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2" r:id="rId1"/>
  </p:sldMasterIdLst>
  <p:notesMasterIdLst>
    <p:notesMasterId r:id="rId13"/>
  </p:notesMasterIdLst>
  <p:sldIdLst>
    <p:sldId id="279" r:id="rId2"/>
    <p:sldId id="277" r:id="rId3"/>
    <p:sldId id="276" r:id="rId4"/>
    <p:sldId id="283" r:id="rId5"/>
    <p:sldId id="284" r:id="rId6"/>
    <p:sldId id="285" r:id="rId7"/>
    <p:sldId id="281" r:id="rId8"/>
    <p:sldId id="260" r:id="rId9"/>
    <p:sldId id="282" r:id="rId10"/>
    <p:sldId id="275" r:id="rId11"/>
    <p:sldId id="286" r:id="rId12"/>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634" y="-82"/>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47BB606F-238C-40A6-AE11-A1E100B057AE}" type="datetimeFigureOut">
              <a:rPr lang="en-US" smtClean="0"/>
              <a:pPr/>
              <a:t>12/7/2021</a:t>
            </a:fld>
            <a:endParaRPr lang="en-US"/>
          </a:p>
        </p:txBody>
      </p:sp>
      <p:sp>
        <p:nvSpPr>
          <p:cNvPr id="4" name="Slide Image Placeholder 3"/>
          <p:cNvSpPr>
            <a:spLocks noGrp="1" noRot="1" noChangeAspect="1"/>
          </p:cNvSpPr>
          <p:nvPr>
            <p:ph type="sldImg" idx="2"/>
          </p:nvPr>
        </p:nvSpPr>
        <p:spPr>
          <a:xfrm>
            <a:off x="2857500" y="385763"/>
            <a:ext cx="3429000" cy="19288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43163"/>
            <a:ext cx="7315200" cy="231457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4884738"/>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4738"/>
            <a:ext cx="3962400" cy="257175"/>
          </a:xfrm>
          <a:prstGeom prst="rect">
            <a:avLst/>
          </a:prstGeom>
        </p:spPr>
        <p:txBody>
          <a:bodyPr vert="horz" lIns="91440" tIns="45720" rIns="91440" bIns="45720" rtlCol="0" anchor="b"/>
          <a:lstStyle>
            <a:lvl1pPr algn="r">
              <a:defRPr sz="1200"/>
            </a:lvl1pPr>
          </a:lstStyle>
          <a:p>
            <a:fld id="{C5F63E1E-9884-4904-B125-1C0DBB75202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5F63E1E-9884-4904-B125-1C0DBB75202B}" type="slidenum">
              <a:rPr lang="en-US" smtClean="0"/>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4012427"/>
            <a:ext cx="8629650" cy="1786"/>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3640059"/>
            <a:ext cx="8458200" cy="916781"/>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2914650"/>
            <a:ext cx="8458200" cy="6858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1D8BD707-D9CF-40AE-B4C6-C98DA3205C09}" type="datetimeFigureOut">
              <a:rPr lang="en-US" smtClean="0"/>
              <a:pPr/>
              <a:t>12/7/2021</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4855464"/>
            <a:ext cx="758952" cy="185166"/>
          </a:xfrm>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411957"/>
            <a:ext cx="1828800" cy="438864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411957"/>
            <a:ext cx="6248400" cy="438864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pPr/>
              <a:t>12/7/2021</a:t>
            </a:fld>
            <a:endParaRPr lang="en-US"/>
          </a:p>
        </p:txBody>
      </p:sp>
      <p:sp>
        <p:nvSpPr>
          <p:cNvPr id="19" name="Footer Placeholder 18"/>
          <p:cNvSpPr>
            <a:spLocks noGrp="1"/>
          </p:cNvSpPr>
          <p:nvPr>
            <p:ph type="ftr" sz="quarter" idx="11"/>
          </p:nvPr>
        </p:nvSpPr>
        <p:spPr>
          <a:xfrm>
            <a:off x="3581400" y="57150"/>
            <a:ext cx="2895600" cy="216694"/>
          </a:xfrm>
        </p:spPr>
        <p:txBody>
          <a:bodyPr/>
          <a:lstStyle/>
          <a:p>
            <a:endParaRPr lang="en-US"/>
          </a:p>
        </p:txBody>
      </p:sp>
      <p:sp>
        <p:nvSpPr>
          <p:cNvPr id="16" name="Slide Number Placeholder 15"/>
          <p:cNvSpPr>
            <a:spLocks noGrp="1"/>
          </p:cNvSpPr>
          <p:nvPr>
            <p:ph type="sldNum" sz="quarter" idx="12"/>
          </p:nvPr>
        </p:nvSpPr>
        <p:spPr>
          <a:xfrm>
            <a:off x="8229600" y="4855464"/>
            <a:ext cx="758952" cy="185166"/>
          </a:xfrm>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2583677"/>
            <a:ext cx="8629650" cy="1786"/>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257300"/>
            <a:ext cx="8458200" cy="9144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1D8BD707-D9CF-40AE-B4C6-C98DA3205C09}" type="datetimeFigureOut">
              <a:rPr lang="en-US" smtClean="0"/>
              <a:pPr/>
              <a:t>12/7/2021</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a:xfrm>
            <a:off x="180475" y="2210314"/>
            <a:ext cx="8686800" cy="888619"/>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342900"/>
            <a:ext cx="8686800" cy="630936"/>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200150"/>
            <a:ext cx="4191000" cy="35433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200150"/>
            <a:ext cx="4343400" cy="35433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1D8BD707-D9CF-40AE-B4C6-C98DA3205C09}" type="datetimeFigureOut">
              <a:rPr lang="en-US" smtClean="0"/>
              <a:pPr/>
              <a:t>12/7/2021</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4057650"/>
            <a:ext cx="8610600" cy="661988"/>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500062"/>
            <a:ext cx="4290556" cy="47982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6" y="500062"/>
            <a:ext cx="4292241" cy="47982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987028"/>
            <a:ext cx="4290556" cy="295632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987028"/>
            <a:ext cx="4288536" cy="295632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1D8BD707-D9CF-40AE-B4C6-C98DA3205C09}" type="datetimeFigureOut">
              <a:rPr lang="en-US" smtClean="0"/>
              <a:pPr/>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4857750"/>
            <a:ext cx="762000" cy="185166"/>
          </a:xfrm>
        </p:spPr>
        <p:txBody>
          <a:bodyPr/>
          <a:lstStyle/>
          <a:p>
            <a:fld id="{B6F15528-21DE-4FAA-801E-634DDDAF4B2B}" type="slidenum">
              <a:rPr lang="en-US" smtClean="0"/>
              <a:pPr/>
              <a:t>‹#›</a:t>
            </a:fld>
            <a:endParaRPr lang="en-US"/>
          </a:p>
        </p:txBody>
      </p:sp>
      <p:sp>
        <p:nvSpPr>
          <p:cNvPr id="11" name="Straight Connector 10"/>
          <p:cNvSpPr>
            <a:spLocks noChangeShapeType="1"/>
          </p:cNvSpPr>
          <p:nvPr/>
        </p:nvSpPr>
        <p:spPr bwMode="auto">
          <a:xfrm>
            <a:off x="514350" y="4514850"/>
            <a:ext cx="8629650" cy="1786"/>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342900"/>
            <a:ext cx="8686800" cy="630936"/>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12/7/2021</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12/7/2021</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4386838"/>
            <a:ext cx="8629650" cy="1786"/>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4114800"/>
            <a:ext cx="8458200" cy="390525"/>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1" y="457200"/>
            <a:ext cx="3008313" cy="360045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457200"/>
            <a:ext cx="5340350" cy="360045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pPr/>
              <a:t>12/7/2021</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462476"/>
            <a:ext cx="5029200" cy="27432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12/7/2021</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6F15528-21DE-4FAA-801E-634DDDAF4B2B}" type="slidenum">
              <a:rPr lang="en-US" smtClean="0"/>
              <a:pPr/>
              <a:t>‹#›</a:t>
            </a:fld>
            <a:endParaRPr lang="en-US"/>
          </a:p>
        </p:txBody>
      </p:sp>
      <p:sp>
        <p:nvSpPr>
          <p:cNvPr id="17" name="Title 16"/>
          <p:cNvSpPr>
            <a:spLocks noGrp="1"/>
          </p:cNvSpPr>
          <p:nvPr>
            <p:ph type="title"/>
          </p:nvPr>
        </p:nvSpPr>
        <p:spPr>
          <a:xfrm>
            <a:off x="381000" y="3745320"/>
            <a:ext cx="5867400" cy="391716"/>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4149913"/>
            <a:ext cx="5867400" cy="576263"/>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788174"/>
            <a:ext cx="8629650" cy="1786"/>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165622"/>
            <a:ext cx="8686800" cy="339447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57150"/>
            <a:ext cx="2514600" cy="216694"/>
          </a:xfrm>
          <a:prstGeom prst="rect">
            <a:avLst/>
          </a:prstGeom>
        </p:spPr>
        <p:txBody>
          <a:bodyPr vert="horz"/>
          <a:lstStyle>
            <a:lvl1pPr algn="l" eaLnBrk="1" latinLnBrk="0" hangingPunct="1">
              <a:defRPr kumimoji="0" sz="1200">
                <a:solidFill>
                  <a:schemeClr val="accent1">
                    <a:shade val="75000"/>
                  </a:schemeClr>
                </a:solidFill>
              </a:defRPr>
            </a:lvl1pPr>
          </a:lstStyle>
          <a:p>
            <a:fld id="{1D8BD707-D9CF-40AE-B4C6-C98DA3205C09}" type="datetimeFigureOut">
              <a:rPr lang="en-US" smtClean="0"/>
              <a:pPr/>
              <a:t>12/7/2021</a:t>
            </a:fld>
            <a:endParaRPr lang="en-US"/>
          </a:p>
        </p:txBody>
      </p:sp>
      <p:sp>
        <p:nvSpPr>
          <p:cNvPr id="28" name="Footer Placeholder 27"/>
          <p:cNvSpPr>
            <a:spLocks noGrp="1"/>
          </p:cNvSpPr>
          <p:nvPr>
            <p:ph type="ftr" sz="quarter" idx="3"/>
          </p:nvPr>
        </p:nvSpPr>
        <p:spPr>
          <a:xfrm>
            <a:off x="3124200" y="57150"/>
            <a:ext cx="3352800" cy="216694"/>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4857751"/>
            <a:ext cx="762000" cy="183356"/>
          </a:xfrm>
          <a:prstGeom prst="rect">
            <a:avLst/>
          </a:prstGeom>
        </p:spPr>
        <p:txBody>
          <a:bodyPr vert="horz"/>
          <a:lstStyle>
            <a:lvl1pPr algn="r" eaLnBrk="1" latinLnBrk="0" hangingPunct="1">
              <a:defRPr kumimoji="0" sz="1200">
                <a:solidFill>
                  <a:schemeClr val="accent1">
                    <a:shade val="75000"/>
                  </a:schemeClr>
                </a:solidFill>
              </a:defRPr>
            </a:lvl1pPr>
          </a:lstStyle>
          <a:p>
            <a:fld id="{B6F15528-21DE-4FAA-801E-634DDDAF4B2B}" type="slidenum">
              <a:rPr lang="en-US" smtClean="0"/>
              <a:pPr/>
              <a:t>‹#›</a:t>
            </a:fld>
            <a:endParaRPr lang="en-US"/>
          </a:p>
        </p:txBody>
      </p:sp>
      <p:sp>
        <p:nvSpPr>
          <p:cNvPr id="10" name="Title Placeholder 9"/>
          <p:cNvSpPr>
            <a:spLocks noGrp="1"/>
          </p:cNvSpPr>
          <p:nvPr>
            <p:ph type="title"/>
          </p:nvPr>
        </p:nvSpPr>
        <p:spPr>
          <a:xfrm>
            <a:off x="304800" y="342900"/>
            <a:ext cx="8686800" cy="62865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788174"/>
            <a:ext cx="8629650" cy="1786"/>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793490"/>
            <a:ext cx="8629650" cy="1786"/>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ieeexplore.ieee.org/abstract/document/9074332" TargetMode="External"/><Relationship Id="rId2" Type="http://schemas.openxmlformats.org/officeDocument/2006/relationships/hyperlink" Target="https://pdfcoffee.com/literature-survey-on-weather-monitoring-system-using-raspberry-pi-pdf-free.html" TargetMode="External"/><Relationship Id="rId1" Type="http://schemas.openxmlformats.org/officeDocument/2006/relationships/slideLayout" Target="../slideLayouts/slideLayout2.xml"/><Relationship Id="rId4" Type="http://schemas.openxmlformats.org/officeDocument/2006/relationships/hyperlink" Target="https://youtu.be/FSqlu1osia8"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mailto:info@pdfcoffee.com" TargetMode="External"/><Relationship Id="rId2" Type="http://schemas.openxmlformats.org/officeDocument/2006/relationships/hyperlink" Target="https://ieeexplore.ieee.org/abstract/document/9074332"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7543800" cy="1295400"/>
          </a:xfrm>
        </p:spPr>
        <p:txBody>
          <a:bodyPr>
            <a:normAutofit/>
          </a:bodyPr>
          <a:lstStyle/>
          <a:p>
            <a:r>
              <a:rPr lang="en-US" dirty="0" smtClean="0"/>
              <a:t>WEATHER MONITORING SYSTEM</a:t>
            </a:r>
            <a:endParaRPr lang="en-US" dirty="0"/>
          </a:p>
        </p:txBody>
      </p:sp>
      <p:sp>
        <p:nvSpPr>
          <p:cNvPr id="3" name="Text Placeholder 2"/>
          <p:cNvSpPr>
            <a:spLocks noGrp="1"/>
          </p:cNvSpPr>
          <p:nvPr>
            <p:ph idx="1"/>
          </p:nvPr>
        </p:nvSpPr>
        <p:spPr>
          <a:xfrm>
            <a:off x="496575" y="1492532"/>
            <a:ext cx="7893050" cy="2585323"/>
          </a:xfrm>
        </p:spPr>
        <p:txBody>
          <a:bodyPr>
            <a:normAutofit fontScale="70000" lnSpcReduction="20000"/>
          </a:bodyPr>
          <a:lstStyle/>
          <a:p>
            <a:r>
              <a:rPr lang="en-US" dirty="0" smtClean="0"/>
              <a:t>TEAM NO : </a:t>
            </a:r>
            <a:r>
              <a:rPr lang="en-US" dirty="0" smtClean="0"/>
              <a:t>1</a:t>
            </a:r>
            <a:endParaRPr lang="en-US" dirty="0" smtClean="0"/>
          </a:p>
          <a:p>
            <a:r>
              <a:rPr lang="en-US" dirty="0" smtClean="0"/>
              <a:t>NAME AND ROLL NO :MAHARAJAN – 19BCS089</a:t>
            </a:r>
          </a:p>
          <a:p>
            <a:r>
              <a:rPr lang="en-US" dirty="0" smtClean="0"/>
              <a:t>SIVA PRAKASH – 19BCS072</a:t>
            </a:r>
          </a:p>
          <a:p>
            <a:r>
              <a:rPr lang="en-US" dirty="0" smtClean="0"/>
              <a:t>BHARAT SHANKAR – 19BCS076</a:t>
            </a:r>
          </a:p>
          <a:p>
            <a:r>
              <a:rPr lang="en-US" dirty="0" smtClean="0"/>
              <a:t>PRAVEEN – 19BCS094</a:t>
            </a:r>
          </a:p>
          <a:p>
            <a:endParaRPr lang="en-US" dirty="0" smtClean="0"/>
          </a:p>
          <a:p>
            <a:r>
              <a:rPr lang="en-US" dirty="0" smtClean="0"/>
              <a:t>DOMAIN: INTERNET OF THINGS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DCE739-EBAC-435D-A233-92507038CA6F}"/>
              </a:ext>
            </a:extLst>
          </p:cNvPr>
          <p:cNvSpPr>
            <a:spLocks noGrp="1"/>
          </p:cNvSpPr>
          <p:nvPr>
            <p:ph type="title"/>
          </p:nvPr>
        </p:nvSpPr>
        <p:spPr>
          <a:xfrm>
            <a:off x="384724" y="190034"/>
            <a:ext cx="7387675" cy="461665"/>
          </a:xfrm>
        </p:spPr>
        <p:txBody>
          <a:bodyPr>
            <a:normAutofit fontScale="90000"/>
          </a:bodyPr>
          <a:lstStyle/>
          <a:p>
            <a:r>
              <a:rPr lang="en-US" dirty="0"/>
              <a:t>References</a:t>
            </a:r>
            <a:endParaRPr lang="en-IN" dirty="0"/>
          </a:p>
        </p:txBody>
      </p:sp>
      <p:sp>
        <p:nvSpPr>
          <p:cNvPr id="3" name="Text Placeholder 2">
            <a:extLst>
              <a:ext uri="{FF2B5EF4-FFF2-40B4-BE49-F238E27FC236}">
                <a16:creationId xmlns="" xmlns:a16="http://schemas.microsoft.com/office/drawing/2014/main" id="{DA4AD4D5-C27D-4C5C-8B14-8C10E546801F}"/>
              </a:ext>
            </a:extLst>
          </p:cNvPr>
          <p:cNvSpPr>
            <a:spLocks noGrp="1"/>
          </p:cNvSpPr>
          <p:nvPr>
            <p:ph idx="1"/>
          </p:nvPr>
        </p:nvSpPr>
        <p:spPr>
          <a:xfrm>
            <a:off x="457200" y="1207062"/>
            <a:ext cx="7162800" cy="2888688"/>
          </a:xfrm>
        </p:spPr>
        <p:txBody>
          <a:bodyPr>
            <a:normAutofit/>
          </a:bodyPr>
          <a:lstStyle/>
          <a:p>
            <a:r>
              <a:rPr lang="en-IN" sz="2400" dirty="0" smtClean="0">
                <a:latin typeface="Arial" pitchFamily="34" charset="0"/>
                <a:cs typeface="Arial" pitchFamily="34" charset="0"/>
                <a:hlinkClick r:id="rId2"/>
              </a:rPr>
              <a:t>https://</a:t>
            </a:r>
            <a:r>
              <a:rPr lang="en-IN" sz="2400" dirty="0" smtClean="0">
                <a:latin typeface="Arial" pitchFamily="34" charset="0"/>
                <a:cs typeface="Arial" pitchFamily="34" charset="0"/>
                <a:hlinkClick r:id="rId2"/>
              </a:rPr>
              <a:t>pdfcoffee.com/literature-survey-on-weather-monitoring-system-using-nodemcu-pdf-free.html</a:t>
            </a:r>
            <a:endParaRPr lang="en-IN" sz="2400" dirty="0" smtClean="0">
              <a:latin typeface="Arial" pitchFamily="34" charset="0"/>
              <a:cs typeface="Arial" pitchFamily="34" charset="0"/>
            </a:endParaRPr>
          </a:p>
          <a:p>
            <a:r>
              <a:rPr lang="en-IN" sz="2400" dirty="0" smtClean="0">
                <a:latin typeface="Arial" pitchFamily="34" charset="0"/>
                <a:cs typeface="Arial" pitchFamily="34" charset="0"/>
                <a:hlinkClick r:id="rId3"/>
              </a:rPr>
              <a:t>https://ieeexplore.ieee.org/abstract/document/9074332</a:t>
            </a:r>
            <a:endParaRPr lang="en-IN" sz="2400" dirty="0" smtClean="0">
              <a:latin typeface="Arial" pitchFamily="34" charset="0"/>
              <a:cs typeface="Arial" pitchFamily="34" charset="0"/>
            </a:endParaRPr>
          </a:p>
          <a:p>
            <a:r>
              <a:rPr lang="en-US" sz="2400" dirty="0" smtClean="0">
                <a:hlinkClick r:id="rId4"/>
              </a:rPr>
              <a:t>https://youtu.be/FSqlu1osia8</a:t>
            </a:r>
            <a:endParaRPr lang="en-US" sz="2400" dirty="0" smtClean="0"/>
          </a:p>
          <a:p>
            <a:endParaRPr lang="en-IN" sz="1600" dirty="0" smtClean="0">
              <a:latin typeface="Arial" pitchFamily="34" charset="0"/>
              <a:cs typeface="Arial" pitchFamily="34" charset="0"/>
            </a:endParaRPr>
          </a:p>
        </p:txBody>
      </p:sp>
    </p:spTree>
    <p:extLst>
      <p:ext uri="{BB962C8B-B14F-4D97-AF65-F5344CB8AC3E}">
        <p14:creationId xmlns="" xmlns:p14="http://schemas.microsoft.com/office/powerpoint/2010/main" val="3239795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1809750"/>
            <a:ext cx="7242048" cy="857250"/>
          </a:xfrm>
        </p:spPr>
        <p:txBody>
          <a:bodyPr/>
          <a:lstStyle/>
          <a:p>
            <a:r>
              <a:rPr lang="en-US" dirty="0" smtClean="0"/>
              <a:t>             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190034"/>
            <a:ext cx="3581399" cy="461665"/>
          </a:xfrm>
        </p:spPr>
        <p:txBody>
          <a:bodyPr>
            <a:normAutofit fontScale="90000"/>
          </a:bodyPr>
          <a:lstStyle/>
          <a:p>
            <a:r>
              <a:rPr lang="en-US" dirty="0" smtClean="0"/>
              <a:t>ABSTRACT</a:t>
            </a:r>
            <a:endParaRPr lang="en-US" dirty="0"/>
          </a:p>
        </p:txBody>
      </p:sp>
      <p:sp>
        <p:nvSpPr>
          <p:cNvPr id="3" name="Text Placeholder 2"/>
          <p:cNvSpPr>
            <a:spLocks noGrp="1"/>
          </p:cNvSpPr>
          <p:nvPr>
            <p:ph idx="1"/>
          </p:nvPr>
        </p:nvSpPr>
        <p:spPr>
          <a:xfrm>
            <a:off x="496575" y="819150"/>
            <a:ext cx="7199625" cy="3628037"/>
          </a:xfrm>
        </p:spPr>
        <p:txBody>
          <a:bodyPr>
            <a:normAutofit fontScale="92500" lnSpcReduction="10000"/>
          </a:bodyPr>
          <a:lstStyle/>
          <a:p>
            <a:pPr algn="just">
              <a:lnSpc>
                <a:spcPct val="150000"/>
              </a:lnSpc>
              <a:buNone/>
            </a:pPr>
            <a:r>
              <a:rPr lang="en-IN" sz="1100" dirty="0" smtClean="0"/>
              <a:t>		</a:t>
            </a:r>
            <a:r>
              <a:rPr lang="en-IN" sz="1600" dirty="0" smtClean="0"/>
              <a:t>The system proposed is an advanced solution for monitoring the weather conditions at a particular place and make the information visible anywhere in the world. The technology behind this is Internet of Things (</a:t>
            </a:r>
            <a:r>
              <a:rPr lang="en-IN" sz="1600" dirty="0" err="1" smtClean="0"/>
              <a:t>IoT</a:t>
            </a:r>
            <a:r>
              <a:rPr lang="en-IN" sz="1600" dirty="0" smtClean="0"/>
              <a:t>), which is an advanced and efficient solution for connecting the things to the internet and to connect the entire world of things in a </a:t>
            </a:r>
            <a:r>
              <a:rPr lang="en-IN" sz="1600" dirty="0" smtClean="0"/>
              <a:t>network. Node MCU, </a:t>
            </a:r>
            <a:r>
              <a:rPr lang="en-IN" sz="1600" dirty="0" smtClean="0"/>
              <a:t>sensors and automotive electronic equipment. The system deals with monitoring and controlling the environmental conditions like temperature, relative humidity and CO level with sensors and sends the information to the web page and then plot the sensor data as graphical statistics. The data updated from the implemented system can be accessible in the internet from anywhere in the world.</a:t>
            </a:r>
            <a:endParaRPr lang="en-US" sz="1600" dirty="0" smtClean="0"/>
          </a:p>
          <a:p>
            <a:pPr>
              <a:buNone/>
            </a:pPr>
            <a:r>
              <a:rPr lang="en-IN" sz="1100" dirty="0" smtClean="0"/>
              <a:t> </a:t>
            </a:r>
            <a:endParaRPr lang="en-US" sz="1100"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DCE739-EBAC-435D-A233-92507038CA6F}"/>
              </a:ext>
            </a:extLst>
          </p:cNvPr>
          <p:cNvSpPr>
            <a:spLocks noGrp="1"/>
          </p:cNvSpPr>
          <p:nvPr>
            <p:ph type="title"/>
          </p:nvPr>
        </p:nvSpPr>
        <p:spPr/>
        <p:txBody>
          <a:bodyPr>
            <a:normAutofit fontScale="90000"/>
          </a:bodyPr>
          <a:lstStyle/>
          <a:p>
            <a:r>
              <a:rPr lang="en-US" sz="4000" dirty="0"/>
              <a:t>Literature Survey</a:t>
            </a:r>
            <a:endParaRPr lang="en-IN" sz="4000" dirty="0"/>
          </a:p>
        </p:txBody>
      </p:sp>
      <p:sp>
        <p:nvSpPr>
          <p:cNvPr id="5" name="Content Placeholder 4"/>
          <p:cNvSpPr>
            <a:spLocks noGrp="1"/>
          </p:cNvSpPr>
          <p:nvPr>
            <p:ph sz="half" idx="1"/>
          </p:nvPr>
        </p:nvSpPr>
        <p:spPr/>
        <p:txBody>
          <a:bodyPr>
            <a:normAutofit/>
          </a:bodyPr>
          <a:lstStyle/>
          <a:p>
            <a:pPr algn="just"/>
            <a:r>
              <a:rPr lang="en-US" sz="1600" dirty="0" smtClean="0">
                <a:latin typeface="Arial" pitchFamily="34" charset="0"/>
                <a:cs typeface="Arial" pitchFamily="34" charset="0"/>
              </a:rPr>
              <a:t>TITLE</a:t>
            </a:r>
          </a:p>
          <a:p>
            <a:pPr algn="just"/>
            <a:r>
              <a:rPr lang="en-US" sz="1600" dirty="0" smtClean="0">
                <a:solidFill>
                  <a:srgbClr val="FF0000"/>
                </a:solidFill>
                <a:latin typeface="Arial" pitchFamily="34" charset="0"/>
                <a:cs typeface="Arial" pitchFamily="34" charset="0"/>
              </a:rPr>
              <a:t>1.</a:t>
            </a:r>
            <a:r>
              <a:rPr lang="en-US" sz="1600" dirty="0" smtClean="0"/>
              <a:t> Development of </a:t>
            </a:r>
            <a:r>
              <a:rPr lang="en-US" sz="1600" dirty="0" err="1" smtClean="0"/>
              <a:t>IoT</a:t>
            </a:r>
            <a:r>
              <a:rPr lang="en-US" sz="1600" dirty="0" smtClean="0"/>
              <a:t> Based Weather Reporting System</a:t>
            </a:r>
          </a:p>
          <a:p>
            <a:pPr algn="just"/>
            <a:r>
              <a:rPr lang="en-US" sz="1600" dirty="0" smtClean="0">
                <a:solidFill>
                  <a:srgbClr val="FF0000"/>
                </a:solidFill>
                <a:latin typeface="Arial" pitchFamily="34" charset="0"/>
                <a:cs typeface="Arial" pitchFamily="34" charset="0"/>
              </a:rPr>
              <a:t>2.</a:t>
            </a:r>
            <a:r>
              <a:rPr lang="en-US" sz="1600" dirty="0" smtClean="0"/>
              <a:t> Internet of Things (IOT) based Weather Monitoring System</a:t>
            </a:r>
          </a:p>
          <a:p>
            <a:pPr algn="just"/>
            <a:r>
              <a:rPr lang="en-US" sz="1600" dirty="0" smtClean="0">
                <a:solidFill>
                  <a:srgbClr val="FF0000"/>
                </a:solidFill>
                <a:latin typeface="Arial" pitchFamily="34" charset="0"/>
                <a:cs typeface="Arial" pitchFamily="34" charset="0"/>
              </a:rPr>
              <a:t>3.</a:t>
            </a:r>
            <a:r>
              <a:rPr lang="en-US" sz="1600" dirty="0" smtClean="0"/>
              <a:t> Smart weather monitoring and real time alert weather and climate changes like system using </a:t>
            </a:r>
            <a:r>
              <a:rPr lang="en-US" sz="1600" dirty="0" err="1" smtClean="0"/>
              <a:t>IoT</a:t>
            </a:r>
            <a:endParaRPr lang="en-US" sz="1600" dirty="0" smtClean="0"/>
          </a:p>
          <a:p>
            <a:pPr algn="just"/>
            <a:r>
              <a:rPr lang="en-US" sz="1600" dirty="0" smtClean="0">
                <a:solidFill>
                  <a:srgbClr val="FF0000"/>
                </a:solidFill>
                <a:latin typeface="Arial" pitchFamily="34" charset="0"/>
                <a:cs typeface="Arial" pitchFamily="34" charset="0"/>
              </a:rPr>
              <a:t>4.</a:t>
            </a:r>
            <a:r>
              <a:rPr lang="en-US" sz="1600" dirty="0" smtClean="0"/>
              <a:t> Environment Monitoring System </a:t>
            </a:r>
            <a:r>
              <a:rPr lang="en-US" sz="1600" dirty="0" smtClean="0"/>
              <a:t>using Node </a:t>
            </a:r>
            <a:r>
              <a:rPr lang="en-US" sz="1600" dirty="0" err="1" smtClean="0"/>
              <a:t>Mcu</a:t>
            </a:r>
            <a:endParaRPr lang="en-US" sz="1600" dirty="0">
              <a:solidFill>
                <a:srgbClr val="FF0000"/>
              </a:solidFill>
              <a:latin typeface="Arial" pitchFamily="34" charset="0"/>
              <a:cs typeface="Arial" pitchFamily="34" charset="0"/>
            </a:endParaRPr>
          </a:p>
        </p:txBody>
      </p:sp>
      <p:sp>
        <p:nvSpPr>
          <p:cNvPr id="7" name="Content Placeholder 6"/>
          <p:cNvSpPr>
            <a:spLocks noGrp="1"/>
          </p:cNvSpPr>
          <p:nvPr>
            <p:ph sz="half" idx="2"/>
          </p:nvPr>
        </p:nvSpPr>
        <p:spPr/>
        <p:txBody>
          <a:bodyPr>
            <a:normAutofit/>
          </a:bodyPr>
          <a:lstStyle/>
          <a:p>
            <a:pPr algn="just"/>
            <a:r>
              <a:rPr lang="en-US" sz="1600" dirty="0" smtClean="0">
                <a:latin typeface="Arial" pitchFamily="34" charset="0"/>
                <a:cs typeface="Arial" pitchFamily="34" charset="0"/>
              </a:rPr>
              <a:t>AUTHOR AND JOURNAL</a:t>
            </a:r>
          </a:p>
          <a:p>
            <a:pPr algn="just"/>
            <a:r>
              <a:rPr lang="en-US" sz="1100" dirty="0" smtClean="0"/>
              <a:t>1.A F </a:t>
            </a:r>
            <a:r>
              <a:rPr lang="en-US" sz="1100" dirty="0" err="1" smtClean="0"/>
              <a:t>Pauzi</a:t>
            </a:r>
            <a:r>
              <a:rPr lang="en-US" sz="1100" dirty="0" smtClean="0"/>
              <a:t> and M Z </a:t>
            </a:r>
            <a:r>
              <a:rPr lang="en-US" sz="1100" dirty="0" err="1" smtClean="0"/>
              <a:t>Hasan</a:t>
            </a:r>
            <a:r>
              <a:rPr lang="en-US" sz="1100" dirty="0" smtClean="0"/>
              <a:t>, International Conference on Technology, Engineering and Sciences (ICTES) 2020</a:t>
            </a:r>
          </a:p>
          <a:p>
            <a:pPr algn="just"/>
            <a:r>
              <a:rPr lang="en-US" sz="1100" dirty="0" smtClean="0">
                <a:latin typeface="Arial" pitchFamily="34" charset="0"/>
                <a:cs typeface="Arial" pitchFamily="34" charset="0"/>
              </a:rPr>
              <a:t>2.</a:t>
            </a:r>
            <a:r>
              <a:rPr lang="en-US" sz="1100" dirty="0" smtClean="0"/>
              <a:t> </a:t>
            </a:r>
            <a:r>
              <a:rPr lang="en-US" sz="1100" dirty="0" err="1" smtClean="0"/>
              <a:t>Girija</a:t>
            </a:r>
            <a:r>
              <a:rPr lang="en-US" sz="1100" dirty="0" smtClean="0"/>
              <a:t> C, </a:t>
            </a:r>
            <a:r>
              <a:rPr lang="en-US" sz="1100" dirty="0" err="1" smtClean="0"/>
              <a:t>Andreanna</a:t>
            </a:r>
            <a:r>
              <a:rPr lang="en-US" sz="1100" dirty="0" smtClean="0"/>
              <a:t> Grace Shires, </a:t>
            </a:r>
            <a:r>
              <a:rPr lang="en-US" sz="1100" dirty="0" err="1" smtClean="0"/>
              <a:t>Harshalatha</a:t>
            </a:r>
            <a:r>
              <a:rPr lang="en-US" sz="1100" dirty="0" smtClean="0"/>
              <a:t> H , </a:t>
            </a:r>
            <a:r>
              <a:rPr lang="en-US" sz="1100" dirty="0" err="1" smtClean="0"/>
              <a:t>Pushpalatha</a:t>
            </a:r>
            <a:r>
              <a:rPr lang="en-US" sz="1100" dirty="0" smtClean="0"/>
              <a:t> H P , International Journal of Engineering Research &amp; Technology (IJERT) 2018</a:t>
            </a:r>
          </a:p>
          <a:p>
            <a:pPr algn="just"/>
            <a:r>
              <a:rPr lang="en-US" sz="1100" dirty="0" smtClean="0">
                <a:latin typeface="Arial" pitchFamily="34" charset="0"/>
                <a:cs typeface="Arial" pitchFamily="34" charset="0"/>
              </a:rPr>
              <a:t>3.</a:t>
            </a:r>
            <a:r>
              <a:rPr lang="en-US" sz="1100" dirty="0" smtClean="0"/>
              <a:t> </a:t>
            </a:r>
            <a:r>
              <a:rPr lang="en-US" sz="1100" dirty="0" err="1" smtClean="0"/>
              <a:t>Yashaswi</a:t>
            </a:r>
            <a:r>
              <a:rPr lang="en-US" sz="1100" dirty="0" smtClean="0"/>
              <a:t> </a:t>
            </a:r>
            <a:r>
              <a:rPr lang="en-US" sz="1100" dirty="0" err="1" smtClean="0"/>
              <a:t>Rahut</a:t>
            </a:r>
            <a:r>
              <a:rPr lang="en-US" sz="1100" dirty="0" smtClean="0"/>
              <a:t> , </a:t>
            </a:r>
            <a:r>
              <a:rPr lang="en-US" sz="1100" dirty="0" err="1" smtClean="0"/>
              <a:t>Rimsha</a:t>
            </a:r>
            <a:r>
              <a:rPr lang="en-US" sz="1100" dirty="0" smtClean="0"/>
              <a:t> </a:t>
            </a:r>
            <a:r>
              <a:rPr lang="en-US" sz="1100" dirty="0" err="1" smtClean="0"/>
              <a:t>Afreen</a:t>
            </a:r>
            <a:r>
              <a:rPr lang="en-US" sz="1100" dirty="0" smtClean="0"/>
              <a:t>, </a:t>
            </a:r>
            <a:r>
              <a:rPr lang="en-US" sz="1100" dirty="0" err="1" smtClean="0"/>
              <a:t>Divya</a:t>
            </a:r>
            <a:r>
              <a:rPr lang="en-US" sz="1100" dirty="0" smtClean="0"/>
              <a:t> </a:t>
            </a:r>
            <a:r>
              <a:rPr lang="en-US" sz="1100" dirty="0" err="1" smtClean="0"/>
              <a:t>Kamini</a:t>
            </a:r>
            <a:r>
              <a:rPr lang="en-US" sz="1100" dirty="0" smtClean="0"/>
              <a:t>, SRM Institute of Science and temperature, humidity, wind Technology. IRJET - vol. 05, issue 10, Oct 2018.</a:t>
            </a:r>
          </a:p>
          <a:p>
            <a:pPr algn="just"/>
            <a:r>
              <a:rPr lang="en-US" sz="1100" dirty="0" smtClean="0"/>
              <a:t>4.Gaurav </a:t>
            </a:r>
            <a:r>
              <a:rPr lang="en-US" sz="1100" dirty="0" err="1" smtClean="0"/>
              <a:t>Jadhav</a:t>
            </a:r>
            <a:r>
              <a:rPr lang="en-US" sz="1100" dirty="0" smtClean="0"/>
              <a:t>, </a:t>
            </a:r>
            <a:r>
              <a:rPr lang="en-US" sz="1100" dirty="0" err="1" smtClean="0"/>
              <a:t>Kunal</a:t>
            </a:r>
            <a:r>
              <a:rPr lang="en-US" sz="1100" dirty="0" smtClean="0"/>
              <a:t> </a:t>
            </a:r>
            <a:r>
              <a:rPr lang="en-US" sz="1100" dirty="0" err="1" smtClean="0"/>
              <a:t>Jadhav</a:t>
            </a:r>
            <a:r>
              <a:rPr lang="en-US" sz="1100" dirty="0" smtClean="0"/>
              <a:t>, </a:t>
            </a:r>
            <a:r>
              <a:rPr lang="en-US" sz="1100" dirty="0" err="1" smtClean="0"/>
              <a:t>Kavita</a:t>
            </a:r>
            <a:r>
              <a:rPr lang="en-US" sz="1100" dirty="0" smtClean="0"/>
              <a:t> </a:t>
            </a:r>
            <a:r>
              <a:rPr lang="en-US" sz="1100" dirty="0" err="1" smtClean="0"/>
              <a:t>Nadlamani</a:t>
            </a:r>
            <a:r>
              <a:rPr lang="en-US" sz="1100" dirty="0" smtClean="0"/>
              <a:t> , R.H. </a:t>
            </a:r>
            <a:r>
              <a:rPr lang="en-US" sz="1100" dirty="0" err="1" smtClean="0"/>
              <a:t>Sapat</a:t>
            </a:r>
            <a:r>
              <a:rPr lang="en-US" sz="1100" dirty="0" smtClean="0"/>
              <a:t> College of Engineering, Management Studies and Research. IRJET - vol. 3, issue 4, Apr 2016.</a:t>
            </a:r>
          </a:p>
          <a:p>
            <a:endParaRPr lang="en-US" sz="1100" dirty="0">
              <a:latin typeface="Arial" pitchFamily="34" charset="0"/>
              <a:cs typeface="Arial" pitchFamily="34" charset="0"/>
            </a:endParaRPr>
          </a:p>
        </p:txBody>
      </p:sp>
    </p:spTree>
    <p:extLst>
      <p:ext uri="{BB962C8B-B14F-4D97-AF65-F5344CB8AC3E}">
        <p14:creationId xmlns="" xmlns:p14="http://schemas.microsoft.com/office/powerpoint/2010/main" val="2122601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LITERATURE SURVEY</a:t>
            </a:r>
            <a:endParaRPr lang="en-US" dirty="0"/>
          </a:p>
        </p:txBody>
      </p:sp>
      <p:sp>
        <p:nvSpPr>
          <p:cNvPr id="7" name="Content Placeholder 6"/>
          <p:cNvSpPr>
            <a:spLocks noGrp="1"/>
          </p:cNvSpPr>
          <p:nvPr>
            <p:ph idx="1"/>
          </p:nvPr>
        </p:nvSpPr>
        <p:spPr/>
        <p:txBody>
          <a:bodyPr>
            <a:normAutofit/>
          </a:bodyPr>
          <a:lstStyle/>
          <a:p>
            <a:pPr>
              <a:lnSpc>
                <a:spcPct val="150000"/>
              </a:lnSpc>
            </a:pPr>
            <a:r>
              <a:rPr lang="en-US" sz="2000" dirty="0" smtClean="0">
                <a:hlinkClick r:id="rId2"/>
              </a:rPr>
              <a:t>https://ieeexplore.ieee.org/abstract/document/9074332</a:t>
            </a:r>
            <a:endParaRPr lang="en-US" sz="2000" dirty="0" smtClean="0"/>
          </a:p>
          <a:p>
            <a:pPr>
              <a:lnSpc>
                <a:spcPct val="150000"/>
              </a:lnSpc>
            </a:pPr>
            <a:r>
              <a:rPr lang="en-IN" sz="2000" dirty="0" smtClean="0"/>
              <a:t>Issue 10 And Issue 4 available on </a:t>
            </a:r>
            <a:r>
              <a:rPr lang="en-US" sz="2000" dirty="0" smtClean="0"/>
              <a:t> </a:t>
            </a:r>
            <a:r>
              <a:rPr lang="en-US" sz="2000" u="sng" dirty="0" smtClean="0">
                <a:hlinkClick r:id="rId3"/>
              </a:rPr>
              <a:t>info@pdfcoffee.com</a:t>
            </a:r>
            <a:endParaRPr lang="en-IN" sz="2000" dirty="0" smtClean="0"/>
          </a:p>
          <a:p>
            <a:pPr>
              <a:lnSpc>
                <a:spcPct val="150000"/>
              </a:lnSpc>
            </a:pPr>
            <a:r>
              <a:rPr lang="en-IN" sz="2000" dirty="0" smtClean="0"/>
              <a:t>These are some of the links to get detailed information why we chose the project.</a:t>
            </a:r>
            <a:endParaRPr lang="en-US" sz="2000"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0030"/>
            <a:ext cx="8382000" cy="857250"/>
          </a:xfrm>
        </p:spPr>
        <p:txBody>
          <a:bodyPr>
            <a:noAutofit/>
          </a:bodyPr>
          <a:lstStyle/>
          <a:p>
            <a:r>
              <a:rPr lang="en-US" sz="3200" dirty="0" smtClean="0"/>
              <a:t>LIMITING FACTORS OF EXISTING SYSTEM</a:t>
            </a:r>
            <a:endParaRPr lang="en-US" sz="3200" dirty="0"/>
          </a:p>
        </p:txBody>
      </p:sp>
      <p:sp>
        <p:nvSpPr>
          <p:cNvPr id="3" name="Content Placeholder 2"/>
          <p:cNvSpPr>
            <a:spLocks noGrp="1"/>
          </p:cNvSpPr>
          <p:nvPr>
            <p:ph idx="1"/>
          </p:nvPr>
        </p:nvSpPr>
        <p:spPr>
          <a:xfrm>
            <a:off x="304800" y="1504950"/>
            <a:ext cx="7467600" cy="2819400"/>
          </a:xfrm>
        </p:spPr>
        <p:txBody>
          <a:bodyPr>
            <a:normAutofit/>
          </a:bodyPr>
          <a:lstStyle/>
          <a:p>
            <a:pPr algn="just">
              <a:lnSpc>
                <a:spcPct val="150000"/>
              </a:lnSpc>
            </a:pPr>
            <a:r>
              <a:rPr lang="en-US" sz="1600" dirty="0" smtClean="0">
                <a:latin typeface="Arial" pitchFamily="34" charset="0"/>
                <a:cs typeface="Arial" pitchFamily="34" charset="0"/>
              </a:rPr>
              <a:t> The current system always faces problems such as delay in warning people about bad weather and sudden changes in the forecast. </a:t>
            </a:r>
          </a:p>
          <a:p>
            <a:pPr algn="just">
              <a:lnSpc>
                <a:spcPct val="150000"/>
              </a:lnSpc>
            </a:pPr>
            <a:r>
              <a:rPr lang="en-US" sz="1600" dirty="0" smtClean="0">
                <a:latin typeface="Arial" pitchFamily="34" charset="0"/>
                <a:cs typeface="Arial" pitchFamily="34" charset="0"/>
              </a:rPr>
              <a:t>The instruments used in the existing systems are expensive and add up to the already high cost of installation and maintenance. </a:t>
            </a:r>
          </a:p>
          <a:p>
            <a:pPr algn="just">
              <a:lnSpc>
                <a:spcPct val="150000"/>
              </a:lnSpc>
            </a:pPr>
            <a:r>
              <a:rPr lang="en-US" sz="1600" dirty="0" smtClean="0">
                <a:latin typeface="Arial" pitchFamily="34" charset="0"/>
                <a:cs typeface="Arial" pitchFamily="34" charset="0"/>
              </a:rPr>
              <a:t>Data that is collected by the instruments needs to be manually transferred from the logger to a laptop or computer via a cable. </a:t>
            </a:r>
            <a:endParaRPr lang="en-US" sz="1600" dirty="0">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PROPOSED SYSTEM</a:t>
            </a:r>
            <a:endParaRPr lang="en-US" dirty="0"/>
          </a:p>
        </p:txBody>
      </p:sp>
      <p:pic>
        <p:nvPicPr>
          <p:cNvPr id="1028" name="Picture 4"/>
          <p:cNvPicPr>
            <a:picLocks noChangeAspect="1" noChangeArrowheads="1"/>
          </p:cNvPicPr>
          <p:nvPr/>
        </p:nvPicPr>
        <p:blipFill>
          <a:blip r:embed="rId2" cstate="print"/>
          <a:srcRect/>
          <a:stretch>
            <a:fillRect/>
          </a:stretch>
        </p:blipFill>
        <p:spPr bwMode="auto">
          <a:xfrm>
            <a:off x="2743200" y="1276350"/>
            <a:ext cx="2924175" cy="344805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CONTINUATION</a:t>
            </a:r>
            <a:endParaRPr lang="en-US" dirty="0"/>
          </a:p>
        </p:txBody>
      </p:sp>
      <p:sp>
        <p:nvSpPr>
          <p:cNvPr id="5" name="Content Placeholder 3"/>
          <p:cNvSpPr>
            <a:spLocks noGrp="1"/>
          </p:cNvSpPr>
          <p:nvPr>
            <p:ph sz="half" idx="1"/>
          </p:nvPr>
        </p:nvSpPr>
        <p:spPr>
          <a:xfrm>
            <a:off x="533400" y="1047750"/>
            <a:ext cx="6781800" cy="3810000"/>
          </a:xfrm>
        </p:spPr>
        <p:txBody>
          <a:bodyPr>
            <a:normAutofit fontScale="55000" lnSpcReduction="20000"/>
          </a:bodyPr>
          <a:lstStyle/>
          <a:p>
            <a:pPr algn="just">
              <a:lnSpc>
                <a:spcPct val="170000"/>
              </a:lnSpc>
            </a:pPr>
            <a:r>
              <a:rPr lang="en-US" dirty="0" smtClean="0"/>
              <a:t>This </a:t>
            </a:r>
            <a:r>
              <a:rPr lang="en-US" dirty="0" err="1" smtClean="0"/>
              <a:t>IoT</a:t>
            </a:r>
            <a:r>
              <a:rPr lang="en-US" dirty="0" smtClean="0"/>
              <a:t> based project has four sections. Firstly DHT11 sensor senses the Humidity &amp; Temperature </a:t>
            </a:r>
            <a:r>
              <a:rPr lang="en-US" dirty="0" smtClean="0"/>
              <a:t>Data.</a:t>
            </a:r>
            <a:endParaRPr lang="en-US" dirty="0" smtClean="0"/>
          </a:p>
          <a:p>
            <a:pPr algn="just">
              <a:lnSpc>
                <a:spcPct val="170000"/>
              </a:lnSpc>
            </a:pPr>
            <a:r>
              <a:rPr lang="en-US" dirty="0" smtClean="0"/>
              <a:t>Secondly </a:t>
            </a:r>
            <a:r>
              <a:rPr lang="en-US" dirty="0" smtClean="0"/>
              <a:t>Node MCU</a:t>
            </a:r>
            <a:r>
              <a:rPr lang="en-US" dirty="0" smtClean="0"/>
              <a:t> reads the DHT11 sensor module’s output by using single wire protocol </a:t>
            </a:r>
            <a:r>
              <a:rPr lang="en-US" dirty="0" smtClean="0"/>
              <a:t>into </a:t>
            </a:r>
            <a:r>
              <a:rPr lang="en-US" dirty="0" smtClean="0"/>
              <a:t>a suitable number in percentage (humidity), Celsius scale (temperature</a:t>
            </a:r>
            <a:r>
              <a:rPr lang="en-US" dirty="0" smtClean="0"/>
              <a:t>).</a:t>
            </a:r>
            <a:endParaRPr lang="en-US" dirty="0" smtClean="0"/>
          </a:p>
          <a:p>
            <a:pPr algn="just">
              <a:lnSpc>
                <a:spcPct val="170000"/>
              </a:lnSpc>
            </a:pPr>
            <a:r>
              <a:rPr lang="en-US" dirty="0" smtClean="0"/>
              <a:t>Thirdly, these values are sent to </a:t>
            </a:r>
            <a:r>
              <a:rPr lang="en-US" dirty="0" err="1" smtClean="0"/>
              <a:t>ThingSpeak</a:t>
            </a:r>
            <a:r>
              <a:rPr lang="en-US" dirty="0" smtClean="0"/>
              <a:t> server by using inbuilt Wi-Fi of </a:t>
            </a:r>
            <a:r>
              <a:rPr lang="en-US" dirty="0" smtClean="0"/>
              <a:t>Node MCU. </a:t>
            </a:r>
            <a:r>
              <a:rPr lang="en-US" dirty="0" smtClean="0"/>
              <a:t>And finally </a:t>
            </a:r>
            <a:r>
              <a:rPr lang="en-US" b="1" dirty="0" err="1" smtClean="0"/>
              <a:t>ThingSpeak</a:t>
            </a:r>
            <a:r>
              <a:rPr lang="en-US" dirty="0" smtClean="0"/>
              <a:t> analyses the data and shows it in a Graph form. </a:t>
            </a:r>
            <a:endParaRPr lang="en-US" dirty="0" smtClean="0"/>
          </a:p>
          <a:p>
            <a:pPr algn="just">
              <a:lnSpc>
                <a:spcPct val="170000"/>
              </a:lnSpc>
            </a:pPr>
            <a:r>
              <a:rPr lang="en-US" dirty="0" smtClean="0"/>
              <a:t>In </a:t>
            </a:r>
            <a:r>
              <a:rPr lang="en-US" dirty="0" err="1" smtClean="0"/>
              <a:t>Arduino</a:t>
            </a:r>
            <a:r>
              <a:rPr lang="en-US" dirty="0" smtClean="0"/>
              <a:t> (Version1.8.16)  Software we have installed a Port (COM5) for displaying the weather Conditions</a:t>
            </a:r>
          </a:p>
          <a:p>
            <a:pPr algn="just">
              <a:lnSpc>
                <a:spcPct val="170000"/>
              </a:lnSpc>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01752" y="77857"/>
            <a:ext cx="8686800" cy="1161023"/>
          </a:xfrm>
          <a:prstGeom prst="rect">
            <a:avLst/>
          </a:prstGeom>
        </p:spPr>
        <p:txBody>
          <a:bodyPr vert="horz" wrap="square" lIns="0" tIns="10795" rIns="0" bIns="0" rtlCol="0">
            <a:spAutoFit/>
          </a:bodyPr>
          <a:lstStyle/>
          <a:p>
            <a:pPr marL="469900" marR="5080" indent="-457200">
              <a:lnSpc>
                <a:spcPct val="100699"/>
              </a:lnSpc>
              <a:spcBef>
                <a:spcPts val="85"/>
              </a:spcBef>
              <a:tabLst>
                <a:tab pos="469265" algn="l"/>
              </a:tabLst>
            </a:pPr>
            <a:r>
              <a:rPr lang="en-US" sz="2800" b="0" dirty="0" smtClean="0">
                <a:solidFill>
                  <a:srgbClr val="FFFFFF"/>
                </a:solidFill>
                <a:latin typeface="Trebuchet MS" pitchFamily="34" charset="0"/>
                <a:cs typeface="MS UI Gothic"/>
              </a:rPr>
              <a:t/>
            </a:r>
            <a:br>
              <a:rPr lang="en-US" sz="2800" b="0" dirty="0" smtClean="0">
                <a:solidFill>
                  <a:srgbClr val="FFFFFF"/>
                </a:solidFill>
                <a:latin typeface="Trebuchet MS" pitchFamily="34" charset="0"/>
                <a:cs typeface="MS UI Gothic"/>
              </a:rPr>
            </a:br>
            <a:r>
              <a:rPr lang="en-US" sz="2800" b="0" dirty="0" smtClean="0">
                <a:solidFill>
                  <a:srgbClr val="FFFFFF"/>
                </a:solidFill>
                <a:latin typeface="Trebuchet MS" pitchFamily="34" charset="0"/>
                <a:cs typeface="MS UI Gothic"/>
              </a:rPr>
              <a:t>FEATURES OF CONTEMPORARY SYSTEM </a:t>
            </a:r>
            <a:r>
              <a:rPr sz="1800" b="0" dirty="0">
                <a:solidFill>
                  <a:srgbClr val="FFFFFF"/>
                </a:solidFill>
                <a:latin typeface="MS UI Gothic"/>
                <a:cs typeface="MS UI Gothic"/>
              </a:rPr>
              <a:t>	</a:t>
            </a:r>
            <a:r>
              <a:rPr lang="en-IN" sz="1800" dirty="0" smtClean="0"/>
              <a:t> </a:t>
            </a:r>
            <a:r>
              <a:rPr lang="en-US" sz="1800" dirty="0" smtClean="0"/>
              <a:t/>
            </a:r>
            <a:br>
              <a:rPr lang="en-US" sz="1800" dirty="0" smtClean="0"/>
            </a:br>
            <a:endParaRPr sz="1800" dirty="0">
              <a:latin typeface="MS UI Gothic"/>
              <a:cs typeface="MS UI Gothic"/>
            </a:endParaRPr>
          </a:p>
        </p:txBody>
      </p:sp>
      <p:sp>
        <p:nvSpPr>
          <p:cNvPr id="4" name="object 4"/>
          <p:cNvSpPr txBox="1"/>
          <p:nvPr/>
        </p:nvSpPr>
        <p:spPr>
          <a:xfrm>
            <a:off x="4841350" y="1343305"/>
            <a:ext cx="3975735" cy="277192"/>
          </a:xfrm>
          <a:prstGeom prst="rect">
            <a:avLst/>
          </a:prstGeom>
        </p:spPr>
        <p:txBody>
          <a:bodyPr vert="horz" wrap="square" lIns="0" tIns="10795" rIns="0" bIns="0" rtlCol="0">
            <a:spAutoFit/>
          </a:bodyPr>
          <a:lstStyle/>
          <a:p>
            <a:pPr marL="469900" marR="5080" indent="-457200">
              <a:lnSpc>
                <a:spcPct val="100699"/>
              </a:lnSpc>
              <a:spcBef>
                <a:spcPts val="85"/>
              </a:spcBef>
              <a:tabLst>
                <a:tab pos="469265" algn="l"/>
              </a:tabLst>
            </a:pPr>
            <a:r>
              <a:rPr sz="1800" dirty="0">
                <a:solidFill>
                  <a:srgbClr val="FFFFFF"/>
                </a:solidFill>
                <a:latin typeface="MS PGothic"/>
                <a:cs typeface="MS PGothic"/>
              </a:rPr>
              <a:t>❏</a:t>
            </a:r>
            <a:endParaRPr sz="1800" dirty="0">
              <a:latin typeface="Calibri"/>
              <a:cs typeface="Calibri"/>
            </a:endParaRPr>
          </a:p>
        </p:txBody>
      </p:sp>
      <p:sp>
        <p:nvSpPr>
          <p:cNvPr id="20481" name="Rectangle 1"/>
          <p:cNvSpPr>
            <a:spLocks noChangeArrowheads="1"/>
          </p:cNvSpPr>
          <p:nvPr/>
        </p:nvSpPr>
        <p:spPr bwMode="auto">
          <a:xfrm>
            <a:off x="457200" y="1326940"/>
            <a:ext cx="7010400" cy="24006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 typeface="Arial" pitchFamily="34" charset="0"/>
              <a:buChar char="•"/>
              <a:tabLst/>
            </a:pPr>
            <a:r>
              <a:rPr kumimoji="0" lang="en-US" sz="2000" b="0" i="0" u="none" strike="noStrike" cap="none" normalizeH="0" baseline="0" dirty="0" smtClean="0">
                <a:ln>
                  <a:noFill/>
                </a:ln>
                <a:effectLst/>
                <a:ea typeface="Calibri" pitchFamily="34" charset="0"/>
                <a:cs typeface="Calibri" pitchFamily="34" charset="0"/>
              </a:rPr>
              <a:t>Install this setup anywhere and can monitor the weather conditions of that place from anywhere in the world over the internet.</a:t>
            </a:r>
          </a:p>
          <a:p>
            <a:pPr marL="0" marR="0" lvl="0" indent="0" algn="l" defTabSz="914400" rtl="0" eaLnBrk="1" fontAlgn="base" latinLnBrk="0" hangingPunct="1">
              <a:lnSpc>
                <a:spcPct val="150000"/>
              </a:lnSpc>
              <a:spcBef>
                <a:spcPct val="0"/>
              </a:spcBef>
              <a:spcAft>
                <a:spcPct val="0"/>
              </a:spcAft>
              <a:buClrTx/>
              <a:buSzTx/>
              <a:buFont typeface="Arial" pitchFamily="34" charset="0"/>
              <a:buChar char="•"/>
              <a:tabLst/>
            </a:pPr>
            <a:r>
              <a:rPr kumimoji="0" lang="en-US" sz="2000" b="0" i="0" u="none" strike="noStrike" cap="none" normalizeH="0" baseline="0" dirty="0" smtClean="0">
                <a:ln>
                  <a:noFill/>
                </a:ln>
                <a:effectLst/>
                <a:ea typeface="Calibri" pitchFamily="34" charset="0"/>
                <a:cs typeface="Calibri" pitchFamily="34" charset="0"/>
              </a:rPr>
              <a:t> </a:t>
            </a:r>
            <a:r>
              <a:rPr lang="en-US" sz="2000" dirty="0" smtClean="0">
                <a:ea typeface="Calibri" pitchFamily="34" charset="0"/>
                <a:cs typeface="Calibri" pitchFamily="34" charset="0"/>
              </a:rPr>
              <a:t>I</a:t>
            </a:r>
            <a:r>
              <a:rPr kumimoji="0" lang="en-US" sz="2000" b="0" i="0" u="none" strike="noStrike" cap="none" normalizeH="0" baseline="0" dirty="0" smtClean="0">
                <a:ln>
                  <a:noFill/>
                </a:ln>
                <a:effectLst/>
                <a:ea typeface="Calibri" pitchFamily="34" charset="0"/>
                <a:cs typeface="Calibri" pitchFamily="34" charset="0"/>
              </a:rPr>
              <a:t>t will not only show the current data but can also show the past values in the form of Graphs.</a:t>
            </a:r>
            <a:endParaRPr kumimoji="0" lang="en-US" sz="2000" b="0" i="0" u="none" strike="noStrike" cap="none" normalizeH="0" baseline="0" dirty="0" smtClean="0">
              <a:ln>
                <a:noFill/>
              </a:ln>
              <a:effectLst/>
              <a:cs typeface="Calibri"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TECHNOLOGY STACK</a:t>
            </a:r>
            <a:endParaRPr lang="en-US" dirty="0"/>
          </a:p>
        </p:txBody>
      </p:sp>
      <p:sp>
        <p:nvSpPr>
          <p:cNvPr id="3" name="Content Placeholder 2"/>
          <p:cNvSpPr>
            <a:spLocks noGrp="1"/>
          </p:cNvSpPr>
          <p:nvPr>
            <p:ph sz="half" idx="1"/>
          </p:nvPr>
        </p:nvSpPr>
        <p:spPr>
          <a:xfrm>
            <a:off x="457200" y="1200150"/>
            <a:ext cx="3581400" cy="3809999"/>
          </a:xfrm>
        </p:spPr>
        <p:txBody>
          <a:bodyPr>
            <a:normAutofit/>
          </a:bodyPr>
          <a:lstStyle/>
          <a:p>
            <a:r>
              <a:rPr lang="en-US" dirty="0" smtClean="0"/>
              <a:t>HARDWARE</a:t>
            </a:r>
          </a:p>
          <a:p>
            <a:r>
              <a:rPr lang="en-US" dirty="0" smtClean="0"/>
              <a:t>NODE MCU</a:t>
            </a:r>
            <a:endParaRPr lang="en-US" dirty="0" smtClean="0"/>
          </a:p>
          <a:p>
            <a:r>
              <a:rPr lang="en-US" dirty="0" smtClean="0"/>
              <a:t>Humidity </a:t>
            </a:r>
            <a:r>
              <a:rPr lang="en-US" dirty="0" smtClean="0"/>
              <a:t>&amp; Sensor(DHT 11</a:t>
            </a:r>
            <a:r>
              <a:rPr lang="en-US" dirty="0" smtClean="0"/>
              <a:t>)</a:t>
            </a:r>
          </a:p>
          <a:p>
            <a:r>
              <a:rPr lang="en-US" dirty="0" smtClean="0"/>
              <a:t>BREADBOARD</a:t>
            </a:r>
            <a:endParaRPr lang="en-US" dirty="0" smtClean="0"/>
          </a:p>
          <a:p>
            <a:r>
              <a:rPr lang="en-US" dirty="0" smtClean="0"/>
              <a:t>JUMPER WIRES</a:t>
            </a:r>
          </a:p>
          <a:p>
            <a:endParaRPr lang="en-US" dirty="0" smtClean="0"/>
          </a:p>
          <a:p>
            <a:pPr>
              <a:buNone/>
            </a:pPr>
            <a:endParaRPr lang="en-US" dirty="0"/>
          </a:p>
        </p:txBody>
      </p:sp>
      <p:sp>
        <p:nvSpPr>
          <p:cNvPr id="4" name="Content Placeholder 3"/>
          <p:cNvSpPr>
            <a:spLocks noGrp="1"/>
          </p:cNvSpPr>
          <p:nvPr>
            <p:ph sz="half" idx="2"/>
          </p:nvPr>
        </p:nvSpPr>
        <p:spPr/>
        <p:txBody>
          <a:bodyPr>
            <a:normAutofit/>
          </a:bodyPr>
          <a:lstStyle/>
          <a:p>
            <a:r>
              <a:rPr lang="en-US" dirty="0" smtClean="0"/>
              <a:t>SOFTWARE</a:t>
            </a:r>
          </a:p>
          <a:p>
            <a:pPr>
              <a:buNone/>
            </a:pPr>
            <a:r>
              <a:rPr lang="en-US" dirty="0" smtClean="0"/>
              <a:t> </a:t>
            </a:r>
          </a:p>
          <a:p>
            <a:r>
              <a:rPr lang="en-US" dirty="0" smtClean="0"/>
              <a:t>THINGS SPEAK</a:t>
            </a:r>
            <a:r>
              <a:rPr lang="en-US" sz="1200" dirty="0" smtClean="0"/>
              <a:t>(API GENERATOR WEB.WE CAN INTEGRATE IT WITH </a:t>
            </a:r>
            <a:r>
              <a:rPr lang="en-US" sz="1200" dirty="0" smtClean="0"/>
              <a:t>NODE MCU</a:t>
            </a:r>
            <a:r>
              <a:rPr lang="en-US" sz="1200" dirty="0" smtClean="0"/>
              <a:t>)</a:t>
            </a:r>
            <a:endParaRPr lang="en-US" sz="1200" dirty="0" smtClean="0"/>
          </a:p>
          <a:p>
            <a:endParaRPr lang="en-US" sz="2400" dirty="0" smtClean="0"/>
          </a:p>
          <a:p>
            <a:r>
              <a:rPr lang="en-US" sz="2400" dirty="0" smtClean="0"/>
              <a:t>PROGRAMMING </a:t>
            </a:r>
            <a:r>
              <a:rPr lang="en-US" sz="2400" dirty="0" smtClean="0"/>
              <a:t>LANGUAGE:EMBEDDED C</a:t>
            </a:r>
            <a:endParaRPr lang="en-US" sz="2400"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190</TotalTime>
  <Words>388</Words>
  <Application>Microsoft Office PowerPoint</Application>
  <PresentationFormat>On-screen Show (16:9)</PresentationFormat>
  <Paragraphs>57</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Trek</vt:lpstr>
      <vt:lpstr>WEATHER MONITORING SYSTEM</vt:lpstr>
      <vt:lpstr>ABSTRACT</vt:lpstr>
      <vt:lpstr>Literature Survey</vt:lpstr>
      <vt:lpstr>LITERATURE SURVEY</vt:lpstr>
      <vt:lpstr>LIMITING FACTORS OF EXISTING SYSTEM</vt:lpstr>
      <vt:lpstr>PROPOSED SYSTEM</vt:lpstr>
      <vt:lpstr>CONTINUATION</vt:lpstr>
      <vt:lpstr> FEATURES OF CONTEMPORARY SYSTEM    </vt:lpstr>
      <vt:lpstr>TECHNOLOGY STACK</vt:lpstr>
      <vt:lpstr>References</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Interactive Map Application For  Crime Reporting</dc:title>
  <dc:creator>senthil kumar</dc:creator>
  <cp:lastModifiedBy>maha rajan</cp:lastModifiedBy>
  <cp:revision>24</cp:revision>
  <dcterms:created xsi:type="dcterms:W3CDTF">2021-10-28T09:10:56Z</dcterms:created>
  <dcterms:modified xsi:type="dcterms:W3CDTF">2021-12-07T14:58:55Z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