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
  </p:notesMasterIdLst>
  <p:sldIdLst>
    <p:sldId id="256" r:id="rId2"/>
    <p:sldId id="260"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B7714-242F-49E1-89ED-0CEDEBA35EAC}"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60A07-6BDC-4BE7-B44E-3991DEBF7DC1}" type="slidenum">
              <a:rPr lang="en-US" smtClean="0"/>
              <a:t>‹#›</a:t>
            </a:fld>
            <a:endParaRPr lang="en-US"/>
          </a:p>
        </p:txBody>
      </p:sp>
    </p:spTree>
    <p:extLst>
      <p:ext uri="{BB962C8B-B14F-4D97-AF65-F5344CB8AC3E}">
        <p14:creationId xmlns:p14="http://schemas.microsoft.com/office/powerpoint/2010/main" val="172453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221421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431ACF-C196-426D-983C-D42B3129326C}"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240966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45037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452093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95054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12143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755523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3995236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419947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279562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31ACF-C196-426D-983C-D42B3129326C}"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396094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431ACF-C196-426D-983C-D42B3129326C}"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220818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31ACF-C196-426D-983C-D42B3129326C}"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264977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431ACF-C196-426D-983C-D42B3129326C}"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33544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31ACF-C196-426D-983C-D42B3129326C}"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332799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431ACF-C196-426D-983C-D42B3129326C}"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341846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431ACF-C196-426D-983C-D42B3129326C}"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8153F-B89C-43BD-8945-2393AEE25E8D}" type="slidenum">
              <a:rPr lang="en-US" smtClean="0"/>
              <a:t>‹#›</a:t>
            </a:fld>
            <a:endParaRPr lang="en-US"/>
          </a:p>
        </p:txBody>
      </p:sp>
    </p:spTree>
    <p:extLst>
      <p:ext uri="{BB962C8B-B14F-4D97-AF65-F5344CB8AC3E}">
        <p14:creationId xmlns:p14="http://schemas.microsoft.com/office/powerpoint/2010/main" val="128348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431ACF-C196-426D-983C-D42B3129326C}" type="datetimeFigureOut">
              <a:rPr lang="en-US" smtClean="0"/>
              <a:t>9/27/2023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68153F-B89C-43BD-8945-2393AEE25E8D}" type="slidenum">
              <a:rPr lang="en-US" smtClean="0"/>
              <a:t>‹#›</a:t>
            </a:fld>
            <a:endParaRPr lang="en-US"/>
          </a:p>
        </p:txBody>
      </p:sp>
    </p:spTree>
    <p:extLst>
      <p:ext uri="{BB962C8B-B14F-4D97-AF65-F5344CB8AC3E}">
        <p14:creationId xmlns:p14="http://schemas.microsoft.com/office/powerpoint/2010/main" val="304763605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NISHANTHI@UIT.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age 2 | Data warehouse Vectors &amp; Illustrations for Free Download | Freepi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age 2 | Data warehouse Vectors &amp; Illustrations for Free Download | Freepi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Free photo website hosting concept with circ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444" y="-144463"/>
            <a:ext cx="21609425" cy="7406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30072" y="2032765"/>
            <a:ext cx="8792136" cy="2031325"/>
          </a:xfrm>
          <a:prstGeom prst="rect">
            <a:avLst/>
          </a:prstGeom>
          <a:noFill/>
          <a:ln>
            <a:noFill/>
          </a:ln>
          <a:effectLst>
            <a:outerShdw blurRad="50800" dist="50800" dir="5400000" algn="ctr" rotWithShape="0">
              <a:srgbClr val="2D0D20"/>
            </a:outerShdw>
            <a:reflection blurRad="6350" stA="52000" endA="300" endPos="35000" dir="5400000" sy="-100000" algn="bl" rotWithShape="0"/>
          </a:effectLst>
        </p:spPr>
        <p:txBody>
          <a:bodyPr wrap="square" lIns="91440" tIns="45720" rIns="91440" bIns="45720">
            <a:spAutoFit/>
          </a:bodyPr>
          <a:lstStyle/>
          <a:p>
            <a:pPr algn="ctr"/>
            <a:r>
              <a:rPr lang="en-US" sz="3600" dirty="0" smtClean="0">
                <a:solidFill>
                  <a:schemeClr val="bg1"/>
                </a:solidFill>
                <a:latin typeface="Arial Black" panose="020B0A04020102020204" pitchFamily="34" charset="0"/>
              </a:rPr>
              <a:t>DATA WA</a:t>
            </a:r>
            <a:r>
              <a:rPr lang="en-US" sz="3600" dirty="0">
                <a:solidFill>
                  <a:schemeClr val="bg1"/>
                </a:solidFill>
                <a:latin typeface="Arial Black" panose="020B0A04020102020204" pitchFamily="34" charset="0"/>
              </a:rPr>
              <a:t>H</a:t>
            </a:r>
            <a:r>
              <a:rPr lang="en-US" sz="3600" dirty="0" smtClean="0">
                <a:solidFill>
                  <a:schemeClr val="bg1"/>
                </a:solidFill>
                <a:latin typeface="Arial Black" panose="020B0A04020102020204" pitchFamily="34" charset="0"/>
              </a:rPr>
              <a:t>REOUSING WITH</a:t>
            </a:r>
          </a:p>
          <a:p>
            <a:pPr algn="ctr"/>
            <a:r>
              <a:rPr lang="en-US" sz="3600" dirty="0" smtClean="0">
                <a:solidFill>
                  <a:schemeClr val="bg1"/>
                </a:solidFill>
                <a:latin typeface="Arial Black" panose="020B0A04020102020204" pitchFamily="34" charset="0"/>
              </a:rPr>
              <a:t>IBM CLOUD DB2</a:t>
            </a:r>
          </a:p>
          <a:p>
            <a:pPr algn="ctr"/>
            <a:r>
              <a:rPr lang="en-US" sz="3600" dirty="0" smtClean="0">
                <a:solidFill>
                  <a:schemeClr val="bg1"/>
                </a:solidFill>
                <a:latin typeface="Arial Black" panose="020B0A04020102020204" pitchFamily="34" charset="0"/>
              </a:rPr>
              <a:t>WAREHOUSE</a:t>
            </a:r>
            <a:endParaRPr lang="en-US" dirty="0" smtClean="0">
              <a:solidFill>
                <a:schemeClr val="bg1"/>
              </a:solidFill>
              <a:latin typeface="Arial Black" panose="020B0A04020102020204" pitchFamily="34" charset="0"/>
            </a:endParaRPr>
          </a:p>
          <a:p>
            <a:pPr algn="ctr"/>
            <a:endParaRPr lang="en-US" dirty="0"/>
          </a:p>
        </p:txBody>
      </p:sp>
      <p:sp>
        <p:nvSpPr>
          <p:cNvPr id="10" name="TextBox 9"/>
          <p:cNvSpPr txBox="1"/>
          <p:nvPr/>
        </p:nvSpPr>
        <p:spPr>
          <a:xfrm>
            <a:off x="-759655" y="160338"/>
            <a:ext cx="196947" cy="369332"/>
          </a:xfrm>
          <a:prstGeom prst="rect">
            <a:avLst/>
          </a:prstGeom>
          <a:noFill/>
          <a:effectLst>
            <a:innerShdw blurRad="63500" dist="50800">
              <a:prstClr val="black">
                <a:alpha val="50000"/>
              </a:prstClr>
            </a:innerShdw>
          </a:effectLst>
        </p:spPr>
        <p:txBody>
          <a:bodyPr wrap="square" rtlCol="0">
            <a:spAutoFit/>
          </a:bodyPr>
          <a:lstStyle/>
          <a:p>
            <a:endParaRPr lang="en-US" dirty="0"/>
          </a:p>
        </p:txBody>
      </p:sp>
    </p:spTree>
    <p:extLst>
      <p:ext uri="{BB962C8B-B14F-4D97-AF65-F5344CB8AC3E}">
        <p14:creationId xmlns:p14="http://schemas.microsoft.com/office/powerpoint/2010/main" val="18243640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1985674" cy="1263540"/>
          </a:xfrm>
        </p:spPr>
        <p:txBody>
          <a:bodyPr/>
          <a:lstStyle/>
          <a:p>
            <a:r>
              <a:rPr lang="en-US" sz="3600" dirty="0">
                <a:latin typeface="Arial Black" panose="020B0A04020102020204" pitchFamily="34" charset="0"/>
              </a:rPr>
              <a:t> </a:t>
            </a:r>
            <a:r>
              <a:rPr lang="en-US" sz="3600" dirty="0" smtClean="0">
                <a:latin typeface="Arial Black" panose="020B0A04020102020204" pitchFamily="34" charset="0"/>
              </a:rPr>
              <a:t>     UNITED INSTITUTE OF TECNOLOGY</a:t>
            </a:r>
            <a:endParaRPr lang="en-US" sz="3600" dirty="0">
              <a:latin typeface="Arial Black" panose="020B0A04020102020204"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sz="3300" dirty="0" smtClean="0">
                <a:latin typeface="Arial Black" panose="020B0A04020102020204" pitchFamily="34" charset="0"/>
              </a:rPr>
              <a:t>MENTOR</a:t>
            </a:r>
            <a:r>
              <a:rPr lang="en-US" sz="2140" dirty="0" smtClean="0">
                <a:latin typeface="Arial Black" panose="020B0A04020102020204" pitchFamily="34" charset="0"/>
              </a:rPr>
              <a:t>:</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a:t>
            </a:r>
            <a:r>
              <a:rPr lang="en-US" sz="2900" dirty="0" smtClean="0">
                <a:latin typeface="Arial Black" panose="020B0A04020102020204" pitchFamily="34" charset="0"/>
                <a:hlinkClick r:id="rId2"/>
              </a:rPr>
              <a:t>NISHANTHI@UIT.AC.IN</a:t>
            </a:r>
            <a:endParaRPr lang="en-US" sz="2900" dirty="0" smtClean="0">
              <a:latin typeface="Arial Black" panose="020B0A04020102020204" pitchFamily="34" charset="0"/>
            </a:endParaRPr>
          </a:p>
          <a:p>
            <a:pPr marL="0" indent="0">
              <a:buNone/>
            </a:pPr>
            <a:endParaRPr lang="en-US" sz="2140" dirty="0" smtClean="0">
              <a:latin typeface="Arial Black" panose="020B0A04020102020204" pitchFamily="34" charset="0"/>
            </a:endParaRPr>
          </a:p>
          <a:p>
            <a:pPr marL="0" indent="0">
              <a:buNone/>
            </a:pPr>
            <a:r>
              <a:rPr lang="en-US" sz="3300" dirty="0" smtClean="0">
                <a:latin typeface="Arial Black" panose="020B0A04020102020204" pitchFamily="34" charset="0"/>
              </a:rPr>
              <a:t>TEAM MEMBERS:</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R.MAHA – 714521104026</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K.NAVIN – 714521104032</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S.KARTHICK – 714521104020</a:t>
            </a:r>
          </a:p>
          <a:p>
            <a:pPr marL="0" indent="0">
              <a:buNone/>
            </a:pPr>
            <a:r>
              <a:rPr lang="en-US" sz="2900" dirty="0" smtClean="0">
                <a:latin typeface="Arial Black" panose="020B0A04020102020204" pitchFamily="34" charset="0"/>
              </a:rPr>
              <a:t>                 M.SANJANA – 714521104045</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V.KAVIN – 714521104023</a:t>
            </a:r>
          </a:p>
          <a:p>
            <a:pPr marL="0" indent="0">
              <a:buNone/>
            </a:pPr>
            <a:r>
              <a:rPr lang="en-US" sz="2900" dirty="0">
                <a:latin typeface="Arial Black" panose="020B0A04020102020204" pitchFamily="34" charset="0"/>
              </a:rPr>
              <a:t> </a:t>
            </a:r>
            <a:r>
              <a:rPr lang="en-US" sz="2900" dirty="0" smtClean="0">
                <a:latin typeface="Arial Black" panose="020B0A04020102020204" pitchFamily="34" charset="0"/>
              </a:rPr>
              <a:t>                S.KIRAN - 714521104024</a:t>
            </a:r>
            <a:endParaRPr lang="en-US" sz="2900" dirty="0">
              <a:latin typeface="Arial Black" panose="020B0A04020102020204" pitchFamily="34" charset="0"/>
            </a:endParaRPr>
          </a:p>
        </p:txBody>
      </p:sp>
    </p:spTree>
    <p:extLst>
      <p:ext uri="{BB962C8B-B14F-4D97-AF65-F5344CB8AC3E}">
        <p14:creationId xmlns:p14="http://schemas.microsoft.com/office/powerpoint/2010/main" val="189561578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826" y="2495475"/>
            <a:ext cx="10328367" cy="1631216"/>
          </a:xfrm>
          <a:prstGeom prst="rect">
            <a:avLst/>
          </a:prstGeom>
          <a:noFill/>
        </p:spPr>
        <p:txBody>
          <a:bodyPr wrap="square" rtlCol="0">
            <a:spAutoFit/>
          </a:bodyPr>
          <a:lstStyle/>
          <a:p>
            <a:pPr algn="ctr"/>
            <a:r>
              <a:rPr lang="en-US" sz="2800" dirty="0" smtClean="0">
                <a:latin typeface="Arial Black" panose="020B0A04020102020204" pitchFamily="34" charset="0"/>
              </a:rPr>
              <a:t> </a:t>
            </a:r>
            <a:r>
              <a:rPr lang="en-US" sz="2400" dirty="0" smtClean="0">
                <a:latin typeface="Arial Black" panose="020B0A04020102020204" pitchFamily="34" charset="0"/>
              </a:rPr>
              <a:t>DOMAIN NAME </a:t>
            </a:r>
          </a:p>
          <a:p>
            <a:pPr algn="ctr"/>
            <a:endParaRPr lang="en-US" sz="2400" dirty="0">
              <a:latin typeface="Arial Black" panose="020B0A04020102020204" pitchFamily="34" charset="0"/>
            </a:endParaRPr>
          </a:p>
          <a:p>
            <a:pPr algn="ctr"/>
            <a:r>
              <a:rPr lang="en-US" sz="2400" dirty="0" smtClean="0">
                <a:latin typeface="Arial Black" panose="020B0A04020102020204" pitchFamily="34" charset="0"/>
              </a:rPr>
              <a:t> </a:t>
            </a:r>
          </a:p>
          <a:p>
            <a:r>
              <a:rPr lang="en-US" sz="2400" dirty="0" smtClean="0">
                <a:latin typeface="Arial Black" panose="020B0A04020102020204" pitchFamily="34" charset="0"/>
              </a:rPr>
              <a:t>DATAWAREHOUSING WITH IBM CLOUD DB2 WAREHOUSE</a:t>
            </a:r>
            <a:endParaRPr lang="en-US" sz="2400" dirty="0">
              <a:latin typeface="Arial Black" panose="020B0A04020102020204" pitchFamily="34" charset="0"/>
            </a:endParaRPr>
          </a:p>
        </p:txBody>
      </p:sp>
      <p:pic>
        <p:nvPicPr>
          <p:cNvPr id="1026" name="Picture 2" descr="Free vector gradient  website hosting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060" y="4617368"/>
            <a:ext cx="3095897" cy="159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7430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10154694" cy="1981198"/>
          </a:xfrm>
        </p:spPr>
        <p:txBody>
          <a:bodyPr>
            <a:normAutofit/>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a:t>Data warehousing with IBM Cloud DB2 Warehouse allows you to efficiently store, manage, and analyze large amounts of data. It provides a scalable and flexible solution for consolidating data from various sources and enabling powerful analytics. With features like parallel processing, in-memory computing, and advanced analytics capabilities, IBM Cloud DB2 Warehouse empowers organizations to make data-driven decisions and gain valuable insights. It offers a secure and reliable platform for data warehousing, making it easier to extract meaningful information from your data.</a:t>
            </a:r>
          </a:p>
        </p:txBody>
      </p:sp>
    </p:spTree>
    <p:extLst>
      <p:ext uri="{BB962C8B-B14F-4D97-AF65-F5344CB8AC3E}">
        <p14:creationId xmlns:p14="http://schemas.microsoft.com/office/powerpoint/2010/main" val="251039294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PROBLEM STATEMENT</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77500" lnSpcReduction="20000"/>
          </a:bodyPr>
          <a:lstStyle/>
          <a:p>
            <a:r>
              <a:rPr lang="en-US" dirty="0"/>
              <a:t>The problem statement of data warehousing with IBM Cloud DB2 Warehouse could be the need to efficiently store and manage large amounts of data, consolidate data from various sources, and enable powerful analytics</a:t>
            </a:r>
            <a:r>
              <a:rPr lang="en-US" dirty="0" smtClean="0"/>
              <a:t>.</a:t>
            </a:r>
          </a:p>
          <a:p>
            <a:r>
              <a:rPr lang="en-US" dirty="0" smtClean="0"/>
              <a:t> </a:t>
            </a:r>
            <a:r>
              <a:rPr lang="en-US" dirty="0"/>
              <a:t>Organizations may face challenges in terms </a:t>
            </a:r>
            <a:r>
              <a:rPr lang="en-US" dirty="0" smtClean="0"/>
              <a:t>of</a:t>
            </a:r>
          </a:p>
          <a:p>
            <a:pPr algn="ctr"/>
            <a:r>
              <a:rPr lang="en-US" dirty="0" smtClean="0"/>
              <a:t> Scalability</a:t>
            </a:r>
          </a:p>
          <a:p>
            <a:pPr algn="ctr"/>
            <a:r>
              <a:rPr lang="en-US" dirty="0" smtClean="0"/>
              <a:t>Flexibility</a:t>
            </a:r>
          </a:p>
          <a:p>
            <a:pPr algn="ctr"/>
            <a:r>
              <a:rPr lang="en-US" dirty="0" smtClean="0"/>
              <a:t>Security </a:t>
            </a:r>
          </a:p>
          <a:p>
            <a:r>
              <a:rPr lang="en-US" dirty="0" smtClean="0"/>
              <a:t>Extracting </a:t>
            </a:r>
            <a:r>
              <a:rPr lang="en-US" dirty="0"/>
              <a:t>meaningful insights from their data and making data-driven decisions. IBM Cloud DB2 Warehouse aims to address these challenges and provide a robust solution for data warehousing.</a:t>
            </a:r>
          </a:p>
        </p:txBody>
      </p:sp>
    </p:spTree>
    <p:extLst>
      <p:ext uri="{BB962C8B-B14F-4D97-AF65-F5344CB8AC3E}">
        <p14:creationId xmlns:p14="http://schemas.microsoft.com/office/powerpoint/2010/main" val="143592516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TIME CHART</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85000" lnSpcReduction="20000"/>
          </a:bodyPr>
          <a:lstStyle/>
          <a:p>
            <a:r>
              <a:rPr lang="en-US" dirty="0"/>
              <a:t>1. Data Preparation: 1-2 </a:t>
            </a:r>
            <a:r>
              <a:rPr lang="en-US" dirty="0" smtClean="0"/>
              <a:t>weeks</a:t>
            </a:r>
          </a:p>
          <a:p>
            <a:r>
              <a:rPr lang="en-US" dirty="0" smtClean="0"/>
              <a:t>2</a:t>
            </a:r>
            <a:r>
              <a:rPr lang="en-US" dirty="0"/>
              <a:t>. Data Integration: 1-2 </a:t>
            </a:r>
            <a:r>
              <a:rPr lang="en-US" dirty="0" smtClean="0"/>
              <a:t>weeks</a:t>
            </a:r>
          </a:p>
          <a:p>
            <a:r>
              <a:rPr lang="en-US" dirty="0" smtClean="0"/>
              <a:t>3</a:t>
            </a:r>
            <a:r>
              <a:rPr lang="en-US" dirty="0"/>
              <a:t>. Data Loading: 1-2 days to several weeks, depending on data </a:t>
            </a:r>
            <a:r>
              <a:rPr lang="en-US" dirty="0" smtClean="0"/>
              <a:t>volume</a:t>
            </a:r>
          </a:p>
          <a:p>
            <a:r>
              <a:rPr lang="en-US" dirty="0" smtClean="0"/>
              <a:t>4</a:t>
            </a:r>
            <a:r>
              <a:rPr lang="en-US" dirty="0"/>
              <a:t>. Data Modeling: 1-2 </a:t>
            </a:r>
            <a:r>
              <a:rPr lang="en-US" dirty="0" smtClean="0"/>
              <a:t>weeks</a:t>
            </a:r>
          </a:p>
          <a:p>
            <a:r>
              <a:rPr lang="en-US" dirty="0" smtClean="0"/>
              <a:t>5</a:t>
            </a:r>
            <a:r>
              <a:rPr lang="en-US" dirty="0"/>
              <a:t>. Query and Analysis: Ongoing, depending on the complexity of </a:t>
            </a:r>
            <a:r>
              <a:rPr lang="en-US" dirty="0" smtClean="0"/>
              <a:t>analysis</a:t>
            </a:r>
          </a:p>
          <a:p>
            <a:r>
              <a:rPr lang="en-US" dirty="0" smtClean="0"/>
              <a:t>6</a:t>
            </a:r>
            <a:r>
              <a:rPr lang="en-US" dirty="0"/>
              <a:t>. Performance Optimization: Ongoing, as </a:t>
            </a:r>
            <a:r>
              <a:rPr lang="en-US" dirty="0" smtClean="0"/>
              <a:t>needed</a:t>
            </a:r>
          </a:p>
          <a:p>
            <a:r>
              <a:rPr lang="en-US" dirty="0" smtClean="0"/>
              <a:t>7</a:t>
            </a:r>
            <a:r>
              <a:rPr lang="en-US" dirty="0"/>
              <a:t>. Security and Access Control: 1-2 </a:t>
            </a:r>
            <a:r>
              <a:rPr lang="en-US" dirty="0" smtClean="0"/>
              <a:t>weeks</a:t>
            </a:r>
          </a:p>
          <a:p>
            <a:r>
              <a:rPr lang="en-US" dirty="0" smtClean="0"/>
              <a:t>8</a:t>
            </a:r>
            <a:r>
              <a:rPr lang="en-US" dirty="0"/>
              <a:t>. Monitoring and Maintenance: Ongoing, as part of regular database management</a:t>
            </a:r>
          </a:p>
        </p:txBody>
      </p:sp>
    </p:spTree>
    <p:extLst>
      <p:ext uri="{BB962C8B-B14F-4D97-AF65-F5344CB8AC3E}">
        <p14:creationId xmlns:p14="http://schemas.microsoft.com/office/powerpoint/2010/main" val="238731918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MODULES</a:t>
            </a:r>
            <a:endParaRPr lang="en-US" dirty="0">
              <a:latin typeface="Arial Black" panose="020B0A04020102020204" pitchFamily="34" charset="0"/>
            </a:endParaRPr>
          </a:p>
        </p:txBody>
      </p:sp>
      <p:sp>
        <p:nvSpPr>
          <p:cNvPr id="3" name="Content Placeholder 2"/>
          <p:cNvSpPr>
            <a:spLocks noGrp="1"/>
          </p:cNvSpPr>
          <p:nvPr>
            <p:ph idx="1"/>
          </p:nvPr>
        </p:nvSpPr>
        <p:spPr>
          <a:xfrm>
            <a:off x="1841863" y="2312126"/>
            <a:ext cx="9901646" cy="4127863"/>
          </a:xfrm>
        </p:spPr>
        <p:txBody>
          <a:bodyPr>
            <a:normAutofit fontScale="70000" lnSpcReduction="20000"/>
          </a:bodyPr>
          <a:lstStyle/>
          <a:p>
            <a:r>
              <a:rPr lang="en-US" dirty="0"/>
              <a:t>1. Data Integration: This module focuses on gathering and consolidating data from various sources into a unified format for analysis</a:t>
            </a:r>
            <a:r>
              <a:rPr lang="en-US" dirty="0" smtClean="0"/>
              <a:t>.</a:t>
            </a:r>
          </a:p>
          <a:p>
            <a:r>
              <a:rPr lang="en-US" dirty="0" smtClean="0"/>
              <a:t>2</a:t>
            </a:r>
            <a:r>
              <a:rPr lang="en-US" dirty="0"/>
              <a:t>. Data Loading: In this module, the integrated data is loaded into the DB2 Warehouse database for storage and retrieval</a:t>
            </a:r>
            <a:r>
              <a:rPr lang="en-US" dirty="0" smtClean="0"/>
              <a:t>.</a:t>
            </a:r>
          </a:p>
          <a:p>
            <a:r>
              <a:rPr lang="en-US" dirty="0" smtClean="0"/>
              <a:t>3</a:t>
            </a:r>
            <a:r>
              <a:rPr lang="en-US" dirty="0"/>
              <a:t>. Data Modeling: This module involves designing and creating the appropriate data model to support the analytical requirements of the organization</a:t>
            </a:r>
            <a:r>
              <a:rPr lang="en-US" dirty="0" smtClean="0"/>
              <a:t>.</a:t>
            </a:r>
          </a:p>
          <a:p>
            <a:r>
              <a:rPr lang="en-US" dirty="0" smtClean="0"/>
              <a:t>4</a:t>
            </a:r>
            <a:r>
              <a:rPr lang="en-US" dirty="0"/>
              <a:t>. Query and Analysis: This module enables users to use SQL queries and analytical tools to extract insights and perform data </a:t>
            </a:r>
            <a:r>
              <a:rPr lang="en-US" dirty="0" smtClean="0"/>
              <a:t>analysis</a:t>
            </a:r>
          </a:p>
          <a:p>
            <a:r>
              <a:rPr lang="en-US" dirty="0" smtClean="0"/>
              <a:t>.</a:t>
            </a:r>
            <a:r>
              <a:rPr lang="en-US" dirty="0"/>
              <a:t>5. Performance Optimization: This module focuses on fine-tuning the database and queries to optimize performance and improve efficiency</a:t>
            </a:r>
            <a:r>
              <a:rPr lang="en-US" dirty="0" smtClean="0"/>
              <a:t>.</a:t>
            </a:r>
          </a:p>
          <a:p>
            <a:r>
              <a:rPr lang="en-US" dirty="0" smtClean="0"/>
              <a:t> </a:t>
            </a:r>
            <a:r>
              <a:rPr lang="en-US" dirty="0"/>
              <a:t>6. Security and Access Control: This module ensures that appropriate security measures are in place to protect sensitive data and control access to the data warehouse</a:t>
            </a:r>
            <a:r>
              <a:rPr lang="en-US" dirty="0" smtClean="0"/>
              <a:t>.</a:t>
            </a:r>
          </a:p>
          <a:p>
            <a:r>
              <a:rPr lang="en-US" dirty="0" smtClean="0"/>
              <a:t>7</a:t>
            </a:r>
            <a:r>
              <a:rPr lang="en-US" dirty="0"/>
              <a:t>. Monitoring and Maintenance: This module involves regularly monitoring the database, performing backups, and applying updates as needed to ensure the </a:t>
            </a:r>
            <a:r>
              <a:rPr lang="en-US" dirty="0" smtClean="0"/>
              <a:t>smooth operation of the </a:t>
            </a:r>
            <a:r>
              <a:rPr lang="en-US" dirty="0" err="1" smtClean="0"/>
              <a:t>datawarehouse</a:t>
            </a:r>
            <a:endParaRPr lang="en-US" dirty="0"/>
          </a:p>
        </p:txBody>
      </p:sp>
    </p:spTree>
    <p:extLst>
      <p:ext uri="{BB962C8B-B14F-4D97-AF65-F5344CB8AC3E}">
        <p14:creationId xmlns:p14="http://schemas.microsoft.com/office/powerpoint/2010/main" val="40011929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303" y="1525704"/>
            <a:ext cx="7448721" cy="912695"/>
          </a:xfrm>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5400" dirty="0" smtClean="0">
                <a:latin typeface="Arial Black" panose="020B0A04020102020204" pitchFamily="34" charset="0"/>
              </a:rPr>
              <a:t>         </a:t>
            </a:r>
          </a:p>
          <a:p>
            <a:pPr marL="0" indent="0" algn="ctr">
              <a:buNone/>
            </a:pPr>
            <a:endParaRPr lang="en-US" sz="5400" dirty="0">
              <a:latin typeface="Arial Black" panose="020B0A04020102020204" pitchFamily="34" charset="0"/>
            </a:endParaRPr>
          </a:p>
          <a:p>
            <a:pPr marL="0" indent="0" algn="ctr">
              <a:buNone/>
            </a:pPr>
            <a:r>
              <a:rPr lang="en-US" sz="5400" dirty="0" smtClean="0">
                <a:latin typeface="Arial Black" panose="020B0A04020102020204" pitchFamily="34" charset="0"/>
              </a:rPr>
              <a:t> THANK YOU</a:t>
            </a:r>
            <a:endParaRPr lang="en-US" sz="5400" dirty="0">
              <a:latin typeface="Arial Black" panose="020B0A04020102020204" pitchFamily="34" charset="0"/>
            </a:endParaRPr>
          </a:p>
        </p:txBody>
      </p:sp>
      <p:pic>
        <p:nvPicPr>
          <p:cNvPr id="2050" name="Picture 2" descr="Free vector data points concept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740" y="718456"/>
            <a:ext cx="8595360" cy="318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598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258</TotalTime>
  <Words>490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Corbel</vt:lpstr>
      <vt:lpstr>Parallax</vt:lpstr>
      <vt:lpstr>PowerPoint Presentation</vt:lpstr>
      <vt:lpstr>      UNITED INSTITUTE OF TECNOLOGY</vt:lpstr>
      <vt:lpstr>PowerPoint Presentation</vt:lpstr>
      <vt:lpstr>ABSTRACT</vt:lpstr>
      <vt:lpstr>PROBLEM STATEMENT</vt:lpstr>
      <vt:lpstr>TIME CHART</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25</cp:revision>
  <dcterms:created xsi:type="dcterms:W3CDTF">2023-09-27T06:31:01Z</dcterms:created>
  <dcterms:modified xsi:type="dcterms:W3CDTF">2023-09-27T10:50:27Z</dcterms:modified>
</cp:coreProperties>
</file>