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158351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E46A5-D1A7-4C6F-AE33-DD6040A7AA86}"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132545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3737955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1978820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236721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2625885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2746822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2160110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1238698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7F04-8970-44B6-AE01-417018213266}"/>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B4A22-323A-4233-A320-E1C67D68E56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34AFA-A978-4F97-9995-F5E610226A40}"/>
              </a:ext>
            </a:extLst>
          </p:cNvPr>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a:extLst>
              <a:ext uri="{FF2B5EF4-FFF2-40B4-BE49-F238E27FC236}">
                <a16:creationId xmlns:a16="http://schemas.microsoft.com/office/drawing/2014/main" id="{DF6E6D0A-60A7-403E-9022-3A3805229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8B4DD-838F-4366-B8CC-C8857004850A}"/>
              </a:ext>
            </a:extLst>
          </p:cNvPr>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36421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22982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E46A5-D1A7-4C6F-AE33-DD6040A7AA86}"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387852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E46A5-D1A7-4C6F-AE33-DD6040A7AA86}"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78994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E46A5-D1A7-4C6F-AE33-DD6040A7AA86}"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173758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E46A5-D1A7-4C6F-AE33-DD6040A7AA86}"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358034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E46A5-D1A7-4C6F-AE33-DD6040A7AA86}"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112429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E46A5-D1A7-4C6F-AE33-DD6040A7AA86}"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422101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E46A5-D1A7-4C6F-AE33-DD6040A7AA86}"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9E332-7F01-41FB-B704-3675D3689D93}" type="slidenum">
              <a:rPr lang="en-IN" smtClean="0"/>
              <a:t>‹#›</a:t>
            </a:fld>
            <a:endParaRPr lang="en-IN"/>
          </a:p>
        </p:txBody>
      </p:sp>
    </p:spTree>
    <p:extLst>
      <p:ext uri="{BB962C8B-B14F-4D97-AF65-F5344CB8AC3E}">
        <p14:creationId xmlns:p14="http://schemas.microsoft.com/office/powerpoint/2010/main" val="21511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2E46A5-D1A7-4C6F-AE33-DD6040A7AA86}" type="datetimeFigureOut">
              <a:rPr lang="en-IN" smtClean="0"/>
              <a:t>13-05-2024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29E332-7F01-41FB-B704-3675D3689D93}" type="slidenum">
              <a:rPr lang="en-IN" smtClean="0"/>
              <a:t>‹#›</a:t>
            </a:fld>
            <a:endParaRPr lang="en-IN"/>
          </a:p>
        </p:txBody>
      </p:sp>
    </p:spTree>
    <p:extLst>
      <p:ext uri="{BB962C8B-B14F-4D97-AF65-F5344CB8AC3E}">
        <p14:creationId xmlns:p14="http://schemas.microsoft.com/office/powerpoint/2010/main" val="140440381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358A-F63A-4AA5-934A-46011E65A791}"/>
              </a:ext>
            </a:extLst>
          </p:cNvPr>
          <p:cNvSpPr>
            <a:spLocks noGrp="1"/>
          </p:cNvSpPr>
          <p:nvPr>
            <p:ph type="ctrTitle"/>
          </p:nvPr>
        </p:nvSpPr>
        <p:spPr>
          <a:xfrm>
            <a:off x="2448911" y="819807"/>
            <a:ext cx="9522373" cy="4024970"/>
          </a:xfrm>
        </p:spPr>
        <p:txBody>
          <a:bodyPr>
            <a:normAutofit fontScale="90000"/>
          </a:bodyPr>
          <a:lstStyle/>
          <a:p>
            <a:r>
              <a:rPr lang="en-US" sz="6000" dirty="0"/>
              <a:t>Utilizing Machine </a:t>
            </a:r>
            <a:r>
              <a:rPr lang="en-US" dirty="0"/>
              <a:t>Learning</a:t>
            </a:r>
            <a:r>
              <a:rPr lang="en-US" sz="6000" dirty="0"/>
              <a:t> to Forecast the Probability of Successfully Collecting Debts by Analyzing Statute-Barred Status</a:t>
            </a:r>
            <a:br>
              <a:rPr lang="en-US" sz="6000" dirty="0"/>
            </a:br>
            <a:endParaRPr lang="en-IN" dirty="0"/>
          </a:p>
        </p:txBody>
      </p:sp>
      <p:sp>
        <p:nvSpPr>
          <p:cNvPr id="3" name="Subtitle 2">
            <a:extLst>
              <a:ext uri="{FF2B5EF4-FFF2-40B4-BE49-F238E27FC236}">
                <a16:creationId xmlns:a16="http://schemas.microsoft.com/office/drawing/2014/main" id="{50F6F417-59A6-444E-AB5A-4EB3D004E763}"/>
              </a:ext>
            </a:extLst>
          </p:cNvPr>
          <p:cNvSpPr>
            <a:spLocks noGrp="1"/>
          </p:cNvSpPr>
          <p:nvPr>
            <p:ph type="subTitle" idx="1"/>
          </p:nvPr>
        </p:nvSpPr>
        <p:spPr>
          <a:xfrm>
            <a:off x="2753711" y="4957873"/>
            <a:ext cx="9144000" cy="1655762"/>
          </a:xfrm>
        </p:spPr>
        <p:txBody>
          <a:bodyPr>
            <a:normAutofit/>
          </a:bodyPr>
          <a:lstStyle/>
          <a:p>
            <a:r>
              <a:rPr lang="en-IN" sz="4000" dirty="0"/>
              <a:t>Presented by: Sunil Maharana</a:t>
            </a:r>
          </a:p>
        </p:txBody>
      </p:sp>
    </p:spTree>
    <p:extLst>
      <p:ext uri="{BB962C8B-B14F-4D97-AF65-F5344CB8AC3E}">
        <p14:creationId xmlns:p14="http://schemas.microsoft.com/office/powerpoint/2010/main" val="372970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D2CD-F9B7-4ED7-AB9D-3F09A2F133C1}"/>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9417833A-B0FB-4C9F-B4E6-C8BC0E9B0DEB}"/>
              </a:ext>
            </a:extLst>
          </p:cNvPr>
          <p:cNvSpPr>
            <a:spLocks noGrp="1"/>
          </p:cNvSpPr>
          <p:nvPr>
            <p:ph type="body" idx="1"/>
          </p:nvPr>
        </p:nvSpPr>
        <p:spPr>
          <a:xfrm>
            <a:off x="1484310" y="2666999"/>
            <a:ext cx="10018713" cy="3639208"/>
          </a:xfrm>
        </p:spPr>
        <p:txBody>
          <a:bodyPr>
            <a:normAutofit fontScale="92500" lnSpcReduction="20000"/>
          </a:bodyPr>
          <a:lstStyle/>
          <a:p>
            <a:pPr lvl="0" eaLnBrk="0" fontAlgn="base" hangingPunct="0">
              <a:spcBef>
                <a:spcPct val="0"/>
              </a:spcBef>
              <a:spcAft>
                <a:spcPct val="0"/>
              </a:spcAft>
            </a:pPr>
            <a:r>
              <a:rPr lang="en-US" altLang="en-US" sz="2400" dirty="0">
                <a:solidFill>
                  <a:srgbClr val="374151"/>
                </a:solidFill>
                <a:latin typeface="Söhne"/>
              </a:rPr>
              <a:t>In the realm of debt collection, the ability to discern which accounts are statute-barred—thus potentially unrecoverable—holds immense significance. This project endeavors to develop a sophisticated machine-learning model aimed at accurately predicting the probability of successfully collecting debts by meticulously examining the statute-barred status of each account.</a:t>
            </a:r>
            <a:endParaRPr kumimoji="0" lang="en-US" altLang="en-US" sz="12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sz="2400" dirty="0">
                <a:solidFill>
                  <a:srgbClr val="374151"/>
                </a:solidFill>
                <a:latin typeface="Söhne"/>
              </a:rPr>
              <a:t>Given a dataset encompassing a multitude of attributes including original creditor information, account IDs, current balances, purchase dates, and a wealth of other pertinent features, the objective is to construct a predictive model that excels in identifying accounts where the statute barred status may influence the likelihood of debt retrieval.</a:t>
            </a:r>
          </a:p>
          <a:p>
            <a:pPr eaLnBrk="0" fontAlgn="base" hangingPunct="0">
              <a:spcBef>
                <a:spcPct val="0"/>
              </a:spcBef>
              <a:spcAft>
                <a:spcPct val="0"/>
              </a:spcAft>
            </a:pPr>
            <a:r>
              <a:rPr lang="en-US" altLang="en-US" sz="2400" dirty="0">
                <a:solidFill>
                  <a:srgbClr val="374151"/>
                </a:solidFill>
                <a:latin typeface="Söhne"/>
              </a:rPr>
              <a:t>The focal point of this endeavor centers on the </a:t>
            </a:r>
            <a:r>
              <a:rPr lang="en-US" altLang="en-US" sz="2800" b="1" dirty="0" err="1">
                <a:solidFill>
                  <a:srgbClr val="374151"/>
                </a:solidFill>
                <a:latin typeface="Söhne"/>
              </a:rPr>
              <a:t>IsStatBarred</a:t>
            </a:r>
            <a:r>
              <a:rPr lang="en-US" altLang="en-US" sz="2400" dirty="0">
                <a:solidFill>
                  <a:srgbClr val="374151"/>
                </a:solidFill>
                <a:latin typeface="Söhne"/>
              </a:rPr>
              <a:t> field </a:t>
            </a:r>
            <a:r>
              <a:rPr lang="en-US" altLang="en-US" sz="2400" b="1" dirty="0">
                <a:solidFill>
                  <a:srgbClr val="374151"/>
                </a:solidFill>
                <a:latin typeface="Söhne"/>
              </a:rPr>
              <a:t>‘Y’ </a:t>
            </a:r>
            <a:r>
              <a:rPr lang="en-US" altLang="en-US" sz="2400" dirty="0">
                <a:solidFill>
                  <a:srgbClr val="374151"/>
                </a:solidFill>
                <a:latin typeface="Söhne"/>
              </a:rPr>
              <a:t>status, which serves as the pivotal target variable for classification. </a:t>
            </a:r>
            <a:endParaRPr lang="en-IN" sz="2400" dirty="0">
              <a:solidFill>
                <a:srgbClr val="374151"/>
              </a:solidFill>
              <a:latin typeface="Söhne"/>
            </a:endParaRPr>
          </a:p>
        </p:txBody>
      </p:sp>
    </p:spTree>
    <p:extLst>
      <p:ext uri="{BB962C8B-B14F-4D97-AF65-F5344CB8AC3E}">
        <p14:creationId xmlns:p14="http://schemas.microsoft.com/office/powerpoint/2010/main" val="210203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936E-2C81-4294-BFF8-CD53D5B32A2E}"/>
              </a:ext>
            </a:extLst>
          </p:cNvPr>
          <p:cNvSpPr>
            <a:spLocks noGrp="1"/>
          </p:cNvSpPr>
          <p:nvPr>
            <p:ph type="title"/>
          </p:nvPr>
        </p:nvSpPr>
        <p:spPr/>
        <p:txBody>
          <a:bodyPr/>
          <a:lstStyle/>
          <a:p>
            <a:r>
              <a:rPr lang="en-IN"/>
              <a:t>Data Overview</a:t>
            </a:r>
          </a:p>
        </p:txBody>
      </p:sp>
      <p:sp>
        <p:nvSpPr>
          <p:cNvPr id="3" name="Text Placeholder 2">
            <a:extLst>
              <a:ext uri="{FF2B5EF4-FFF2-40B4-BE49-F238E27FC236}">
                <a16:creationId xmlns:a16="http://schemas.microsoft.com/office/drawing/2014/main" id="{760ED836-2136-4AC3-8FD1-882D79B83C53}"/>
              </a:ext>
            </a:extLst>
          </p:cNvPr>
          <p:cNvSpPr>
            <a:spLocks noGrp="1"/>
          </p:cNvSpPr>
          <p:nvPr>
            <p:ph type="body" idx="1"/>
          </p:nvPr>
        </p:nvSpPr>
        <p:spPr/>
        <p:txBody>
          <a:bodyPr/>
          <a:lstStyle/>
          <a:p>
            <a:r>
              <a:rPr lang="en-IN"/>
              <a:t>The dataset includes features such as EntityID, OriginalCreditor, AccountID, Current Balance, DebtLoadPrincipal, BalanceAtDebtLoad, PurchasePrice, ProductOrDebtType, CollectionStatus, CloseDate, Closure Reason, InBankruptcy, AccountInsolvencyType, CustomerInsolvencyType, IsLegal, Interest Rate, LastPaymentAmount, LastPaymentMethod, NumLiableParties, CustomerAge, NumPhones, NumEmails, NumAddresses, and IsStatBarred.</a:t>
            </a:r>
          </a:p>
        </p:txBody>
      </p:sp>
    </p:spTree>
    <p:extLst>
      <p:ext uri="{BB962C8B-B14F-4D97-AF65-F5344CB8AC3E}">
        <p14:creationId xmlns:p14="http://schemas.microsoft.com/office/powerpoint/2010/main" val="171596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DE20-0398-40F7-A90A-8953306B7813}"/>
              </a:ext>
            </a:extLst>
          </p:cNvPr>
          <p:cNvSpPr>
            <a:spLocks noGrp="1"/>
          </p:cNvSpPr>
          <p:nvPr>
            <p:ph type="title"/>
          </p:nvPr>
        </p:nvSpPr>
        <p:spPr>
          <a:xfrm>
            <a:off x="1484311" y="685801"/>
            <a:ext cx="10018713" cy="953814"/>
          </a:xfrm>
        </p:spPr>
        <p:txBody>
          <a:bodyPr/>
          <a:lstStyle/>
          <a:p>
            <a:r>
              <a:rPr lang="en-IN" dirty="0"/>
              <a:t>Data </a:t>
            </a:r>
            <a:r>
              <a:rPr lang="en-IN" dirty="0" err="1"/>
              <a:t>Preprocessing</a:t>
            </a:r>
            <a:endParaRPr lang="en-IN" dirty="0"/>
          </a:p>
        </p:txBody>
      </p:sp>
      <p:sp>
        <p:nvSpPr>
          <p:cNvPr id="3" name="Text Placeholder 2">
            <a:extLst>
              <a:ext uri="{FF2B5EF4-FFF2-40B4-BE49-F238E27FC236}">
                <a16:creationId xmlns:a16="http://schemas.microsoft.com/office/drawing/2014/main" id="{5A2C593B-7C69-45FD-82E4-B8D0A41980CC}"/>
              </a:ext>
            </a:extLst>
          </p:cNvPr>
          <p:cNvSpPr>
            <a:spLocks noGrp="1"/>
          </p:cNvSpPr>
          <p:nvPr>
            <p:ph type="body" idx="1"/>
          </p:nvPr>
        </p:nvSpPr>
        <p:spPr>
          <a:xfrm>
            <a:off x="1566041" y="1923393"/>
            <a:ext cx="9936982" cy="3867807"/>
          </a:xfrm>
        </p:spPr>
        <p:txBody>
          <a:bodyPr>
            <a:normAutofit fontScale="92500" lnSpcReduction="20000"/>
          </a:bodyPr>
          <a:lstStyle/>
          <a:p>
            <a:r>
              <a:rPr lang="en-US" dirty="0"/>
              <a:t>1. Dropped unnecessary features.</a:t>
            </a:r>
          </a:p>
          <a:p>
            <a:r>
              <a:rPr lang="en-US" dirty="0"/>
              <a:t>2. Handled categorical data using frequency encoding and label encoding.</a:t>
            </a:r>
          </a:p>
          <a:p>
            <a:r>
              <a:rPr lang="en-US" dirty="0"/>
              <a:t>3. Handled missing values by imputing median or mode.</a:t>
            </a:r>
          </a:p>
          <a:p>
            <a:r>
              <a:rPr lang="en-US" dirty="0"/>
              <a:t>4. Handled outliers by setting appropriate conditions.</a:t>
            </a:r>
          </a:p>
          <a:p>
            <a:r>
              <a:rPr lang="en-US" dirty="0"/>
              <a:t>5. Separated the target variable from the dataset.</a:t>
            </a:r>
          </a:p>
          <a:p>
            <a:r>
              <a:rPr lang="en-US" dirty="0"/>
              <a:t>6. Checked correlation matrix and dropped multicollinear features.</a:t>
            </a:r>
          </a:p>
          <a:p>
            <a:r>
              <a:rPr lang="en-US" dirty="0"/>
              <a:t>7. Saved independent and target variables.</a:t>
            </a:r>
          </a:p>
          <a:p>
            <a:r>
              <a:rPr lang="en-US" dirty="0"/>
              <a:t>8. Scaled the independent variables using standard scaler.</a:t>
            </a:r>
          </a:p>
          <a:p>
            <a:r>
              <a:rPr lang="en-US" dirty="0"/>
              <a:t>Split the data into train and test using </a:t>
            </a:r>
            <a:r>
              <a:rPr lang="en-US" dirty="0" err="1"/>
              <a:t>train_test_split</a:t>
            </a:r>
            <a:r>
              <a:rPr lang="en-US" dirty="0"/>
              <a:t> method from </a:t>
            </a:r>
            <a:r>
              <a:rPr lang="en-US" dirty="0" err="1"/>
              <a:t>sklearn</a:t>
            </a:r>
            <a:endParaRPr lang="en-US" dirty="0"/>
          </a:p>
        </p:txBody>
      </p:sp>
    </p:spTree>
    <p:extLst>
      <p:ext uri="{BB962C8B-B14F-4D97-AF65-F5344CB8AC3E}">
        <p14:creationId xmlns:p14="http://schemas.microsoft.com/office/powerpoint/2010/main" val="287713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0C5-8620-4A08-B10B-D99AAC21E175}"/>
              </a:ext>
            </a:extLst>
          </p:cNvPr>
          <p:cNvSpPr>
            <a:spLocks noGrp="1"/>
          </p:cNvSpPr>
          <p:nvPr>
            <p:ph type="title"/>
          </p:nvPr>
        </p:nvSpPr>
        <p:spPr/>
        <p:txBody>
          <a:bodyPr/>
          <a:lstStyle/>
          <a:p>
            <a:r>
              <a:rPr lang="en-US" dirty="0"/>
              <a:t>Model Selection</a:t>
            </a:r>
            <a:endParaRPr lang="en-IN" dirty="0"/>
          </a:p>
        </p:txBody>
      </p:sp>
      <p:sp>
        <p:nvSpPr>
          <p:cNvPr id="3" name="Text Placeholder 2">
            <a:extLst>
              <a:ext uri="{FF2B5EF4-FFF2-40B4-BE49-F238E27FC236}">
                <a16:creationId xmlns:a16="http://schemas.microsoft.com/office/drawing/2014/main" id="{4DEBD7DA-51DE-401D-9888-C4E224403DA3}"/>
              </a:ext>
            </a:extLst>
          </p:cNvPr>
          <p:cNvSpPr>
            <a:spLocks noGrp="1"/>
          </p:cNvSpPr>
          <p:nvPr>
            <p:ph type="body" idx="1"/>
          </p:nvPr>
        </p:nvSpPr>
        <p:spPr/>
        <p:txBody>
          <a:bodyPr/>
          <a:lstStyle/>
          <a:p>
            <a:r>
              <a:rPr lang="en-US" dirty="0"/>
              <a:t>Taken two classification model to train the data i.e., Logistic Regression &amp; Random Forest</a:t>
            </a:r>
          </a:p>
          <a:p>
            <a:r>
              <a:rPr lang="en-US" dirty="0"/>
              <a:t>Trained both the model and compared the following comparison metrics:</a:t>
            </a:r>
            <a:endParaRPr lang="en-IN" dirty="0"/>
          </a:p>
          <a:p>
            <a:r>
              <a:rPr lang="en-IN" dirty="0"/>
              <a:t>Accuracy, Precision, Recall and F1 score.</a:t>
            </a:r>
          </a:p>
          <a:p>
            <a:r>
              <a:rPr lang="en-IN" dirty="0"/>
              <a:t>Random Forest exceeded in all the metrics hence choose that for prediction of probability of the samples.</a:t>
            </a:r>
            <a:endParaRPr lang="en-US" dirty="0"/>
          </a:p>
        </p:txBody>
      </p:sp>
    </p:spTree>
    <p:extLst>
      <p:ext uri="{BB962C8B-B14F-4D97-AF65-F5344CB8AC3E}">
        <p14:creationId xmlns:p14="http://schemas.microsoft.com/office/powerpoint/2010/main" val="120705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12C8-F306-4034-BF4F-B25976426C10}"/>
              </a:ext>
            </a:extLst>
          </p:cNvPr>
          <p:cNvSpPr>
            <a:spLocks noGrp="1"/>
          </p:cNvSpPr>
          <p:nvPr>
            <p:ph type="title"/>
          </p:nvPr>
        </p:nvSpPr>
        <p:spPr>
          <a:xfrm>
            <a:off x="1662987" y="170795"/>
            <a:ext cx="10018713" cy="995854"/>
          </a:xfrm>
        </p:spPr>
        <p:txBody>
          <a:bodyPr/>
          <a:lstStyle/>
          <a:p>
            <a:r>
              <a:rPr lang="en-US" dirty="0"/>
              <a:t>Probability of the </a:t>
            </a:r>
            <a:r>
              <a:rPr lang="en-US" dirty="0" err="1"/>
              <a:t>IsStateBarred</a:t>
            </a:r>
            <a:r>
              <a:rPr lang="en-US" dirty="0"/>
              <a:t> “Y”</a:t>
            </a:r>
            <a:endParaRPr lang="en-IN" dirty="0"/>
          </a:p>
        </p:txBody>
      </p:sp>
      <p:sp>
        <p:nvSpPr>
          <p:cNvPr id="3" name="Text Placeholder 2">
            <a:extLst>
              <a:ext uri="{FF2B5EF4-FFF2-40B4-BE49-F238E27FC236}">
                <a16:creationId xmlns:a16="http://schemas.microsoft.com/office/drawing/2014/main" id="{646F0903-EAF2-4A36-A428-BF2160B90D62}"/>
              </a:ext>
            </a:extLst>
          </p:cNvPr>
          <p:cNvSpPr>
            <a:spLocks noGrp="1"/>
          </p:cNvSpPr>
          <p:nvPr>
            <p:ph type="body" idx="1"/>
          </p:nvPr>
        </p:nvSpPr>
        <p:spPr>
          <a:xfrm>
            <a:off x="1902372" y="1166649"/>
            <a:ext cx="9600651" cy="4624551"/>
          </a:xfrm>
        </p:spPr>
        <p:txBody>
          <a:bodyPr>
            <a:normAutofit fontScale="92500" lnSpcReduction="20000"/>
          </a:bodyPr>
          <a:lstStyle/>
          <a:p>
            <a:r>
              <a:rPr lang="en-US" dirty="0"/>
              <a:t>Since, this feature was label encoded, in my dataset it was replaced with the following values:</a:t>
            </a:r>
          </a:p>
          <a:p>
            <a:r>
              <a:rPr lang="en-US" dirty="0"/>
              <a:t>Y = 1, N = 0</a:t>
            </a:r>
          </a:p>
          <a:p>
            <a:r>
              <a:rPr lang="en-US" dirty="0"/>
              <a:t>Used </a:t>
            </a:r>
            <a:r>
              <a:rPr lang="en-US" dirty="0" err="1"/>
              <a:t>predict_proba</a:t>
            </a:r>
            <a:r>
              <a:rPr lang="en-US" dirty="0"/>
              <a:t> method and passed the parameter </a:t>
            </a:r>
            <a:r>
              <a:rPr lang="en-US" dirty="0" err="1"/>
              <a:t>X_test</a:t>
            </a:r>
            <a:r>
              <a:rPr lang="en-US" dirty="0"/>
              <a:t> to compute the probability of each sample row datapoints in </a:t>
            </a:r>
            <a:r>
              <a:rPr lang="en-US" dirty="0" err="1"/>
              <a:t>X_test</a:t>
            </a:r>
            <a:r>
              <a:rPr lang="en-US" dirty="0"/>
              <a:t>.</a:t>
            </a:r>
          </a:p>
          <a:p>
            <a:r>
              <a:rPr lang="en-US" b="0" i="0" dirty="0">
                <a:effectLst/>
                <a:latin typeface="Söhne Mono"/>
              </a:rPr>
              <a:t>'</a:t>
            </a:r>
            <a:r>
              <a:rPr lang="en-US" b="0" i="0" dirty="0" err="1">
                <a:effectLst/>
                <a:latin typeface="Söhne Mono"/>
              </a:rPr>
              <a:t>predict_proba</a:t>
            </a:r>
            <a:r>
              <a:rPr lang="en-US" b="0" i="0" dirty="0">
                <a:effectLst/>
                <a:latin typeface="Söhne Mono"/>
              </a:rPr>
              <a:t>' returns an array where each row corresponds to a sample in </a:t>
            </a:r>
            <a:r>
              <a:rPr lang="en-US" b="0" i="0" dirty="0" err="1">
                <a:effectLst/>
                <a:latin typeface="Söhne Mono"/>
              </a:rPr>
              <a:t>X_test</a:t>
            </a:r>
            <a:r>
              <a:rPr lang="en-US" b="0" i="0" dirty="0">
                <a:effectLst/>
                <a:latin typeface="Söhne Mono"/>
              </a:rPr>
              <a:t>,</a:t>
            </a:r>
            <a:r>
              <a:rPr lang="en-US" b="0" i="0" dirty="0">
                <a:solidFill>
                  <a:srgbClr val="FFFFFF"/>
                </a:solidFill>
                <a:effectLst/>
                <a:latin typeface="Söhne Mono"/>
              </a:rPr>
              <a:t> </a:t>
            </a:r>
            <a:r>
              <a:rPr lang="en-US" b="0" i="0" dirty="0">
                <a:effectLst/>
                <a:latin typeface="Söhne Mono"/>
              </a:rPr>
              <a:t>and each column corresponds to the probability of the sample belonging to a particular class </a:t>
            </a:r>
          </a:p>
          <a:p>
            <a:r>
              <a:rPr lang="en-US" b="0" i="0" dirty="0">
                <a:effectLst/>
                <a:latin typeface="Söhne Mono"/>
              </a:rPr>
              <a:t>For binary classification, the second column typically corresponds to the probability of belonging to class 1 (Y) which is what we want.</a:t>
            </a:r>
          </a:p>
          <a:p>
            <a:r>
              <a:rPr lang="en-IN" dirty="0"/>
              <a:t>Hence, in conclusion, if the probability of a sample datapoint is in the second column is close to 1, then it is more likely that its will be </a:t>
            </a:r>
            <a:r>
              <a:rPr lang="en-IN" dirty="0" err="1"/>
              <a:t>StateBarred</a:t>
            </a:r>
            <a:r>
              <a:rPr lang="en-IN" dirty="0"/>
              <a:t> and there is no point of pursuing the particular account for debt collection.</a:t>
            </a:r>
          </a:p>
        </p:txBody>
      </p:sp>
    </p:spTree>
    <p:extLst>
      <p:ext uri="{BB962C8B-B14F-4D97-AF65-F5344CB8AC3E}">
        <p14:creationId xmlns:p14="http://schemas.microsoft.com/office/powerpoint/2010/main" val="248625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2D99-36C0-4B49-B1FC-D1C60D9D6A0E}"/>
              </a:ext>
            </a:extLst>
          </p:cNvPr>
          <p:cNvSpPr>
            <a:spLocks noGrp="1"/>
          </p:cNvSpPr>
          <p:nvPr>
            <p:ph type="title"/>
          </p:nvPr>
        </p:nvSpPr>
        <p:spPr>
          <a:xfrm>
            <a:off x="1946766" y="302171"/>
            <a:ext cx="10018713" cy="764628"/>
          </a:xfrm>
        </p:spPr>
        <p:txBody>
          <a:bodyPr/>
          <a:lstStyle/>
          <a:p>
            <a:r>
              <a:rPr lang="en-IN" dirty="0"/>
              <a:t>Conclusion</a:t>
            </a:r>
          </a:p>
        </p:txBody>
      </p:sp>
      <p:sp>
        <p:nvSpPr>
          <p:cNvPr id="3" name="Text Placeholder 2">
            <a:extLst>
              <a:ext uri="{FF2B5EF4-FFF2-40B4-BE49-F238E27FC236}">
                <a16:creationId xmlns:a16="http://schemas.microsoft.com/office/drawing/2014/main" id="{E8D2BFB3-13EF-4A90-B6EA-E7450C23105E}"/>
              </a:ext>
            </a:extLst>
          </p:cNvPr>
          <p:cNvSpPr>
            <a:spLocks noGrp="1"/>
          </p:cNvSpPr>
          <p:nvPr>
            <p:ph type="body" idx="1"/>
          </p:nvPr>
        </p:nvSpPr>
        <p:spPr>
          <a:xfrm>
            <a:off x="1946766" y="1066799"/>
            <a:ext cx="9556257" cy="4724402"/>
          </a:xfrm>
        </p:spPr>
        <p:txBody>
          <a:bodyPr>
            <a:normAutofit/>
          </a:bodyPr>
          <a:lstStyle/>
          <a:p>
            <a:r>
              <a:rPr lang="en-US" b="0" i="0" dirty="0">
                <a:solidFill>
                  <a:srgbClr val="0D0D0D"/>
                </a:solidFill>
                <a:effectLst/>
                <a:latin typeface="Söhne"/>
              </a:rPr>
              <a:t>Based on the comprehensive analysis and rigorous modeling conducted, the machine learning model exhibits a profound capability to discern accounts where the statute-barred status significantly influences the likelihood of debt retrieval.</a:t>
            </a:r>
          </a:p>
          <a:p>
            <a:r>
              <a:rPr lang="en-US" b="0" i="0" dirty="0">
                <a:solidFill>
                  <a:srgbClr val="0D0D0D"/>
                </a:solidFill>
                <a:effectLst/>
                <a:latin typeface="Söhne"/>
              </a:rPr>
              <a:t>With a robust feature selection, meticulous handling of missing data, and strategic outlier treatment, the model demonstrates an impressive accuracy in predicting the probability of successfully collecting debts. </a:t>
            </a:r>
          </a:p>
          <a:p>
            <a:r>
              <a:rPr lang="en-US" b="0" i="0" dirty="0">
                <a:solidFill>
                  <a:srgbClr val="0D0D0D"/>
                </a:solidFill>
                <a:effectLst/>
                <a:latin typeface="Söhne"/>
              </a:rPr>
              <a:t>By harnessing the power of advanced algorithms and insightful data preprocessing techniques, our model paves the way for more informed decision-making in debt collection strategies, ultimately leading to enhanced efficiency and effectiveness in debt recovery endeavors.</a:t>
            </a:r>
            <a:endParaRPr lang="en-IN" dirty="0"/>
          </a:p>
        </p:txBody>
      </p:sp>
    </p:spTree>
    <p:extLst>
      <p:ext uri="{BB962C8B-B14F-4D97-AF65-F5344CB8AC3E}">
        <p14:creationId xmlns:p14="http://schemas.microsoft.com/office/powerpoint/2010/main" val="328566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BC5F-1C7D-4299-9A46-CB036527F269}"/>
              </a:ext>
            </a:extLst>
          </p:cNvPr>
          <p:cNvSpPr>
            <a:spLocks noGrp="1"/>
          </p:cNvSpPr>
          <p:nvPr>
            <p:ph type="title"/>
          </p:nvPr>
        </p:nvSpPr>
        <p:spPr>
          <a:xfrm>
            <a:off x="1578904" y="2552700"/>
            <a:ext cx="10018713" cy="1752599"/>
          </a:xfrm>
        </p:spPr>
        <p:txBody>
          <a:bodyPr/>
          <a:lstStyle/>
          <a:p>
            <a:r>
              <a:rPr lang="en-US" dirty="0"/>
              <a:t>Thank You</a:t>
            </a:r>
            <a:endParaRPr lang="en-IN" dirty="0"/>
          </a:p>
        </p:txBody>
      </p:sp>
    </p:spTree>
    <p:extLst>
      <p:ext uri="{BB962C8B-B14F-4D97-AF65-F5344CB8AC3E}">
        <p14:creationId xmlns:p14="http://schemas.microsoft.com/office/powerpoint/2010/main" val="3794914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155</TotalTime>
  <Words>641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Corbel</vt:lpstr>
      <vt:lpstr>Söhne</vt:lpstr>
      <vt:lpstr>Söhne Mono</vt:lpstr>
      <vt:lpstr>Parallax</vt:lpstr>
      <vt:lpstr>Utilizing Machine Learning to Forecast the Probability of Successfully Collecting Debts by Analyzing Statute-Barred Status </vt:lpstr>
      <vt:lpstr>Problem Statement</vt:lpstr>
      <vt:lpstr>Data Overview</vt:lpstr>
      <vt:lpstr>Data Preprocessing</vt:lpstr>
      <vt:lpstr>Model Selection</vt:lpstr>
      <vt:lpstr>Probability of the IsStateBarred “Y”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Building Process</dc:title>
  <dc:creator>Sunil Maharana</dc:creator>
  <cp:lastModifiedBy>Sunil Maharana</cp:lastModifiedBy>
  <cp:revision>4</cp:revision>
  <dcterms:created xsi:type="dcterms:W3CDTF">2024-05-13T17:23:00Z</dcterms:created>
  <dcterms:modified xsi:type="dcterms:W3CDTF">2024-05-13T19:58:17Z</dcterms:modified>
</cp:coreProperties>
</file>