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2"/>
  </p:notesMasterIdLst>
  <p:sldIdLst>
    <p:sldId id="272" r:id="rId2"/>
    <p:sldId id="257" r:id="rId3"/>
    <p:sldId id="258" r:id="rId4"/>
    <p:sldId id="259" r:id="rId5"/>
    <p:sldId id="274" r:id="rId6"/>
    <p:sldId id="260" r:id="rId7"/>
    <p:sldId id="262" r:id="rId8"/>
    <p:sldId id="273" r:id="rId9"/>
    <p:sldId id="275" r:id="rId10"/>
    <p:sldId id="276" r:id="rId11"/>
    <p:sldId id="277" r:id="rId12"/>
    <p:sldId id="278" r:id="rId13"/>
    <p:sldId id="279" r:id="rId14"/>
    <p:sldId id="280" r:id="rId15"/>
    <p:sldId id="281" r:id="rId16"/>
    <p:sldId id="282" r:id="rId17"/>
    <p:sldId id="283" r:id="rId18"/>
    <p:sldId id="284" r:id="rId19"/>
    <p:sldId id="285" r:id="rId20"/>
    <p:sldId id="265" r:id="rId21"/>
    <p:sldId id="266" r:id="rId22"/>
    <p:sldId id="287" r:id="rId23"/>
    <p:sldId id="288" r:id="rId24"/>
    <p:sldId id="291" r:id="rId25"/>
    <p:sldId id="292" r:id="rId26"/>
    <p:sldId id="286" r:id="rId27"/>
    <p:sldId id="268" r:id="rId28"/>
    <p:sldId id="270" r:id="rId29"/>
    <p:sldId id="271" r:id="rId30"/>
    <p:sldId id="290" r:id="rId31"/>
  </p:sldIdLst>
  <p:sldSz cx="9144000" cy="5143500" type="screen16x9"/>
  <p:notesSz cx="6858000" cy="9144000"/>
  <p:embeddedFontLst>
    <p:embeddedFont>
      <p:font typeface="Bookman Old Style" panose="02050604050505020204" pitchFamily="18" charset="0"/>
      <p:regular r:id="rId33"/>
      <p:bold r:id="rId34"/>
      <p:italic r:id="rId35"/>
      <p:boldItalic r:id="rId36"/>
    </p:embeddedFont>
    <p:embeddedFont>
      <p:font typeface="Proxima Nova"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01B9EE9-5F83-4FE9-9229-76369C429AF2}">
          <p14:sldIdLst>
            <p14:sldId id="272"/>
            <p14:sldId id="257"/>
            <p14:sldId id="258"/>
            <p14:sldId id="259"/>
            <p14:sldId id="274"/>
          </p14:sldIdLst>
        </p14:section>
        <p14:section name="Untitled Section" id="{AC5CEB0E-7E00-4A79-A65A-70A555FE0DF7}">
          <p14:sldIdLst>
            <p14:sldId id="260"/>
            <p14:sldId id="262"/>
            <p14:sldId id="273"/>
            <p14:sldId id="275"/>
            <p14:sldId id="276"/>
            <p14:sldId id="277"/>
            <p14:sldId id="278"/>
            <p14:sldId id="279"/>
            <p14:sldId id="280"/>
            <p14:sldId id="281"/>
            <p14:sldId id="282"/>
            <p14:sldId id="283"/>
            <p14:sldId id="284"/>
            <p14:sldId id="285"/>
            <p14:sldId id="265"/>
            <p14:sldId id="266"/>
            <p14:sldId id="287"/>
            <p14:sldId id="288"/>
            <p14:sldId id="291"/>
            <p14:sldId id="292"/>
            <p14:sldId id="286"/>
            <p14:sldId id="268"/>
            <p14:sldId id="270"/>
            <p14:sldId id="271"/>
            <p14:sldId id="29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cherlund.blogspot.com/2017/03/artificial-intelligence-machine.html" TargetMode="External"/><Relationship Id="rId2" Type="http://schemas.openxmlformats.org/officeDocument/2006/relationships/image" Target="../media/image34.jpg"/><Relationship Id="rId1" Type="http://schemas.openxmlformats.org/officeDocument/2006/relationships/slideLayout" Target="../slideLayouts/slideLayout4.xml"/><Relationship Id="rId4" Type="http://schemas.openxmlformats.org/officeDocument/2006/relationships/hyperlink" Target="https://creativecommons.org/licenses/by/3.0/"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pixabay.com/en/thank-you-text-message-note-394180/" TargetMode="External"/><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pixabay.com/en/big-data-data-world-cloud-1667184/"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big-data-data-world-cloud-1667184/" TargetMode="External"/><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24000">
              <a:schemeClr val="accent4">
                <a:lumMod val="5000"/>
                <a:lumOff val="95000"/>
              </a:schemeClr>
            </a:gs>
            <a:gs pos="71000">
              <a:schemeClr val="bg1">
                <a:lumMod val="95000"/>
              </a:schemeClr>
            </a:gs>
            <a:gs pos="11000">
              <a:schemeClr val="accent4">
                <a:lumMod val="45000"/>
                <a:lumOff val="55000"/>
              </a:schemeClr>
            </a:gs>
            <a:gs pos="77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667265E-F932-47AE-82AE-92B9CC3A24CC}"/>
              </a:ext>
            </a:extLst>
          </p:cNvPr>
          <p:cNvSpPr>
            <a:spLocks noGrp="1"/>
          </p:cNvSpPr>
          <p:nvPr>
            <p:ph type="ctrTitle"/>
          </p:nvPr>
        </p:nvSpPr>
        <p:spPr>
          <a:xfrm>
            <a:off x="510450" y="1221828"/>
            <a:ext cx="8123100" cy="819806"/>
          </a:xfrm>
          <a:noFill/>
          <a:ln>
            <a:noFill/>
          </a:ln>
        </p:spPr>
        <p:txBody>
          <a:bodyPr>
            <a:noAutofit/>
          </a:bodyPr>
          <a:lstStyle/>
          <a:p>
            <a:pPr algn="r"/>
            <a:r>
              <a:rPr lang="en-IN" b="1" i="0" dirty="0">
                <a:solidFill>
                  <a:schemeClr val="tx1"/>
                </a:solidFill>
                <a:effectLst/>
                <a:latin typeface="Bookman Old Style" panose="02050604050505020204" pitchFamily="18" charset="0"/>
              </a:rPr>
              <a:t>Empowering Financial Security</a:t>
            </a:r>
            <a:endParaRPr lang="en-IN" dirty="0">
              <a:solidFill>
                <a:schemeClr val="tx1"/>
              </a:solidFill>
              <a:latin typeface="Bookman Old Style" panose="02050604050505020204" pitchFamily="18" charset="0"/>
            </a:endParaRPr>
          </a:p>
        </p:txBody>
      </p:sp>
      <p:sp>
        <p:nvSpPr>
          <p:cNvPr id="10" name="Subtitle 9">
            <a:extLst>
              <a:ext uri="{FF2B5EF4-FFF2-40B4-BE49-F238E27FC236}">
                <a16:creationId xmlns:a16="http://schemas.microsoft.com/office/drawing/2014/main" id="{93890D90-75DF-4B8C-A195-7A5C98D89500}"/>
              </a:ext>
            </a:extLst>
          </p:cNvPr>
          <p:cNvSpPr>
            <a:spLocks noGrp="1"/>
          </p:cNvSpPr>
          <p:nvPr>
            <p:ph type="subTitle" idx="1"/>
          </p:nvPr>
        </p:nvSpPr>
        <p:spPr>
          <a:xfrm>
            <a:off x="510450" y="1986455"/>
            <a:ext cx="8123100" cy="914400"/>
          </a:xfrm>
        </p:spPr>
        <p:txBody>
          <a:bodyPr>
            <a:normAutofit/>
          </a:bodyPr>
          <a:lstStyle/>
          <a:p>
            <a:pPr algn="r"/>
            <a:r>
              <a:rPr lang="en-US" sz="2000" b="1" i="0" dirty="0">
                <a:solidFill>
                  <a:schemeClr val="tx1"/>
                </a:solidFill>
                <a:effectLst/>
                <a:latin typeface="Bookman Old Style" panose="02050604050505020204" pitchFamily="18" charset="0"/>
              </a:rPr>
              <a:t>Detecting Fraudulent Transactions using Advanced Machine Learning Techniques and Predictive Analytics</a:t>
            </a:r>
          </a:p>
          <a:p>
            <a:endParaRPr lang="en-IN" sz="2000" dirty="0">
              <a:solidFill>
                <a:schemeClr val="tx1"/>
              </a:solidFill>
              <a:latin typeface="Bookman Old Style" panose="02050604050505020204" pitchFamily="18" charset="0"/>
            </a:endParaRPr>
          </a:p>
        </p:txBody>
      </p:sp>
      <p:sp>
        <p:nvSpPr>
          <p:cNvPr id="4" name="Slide Number Placeholder 3">
            <a:extLst>
              <a:ext uri="{FF2B5EF4-FFF2-40B4-BE49-F238E27FC236}">
                <a16:creationId xmlns:a16="http://schemas.microsoft.com/office/drawing/2014/main" id="{40CA4B44-5B9F-4A42-9B47-6AF9E7A9E1AF}"/>
              </a:ext>
            </a:extLst>
          </p:cNvPr>
          <p:cNvSpPr>
            <a:spLocks noGrp="1"/>
          </p:cNvSpPr>
          <p:nvPr>
            <p:ph type="sldNum" idx="4294967295"/>
          </p:nvPr>
        </p:nvSpPr>
        <p:spPr>
          <a:xfrm>
            <a:off x="8594725" y="4662488"/>
            <a:ext cx="549275" cy="393700"/>
          </a:xfrm>
        </p:spPr>
        <p:txBody>
          <a:bodyPr/>
          <a:lstStyle/>
          <a:p>
            <a:pPr marL="0" lvl="0" indent="0" algn="r" rtl="0">
              <a:spcBef>
                <a:spcPts val="0"/>
              </a:spcBef>
              <a:spcAft>
                <a:spcPts val="0"/>
              </a:spcAft>
              <a:buNone/>
            </a:pPr>
            <a:fld id="{00000000-1234-1234-1234-123412341234}" type="slidenum">
              <a:rPr lang="en" smtClean="0">
                <a:latin typeface="Bookman Old Style" panose="02050604050505020204" pitchFamily="18" charset="0"/>
              </a:rPr>
              <a:t>1</a:t>
            </a:fld>
            <a:endParaRPr lang="en">
              <a:latin typeface="Bookman Old Style" panose="02050604050505020204" pitchFamily="18" charset="0"/>
            </a:endParaRPr>
          </a:p>
        </p:txBody>
      </p:sp>
      <p:sp>
        <p:nvSpPr>
          <p:cNvPr id="11" name="Subtitle 9">
            <a:extLst>
              <a:ext uri="{FF2B5EF4-FFF2-40B4-BE49-F238E27FC236}">
                <a16:creationId xmlns:a16="http://schemas.microsoft.com/office/drawing/2014/main" id="{753F6A93-9A12-4E24-BFE5-B367620ADF79}"/>
              </a:ext>
            </a:extLst>
          </p:cNvPr>
          <p:cNvSpPr txBox="1">
            <a:spLocks/>
          </p:cNvSpPr>
          <p:nvPr/>
        </p:nvSpPr>
        <p:spPr>
          <a:xfrm>
            <a:off x="5037082" y="3007272"/>
            <a:ext cx="3596467" cy="492673"/>
          </a:xfrm>
          <a:prstGeom prst="rect">
            <a:avLst/>
          </a:prstGeom>
          <a:noFill/>
          <a:ln>
            <a:noFill/>
          </a:ln>
        </p:spPr>
        <p:txBody>
          <a:bodyPr spcFirstLastPara="1" wrap="square" lIns="91425" tIns="91425" rIns="91425" bIns="91425" anchor="t" anchorCtr="0">
            <a:normAutofit fontScale="85000" lnSpcReduction="10000"/>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1pPr>
            <a:lvl2pPr marL="914400" marR="0" lvl="1"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2pPr>
            <a:lvl3pPr marL="1371600" marR="0" lvl="2"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3pPr>
            <a:lvl4pPr marL="1828800" marR="0" lvl="3"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4pPr>
            <a:lvl5pPr marL="2286000" marR="0" lvl="4"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5pPr>
            <a:lvl6pPr marL="2743200" marR="0" lvl="5"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6pPr>
            <a:lvl7pPr marL="3200400" marR="0" lvl="6"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7pPr>
            <a:lvl8pPr marL="3657600" marR="0" lvl="7"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8pPr>
            <a:lvl9pPr marL="4114800" marR="0" lvl="8" indent="-317500" algn="l" rtl="0">
              <a:lnSpc>
                <a:spcPct val="100000"/>
              </a:lnSpc>
              <a:spcBef>
                <a:spcPts val="0"/>
              </a:spcBef>
              <a:spcAft>
                <a:spcPts val="0"/>
              </a:spcAft>
              <a:buClr>
                <a:schemeClr val="lt1"/>
              </a:buClr>
              <a:buSzPts val="2400"/>
              <a:buFont typeface="Proxima Nova"/>
              <a:buNone/>
              <a:defRPr sz="2400" b="0" i="0" u="none" strike="noStrike" cap="none">
                <a:solidFill>
                  <a:schemeClr val="lt1"/>
                </a:solidFill>
                <a:latin typeface="Proxima Nova"/>
                <a:ea typeface="Proxima Nova"/>
                <a:cs typeface="Proxima Nova"/>
                <a:sym typeface="Proxima Nova"/>
              </a:defRPr>
            </a:lvl9pPr>
          </a:lstStyle>
          <a:p>
            <a:pPr algn="r"/>
            <a:r>
              <a:rPr lang="en-US" sz="2000" b="1" dirty="0">
                <a:solidFill>
                  <a:schemeClr val="tx1"/>
                </a:solidFill>
                <a:latin typeface="Bookman Old Style" panose="02050604050505020204" pitchFamily="18" charset="0"/>
              </a:rPr>
              <a:t>Presented by Sunil Maharana</a:t>
            </a:r>
          </a:p>
          <a:p>
            <a:endParaRPr lang="en-IN" sz="20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53874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Handling Categorical Values</a:t>
            </a:r>
            <a:endParaRPr lang="en-IN" dirty="0"/>
          </a:p>
        </p:txBody>
      </p:sp>
      <p:sp>
        <p:nvSpPr>
          <p:cNvPr id="3" name="Text Placeholder 2">
            <a:extLst>
              <a:ext uri="{FF2B5EF4-FFF2-40B4-BE49-F238E27FC236}">
                <a16:creationId xmlns:a16="http://schemas.microsoft.com/office/drawing/2014/main" id="{6FD105C1-F326-47DC-9B63-CC90EFC6EC28}"/>
              </a:ext>
            </a:extLst>
          </p:cNvPr>
          <p:cNvSpPr>
            <a:spLocks noGrp="1"/>
          </p:cNvSpPr>
          <p:nvPr>
            <p:ph type="body" idx="1"/>
          </p:nvPr>
        </p:nvSpPr>
        <p:spPr>
          <a:xfrm>
            <a:off x="311700" y="695275"/>
            <a:ext cx="3944990" cy="1165056"/>
          </a:xfrm>
        </p:spPr>
        <p:txBody>
          <a:bodyPr>
            <a:normAutofit/>
          </a:bodyPr>
          <a:lstStyle/>
          <a:p>
            <a:pPr marL="127000" indent="0">
              <a:buNone/>
            </a:pPr>
            <a:r>
              <a:rPr lang="en-US" sz="1400" dirty="0"/>
              <a:t>There are namely two categorical features present in our dataset.</a:t>
            </a:r>
          </a:p>
          <a:p>
            <a:pPr marL="469900" indent="-342900">
              <a:buAutoNum type="arabicPeriod"/>
            </a:pPr>
            <a:r>
              <a:rPr lang="en-US" sz="1400" dirty="0" err="1"/>
              <a:t>paymentMethod</a:t>
            </a:r>
            <a:endParaRPr lang="en-US" sz="1400" dirty="0"/>
          </a:p>
          <a:p>
            <a:pPr marL="469900" indent="-342900">
              <a:buAutoNum type="arabicPeriod"/>
            </a:pPr>
            <a:r>
              <a:rPr lang="en-US" sz="1400" dirty="0"/>
              <a:t>Category </a:t>
            </a:r>
            <a:endParaRPr lang="en-IN" sz="1400"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311700" y="2174823"/>
            <a:ext cx="3944990" cy="73889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Font typeface="Proxima Nova"/>
              <a:buNone/>
            </a:pPr>
            <a:r>
              <a:rPr lang="en-US" sz="1400" dirty="0"/>
              <a:t>The data distribution in ‘</a:t>
            </a:r>
            <a:r>
              <a:rPr lang="en-US" sz="1400" dirty="0" err="1"/>
              <a:t>paymentMethod</a:t>
            </a:r>
            <a:r>
              <a:rPr lang="en-US" sz="1400" dirty="0"/>
              <a:t>’ is shown in the picture</a:t>
            </a:r>
          </a:p>
        </p:txBody>
      </p:sp>
      <p:sp>
        <p:nvSpPr>
          <p:cNvPr id="9" name="Text Placeholder 2">
            <a:extLst>
              <a:ext uri="{FF2B5EF4-FFF2-40B4-BE49-F238E27FC236}">
                <a16:creationId xmlns:a16="http://schemas.microsoft.com/office/drawing/2014/main" id="{D476BCEB-F8F1-4A48-BEE1-69806C711EF8}"/>
              </a:ext>
            </a:extLst>
          </p:cNvPr>
          <p:cNvSpPr txBox="1">
            <a:spLocks/>
          </p:cNvSpPr>
          <p:nvPr/>
        </p:nvSpPr>
        <p:spPr>
          <a:xfrm>
            <a:off x="311700" y="3322229"/>
            <a:ext cx="3944990" cy="73889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Font typeface="Proxima Nova"/>
              <a:buNone/>
            </a:pPr>
            <a:r>
              <a:rPr lang="en-US" sz="1400" dirty="0"/>
              <a:t>The data distribution in ‘Category’ is shown in the picture</a:t>
            </a:r>
          </a:p>
        </p:txBody>
      </p:sp>
      <p:pic>
        <p:nvPicPr>
          <p:cNvPr id="11" name="Picture 10">
            <a:extLst>
              <a:ext uri="{FF2B5EF4-FFF2-40B4-BE49-F238E27FC236}">
                <a16:creationId xmlns:a16="http://schemas.microsoft.com/office/drawing/2014/main" id="{7119D8F9-FD57-4874-A61E-38DD09967338}"/>
              </a:ext>
            </a:extLst>
          </p:cNvPr>
          <p:cNvPicPr>
            <a:picLocks noChangeAspect="1"/>
          </p:cNvPicPr>
          <p:nvPr/>
        </p:nvPicPr>
        <p:blipFill>
          <a:blip r:embed="rId2"/>
          <a:stretch>
            <a:fillRect/>
          </a:stretch>
        </p:blipFill>
        <p:spPr>
          <a:xfrm>
            <a:off x="5344283" y="1462457"/>
            <a:ext cx="2400423" cy="1225613"/>
          </a:xfrm>
          <a:prstGeom prst="rect">
            <a:avLst/>
          </a:prstGeom>
        </p:spPr>
      </p:pic>
      <p:pic>
        <p:nvPicPr>
          <p:cNvPr id="13" name="Picture 12">
            <a:extLst>
              <a:ext uri="{FF2B5EF4-FFF2-40B4-BE49-F238E27FC236}">
                <a16:creationId xmlns:a16="http://schemas.microsoft.com/office/drawing/2014/main" id="{EA4F665A-47F6-43FD-AD7D-9F6CBC3400DC}"/>
              </a:ext>
            </a:extLst>
          </p:cNvPr>
          <p:cNvPicPr>
            <a:picLocks noChangeAspect="1"/>
          </p:cNvPicPr>
          <p:nvPr/>
        </p:nvPicPr>
        <p:blipFill>
          <a:blip r:embed="rId3"/>
          <a:stretch>
            <a:fillRect/>
          </a:stretch>
        </p:blipFill>
        <p:spPr>
          <a:xfrm>
            <a:off x="5344283" y="3092087"/>
            <a:ext cx="2876698" cy="1339919"/>
          </a:xfrm>
          <a:prstGeom prst="rect">
            <a:avLst/>
          </a:prstGeom>
        </p:spPr>
      </p:pic>
      <p:cxnSp>
        <p:nvCxnSpPr>
          <p:cNvPr id="15" name="Connector: Elbow 14">
            <a:extLst>
              <a:ext uri="{FF2B5EF4-FFF2-40B4-BE49-F238E27FC236}">
                <a16:creationId xmlns:a16="http://schemas.microsoft.com/office/drawing/2014/main" id="{B74E33F8-542A-4520-8B09-99A3DF9A5B8F}"/>
              </a:ext>
            </a:extLst>
          </p:cNvPr>
          <p:cNvCxnSpPr>
            <a:cxnSpLocks/>
          </p:cNvCxnSpPr>
          <p:nvPr/>
        </p:nvCxnSpPr>
        <p:spPr>
          <a:xfrm flipV="1">
            <a:off x="3767959" y="1860331"/>
            <a:ext cx="1442544" cy="7114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4007973-789F-4297-8076-506662A32808}"/>
              </a:ext>
            </a:extLst>
          </p:cNvPr>
          <p:cNvCxnSpPr>
            <a:cxnSpLocks/>
            <a:endCxn id="13" idx="1"/>
          </p:cNvCxnSpPr>
          <p:nvPr/>
        </p:nvCxnSpPr>
        <p:spPr>
          <a:xfrm>
            <a:off x="4256690" y="3570890"/>
            <a:ext cx="1087593" cy="19115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749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Handling Categorical Values</a:t>
            </a:r>
            <a:endParaRPr lang="en-IN"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311700" y="813653"/>
            <a:ext cx="8233210" cy="391600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r>
              <a:rPr lang="en-US" sz="1400" dirty="0"/>
              <a:t>We will impute numerical values against the respective categorical values in each of the features using </a:t>
            </a:r>
            <a:r>
              <a:rPr lang="en-US" sz="1400" dirty="0" err="1"/>
              <a:t>WoE</a:t>
            </a:r>
            <a:r>
              <a:rPr lang="en-US" sz="1400" dirty="0"/>
              <a:t> values.</a:t>
            </a:r>
          </a:p>
          <a:p>
            <a:endParaRPr lang="en-US" sz="1400" dirty="0"/>
          </a:p>
          <a:p>
            <a:r>
              <a:rPr lang="en-US" sz="1400" dirty="0" err="1"/>
              <a:t>WoE</a:t>
            </a:r>
            <a:r>
              <a:rPr lang="en-US" sz="1400" dirty="0"/>
              <a:t> values indicate the strength of the relationship between each category of the "Category" feature and the likelihood of being a </a:t>
            </a:r>
            <a:r>
              <a:rPr lang="en-US" sz="1400" dirty="0" err="1"/>
              <a:t>fraudalent</a:t>
            </a:r>
            <a:r>
              <a:rPr lang="en-US" sz="1400" dirty="0"/>
              <a:t> transaction. Positive </a:t>
            </a:r>
            <a:r>
              <a:rPr lang="en-US" sz="1400" dirty="0" err="1"/>
              <a:t>WoE</a:t>
            </a:r>
            <a:r>
              <a:rPr lang="en-US" sz="1400" dirty="0"/>
              <a:t> values suggest that the </a:t>
            </a:r>
            <a:r>
              <a:rPr lang="en-US" sz="1400" dirty="0" err="1"/>
              <a:t>transactoins</a:t>
            </a:r>
            <a:r>
              <a:rPr lang="en-US" sz="1400" dirty="0"/>
              <a:t> are more likely to be fraud, while negative </a:t>
            </a:r>
            <a:r>
              <a:rPr lang="en-US" sz="1400" dirty="0" err="1"/>
              <a:t>WoE</a:t>
            </a:r>
            <a:r>
              <a:rPr lang="en-US" sz="1400" dirty="0"/>
              <a:t> values suggest the opposite. </a:t>
            </a:r>
            <a:r>
              <a:rPr lang="en-US" sz="1400" dirty="0" err="1"/>
              <a:t>WoE</a:t>
            </a:r>
            <a:r>
              <a:rPr lang="en-US" sz="1400" dirty="0"/>
              <a:t> encoding replaces the original categories with these </a:t>
            </a:r>
            <a:r>
              <a:rPr lang="en-US" sz="1400" dirty="0" err="1"/>
              <a:t>WoE</a:t>
            </a:r>
            <a:r>
              <a:rPr lang="en-US" sz="1400" dirty="0"/>
              <a:t> values, effectively transforming the categorical feature into a numerical representation that captures the relationship with the target variable.</a:t>
            </a:r>
          </a:p>
          <a:p>
            <a:r>
              <a:rPr lang="en-US" sz="1400" dirty="0"/>
              <a:t>Formula for </a:t>
            </a:r>
            <a:r>
              <a:rPr lang="en-US" sz="1400" dirty="0" err="1"/>
              <a:t>WoE</a:t>
            </a:r>
            <a:r>
              <a:rPr lang="en-US" sz="1400" dirty="0"/>
              <a:t> value is </a:t>
            </a:r>
          </a:p>
          <a:p>
            <a:endParaRPr lang="en-US" sz="1400" dirty="0"/>
          </a:p>
          <a:p>
            <a:r>
              <a:rPr lang="en-US" sz="1400" dirty="0"/>
              <a:t>Here, </a:t>
            </a:r>
            <a:r>
              <a:rPr lang="en-US" sz="1400" dirty="0" err="1"/>
              <a:t>P+i</a:t>
            </a:r>
            <a:r>
              <a:rPr lang="en-US" sz="1400" dirty="0"/>
              <a:t> is the proportion of positive instance and P-</a:t>
            </a:r>
            <a:r>
              <a:rPr lang="en-US" sz="1400" dirty="0" err="1"/>
              <a:t>i</a:t>
            </a:r>
            <a:r>
              <a:rPr lang="en-US" sz="1400" dirty="0"/>
              <a:t> is the proportion of negative instance of each category in a categorical feature.</a:t>
            </a:r>
          </a:p>
          <a:p>
            <a:r>
              <a:rPr lang="en-US" sz="1400" dirty="0"/>
              <a:t>We have created series of </a:t>
            </a:r>
            <a:r>
              <a:rPr lang="en-US" sz="1400" dirty="0" err="1"/>
              <a:t>WoE</a:t>
            </a:r>
            <a:r>
              <a:rPr lang="en-US" sz="1400" dirty="0"/>
              <a:t> for each categorical feature and mapped them for replacing them with their </a:t>
            </a:r>
            <a:r>
              <a:rPr lang="en-US" sz="1400" dirty="0" err="1"/>
              <a:t>WoE</a:t>
            </a:r>
            <a:r>
              <a:rPr lang="en-US" sz="1400" dirty="0"/>
              <a:t> values.</a:t>
            </a:r>
          </a:p>
          <a:p>
            <a:pPr marL="127000" indent="0">
              <a:buNone/>
            </a:pPr>
            <a:endParaRPr lang="en-US" sz="1400" dirty="0"/>
          </a:p>
          <a:p>
            <a:endParaRPr lang="en-US" sz="1400" dirty="0"/>
          </a:p>
          <a:p>
            <a:pPr marL="127000" indent="0">
              <a:buFont typeface="Proxima Nova"/>
              <a:buNone/>
            </a:pPr>
            <a:endParaRPr lang="en-US" sz="1400" dirty="0"/>
          </a:p>
        </p:txBody>
      </p:sp>
      <p:pic>
        <p:nvPicPr>
          <p:cNvPr id="6" name="Picture 5">
            <a:extLst>
              <a:ext uri="{FF2B5EF4-FFF2-40B4-BE49-F238E27FC236}">
                <a16:creationId xmlns:a16="http://schemas.microsoft.com/office/drawing/2014/main" id="{947D6BE0-AA27-45D7-991E-2721BD8E2AA3}"/>
              </a:ext>
            </a:extLst>
          </p:cNvPr>
          <p:cNvPicPr>
            <a:picLocks noChangeAspect="1"/>
          </p:cNvPicPr>
          <p:nvPr/>
        </p:nvPicPr>
        <p:blipFill>
          <a:blip r:embed="rId2"/>
          <a:stretch>
            <a:fillRect/>
          </a:stretch>
        </p:blipFill>
        <p:spPr>
          <a:xfrm>
            <a:off x="2901899" y="2975181"/>
            <a:ext cx="1968601" cy="501676"/>
          </a:xfrm>
          <a:prstGeom prst="rect">
            <a:avLst/>
          </a:prstGeom>
        </p:spPr>
      </p:pic>
    </p:spTree>
    <p:extLst>
      <p:ext uri="{BB962C8B-B14F-4D97-AF65-F5344CB8AC3E}">
        <p14:creationId xmlns:p14="http://schemas.microsoft.com/office/powerpoint/2010/main" val="775068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Handling Categorical Values</a:t>
            </a:r>
            <a:endParaRPr lang="en-IN"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921387" y="695767"/>
            <a:ext cx="2405137" cy="48310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sz="1400" dirty="0"/>
              <a:t>Woe Value of ‘Category’</a:t>
            </a:r>
          </a:p>
          <a:p>
            <a:endParaRPr lang="en-US" sz="1400" dirty="0"/>
          </a:p>
          <a:p>
            <a:pPr marL="127000" indent="0">
              <a:buFont typeface="Proxima Nova"/>
              <a:buNone/>
            </a:pPr>
            <a:endParaRPr lang="en-US" sz="1400" dirty="0"/>
          </a:p>
        </p:txBody>
      </p:sp>
      <p:pic>
        <p:nvPicPr>
          <p:cNvPr id="5" name="Picture 4">
            <a:extLst>
              <a:ext uri="{FF2B5EF4-FFF2-40B4-BE49-F238E27FC236}">
                <a16:creationId xmlns:a16="http://schemas.microsoft.com/office/drawing/2014/main" id="{3A10FF10-87AD-47DC-8050-E0A0419651B8}"/>
              </a:ext>
            </a:extLst>
          </p:cNvPr>
          <p:cNvPicPr>
            <a:picLocks noChangeAspect="1"/>
          </p:cNvPicPr>
          <p:nvPr/>
        </p:nvPicPr>
        <p:blipFill>
          <a:blip r:embed="rId2"/>
          <a:stretch>
            <a:fillRect/>
          </a:stretch>
        </p:blipFill>
        <p:spPr>
          <a:xfrm>
            <a:off x="4388860" y="1184096"/>
            <a:ext cx="1866996" cy="939848"/>
          </a:xfrm>
          <a:prstGeom prst="rect">
            <a:avLst/>
          </a:prstGeom>
        </p:spPr>
      </p:pic>
      <p:pic>
        <p:nvPicPr>
          <p:cNvPr id="9" name="Picture 8">
            <a:extLst>
              <a:ext uri="{FF2B5EF4-FFF2-40B4-BE49-F238E27FC236}">
                <a16:creationId xmlns:a16="http://schemas.microsoft.com/office/drawing/2014/main" id="{FC3136C3-EA2E-4AC1-A17F-D20F054B4B6E}"/>
              </a:ext>
            </a:extLst>
          </p:cNvPr>
          <p:cNvPicPr>
            <a:picLocks noChangeAspect="1"/>
          </p:cNvPicPr>
          <p:nvPr/>
        </p:nvPicPr>
        <p:blipFill>
          <a:blip r:embed="rId3"/>
          <a:stretch>
            <a:fillRect/>
          </a:stretch>
        </p:blipFill>
        <p:spPr>
          <a:xfrm>
            <a:off x="1044626" y="1081582"/>
            <a:ext cx="1866996" cy="952549"/>
          </a:xfrm>
          <a:prstGeom prst="rect">
            <a:avLst/>
          </a:prstGeom>
        </p:spPr>
      </p:pic>
      <p:sp>
        <p:nvSpPr>
          <p:cNvPr id="17" name="Text Placeholder 2">
            <a:extLst>
              <a:ext uri="{FF2B5EF4-FFF2-40B4-BE49-F238E27FC236}">
                <a16:creationId xmlns:a16="http://schemas.microsoft.com/office/drawing/2014/main" id="{A83955F4-8F4C-4D4F-AD6C-3763C5333A86}"/>
              </a:ext>
            </a:extLst>
          </p:cNvPr>
          <p:cNvSpPr txBox="1">
            <a:spLocks/>
          </p:cNvSpPr>
          <p:nvPr/>
        </p:nvSpPr>
        <p:spPr>
          <a:xfrm>
            <a:off x="793744" y="2189856"/>
            <a:ext cx="7556512" cy="105456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sz="1400" dirty="0"/>
              <a:t>The final </a:t>
            </a:r>
            <a:r>
              <a:rPr lang="en-US" sz="1400" dirty="0" err="1"/>
              <a:t>dataframe</a:t>
            </a:r>
            <a:r>
              <a:rPr lang="en-US" sz="1400" dirty="0"/>
              <a:t> after imputing the </a:t>
            </a:r>
            <a:r>
              <a:rPr lang="en-US" sz="1400" dirty="0" err="1"/>
              <a:t>WoE</a:t>
            </a:r>
            <a:r>
              <a:rPr lang="en-US" sz="1400" dirty="0"/>
              <a:t> value looks like this where each of the categorical values of the dataset has been handled with their respective </a:t>
            </a:r>
            <a:r>
              <a:rPr lang="en-US" sz="1400" dirty="0" err="1"/>
              <a:t>WoE</a:t>
            </a:r>
            <a:r>
              <a:rPr lang="en-US" sz="1400" dirty="0"/>
              <a:t> values.</a:t>
            </a:r>
          </a:p>
        </p:txBody>
      </p:sp>
      <p:pic>
        <p:nvPicPr>
          <p:cNvPr id="19" name="Picture 18">
            <a:extLst>
              <a:ext uri="{FF2B5EF4-FFF2-40B4-BE49-F238E27FC236}">
                <a16:creationId xmlns:a16="http://schemas.microsoft.com/office/drawing/2014/main" id="{39EA9C34-D45E-4306-89AB-90F81891564B}"/>
              </a:ext>
            </a:extLst>
          </p:cNvPr>
          <p:cNvPicPr>
            <a:picLocks noChangeAspect="1"/>
          </p:cNvPicPr>
          <p:nvPr/>
        </p:nvPicPr>
        <p:blipFill>
          <a:blip r:embed="rId4"/>
          <a:stretch>
            <a:fillRect/>
          </a:stretch>
        </p:blipFill>
        <p:spPr>
          <a:xfrm>
            <a:off x="921387" y="2956810"/>
            <a:ext cx="6864703" cy="1854295"/>
          </a:xfrm>
          <a:prstGeom prst="rect">
            <a:avLst/>
          </a:prstGeom>
        </p:spPr>
      </p:pic>
      <p:sp>
        <p:nvSpPr>
          <p:cNvPr id="20" name="Text Placeholder 2">
            <a:extLst>
              <a:ext uri="{FF2B5EF4-FFF2-40B4-BE49-F238E27FC236}">
                <a16:creationId xmlns:a16="http://schemas.microsoft.com/office/drawing/2014/main" id="{9A07F204-E384-4266-9CF0-1003138845BC}"/>
              </a:ext>
            </a:extLst>
          </p:cNvPr>
          <p:cNvSpPr txBox="1">
            <a:spLocks/>
          </p:cNvSpPr>
          <p:nvPr/>
        </p:nvSpPr>
        <p:spPr>
          <a:xfrm>
            <a:off x="4245474" y="655568"/>
            <a:ext cx="3211892" cy="48310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sz="1400" dirty="0" err="1"/>
              <a:t>WoE</a:t>
            </a:r>
            <a:r>
              <a:rPr lang="en-US" sz="1400" dirty="0"/>
              <a:t> Values of ‘</a:t>
            </a:r>
            <a:r>
              <a:rPr lang="en-US" sz="1400" dirty="0" err="1"/>
              <a:t>paymentMethod</a:t>
            </a:r>
            <a:r>
              <a:rPr lang="en-US" sz="1400" dirty="0"/>
              <a:t>’</a:t>
            </a:r>
          </a:p>
          <a:p>
            <a:endParaRPr lang="en-US" sz="1400" dirty="0"/>
          </a:p>
          <a:p>
            <a:pPr marL="127000" indent="0">
              <a:buFont typeface="Proxima Nova"/>
              <a:buNone/>
            </a:pPr>
            <a:endParaRPr lang="en-US" sz="1400" dirty="0"/>
          </a:p>
        </p:txBody>
      </p:sp>
    </p:spTree>
    <p:extLst>
      <p:ext uri="{BB962C8B-B14F-4D97-AF65-F5344CB8AC3E}">
        <p14:creationId xmlns:p14="http://schemas.microsoft.com/office/powerpoint/2010/main" val="303819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Handling feature ‘</a:t>
            </a:r>
            <a:r>
              <a:rPr lang="en-US" dirty="0" err="1"/>
              <a:t>numItems</a:t>
            </a:r>
            <a:r>
              <a:rPr lang="en-US" dirty="0"/>
              <a:t>’</a:t>
            </a:r>
            <a:endParaRPr lang="en-IN"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211937" y="712925"/>
            <a:ext cx="6551469" cy="1672456"/>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sz="1200" dirty="0"/>
              <a:t>Grouping this feature with the feature ‘label’ reveals that the value of ‘</a:t>
            </a:r>
            <a:r>
              <a:rPr lang="en-US" sz="1200" dirty="0" err="1"/>
              <a:t>numItems</a:t>
            </a:r>
            <a:r>
              <a:rPr lang="en-US" sz="1200" dirty="0"/>
              <a:t>’ greater than 5 doesn’t have any impact on the outcome of value ‘1’ in the ‘label’ feature except for the value 10.</a:t>
            </a:r>
          </a:p>
          <a:p>
            <a:pPr marL="127000" indent="0">
              <a:buNone/>
            </a:pPr>
            <a:endParaRPr lang="en-US" sz="1200" dirty="0"/>
          </a:p>
          <a:p>
            <a:pPr marL="127000" indent="0">
              <a:buNone/>
            </a:pPr>
            <a:r>
              <a:rPr lang="en-US" sz="1200" dirty="0"/>
              <a:t>Further, the value count of </a:t>
            </a:r>
            <a:r>
              <a:rPr lang="en-US" sz="1200" dirty="0" err="1"/>
              <a:t>numItems</a:t>
            </a:r>
            <a:r>
              <a:rPr lang="en-US" sz="1200" dirty="0"/>
              <a:t> greater than 5 is negligible as compared to the whole dataset.</a:t>
            </a:r>
          </a:p>
          <a:p>
            <a:pPr marL="127000" indent="0">
              <a:buNone/>
            </a:pPr>
            <a:endParaRPr lang="en-US" sz="1200" dirty="0"/>
          </a:p>
          <a:p>
            <a:pPr marL="127000" indent="0">
              <a:buNone/>
            </a:pPr>
            <a:r>
              <a:rPr lang="en-US" sz="1200" dirty="0"/>
              <a:t>Hence, we have removed all the rows where the value of ‘</a:t>
            </a:r>
            <a:r>
              <a:rPr lang="en-US" sz="1200" dirty="0" err="1"/>
              <a:t>numItems</a:t>
            </a:r>
            <a:r>
              <a:rPr lang="en-US" sz="1200" dirty="0"/>
              <a:t>’ is </a:t>
            </a:r>
            <a:r>
              <a:rPr lang="en-US" sz="1200" dirty="0" err="1"/>
              <a:t>greated</a:t>
            </a:r>
            <a:r>
              <a:rPr lang="en-US" sz="1200" dirty="0"/>
              <a:t> than 5 except value 10.</a:t>
            </a:r>
          </a:p>
        </p:txBody>
      </p:sp>
      <p:pic>
        <p:nvPicPr>
          <p:cNvPr id="6" name="Picture 5">
            <a:extLst>
              <a:ext uri="{FF2B5EF4-FFF2-40B4-BE49-F238E27FC236}">
                <a16:creationId xmlns:a16="http://schemas.microsoft.com/office/drawing/2014/main" id="{DB8A44E7-358D-4CB6-882A-650156DFAAE1}"/>
              </a:ext>
            </a:extLst>
          </p:cNvPr>
          <p:cNvPicPr>
            <a:picLocks noChangeAspect="1"/>
          </p:cNvPicPr>
          <p:nvPr/>
        </p:nvPicPr>
        <p:blipFill>
          <a:blip r:embed="rId2"/>
          <a:stretch>
            <a:fillRect/>
          </a:stretch>
        </p:blipFill>
        <p:spPr>
          <a:xfrm>
            <a:off x="7037284" y="426575"/>
            <a:ext cx="1435174" cy="3892750"/>
          </a:xfrm>
          <a:prstGeom prst="rect">
            <a:avLst/>
          </a:prstGeom>
        </p:spPr>
      </p:pic>
      <p:sp>
        <p:nvSpPr>
          <p:cNvPr id="13" name="Text Placeholder 2">
            <a:extLst>
              <a:ext uri="{FF2B5EF4-FFF2-40B4-BE49-F238E27FC236}">
                <a16:creationId xmlns:a16="http://schemas.microsoft.com/office/drawing/2014/main" id="{26545940-F240-4C23-B126-A68CC0364DBE}"/>
              </a:ext>
            </a:extLst>
          </p:cNvPr>
          <p:cNvSpPr txBox="1">
            <a:spLocks/>
          </p:cNvSpPr>
          <p:nvPr/>
        </p:nvSpPr>
        <p:spPr>
          <a:xfrm>
            <a:off x="311700" y="2758119"/>
            <a:ext cx="3863449" cy="868882"/>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sz="1400" dirty="0"/>
              <a:t>The remaining rows for the ‘</a:t>
            </a:r>
            <a:r>
              <a:rPr lang="en-US" sz="1400" dirty="0" err="1"/>
              <a:t>numItems</a:t>
            </a:r>
            <a:r>
              <a:rPr lang="en-US" sz="1400" dirty="0"/>
              <a:t>’ gives the following outcome when grouped with ‘label’</a:t>
            </a:r>
          </a:p>
        </p:txBody>
      </p:sp>
      <p:pic>
        <p:nvPicPr>
          <p:cNvPr id="11" name="Picture 10">
            <a:extLst>
              <a:ext uri="{FF2B5EF4-FFF2-40B4-BE49-F238E27FC236}">
                <a16:creationId xmlns:a16="http://schemas.microsoft.com/office/drawing/2014/main" id="{4CE5B4AD-48F0-4D30-BFCA-B1D67D4E0B20}"/>
              </a:ext>
            </a:extLst>
          </p:cNvPr>
          <p:cNvPicPr>
            <a:picLocks noChangeAspect="1"/>
          </p:cNvPicPr>
          <p:nvPr/>
        </p:nvPicPr>
        <p:blipFill>
          <a:blip r:embed="rId3"/>
          <a:stretch>
            <a:fillRect/>
          </a:stretch>
        </p:blipFill>
        <p:spPr>
          <a:xfrm>
            <a:off x="4349264" y="2758119"/>
            <a:ext cx="1466925" cy="1905098"/>
          </a:xfrm>
          <a:prstGeom prst="rect">
            <a:avLst/>
          </a:prstGeom>
        </p:spPr>
      </p:pic>
    </p:spTree>
    <p:extLst>
      <p:ext uri="{BB962C8B-B14F-4D97-AF65-F5344CB8AC3E}">
        <p14:creationId xmlns:p14="http://schemas.microsoft.com/office/powerpoint/2010/main" val="3379926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Feature Engineering ‘</a:t>
            </a:r>
            <a:r>
              <a:rPr lang="en-US" dirty="0" err="1"/>
              <a:t>localTime</a:t>
            </a:r>
            <a:r>
              <a:rPr lang="en-US" dirty="0"/>
              <a:t>’</a:t>
            </a:r>
            <a:endParaRPr lang="en-IN"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211937" y="712925"/>
            <a:ext cx="8080725" cy="1596724"/>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dirty="0"/>
              <a:t>Since ‘</a:t>
            </a:r>
            <a:r>
              <a:rPr lang="en-US" dirty="0" err="1"/>
              <a:t>localTime</a:t>
            </a:r>
            <a:r>
              <a:rPr lang="en-US" dirty="0"/>
              <a:t>’ has value float type and it is in 24 hour format, we have created two new features called ‘</a:t>
            </a:r>
            <a:r>
              <a:rPr lang="en-US" dirty="0" err="1"/>
              <a:t>localTime_hour</a:t>
            </a:r>
            <a:r>
              <a:rPr lang="en-US" dirty="0"/>
              <a:t>’ and ‘</a:t>
            </a:r>
            <a:r>
              <a:rPr lang="en-US" dirty="0" err="1"/>
              <a:t>localTime_minute</a:t>
            </a:r>
            <a:r>
              <a:rPr lang="en-US" dirty="0"/>
              <a:t>’.</a:t>
            </a:r>
          </a:p>
          <a:p>
            <a:pPr marL="127000" indent="0">
              <a:buNone/>
            </a:pPr>
            <a:endParaRPr lang="en-US" dirty="0"/>
          </a:p>
          <a:p>
            <a:pPr marL="127000" indent="0">
              <a:buNone/>
            </a:pPr>
            <a:r>
              <a:rPr lang="en-US" dirty="0"/>
              <a:t>Finally we dropped the feature ‘</a:t>
            </a:r>
            <a:r>
              <a:rPr lang="en-US" dirty="0" err="1"/>
              <a:t>localTime</a:t>
            </a:r>
            <a:r>
              <a:rPr lang="en-US" dirty="0"/>
              <a:t>’ from our dataset.</a:t>
            </a:r>
          </a:p>
          <a:p>
            <a:pPr marL="127000" indent="0">
              <a:buNone/>
            </a:pPr>
            <a:endParaRPr lang="en-US" dirty="0"/>
          </a:p>
          <a:p>
            <a:pPr marL="127000" indent="0">
              <a:buNone/>
            </a:pPr>
            <a:r>
              <a:rPr lang="en-US" dirty="0"/>
              <a:t>Below is how refined dataset looks like: </a:t>
            </a:r>
          </a:p>
        </p:txBody>
      </p:sp>
      <p:pic>
        <p:nvPicPr>
          <p:cNvPr id="5" name="Picture 4">
            <a:extLst>
              <a:ext uri="{FF2B5EF4-FFF2-40B4-BE49-F238E27FC236}">
                <a16:creationId xmlns:a16="http://schemas.microsoft.com/office/drawing/2014/main" id="{EF2E1AF8-D6BC-46A7-B8A1-6E0B2633CF6E}"/>
              </a:ext>
            </a:extLst>
          </p:cNvPr>
          <p:cNvPicPr>
            <a:picLocks noChangeAspect="1"/>
          </p:cNvPicPr>
          <p:nvPr/>
        </p:nvPicPr>
        <p:blipFill>
          <a:blip r:embed="rId2"/>
          <a:stretch>
            <a:fillRect/>
          </a:stretch>
        </p:blipFill>
        <p:spPr>
          <a:xfrm>
            <a:off x="278109" y="2448302"/>
            <a:ext cx="8355999" cy="1808388"/>
          </a:xfrm>
          <a:prstGeom prst="rect">
            <a:avLst/>
          </a:prstGeom>
        </p:spPr>
      </p:pic>
    </p:spTree>
    <p:extLst>
      <p:ext uri="{BB962C8B-B14F-4D97-AF65-F5344CB8AC3E}">
        <p14:creationId xmlns:p14="http://schemas.microsoft.com/office/powerpoint/2010/main" val="3335271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Trimming the dataset using feature ‘</a:t>
            </a:r>
            <a:r>
              <a:rPr lang="en-US" dirty="0" err="1"/>
              <a:t>paymentMethodAgeDays</a:t>
            </a:r>
            <a:r>
              <a:rPr lang="en-US" dirty="0"/>
              <a:t>’</a:t>
            </a:r>
            <a:endParaRPr lang="en-IN"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211937" y="712924"/>
            <a:ext cx="5195635" cy="1770145"/>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dirty="0"/>
              <a:t>Grouping this feature with ‘label’ revealed that most of the value count of ‘1’ in ‘label’ is missing in the unique values of ‘</a:t>
            </a:r>
            <a:r>
              <a:rPr lang="en-US" dirty="0" err="1"/>
              <a:t>paymentMethodAgeDays</a:t>
            </a:r>
            <a:r>
              <a:rPr lang="en-US" dirty="0"/>
              <a:t>’. </a:t>
            </a:r>
          </a:p>
          <a:p>
            <a:pPr marL="127000" indent="0">
              <a:buNone/>
            </a:pPr>
            <a:endParaRPr lang="en-US" dirty="0"/>
          </a:p>
          <a:p>
            <a:pPr marL="127000" indent="0">
              <a:buNone/>
            </a:pPr>
            <a:r>
              <a:rPr lang="en-US" dirty="0"/>
              <a:t>Further, those values where ‘1’ is present, their corresponding value count for ‘0’ is way to high compared their the ‘1’.</a:t>
            </a:r>
          </a:p>
          <a:p>
            <a:pPr marL="127000" indent="0">
              <a:buNone/>
            </a:pPr>
            <a:endParaRPr lang="en-US" dirty="0"/>
          </a:p>
          <a:p>
            <a:pPr marL="127000" indent="0">
              <a:buNone/>
            </a:pPr>
            <a:r>
              <a:rPr lang="en-US" dirty="0"/>
              <a:t>So, we can safely remove the rows where the value count of ‘1’ is 0 for any value in the ‘</a:t>
            </a:r>
            <a:r>
              <a:rPr lang="en-US" dirty="0" err="1"/>
              <a:t>paymentMethodAgeDays</a:t>
            </a:r>
            <a:r>
              <a:rPr lang="en-US" dirty="0"/>
              <a:t>’. Doing this will hep us curb the imbalance ratio also.</a:t>
            </a:r>
          </a:p>
        </p:txBody>
      </p:sp>
      <p:pic>
        <p:nvPicPr>
          <p:cNvPr id="6" name="Picture 5">
            <a:extLst>
              <a:ext uri="{FF2B5EF4-FFF2-40B4-BE49-F238E27FC236}">
                <a16:creationId xmlns:a16="http://schemas.microsoft.com/office/drawing/2014/main" id="{ED2EEBBD-05F4-420A-B46B-0AD46A85F6F8}"/>
              </a:ext>
            </a:extLst>
          </p:cNvPr>
          <p:cNvPicPr>
            <a:picLocks noChangeAspect="1"/>
          </p:cNvPicPr>
          <p:nvPr/>
        </p:nvPicPr>
        <p:blipFill>
          <a:blip r:embed="rId2"/>
          <a:stretch>
            <a:fillRect/>
          </a:stretch>
        </p:blipFill>
        <p:spPr>
          <a:xfrm>
            <a:off x="6040380" y="722777"/>
            <a:ext cx="2159111" cy="3295819"/>
          </a:xfrm>
          <a:prstGeom prst="rect">
            <a:avLst/>
          </a:prstGeom>
        </p:spPr>
      </p:pic>
      <p:pic>
        <p:nvPicPr>
          <p:cNvPr id="9" name="Picture 8">
            <a:extLst>
              <a:ext uri="{FF2B5EF4-FFF2-40B4-BE49-F238E27FC236}">
                <a16:creationId xmlns:a16="http://schemas.microsoft.com/office/drawing/2014/main" id="{B9AEE922-CE65-4808-8CA5-DE192C1DB565}"/>
              </a:ext>
            </a:extLst>
          </p:cNvPr>
          <p:cNvPicPr>
            <a:picLocks noChangeAspect="1"/>
          </p:cNvPicPr>
          <p:nvPr/>
        </p:nvPicPr>
        <p:blipFill>
          <a:blip r:embed="rId3"/>
          <a:stretch>
            <a:fillRect/>
          </a:stretch>
        </p:blipFill>
        <p:spPr>
          <a:xfrm>
            <a:off x="1736448" y="3284240"/>
            <a:ext cx="2299523" cy="1255828"/>
          </a:xfrm>
          <a:prstGeom prst="rect">
            <a:avLst/>
          </a:prstGeom>
        </p:spPr>
      </p:pic>
      <p:sp>
        <p:nvSpPr>
          <p:cNvPr id="10" name="Text Placeholder 2">
            <a:extLst>
              <a:ext uri="{FF2B5EF4-FFF2-40B4-BE49-F238E27FC236}">
                <a16:creationId xmlns:a16="http://schemas.microsoft.com/office/drawing/2014/main" id="{94040B66-E705-4D97-82CC-D1BB6823A4C7}"/>
              </a:ext>
            </a:extLst>
          </p:cNvPr>
          <p:cNvSpPr txBox="1">
            <a:spLocks/>
          </p:cNvSpPr>
          <p:nvPr/>
        </p:nvSpPr>
        <p:spPr>
          <a:xfrm>
            <a:off x="211936" y="2571751"/>
            <a:ext cx="5195635" cy="767668"/>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dirty="0"/>
              <a:t>Hence, by doing this, we can clearly see, that we have reduced the imbalance ratio from 1:69 to approximately 1:34 between ‘0’ and ‘1’ in the label feature</a:t>
            </a:r>
          </a:p>
        </p:txBody>
      </p:sp>
    </p:spTree>
    <p:extLst>
      <p:ext uri="{BB962C8B-B14F-4D97-AF65-F5344CB8AC3E}">
        <p14:creationId xmlns:p14="http://schemas.microsoft.com/office/powerpoint/2010/main" val="336634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Feature scaling and checking data distribution</a:t>
            </a:r>
            <a:endParaRPr lang="en-IN"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211937" y="712925"/>
            <a:ext cx="8260521" cy="1273530"/>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sz="1400" dirty="0"/>
              <a:t>Since, we don’t want to assume any distribution first, we scale the data using </a:t>
            </a:r>
            <a:r>
              <a:rPr lang="en-US" sz="1400" dirty="0" err="1"/>
              <a:t>MinMax</a:t>
            </a:r>
            <a:r>
              <a:rPr lang="en-US" sz="1400" dirty="0"/>
              <a:t> Scaler and plot the histogram distribution.</a:t>
            </a:r>
          </a:p>
          <a:p>
            <a:pPr marL="127000" indent="0">
              <a:buNone/>
            </a:pPr>
            <a:endParaRPr lang="en-US" sz="1400" dirty="0"/>
          </a:p>
          <a:p>
            <a:pPr marL="127000" indent="0">
              <a:buNone/>
            </a:pPr>
            <a:r>
              <a:rPr lang="en-US" sz="1400" dirty="0"/>
              <a:t>Following were the findings by looking at the data:</a:t>
            </a:r>
          </a:p>
          <a:p>
            <a:pPr marL="469900" indent="-342900">
              <a:buAutoNum type="arabicPeriod"/>
            </a:pPr>
            <a:r>
              <a:rPr lang="en-US" sz="1400" dirty="0"/>
              <a:t>All the independent features are not following any kind of pre-determined distribution.</a:t>
            </a:r>
          </a:p>
          <a:p>
            <a:pPr marL="469900" indent="-342900">
              <a:buAutoNum type="arabicPeriod"/>
            </a:pPr>
            <a:r>
              <a:rPr lang="en-US" sz="1400" dirty="0"/>
              <a:t>So, we have to proceed further for training the model along with data without doing any kind of data transformation</a:t>
            </a:r>
          </a:p>
          <a:p>
            <a:pPr marL="469900" indent="-342900">
              <a:buAutoNum type="arabicPeriod"/>
            </a:pPr>
            <a:endParaRPr lang="en-US" dirty="0"/>
          </a:p>
        </p:txBody>
      </p:sp>
      <p:pic>
        <p:nvPicPr>
          <p:cNvPr id="5" name="Picture 4">
            <a:extLst>
              <a:ext uri="{FF2B5EF4-FFF2-40B4-BE49-F238E27FC236}">
                <a16:creationId xmlns:a16="http://schemas.microsoft.com/office/drawing/2014/main" id="{46BA6826-41AD-4549-812A-09595F9818AB}"/>
              </a:ext>
            </a:extLst>
          </p:cNvPr>
          <p:cNvPicPr>
            <a:picLocks noChangeAspect="1"/>
          </p:cNvPicPr>
          <p:nvPr/>
        </p:nvPicPr>
        <p:blipFill>
          <a:blip r:embed="rId2"/>
          <a:stretch>
            <a:fillRect/>
          </a:stretch>
        </p:blipFill>
        <p:spPr>
          <a:xfrm>
            <a:off x="1298651" y="1743998"/>
            <a:ext cx="5569236" cy="1339919"/>
          </a:xfrm>
          <a:prstGeom prst="rect">
            <a:avLst/>
          </a:prstGeom>
        </p:spPr>
      </p:pic>
      <p:pic>
        <p:nvPicPr>
          <p:cNvPr id="11" name="Picture 10">
            <a:extLst>
              <a:ext uri="{FF2B5EF4-FFF2-40B4-BE49-F238E27FC236}">
                <a16:creationId xmlns:a16="http://schemas.microsoft.com/office/drawing/2014/main" id="{0D81F162-FD73-4DFF-95CD-A955D99D7D9B}"/>
              </a:ext>
            </a:extLst>
          </p:cNvPr>
          <p:cNvPicPr>
            <a:picLocks noChangeAspect="1"/>
          </p:cNvPicPr>
          <p:nvPr/>
        </p:nvPicPr>
        <p:blipFill>
          <a:blip r:embed="rId3"/>
          <a:stretch>
            <a:fillRect/>
          </a:stretch>
        </p:blipFill>
        <p:spPr>
          <a:xfrm>
            <a:off x="1343103" y="3399502"/>
            <a:ext cx="5524784" cy="1263715"/>
          </a:xfrm>
          <a:prstGeom prst="rect">
            <a:avLst/>
          </a:prstGeom>
        </p:spPr>
      </p:pic>
    </p:spTree>
    <p:extLst>
      <p:ext uri="{BB962C8B-B14F-4D97-AF65-F5344CB8AC3E}">
        <p14:creationId xmlns:p14="http://schemas.microsoft.com/office/powerpoint/2010/main" val="2917085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Checking Outliers</a:t>
            </a:r>
            <a:endParaRPr lang="en-IN"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211937" y="712925"/>
            <a:ext cx="8260521" cy="12735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sz="1400" dirty="0"/>
              <a:t>By plotting the box plot of all the scaled numerical features, we find that outliers exist in three features.</a:t>
            </a:r>
          </a:p>
          <a:p>
            <a:pPr marL="127000" indent="0">
              <a:buNone/>
            </a:pPr>
            <a:r>
              <a:rPr lang="en-US" sz="1400" dirty="0"/>
              <a:t>But, these outliers are negligible in comparison to our existing dataset.</a:t>
            </a:r>
          </a:p>
          <a:p>
            <a:pPr marL="127000" indent="0">
              <a:buNone/>
            </a:pPr>
            <a:r>
              <a:rPr lang="en-US" sz="1400" dirty="0"/>
              <a:t>Hence, we will move ahead without doing any kind of outlier handling.</a:t>
            </a:r>
          </a:p>
          <a:p>
            <a:pPr marL="469900" indent="-342900">
              <a:buAutoNum type="arabicPeriod"/>
            </a:pPr>
            <a:endParaRPr lang="en-US" dirty="0"/>
          </a:p>
        </p:txBody>
      </p:sp>
      <p:pic>
        <p:nvPicPr>
          <p:cNvPr id="6" name="Picture 5">
            <a:extLst>
              <a:ext uri="{FF2B5EF4-FFF2-40B4-BE49-F238E27FC236}">
                <a16:creationId xmlns:a16="http://schemas.microsoft.com/office/drawing/2014/main" id="{78458725-BE67-4DEC-87B4-FA557282E678}"/>
              </a:ext>
            </a:extLst>
          </p:cNvPr>
          <p:cNvPicPr>
            <a:picLocks noChangeAspect="1"/>
          </p:cNvPicPr>
          <p:nvPr/>
        </p:nvPicPr>
        <p:blipFill>
          <a:blip r:embed="rId2"/>
          <a:stretch>
            <a:fillRect/>
          </a:stretch>
        </p:blipFill>
        <p:spPr>
          <a:xfrm>
            <a:off x="755237" y="1722407"/>
            <a:ext cx="7717221" cy="3204859"/>
          </a:xfrm>
          <a:prstGeom prst="rect">
            <a:avLst/>
          </a:prstGeom>
        </p:spPr>
      </p:pic>
    </p:spTree>
    <p:extLst>
      <p:ext uri="{BB962C8B-B14F-4D97-AF65-F5344CB8AC3E}">
        <p14:creationId xmlns:p14="http://schemas.microsoft.com/office/powerpoint/2010/main" val="396127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Correlation Analysis</a:t>
            </a:r>
            <a:endParaRPr lang="en-IN"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211937" y="712924"/>
            <a:ext cx="3942277" cy="385282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None/>
            </a:pPr>
            <a:r>
              <a:rPr lang="en-US" sz="1400" dirty="0"/>
              <a:t>Plotting the correlation matrix between all the scaled numerical features reveals the following points:</a:t>
            </a:r>
          </a:p>
          <a:p>
            <a:pPr marL="469900" indent="-342900">
              <a:buAutoNum type="arabicPeriod"/>
            </a:pPr>
            <a:r>
              <a:rPr lang="en-US" sz="1400" dirty="0"/>
              <a:t>‘</a:t>
            </a:r>
            <a:r>
              <a:rPr lang="en-US" sz="1400" dirty="0" err="1"/>
              <a:t>localTime_hour</a:t>
            </a:r>
            <a:r>
              <a:rPr lang="en-US" sz="1400" dirty="0"/>
              <a:t>’ and ‘</a:t>
            </a:r>
            <a:r>
              <a:rPr lang="en-US" sz="1400" dirty="0" err="1"/>
              <a:t>localTime_minute</a:t>
            </a:r>
            <a:r>
              <a:rPr lang="en-US" sz="1400" dirty="0"/>
              <a:t>’ are highly negatively correlated with </a:t>
            </a:r>
            <a:r>
              <a:rPr lang="en-US" sz="1400" dirty="0" err="1"/>
              <a:t>eachother</a:t>
            </a:r>
            <a:r>
              <a:rPr lang="en-US" sz="1400" dirty="0"/>
              <a:t> with a coefficient of -0/69.</a:t>
            </a:r>
          </a:p>
          <a:p>
            <a:pPr marL="469900" indent="-342900">
              <a:buAutoNum type="arabicPeriod"/>
            </a:pPr>
            <a:r>
              <a:rPr lang="en-US" sz="1400" dirty="0"/>
              <a:t>Hence, to avoid the multi-collinearity, reduce </a:t>
            </a:r>
            <a:r>
              <a:rPr lang="en-US" sz="1400" dirty="0" err="1"/>
              <a:t>redudency</a:t>
            </a:r>
            <a:r>
              <a:rPr lang="en-US" sz="1400" dirty="0"/>
              <a:t>, improve model performance and for creating clear insights during model </a:t>
            </a:r>
            <a:r>
              <a:rPr lang="en-US" sz="1400" dirty="0" err="1"/>
              <a:t>traning</a:t>
            </a:r>
            <a:r>
              <a:rPr lang="en-US" sz="1400" dirty="0"/>
              <a:t>, we will drop another feature out of these two.</a:t>
            </a:r>
          </a:p>
          <a:p>
            <a:pPr marL="469900" indent="-342900">
              <a:buAutoNum type="arabicPeriod"/>
            </a:pPr>
            <a:r>
              <a:rPr lang="en-US" sz="1400" dirty="0"/>
              <a:t>This step will further helps in creating simpler model with higher interpretability and clearer insights from the data.</a:t>
            </a:r>
          </a:p>
          <a:p>
            <a:pPr marL="469900" indent="-342900">
              <a:buAutoNum type="arabicPeriod"/>
            </a:pPr>
            <a:endParaRPr lang="en-US" dirty="0"/>
          </a:p>
        </p:txBody>
      </p:sp>
      <p:pic>
        <p:nvPicPr>
          <p:cNvPr id="5" name="Picture 4">
            <a:extLst>
              <a:ext uri="{FF2B5EF4-FFF2-40B4-BE49-F238E27FC236}">
                <a16:creationId xmlns:a16="http://schemas.microsoft.com/office/drawing/2014/main" id="{6C27AB14-EB76-4C83-8359-B1C7E6BBFD1F}"/>
              </a:ext>
            </a:extLst>
          </p:cNvPr>
          <p:cNvPicPr>
            <a:picLocks noChangeAspect="1"/>
          </p:cNvPicPr>
          <p:nvPr/>
        </p:nvPicPr>
        <p:blipFill>
          <a:blip r:embed="rId2"/>
          <a:stretch>
            <a:fillRect/>
          </a:stretch>
        </p:blipFill>
        <p:spPr>
          <a:xfrm>
            <a:off x="4291817" y="577747"/>
            <a:ext cx="4540483" cy="3988005"/>
          </a:xfrm>
          <a:prstGeom prst="rect">
            <a:avLst/>
          </a:prstGeom>
        </p:spPr>
      </p:pic>
    </p:spTree>
    <p:extLst>
      <p:ext uri="{BB962C8B-B14F-4D97-AF65-F5344CB8AC3E}">
        <p14:creationId xmlns:p14="http://schemas.microsoft.com/office/powerpoint/2010/main" val="249949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A1F2-2E90-4FAF-9488-E5437E59B978}"/>
              </a:ext>
            </a:extLst>
          </p:cNvPr>
          <p:cNvSpPr>
            <a:spLocks noGrp="1"/>
          </p:cNvSpPr>
          <p:nvPr>
            <p:ph type="title"/>
          </p:nvPr>
        </p:nvSpPr>
        <p:spPr/>
        <p:txBody>
          <a:bodyPr/>
          <a:lstStyle/>
          <a:p>
            <a:r>
              <a:rPr lang="en-US" dirty="0"/>
              <a:t>Final Dataset for training the Classification Models</a:t>
            </a:r>
            <a:endParaRPr lang="en-IN" dirty="0"/>
          </a:p>
        </p:txBody>
      </p:sp>
      <p:sp>
        <p:nvSpPr>
          <p:cNvPr id="4" name="Slide Number Placeholder 3">
            <a:extLst>
              <a:ext uri="{FF2B5EF4-FFF2-40B4-BE49-F238E27FC236}">
                <a16:creationId xmlns:a16="http://schemas.microsoft.com/office/drawing/2014/main" id="{51845832-6533-4CF8-B537-18842495F2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8" name="Text Placeholder 2">
            <a:extLst>
              <a:ext uri="{FF2B5EF4-FFF2-40B4-BE49-F238E27FC236}">
                <a16:creationId xmlns:a16="http://schemas.microsoft.com/office/drawing/2014/main" id="{A322EC37-66CE-4ABF-9E98-E0AC892CE543}"/>
              </a:ext>
            </a:extLst>
          </p:cNvPr>
          <p:cNvSpPr txBox="1">
            <a:spLocks/>
          </p:cNvSpPr>
          <p:nvPr/>
        </p:nvSpPr>
        <p:spPr>
          <a:xfrm>
            <a:off x="211937" y="712924"/>
            <a:ext cx="3942277" cy="385282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469900" indent="-342900">
              <a:buAutoNum type="arabicPeriod"/>
            </a:pPr>
            <a:endParaRPr lang="en-US" dirty="0"/>
          </a:p>
        </p:txBody>
      </p:sp>
      <p:pic>
        <p:nvPicPr>
          <p:cNvPr id="6" name="Picture 5">
            <a:extLst>
              <a:ext uri="{FF2B5EF4-FFF2-40B4-BE49-F238E27FC236}">
                <a16:creationId xmlns:a16="http://schemas.microsoft.com/office/drawing/2014/main" id="{A25B7672-9184-49C8-8A42-56D1C4643BB1}"/>
              </a:ext>
            </a:extLst>
          </p:cNvPr>
          <p:cNvPicPr>
            <a:picLocks noChangeAspect="1"/>
          </p:cNvPicPr>
          <p:nvPr/>
        </p:nvPicPr>
        <p:blipFill>
          <a:blip r:embed="rId2"/>
          <a:stretch>
            <a:fillRect/>
          </a:stretch>
        </p:blipFill>
        <p:spPr>
          <a:xfrm>
            <a:off x="797724" y="712923"/>
            <a:ext cx="7264773" cy="2197213"/>
          </a:xfrm>
          <a:prstGeom prst="rect">
            <a:avLst/>
          </a:prstGeom>
        </p:spPr>
      </p:pic>
      <p:sp>
        <p:nvSpPr>
          <p:cNvPr id="9" name="Title 1">
            <a:extLst>
              <a:ext uri="{FF2B5EF4-FFF2-40B4-BE49-F238E27FC236}">
                <a16:creationId xmlns:a16="http://schemas.microsoft.com/office/drawing/2014/main" id="{D7A47F68-A38B-4EDB-AAB2-F05F7A72A5E0}"/>
              </a:ext>
            </a:extLst>
          </p:cNvPr>
          <p:cNvSpPr txBox="1">
            <a:spLocks/>
          </p:cNvSpPr>
          <p:nvPr/>
        </p:nvSpPr>
        <p:spPr>
          <a:xfrm>
            <a:off x="311700" y="3374784"/>
            <a:ext cx="8520600" cy="572700"/>
          </a:xfrm>
          <a:prstGeom prst="rect">
            <a:avLst/>
          </a:prstGeom>
          <a:noFill/>
          <a:ln>
            <a:noFill/>
          </a:ln>
        </p:spPr>
        <p:txBody>
          <a:bodyPr spcFirstLastPara="1" wrap="square" lIns="91425" tIns="91425" rIns="91425" bIns="91425" anchor="t" anchorCtr="0">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Proxima Nova"/>
              <a:buNone/>
              <a:defRPr sz="22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dirty="0"/>
              <a:t>We will store the independent features in </a:t>
            </a:r>
            <a:r>
              <a:rPr lang="en-US" dirty="0" err="1"/>
              <a:t>dataframe</a:t>
            </a:r>
            <a:r>
              <a:rPr lang="en-US" dirty="0"/>
              <a:t> ‘X’ and target feature in </a:t>
            </a:r>
            <a:r>
              <a:rPr lang="en-US" dirty="0" err="1"/>
              <a:t>dataframe</a:t>
            </a:r>
            <a:r>
              <a:rPr lang="en-US" dirty="0"/>
              <a:t> ‘y’</a:t>
            </a:r>
            <a:endParaRPr lang="en-IN" dirty="0"/>
          </a:p>
        </p:txBody>
      </p:sp>
      <p:sp>
        <p:nvSpPr>
          <p:cNvPr id="10" name="Title 1">
            <a:extLst>
              <a:ext uri="{FF2B5EF4-FFF2-40B4-BE49-F238E27FC236}">
                <a16:creationId xmlns:a16="http://schemas.microsoft.com/office/drawing/2014/main" id="{13BB9EF3-0F4D-4B44-B721-7F205ADB75D5}"/>
              </a:ext>
            </a:extLst>
          </p:cNvPr>
          <p:cNvSpPr txBox="1">
            <a:spLocks/>
          </p:cNvSpPr>
          <p:nvPr/>
        </p:nvSpPr>
        <p:spPr>
          <a:xfrm>
            <a:off x="311700" y="3960175"/>
            <a:ext cx="8520600"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Proxima Nova"/>
              <a:buNone/>
              <a:defRPr sz="22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dirty="0"/>
              <a:t>Now, we will proceed with the model training.</a:t>
            </a:r>
            <a:endParaRPr lang="en-IN" dirty="0"/>
          </a:p>
        </p:txBody>
      </p:sp>
    </p:spTree>
    <p:extLst>
      <p:ext uri="{BB962C8B-B14F-4D97-AF65-F5344CB8AC3E}">
        <p14:creationId xmlns:p14="http://schemas.microsoft.com/office/powerpoint/2010/main" val="340118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latin typeface="Bookman Old Style" panose="02050604050505020204" pitchFamily="18" charset="0"/>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7" name="TextBox 6"/>
          <p:cNvSpPr txBox="1"/>
          <p:nvPr/>
        </p:nvSpPr>
        <p:spPr>
          <a:xfrm>
            <a:off x="228600" y="1508670"/>
            <a:ext cx="4190999" cy="329577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Bookman Old Style" panose="02050604050505020204" pitchFamily="18" charset="0"/>
              </a:rPr>
              <a:t>Overview of Fraud Detection:</a:t>
            </a:r>
            <a:r>
              <a:rPr sz="1300" b="0" i="0" dirty="0">
                <a:solidFill>
                  <a:srgbClr val="616161"/>
                </a:solidFill>
                <a:latin typeface="Bookman Old Style" panose="02050604050505020204" pitchFamily="18" charset="0"/>
              </a:rPr>
              <a:t> </a:t>
            </a:r>
            <a:r>
              <a:rPr lang="en-US" sz="1300" b="0" i="0" dirty="0">
                <a:solidFill>
                  <a:srgbClr val="616161"/>
                </a:solidFill>
                <a:latin typeface="Bookman Old Style" panose="02050604050505020204" pitchFamily="18" charset="0"/>
              </a:rPr>
              <a:t>This presentation highlights the application of machine learning in the financial sector, showcasing the development and impact of our predictive model on operational efficiency and strategic decision-making.</a:t>
            </a:r>
          </a:p>
          <a:p>
            <a:pPr marL="228600" indent="-91440" algn="l">
              <a:spcBef>
                <a:spcPts val="0"/>
              </a:spcBef>
              <a:spcAft>
                <a:spcPts val="800"/>
              </a:spcAft>
              <a:buSzPct val="100000"/>
              <a:buFont typeface="Arial"/>
              <a:buChar char="•"/>
            </a:pPr>
            <a:r>
              <a:rPr sz="1300" b="1" i="0" dirty="0">
                <a:solidFill>
                  <a:srgbClr val="616161"/>
                </a:solidFill>
                <a:latin typeface="Bookman Old Style" panose="02050604050505020204" pitchFamily="18" charset="0"/>
              </a:rPr>
              <a:t>Importance in Financial Security:</a:t>
            </a:r>
            <a:r>
              <a:rPr sz="1300" b="0" i="0" dirty="0">
                <a:solidFill>
                  <a:srgbClr val="616161"/>
                </a:solidFill>
                <a:latin typeface="Bookman Old Style" panose="02050604050505020204" pitchFamily="18" charset="0"/>
              </a:rPr>
              <a:t> </a:t>
            </a:r>
            <a:r>
              <a:rPr lang="en-US" sz="1300" b="0" i="0" dirty="0">
                <a:solidFill>
                  <a:srgbClr val="616161"/>
                </a:solidFill>
                <a:latin typeface="Bookman Old Style" panose="02050604050505020204" pitchFamily="18" charset="0"/>
              </a:rPr>
              <a:t>Machine learning enhances fraud detection in finance by improving accuracy, scalability, and speed. It automates processes, reduces false positives, adapts to new fraud tactics, aids regulatory compliance, and integrates with risk management, offering a comprehensive and efficient approach to preventing fraudulent transactions.</a:t>
            </a:r>
            <a:endParaRPr sz="1300" b="0" i="0" dirty="0">
              <a:solidFill>
                <a:srgbClr val="616161"/>
              </a:solidFill>
              <a:latin typeface="Bookman Old Style" panose="02050604050505020204" pitchFamily="18" charset="0"/>
            </a:endParaRP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9" name="TextBox 8"/>
          <p:cNvSpPr txBox="1"/>
          <p:nvPr/>
        </p:nvSpPr>
        <p:spPr>
          <a:xfrm>
            <a:off x="4724400" y="1508670"/>
            <a:ext cx="4190999" cy="215444"/>
          </a:xfrm>
          <a:prstGeom prst="rect">
            <a:avLst/>
          </a:prstGeom>
          <a:noFill/>
          <a:ln>
            <a:noFill/>
          </a:ln>
        </p:spPr>
        <p:txBody>
          <a:bodyPr wrap="square" lIns="0" tIns="0" rIns="0" bIns="0" anchor="t">
            <a:spAutoFit/>
          </a:bodyPr>
          <a:lstStyle/>
          <a:p>
            <a:pPr algn="l"/>
            <a:endParaRPr>
              <a:latin typeface="Bookman Old Style" panose="02050604050505020204" pitchFamily="18" charset="0"/>
            </a:endParaRPr>
          </a:p>
        </p:txBody>
      </p:sp>
      <p:pic>
        <p:nvPicPr>
          <p:cNvPr id="10" name="Picture 9" descr="tmpgxdwybt1.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12" name="TextBox 11"/>
          <p:cNvSpPr txBox="1"/>
          <p:nvPr/>
        </p:nvSpPr>
        <p:spPr>
          <a:xfrm>
            <a:off x="4724400" y="3944242"/>
            <a:ext cx="4190999" cy="138499"/>
          </a:xfrm>
          <a:prstGeom prst="rect">
            <a:avLst/>
          </a:prstGeom>
          <a:noFill/>
          <a:ln>
            <a:noFill/>
          </a:ln>
        </p:spPr>
        <p:txBody>
          <a:bodyPr wrap="square" lIns="0" tIns="0" rIns="0" bIns="0" anchor="t">
            <a:spAutoFit/>
          </a:bodyPr>
          <a:lstStyle/>
          <a:p>
            <a:pPr algn="r">
              <a:spcAft>
                <a:spcPts val="1200"/>
              </a:spcAft>
            </a:pPr>
            <a:r>
              <a:rPr sz="900" b="0" i="0" dirty="0">
                <a:solidFill>
                  <a:srgbClr val="616161"/>
                </a:solidFill>
                <a:latin typeface="Bookman Old Style" panose="02050604050505020204" pitchFamily="18" charset="0"/>
              </a:rPr>
              <a:t>Photo by rupixen.com on </a:t>
            </a:r>
            <a:r>
              <a:rPr sz="900" b="0" i="0" dirty="0" err="1">
                <a:solidFill>
                  <a:srgbClr val="616161"/>
                </a:solidFill>
                <a:latin typeface="Bookman Old Style" panose="02050604050505020204" pitchFamily="18" charset="0"/>
              </a:rPr>
              <a:t>Unsplash</a:t>
            </a:r>
            <a:endParaRPr sz="900" b="0" i="0" dirty="0">
              <a:solidFill>
                <a:srgbClr val="616161"/>
              </a:solidFill>
              <a:latin typeface="Bookman Old Style" panose="02050604050505020204" pitchFamily="18" charset="0"/>
            </a:endParaRPr>
          </a:p>
        </p:txBody>
      </p:sp>
      <p:sp>
        <p:nvSpPr>
          <p:cNvPr id="14" name="Title 13">
            <a:extLst>
              <a:ext uri="{FF2B5EF4-FFF2-40B4-BE49-F238E27FC236}">
                <a16:creationId xmlns:a16="http://schemas.microsoft.com/office/drawing/2014/main" id="{023F8576-2723-4C3E-B995-0AC7B78EA891}"/>
              </a:ext>
            </a:extLst>
          </p:cNvPr>
          <p:cNvSpPr>
            <a:spLocks noGrp="1"/>
          </p:cNvSpPr>
          <p:nvPr>
            <p:ph type="title"/>
          </p:nvPr>
        </p:nvSpPr>
        <p:spPr>
          <a:xfrm>
            <a:off x="584146" y="434430"/>
            <a:ext cx="8280507" cy="821472"/>
          </a:xfrm>
        </p:spPr>
        <p:txBody>
          <a:bodyPr>
            <a:normAutofit fontScale="90000"/>
          </a:bodyPr>
          <a:lstStyle/>
          <a:p>
            <a:r>
              <a:rPr lang="en-US" dirty="0">
                <a:latin typeface="Bookman Old Style" panose="02050604050505020204" pitchFamily="18" charset="0"/>
              </a:rPr>
              <a:t>Transforming Finance with Machine Learning: A Case Study of Our Predictive Model</a:t>
            </a:r>
            <a:endParaRPr lang="en-IN" dirty="0">
              <a:latin typeface="Bookman Old Style" panose="0205060405050502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Algorithms Used</a:t>
            </a:r>
            <a:r>
              <a:rPr lang="en-US" dirty="0"/>
              <a:t> for Training</a:t>
            </a:r>
            <a:endParaRPr dirty="0"/>
          </a:p>
        </p:txBody>
      </p:sp>
      <p:sp>
        <p:nvSpPr>
          <p:cNvPr id="7" name="TextBox 6"/>
          <p:cNvSpPr txBox="1"/>
          <p:nvPr/>
        </p:nvSpPr>
        <p:spPr>
          <a:xfrm>
            <a:off x="228599" y="822870"/>
            <a:ext cx="3129456" cy="400366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List of Algorithms:</a:t>
            </a:r>
            <a:r>
              <a:rPr sz="1300" b="0" i="0" dirty="0">
                <a:solidFill>
                  <a:srgbClr val="616161"/>
                </a:solidFill>
                <a:latin typeface="Proxima Nova"/>
              </a:rPr>
              <a:t> </a:t>
            </a:r>
            <a:endParaRPr lang="en-US" sz="1300" dirty="0">
              <a:solidFill>
                <a:srgbClr val="616161"/>
              </a:solidFill>
              <a:latin typeface="Proxima Nova"/>
            </a:endParaRPr>
          </a:p>
          <a:p>
            <a:pPr marL="480060" indent="-342900" algn="l">
              <a:spcBef>
                <a:spcPts val="0"/>
              </a:spcBef>
              <a:spcAft>
                <a:spcPts val="800"/>
              </a:spcAft>
              <a:buSzPct val="100000"/>
              <a:buAutoNum type="arabicPeriod"/>
            </a:pPr>
            <a:r>
              <a:rPr lang="en-US" sz="1300" dirty="0">
                <a:solidFill>
                  <a:srgbClr val="616161"/>
                </a:solidFill>
                <a:latin typeface="Proxima Nova"/>
              </a:rPr>
              <a:t>Logistic Regression: A linear model for binary classification, estimating the probability of a class.</a:t>
            </a:r>
          </a:p>
          <a:p>
            <a:pPr marL="480060" indent="-342900" algn="l">
              <a:spcBef>
                <a:spcPts val="0"/>
              </a:spcBef>
              <a:spcAft>
                <a:spcPts val="800"/>
              </a:spcAft>
              <a:buSzPct val="100000"/>
              <a:buAutoNum type="arabicPeriod"/>
            </a:pPr>
            <a:r>
              <a:rPr lang="en-US" sz="1300" dirty="0">
                <a:solidFill>
                  <a:srgbClr val="616161"/>
                </a:solidFill>
                <a:latin typeface="Proxima Nova"/>
              </a:rPr>
              <a:t>SVM: A model that finds the optimal hyperplane separating classes in feature space.</a:t>
            </a:r>
          </a:p>
          <a:p>
            <a:pPr marL="480060" indent="-342900" algn="l">
              <a:spcBef>
                <a:spcPts val="0"/>
              </a:spcBef>
              <a:spcAft>
                <a:spcPts val="800"/>
              </a:spcAft>
              <a:buSzPct val="100000"/>
              <a:buAutoNum type="arabicPeriod"/>
            </a:pPr>
            <a:r>
              <a:rPr lang="en-US" sz="1300" dirty="0">
                <a:solidFill>
                  <a:srgbClr val="616161"/>
                </a:solidFill>
                <a:latin typeface="Proxima Nova"/>
              </a:rPr>
              <a:t>Random Forest Classifier: An ensemble method using multiple decision trees to improve classification accuracy and robustness.</a:t>
            </a:r>
          </a:p>
          <a:p>
            <a:pPr marL="480060" indent="-342900" algn="l">
              <a:spcBef>
                <a:spcPts val="0"/>
              </a:spcBef>
              <a:spcAft>
                <a:spcPts val="800"/>
              </a:spcAft>
              <a:buSzPct val="100000"/>
              <a:buAutoNum type="arabicPeriod"/>
            </a:pPr>
            <a:r>
              <a:rPr lang="en-US" sz="1300" dirty="0">
                <a:solidFill>
                  <a:srgbClr val="616161"/>
                </a:solidFill>
                <a:latin typeface="Proxima Nova"/>
              </a:rPr>
              <a:t>XGB Classifier: A gradient boosting method that builds strong classifiers by combining weaker models sequentially.</a:t>
            </a:r>
          </a:p>
        </p:txBody>
      </p:sp>
      <p:sp>
        <p:nvSpPr>
          <p:cNvPr id="11" name="Rectangle 10"/>
          <p:cNvSpPr/>
          <p:nvPr/>
        </p:nvSpPr>
        <p:spPr>
          <a:xfrm>
            <a:off x="4724400" y="3942903"/>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4" name="Picture 13">
            <a:extLst>
              <a:ext uri="{FF2B5EF4-FFF2-40B4-BE49-F238E27FC236}">
                <a16:creationId xmlns:a16="http://schemas.microsoft.com/office/drawing/2014/main" id="{C49C25EC-2A08-43BF-92F4-051E95E97CC4}"/>
              </a:ext>
            </a:extLst>
          </p:cNvPr>
          <p:cNvPicPr>
            <a:picLocks noChangeAspect="1"/>
          </p:cNvPicPr>
          <p:nvPr/>
        </p:nvPicPr>
        <p:blipFill>
          <a:blip r:embed="rId2"/>
          <a:stretch>
            <a:fillRect/>
          </a:stretch>
        </p:blipFill>
        <p:spPr>
          <a:xfrm>
            <a:off x="4073743" y="1256097"/>
            <a:ext cx="4190999" cy="3414105"/>
          </a:xfrm>
          <a:prstGeom prst="rect">
            <a:avLst/>
          </a:prstGeom>
        </p:spPr>
      </p:pic>
      <p:sp>
        <p:nvSpPr>
          <p:cNvPr id="15" name="TextBox 14">
            <a:extLst>
              <a:ext uri="{FF2B5EF4-FFF2-40B4-BE49-F238E27FC236}">
                <a16:creationId xmlns:a16="http://schemas.microsoft.com/office/drawing/2014/main" id="{E115B6D9-2D67-485C-8BC4-3EDF3250E9DD}"/>
              </a:ext>
            </a:extLst>
          </p:cNvPr>
          <p:cNvSpPr txBox="1"/>
          <p:nvPr/>
        </p:nvSpPr>
        <p:spPr>
          <a:xfrm>
            <a:off x="4073742" y="713257"/>
            <a:ext cx="4190999" cy="592470"/>
          </a:xfrm>
          <a:prstGeom prst="rect">
            <a:avLst/>
          </a:prstGeom>
          <a:noFill/>
          <a:ln>
            <a:noFill/>
          </a:ln>
        </p:spPr>
        <p:txBody>
          <a:bodyPr wrap="square" lIns="190500" tIns="0" rIns="0" bIns="190500" anchor="t">
            <a:spAutoFit/>
          </a:bodyPr>
          <a:lstStyle/>
          <a:p>
            <a:pPr marL="137160" algn="l">
              <a:spcBef>
                <a:spcPts val="0"/>
              </a:spcBef>
              <a:spcAft>
                <a:spcPts val="800"/>
              </a:spcAft>
              <a:buSzPct val="100000"/>
            </a:pPr>
            <a:r>
              <a:rPr lang="en-US" sz="1300" b="1" dirty="0">
                <a:solidFill>
                  <a:srgbClr val="616161"/>
                </a:solidFill>
                <a:latin typeface="Proxima Nova"/>
              </a:rPr>
              <a:t>Model and its Parameter Grid used for hyperparameter tuning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Model Training and Validation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17751" y="712925"/>
            <a:ext cx="8603700" cy="328038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en-US" sz="1600" b="0" i="0" dirty="0">
                <a:solidFill>
                  <a:srgbClr val="616161"/>
                </a:solidFill>
                <a:latin typeface="Proxima Nova"/>
              </a:rPr>
              <a:t>Since the data is still highly imbalanced, we have split the data using ‘</a:t>
            </a:r>
            <a:r>
              <a:rPr lang="en-US" sz="1600" b="0" i="0" dirty="0" err="1">
                <a:solidFill>
                  <a:srgbClr val="616161"/>
                </a:solidFill>
                <a:latin typeface="Proxima Nova"/>
              </a:rPr>
              <a:t>train_test_split</a:t>
            </a:r>
            <a:r>
              <a:rPr lang="en-US" sz="1600" b="0" i="0" dirty="0">
                <a:solidFill>
                  <a:srgbClr val="616161"/>
                </a:solidFill>
                <a:latin typeface="Proxima Nova"/>
              </a:rPr>
              <a:t>’ fro</a:t>
            </a:r>
            <a:r>
              <a:rPr lang="en-US" sz="1600" dirty="0">
                <a:solidFill>
                  <a:srgbClr val="616161"/>
                </a:solidFill>
                <a:latin typeface="Proxima Nova"/>
              </a:rPr>
              <a:t>m ‘</a:t>
            </a:r>
            <a:r>
              <a:rPr lang="en-US" sz="1600" dirty="0" err="1">
                <a:solidFill>
                  <a:srgbClr val="616161"/>
                </a:solidFill>
                <a:latin typeface="Proxima Nova"/>
              </a:rPr>
              <a:t>sklearn.model_selection</a:t>
            </a:r>
            <a:r>
              <a:rPr lang="en-US" sz="1600" dirty="0">
                <a:solidFill>
                  <a:srgbClr val="616161"/>
                </a:solidFill>
                <a:latin typeface="Proxima Nova"/>
              </a:rPr>
              <a:t>’ library by keep the ‘stratify’ equal to ‘y’ so that the data can be evenly split between.</a:t>
            </a:r>
          </a:p>
          <a:p>
            <a:pPr marL="228600" indent="-91440" algn="l">
              <a:spcBef>
                <a:spcPts val="0"/>
              </a:spcBef>
              <a:spcAft>
                <a:spcPts val="800"/>
              </a:spcAft>
              <a:buSzPct val="100000"/>
              <a:buFont typeface="Arial"/>
              <a:buChar char="•"/>
            </a:pPr>
            <a:r>
              <a:rPr lang="en-US" sz="1600" b="0" i="0" dirty="0">
                <a:solidFill>
                  <a:srgbClr val="616161"/>
                </a:solidFill>
                <a:latin typeface="Proxima Nova"/>
              </a:rPr>
              <a:t>We split the </a:t>
            </a:r>
            <a:r>
              <a:rPr lang="en-US" sz="1600" dirty="0">
                <a:solidFill>
                  <a:srgbClr val="616161"/>
                </a:solidFill>
                <a:latin typeface="Proxima Nova"/>
              </a:rPr>
              <a:t>train and test into a ratio of 80:20. </a:t>
            </a:r>
          </a:p>
          <a:p>
            <a:pPr marL="228600" indent="-91440" algn="l">
              <a:spcBef>
                <a:spcPts val="0"/>
              </a:spcBef>
              <a:spcAft>
                <a:spcPts val="800"/>
              </a:spcAft>
              <a:buSzPct val="100000"/>
              <a:buFont typeface="Arial"/>
              <a:buChar char="•"/>
            </a:pPr>
            <a:r>
              <a:rPr lang="en-US" sz="1600" b="0" i="0" dirty="0">
                <a:solidFill>
                  <a:srgbClr val="616161"/>
                </a:solidFill>
                <a:latin typeface="Proxima Nova"/>
              </a:rPr>
              <a:t>Since we are focusing more or reducing the False Negative, will set a custom scorer of beta 2 for the F score</a:t>
            </a:r>
          </a:p>
          <a:p>
            <a:pPr marL="228600" indent="-91440" algn="l">
              <a:spcBef>
                <a:spcPts val="0"/>
              </a:spcBef>
              <a:spcAft>
                <a:spcPts val="800"/>
              </a:spcAft>
              <a:buSzPct val="100000"/>
              <a:buFont typeface="Arial"/>
              <a:buChar char="•"/>
            </a:pPr>
            <a:r>
              <a:rPr lang="en-US" sz="1600" dirty="0">
                <a:solidFill>
                  <a:srgbClr val="616161"/>
                </a:solidFill>
                <a:latin typeface="Proxima Nova"/>
              </a:rPr>
              <a:t>F</a:t>
            </a:r>
            <a:r>
              <a:rPr lang="en-US" sz="1600" b="0" i="0" dirty="0">
                <a:solidFill>
                  <a:srgbClr val="616161"/>
                </a:solidFill>
                <a:latin typeface="Proxima Nova"/>
              </a:rPr>
              <a:t>or binary classification problems, especially when dealing with imbalanced datasets and focusing on the minority class, we are using average='binary'. This approach calculates the F2 score considering only the positive class (class 1). This is particularly useful for imbalanced datasets where the minority class is of greater interest.</a:t>
            </a:r>
          </a:p>
          <a:p>
            <a:pPr marL="228600" indent="-91440" algn="l">
              <a:spcBef>
                <a:spcPts val="0"/>
              </a:spcBef>
              <a:spcAft>
                <a:spcPts val="800"/>
              </a:spcAft>
              <a:buSzPct val="100000"/>
              <a:buFont typeface="Arial"/>
              <a:buChar char="•"/>
            </a:pPr>
            <a:r>
              <a:rPr lang="en-US" sz="1600" b="0" i="0" dirty="0">
                <a:solidFill>
                  <a:srgbClr val="616161"/>
                </a:solidFill>
                <a:latin typeface="Proxima Nova"/>
              </a:rPr>
              <a:t>f2_scorer = </a:t>
            </a:r>
            <a:r>
              <a:rPr lang="en-US" sz="1600" b="0" i="0" dirty="0" err="1">
                <a:solidFill>
                  <a:srgbClr val="616161"/>
                </a:solidFill>
                <a:latin typeface="Proxima Nova"/>
              </a:rPr>
              <a:t>make_scorer</a:t>
            </a:r>
            <a:r>
              <a:rPr lang="en-US" sz="1600" b="0" i="0" dirty="0">
                <a:solidFill>
                  <a:srgbClr val="616161"/>
                </a:solidFill>
                <a:latin typeface="Proxima Nova"/>
              </a:rPr>
              <a:t>(</a:t>
            </a:r>
            <a:r>
              <a:rPr lang="en-US" sz="1600" b="0" i="0" dirty="0" err="1">
                <a:solidFill>
                  <a:srgbClr val="616161"/>
                </a:solidFill>
                <a:latin typeface="Proxima Nova"/>
              </a:rPr>
              <a:t>fbeta_score</a:t>
            </a:r>
            <a:r>
              <a:rPr lang="en-US" sz="1600" b="0" i="0" dirty="0">
                <a:solidFill>
                  <a:srgbClr val="616161"/>
                </a:solidFill>
                <a:latin typeface="Proxima Nova"/>
              </a:rPr>
              <a:t>, beta=2, average='binary’) set the f2_scorer</a:t>
            </a:r>
          </a:p>
        </p:txBody>
      </p:sp>
      <p:sp>
        <p:nvSpPr>
          <p:cNvPr id="11" name="Rectangle 10"/>
          <p:cNvSpPr/>
          <p:nvPr/>
        </p:nvSpPr>
        <p:spPr>
          <a:xfrm>
            <a:off x="4724400" y="3942903"/>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Model Training and Validation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117751" y="712925"/>
            <a:ext cx="8603700" cy="3352200"/>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en-US" sz="1600" b="0" i="0" dirty="0">
                <a:solidFill>
                  <a:srgbClr val="616161"/>
                </a:solidFill>
                <a:latin typeface="Proxima Nova"/>
              </a:rPr>
              <a:t>To further handle the imbalanced data, we </a:t>
            </a:r>
            <a:r>
              <a:rPr lang="en-US" sz="1600" dirty="0">
                <a:solidFill>
                  <a:srgbClr val="616161"/>
                </a:solidFill>
                <a:latin typeface="Proxima Nova"/>
              </a:rPr>
              <a:t>have imported the SMOTE and </a:t>
            </a:r>
            <a:r>
              <a:rPr lang="en-US" sz="1600" dirty="0" err="1">
                <a:solidFill>
                  <a:srgbClr val="616161"/>
                </a:solidFill>
                <a:latin typeface="Proxima Nova"/>
              </a:rPr>
              <a:t>NearMiss</a:t>
            </a:r>
            <a:r>
              <a:rPr lang="en-US" sz="1600" dirty="0">
                <a:solidFill>
                  <a:srgbClr val="616161"/>
                </a:solidFill>
                <a:latin typeface="Proxima Nova"/>
              </a:rPr>
              <a:t> methods. SMOTE (Synthetic Minority Over Sampling Technique) and </a:t>
            </a:r>
            <a:r>
              <a:rPr lang="en-US" sz="1600" dirty="0" err="1">
                <a:solidFill>
                  <a:srgbClr val="616161"/>
                </a:solidFill>
                <a:latin typeface="Proxima Nova"/>
              </a:rPr>
              <a:t>NearMiss</a:t>
            </a:r>
            <a:r>
              <a:rPr lang="en-US" sz="1600" dirty="0">
                <a:solidFill>
                  <a:srgbClr val="616161"/>
                </a:solidFill>
                <a:latin typeface="Proxima Nova"/>
              </a:rPr>
              <a:t> oversample the minority class and </a:t>
            </a:r>
            <a:r>
              <a:rPr lang="en-US" sz="1600" dirty="0" err="1">
                <a:solidFill>
                  <a:srgbClr val="616161"/>
                </a:solidFill>
                <a:latin typeface="Proxima Nova"/>
              </a:rPr>
              <a:t>undersample</a:t>
            </a:r>
            <a:r>
              <a:rPr lang="en-US" sz="1600" dirty="0">
                <a:solidFill>
                  <a:srgbClr val="616161"/>
                </a:solidFill>
                <a:latin typeface="Proxima Nova"/>
              </a:rPr>
              <a:t> the majority class respectively and have added ‘</a:t>
            </a:r>
            <a:r>
              <a:rPr lang="en-US" sz="1600" dirty="0" err="1">
                <a:solidFill>
                  <a:srgbClr val="616161"/>
                </a:solidFill>
                <a:latin typeface="Proxima Nova"/>
              </a:rPr>
              <a:t>sampling_strategy</a:t>
            </a:r>
            <a:r>
              <a:rPr lang="en-US" sz="1600" dirty="0">
                <a:solidFill>
                  <a:srgbClr val="616161"/>
                </a:solidFill>
                <a:latin typeface="Proxima Nova"/>
              </a:rPr>
              <a:t>’ and ‘</a:t>
            </a:r>
            <a:r>
              <a:rPr lang="en-US" sz="1600" dirty="0" err="1">
                <a:solidFill>
                  <a:srgbClr val="616161"/>
                </a:solidFill>
                <a:latin typeface="Proxima Nova"/>
              </a:rPr>
              <a:t>n_jobs</a:t>
            </a:r>
            <a:r>
              <a:rPr lang="en-US" sz="1600" dirty="0">
                <a:solidFill>
                  <a:srgbClr val="616161"/>
                </a:solidFill>
                <a:latin typeface="Proxima Nova"/>
              </a:rPr>
              <a:t>’ parameter to each of them for creating custom range of synthetic values and parallel processing.</a:t>
            </a:r>
          </a:p>
          <a:p>
            <a:pPr marL="228600" indent="-91440" algn="l">
              <a:spcBef>
                <a:spcPts val="0"/>
              </a:spcBef>
              <a:spcAft>
                <a:spcPts val="800"/>
              </a:spcAft>
              <a:buSzPct val="100000"/>
              <a:buFont typeface="Arial"/>
              <a:buChar char="•"/>
            </a:pPr>
            <a:r>
              <a:rPr lang="en-US" sz="1600" dirty="0">
                <a:solidFill>
                  <a:srgbClr val="616161"/>
                </a:solidFill>
                <a:latin typeface="Proxima Nova"/>
              </a:rPr>
              <a:t>Finally, created a pipeline to pass the data set from SMOTE and </a:t>
            </a:r>
            <a:r>
              <a:rPr lang="en-US" sz="1600" dirty="0" err="1">
                <a:solidFill>
                  <a:srgbClr val="616161"/>
                </a:solidFill>
                <a:latin typeface="Proxima Nova"/>
              </a:rPr>
              <a:t>NearMiss</a:t>
            </a:r>
            <a:r>
              <a:rPr lang="en-US" sz="1600" dirty="0">
                <a:solidFill>
                  <a:srgbClr val="616161"/>
                </a:solidFill>
                <a:latin typeface="Proxima Nova"/>
              </a:rPr>
              <a:t> before their model training.</a:t>
            </a:r>
          </a:p>
          <a:p>
            <a:pPr marL="228600" indent="-91440" algn="l">
              <a:spcBef>
                <a:spcPts val="0"/>
              </a:spcBef>
              <a:spcAft>
                <a:spcPts val="800"/>
              </a:spcAft>
              <a:buSzPct val="100000"/>
              <a:buFont typeface="Arial"/>
              <a:buChar char="•"/>
            </a:pPr>
            <a:r>
              <a:rPr lang="en-US" sz="1600" b="0" i="0" dirty="0">
                <a:solidFill>
                  <a:srgbClr val="616161"/>
                </a:solidFill>
                <a:latin typeface="Proxima Nova"/>
              </a:rPr>
              <a:t>Done hyperparameter tuning of various models </a:t>
            </a:r>
            <a:r>
              <a:rPr lang="en-US" sz="1600" dirty="0">
                <a:solidFill>
                  <a:srgbClr val="616161"/>
                </a:solidFill>
                <a:latin typeface="Proxima Nova"/>
              </a:rPr>
              <a:t>by looping them inside a for loop using </a:t>
            </a:r>
            <a:r>
              <a:rPr lang="en-US" sz="1600" dirty="0" err="1">
                <a:solidFill>
                  <a:srgbClr val="616161"/>
                </a:solidFill>
                <a:latin typeface="Proxima Nova"/>
              </a:rPr>
              <a:t>GridSearchCV</a:t>
            </a:r>
            <a:r>
              <a:rPr lang="en-US" sz="1600" dirty="0">
                <a:solidFill>
                  <a:srgbClr val="616161"/>
                </a:solidFill>
                <a:latin typeface="Proxima Nova"/>
              </a:rPr>
              <a:t> along with custom parameters for it. For example, instead of normal cross validation method with 5 folds, used </a:t>
            </a:r>
            <a:r>
              <a:rPr lang="en-US" sz="1600" dirty="0" err="1">
                <a:solidFill>
                  <a:srgbClr val="616161"/>
                </a:solidFill>
                <a:latin typeface="Proxima Nova"/>
              </a:rPr>
              <a:t>StratifiedKFold</a:t>
            </a:r>
            <a:r>
              <a:rPr lang="en-US" sz="1600" dirty="0">
                <a:solidFill>
                  <a:srgbClr val="616161"/>
                </a:solidFill>
                <a:latin typeface="Proxima Nova"/>
              </a:rPr>
              <a:t> for even distribution of data in each folds for handling the overfitting. Passed the scoring parameter to the custom made f2_scorer so that the data can be trained keeping the FN values under check.</a:t>
            </a:r>
          </a:p>
        </p:txBody>
      </p:sp>
      <p:sp>
        <p:nvSpPr>
          <p:cNvPr id="11" name="Rectangle 10"/>
          <p:cNvSpPr/>
          <p:nvPr/>
        </p:nvSpPr>
        <p:spPr>
          <a:xfrm>
            <a:off x="4724400" y="3942903"/>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009570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Model </a:t>
            </a:r>
            <a:r>
              <a:rPr lang="en-US" dirty="0"/>
              <a:t>Selection</a:t>
            </a:r>
            <a:endParaRPr dirty="0"/>
          </a:p>
        </p:txBody>
      </p:sp>
      <p:sp>
        <p:nvSpPr>
          <p:cNvPr id="11" name="Rectangle 10"/>
          <p:cNvSpPr/>
          <p:nvPr/>
        </p:nvSpPr>
        <p:spPr>
          <a:xfrm>
            <a:off x="4724400" y="3942903"/>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5" name="Picture 4">
            <a:extLst>
              <a:ext uri="{FF2B5EF4-FFF2-40B4-BE49-F238E27FC236}">
                <a16:creationId xmlns:a16="http://schemas.microsoft.com/office/drawing/2014/main" id="{E030BC67-E8EC-4E58-8BA4-D1C7C1DF5521}"/>
              </a:ext>
            </a:extLst>
          </p:cNvPr>
          <p:cNvPicPr>
            <a:picLocks noChangeAspect="1"/>
          </p:cNvPicPr>
          <p:nvPr/>
        </p:nvPicPr>
        <p:blipFill>
          <a:blip r:embed="rId2"/>
          <a:stretch>
            <a:fillRect/>
          </a:stretch>
        </p:blipFill>
        <p:spPr>
          <a:xfrm>
            <a:off x="50343" y="918346"/>
            <a:ext cx="8865056" cy="1085906"/>
          </a:xfrm>
          <a:prstGeom prst="rect">
            <a:avLst/>
          </a:prstGeom>
        </p:spPr>
      </p:pic>
      <p:sp>
        <p:nvSpPr>
          <p:cNvPr id="8" name="TextBox 7">
            <a:extLst>
              <a:ext uri="{FF2B5EF4-FFF2-40B4-BE49-F238E27FC236}">
                <a16:creationId xmlns:a16="http://schemas.microsoft.com/office/drawing/2014/main" id="{9C13885E-FDBE-4B17-8D01-6039DEEF2A8C}"/>
              </a:ext>
            </a:extLst>
          </p:cNvPr>
          <p:cNvSpPr txBox="1"/>
          <p:nvPr/>
        </p:nvSpPr>
        <p:spPr>
          <a:xfrm>
            <a:off x="117751" y="712925"/>
            <a:ext cx="8603700" cy="43858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en-US" sz="1600" dirty="0">
                <a:solidFill>
                  <a:srgbClr val="616161"/>
                </a:solidFill>
                <a:latin typeface="Proxima Nova"/>
              </a:rPr>
              <a:t>Results obtained from </a:t>
            </a:r>
            <a:r>
              <a:rPr lang="en-US" sz="1600" dirty="0" err="1">
                <a:solidFill>
                  <a:srgbClr val="616161"/>
                </a:solidFill>
                <a:latin typeface="Proxima Nova"/>
              </a:rPr>
              <a:t>GridSearchCV</a:t>
            </a:r>
            <a:r>
              <a:rPr lang="en-US" sz="1600" dirty="0">
                <a:solidFill>
                  <a:srgbClr val="616161"/>
                </a:solidFill>
                <a:latin typeface="Proxima Nova"/>
              </a:rPr>
              <a:t> is stored in the following </a:t>
            </a:r>
            <a:r>
              <a:rPr lang="en-US" sz="1600" dirty="0" err="1">
                <a:solidFill>
                  <a:srgbClr val="616161"/>
                </a:solidFill>
                <a:latin typeface="Proxima Nova"/>
              </a:rPr>
              <a:t>dataframe</a:t>
            </a:r>
            <a:r>
              <a:rPr lang="en-US" sz="1600" dirty="0">
                <a:solidFill>
                  <a:srgbClr val="616161"/>
                </a:solidFill>
                <a:latin typeface="Proxima Nova"/>
              </a:rPr>
              <a:t>:</a:t>
            </a:r>
          </a:p>
        </p:txBody>
      </p:sp>
      <p:sp>
        <p:nvSpPr>
          <p:cNvPr id="9" name="TextBox 8">
            <a:extLst>
              <a:ext uri="{FF2B5EF4-FFF2-40B4-BE49-F238E27FC236}">
                <a16:creationId xmlns:a16="http://schemas.microsoft.com/office/drawing/2014/main" id="{32C4BC99-731E-444B-8A9E-DC3D27CD5F11}"/>
              </a:ext>
            </a:extLst>
          </p:cNvPr>
          <p:cNvSpPr txBox="1"/>
          <p:nvPr/>
        </p:nvSpPr>
        <p:spPr>
          <a:xfrm>
            <a:off x="1387084" y="2249424"/>
            <a:ext cx="8603700" cy="438582"/>
          </a:xfrm>
          <a:prstGeom prst="rect">
            <a:avLst/>
          </a:prstGeom>
          <a:noFill/>
          <a:ln>
            <a:noFill/>
          </a:ln>
        </p:spPr>
        <p:txBody>
          <a:bodyPr wrap="square" lIns="190500" tIns="0" rIns="0" bIns="190500" anchor="t">
            <a:spAutoFit/>
          </a:bodyPr>
          <a:lstStyle/>
          <a:p>
            <a:pPr marL="137160" algn="l">
              <a:spcBef>
                <a:spcPts val="0"/>
              </a:spcBef>
              <a:spcAft>
                <a:spcPts val="800"/>
              </a:spcAft>
              <a:buSzPct val="100000"/>
            </a:pPr>
            <a:r>
              <a:rPr lang="en-US" sz="1600" dirty="0">
                <a:solidFill>
                  <a:srgbClr val="616161"/>
                </a:solidFill>
                <a:latin typeface="Proxima Nova"/>
              </a:rPr>
              <a:t>Detailed reports for all the classification model are as follows:</a:t>
            </a:r>
          </a:p>
        </p:txBody>
      </p:sp>
      <p:sp>
        <p:nvSpPr>
          <p:cNvPr id="10" name="TextBox 9">
            <a:extLst>
              <a:ext uri="{FF2B5EF4-FFF2-40B4-BE49-F238E27FC236}">
                <a16:creationId xmlns:a16="http://schemas.microsoft.com/office/drawing/2014/main" id="{8DDCE00A-E786-4F2C-A762-1405FB922A9E}"/>
              </a:ext>
            </a:extLst>
          </p:cNvPr>
          <p:cNvSpPr txBox="1"/>
          <p:nvPr/>
        </p:nvSpPr>
        <p:spPr>
          <a:xfrm>
            <a:off x="311700" y="2522343"/>
            <a:ext cx="2181179" cy="438582"/>
          </a:xfrm>
          <a:prstGeom prst="rect">
            <a:avLst/>
          </a:prstGeom>
          <a:noFill/>
          <a:ln>
            <a:noFill/>
          </a:ln>
        </p:spPr>
        <p:txBody>
          <a:bodyPr wrap="square" lIns="190500" tIns="0" rIns="0" bIns="190500" anchor="t">
            <a:spAutoFit/>
          </a:bodyPr>
          <a:lstStyle/>
          <a:p>
            <a:pPr marL="137160" algn="l">
              <a:spcBef>
                <a:spcPts val="0"/>
              </a:spcBef>
              <a:spcAft>
                <a:spcPts val="800"/>
              </a:spcAft>
              <a:buSzPct val="100000"/>
            </a:pPr>
            <a:r>
              <a:rPr lang="en-US" sz="1600" dirty="0">
                <a:solidFill>
                  <a:srgbClr val="616161"/>
                </a:solidFill>
                <a:latin typeface="Proxima Nova"/>
              </a:rPr>
              <a:t>Logistic Regression</a:t>
            </a:r>
          </a:p>
        </p:txBody>
      </p:sp>
      <p:sp>
        <p:nvSpPr>
          <p:cNvPr id="12" name="TextBox 11">
            <a:extLst>
              <a:ext uri="{FF2B5EF4-FFF2-40B4-BE49-F238E27FC236}">
                <a16:creationId xmlns:a16="http://schemas.microsoft.com/office/drawing/2014/main" id="{E73EFA0B-485A-4CF3-837C-39412EE1E25C}"/>
              </a:ext>
            </a:extLst>
          </p:cNvPr>
          <p:cNvSpPr txBox="1"/>
          <p:nvPr/>
        </p:nvSpPr>
        <p:spPr>
          <a:xfrm>
            <a:off x="4638720" y="2571750"/>
            <a:ext cx="2181179" cy="438582"/>
          </a:xfrm>
          <a:prstGeom prst="rect">
            <a:avLst/>
          </a:prstGeom>
          <a:noFill/>
          <a:ln>
            <a:noFill/>
          </a:ln>
        </p:spPr>
        <p:txBody>
          <a:bodyPr wrap="square" lIns="190500" tIns="0" rIns="0" bIns="190500" anchor="t">
            <a:spAutoFit/>
          </a:bodyPr>
          <a:lstStyle/>
          <a:p>
            <a:pPr marL="137160" algn="l">
              <a:spcBef>
                <a:spcPts val="0"/>
              </a:spcBef>
              <a:spcAft>
                <a:spcPts val="800"/>
              </a:spcAft>
              <a:buSzPct val="100000"/>
            </a:pPr>
            <a:r>
              <a:rPr lang="en-US" sz="1600" dirty="0">
                <a:solidFill>
                  <a:srgbClr val="616161"/>
                </a:solidFill>
                <a:latin typeface="Proxima Nova"/>
              </a:rPr>
              <a:t>SVC</a:t>
            </a:r>
          </a:p>
        </p:txBody>
      </p:sp>
      <p:pic>
        <p:nvPicPr>
          <p:cNvPr id="15" name="Picture 14">
            <a:extLst>
              <a:ext uri="{FF2B5EF4-FFF2-40B4-BE49-F238E27FC236}">
                <a16:creationId xmlns:a16="http://schemas.microsoft.com/office/drawing/2014/main" id="{A5B9F479-7C53-44EA-9F65-B45D95383B64}"/>
              </a:ext>
            </a:extLst>
          </p:cNvPr>
          <p:cNvPicPr>
            <a:picLocks noChangeAspect="1"/>
          </p:cNvPicPr>
          <p:nvPr/>
        </p:nvPicPr>
        <p:blipFill>
          <a:blip r:embed="rId3"/>
          <a:stretch>
            <a:fillRect/>
          </a:stretch>
        </p:blipFill>
        <p:spPr>
          <a:xfrm>
            <a:off x="563948" y="2820462"/>
            <a:ext cx="3188245" cy="1929120"/>
          </a:xfrm>
          <a:prstGeom prst="rect">
            <a:avLst/>
          </a:prstGeom>
        </p:spPr>
      </p:pic>
      <p:pic>
        <p:nvPicPr>
          <p:cNvPr id="17" name="Picture 16">
            <a:extLst>
              <a:ext uri="{FF2B5EF4-FFF2-40B4-BE49-F238E27FC236}">
                <a16:creationId xmlns:a16="http://schemas.microsoft.com/office/drawing/2014/main" id="{DB1D5D59-FB6B-40F8-8B21-11A4085D6CE2}"/>
              </a:ext>
            </a:extLst>
          </p:cNvPr>
          <p:cNvPicPr>
            <a:picLocks noChangeAspect="1"/>
          </p:cNvPicPr>
          <p:nvPr/>
        </p:nvPicPr>
        <p:blipFill>
          <a:blip r:embed="rId4"/>
          <a:stretch>
            <a:fillRect/>
          </a:stretch>
        </p:blipFill>
        <p:spPr>
          <a:xfrm>
            <a:off x="4638720" y="2820462"/>
            <a:ext cx="4195979" cy="1929120"/>
          </a:xfrm>
          <a:prstGeom prst="rect">
            <a:avLst/>
          </a:prstGeom>
        </p:spPr>
      </p:pic>
    </p:spTree>
    <p:extLst>
      <p:ext uri="{BB962C8B-B14F-4D97-AF65-F5344CB8AC3E}">
        <p14:creationId xmlns:p14="http://schemas.microsoft.com/office/powerpoint/2010/main" val="4034574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Model </a:t>
            </a:r>
            <a:r>
              <a:rPr lang="en-US" dirty="0"/>
              <a:t>Selection</a:t>
            </a:r>
            <a:endParaRPr dirty="0"/>
          </a:p>
        </p:txBody>
      </p:sp>
      <p:sp>
        <p:nvSpPr>
          <p:cNvPr id="11" name="Rectangle 10"/>
          <p:cNvSpPr/>
          <p:nvPr/>
        </p:nvSpPr>
        <p:spPr>
          <a:xfrm>
            <a:off x="4724400" y="3942903"/>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TextBox 12">
            <a:extLst>
              <a:ext uri="{FF2B5EF4-FFF2-40B4-BE49-F238E27FC236}">
                <a16:creationId xmlns:a16="http://schemas.microsoft.com/office/drawing/2014/main" id="{54961298-47C0-445B-96E2-E2406ECCEE0A}"/>
              </a:ext>
            </a:extLst>
          </p:cNvPr>
          <p:cNvSpPr txBox="1"/>
          <p:nvPr/>
        </p:nvSpPr>
        <p:spPr>
          <a:xfrm>
            <a:off x="106931" y="712925"/>
            <a:ext cx="2181179" cy="438582"/>
          </a:xfrm>
          <a:prstGeom prst="rect">
            <a:avLst/>
          </a:prstGeom>
          <a:noFill/>
          <a:ln>
            <a:noFill/>
          </a:ln>
        </p:spPr>
        <p:txBody>
          <a:bodyPr wrap="square" lIns="190500" tIns="0" rIns="0" bIns="190500" anchor="t">
            <a:spAutoFit/>
          </a:bodyPr>
          <a:lstStyle/>
          <a:p>
            <a:pPr marL="137160" algn="l">
              <a:spcBef>
                <a:spcPts val="0"/>
              </a:spcBef>
              <a:spcAft>
                <a:spcPts val="800"/>
              </a:spcAft>
              <a:buSzPct val="100000"/>
            </a:pPr>
            <a:r>
              <a:rPr lang="en-US" sz="1600" dirty="0">
                <a:solidFill>
                  <a:srgbClr val="616161"/>
                </a:solidFill>
                <a:latin typeface="Proxima Nova"/>
              </a:rPr>
              <a:t>RFC</a:t>
            </a:r>
          </a:p>
        </p:txBody>
      </p:sp>
      <p:sp>
        <p:nvSpPr>
          <p:cNvPr id="14" name="TextBox 13">
            <a:extLst>
              <a:ext uri="{FF2B5EF4-FFF2-40B4-BE49-F238E27FC236}">
                <a16:creationId xmlns:a16="http://schemas.microsoft.com/office/drawing/2014/main" id="{FE695797-471F-49F7-BDE5-7B3574B48E20}"/>
              </a:ext>
            </a:extLst>
          </p:cNvPr>
          <p:cNvSpPr txBox="1"/>
          <p:nvPr/>
        </p:nvSpPr>
        <p:spPr>
          <a:xfrm>
            <a:off x="106931" y="2923248"/>
            <a:ext cx="2181179" cy="438582"/>
          </a:xfrm>
          <a:prstGeom prst="rect">
            <a:avLst/>
          </a:prstGeom>
          <a:noFill/>
          <a:ln>
            <a:noFill/>
          </a:ln>
        </p:spPr>
        <p:txBody>
          <a:bodyPr wrap="square" lIns="190500" tIns="0" rIns="0" bIns="190500" anchor="t">
            <a:spAutoFit/>
          </a:bodyPr>
          <a:lstStyle/>
          <a:p>
            <a:pPr marL="137160" algn="l">
              <a:spcBef>
                <a:spcPts val="0"/>
              </a:spcBef>
              <a:spcAft>
                <a:spcPts val="800"/>
              </a:spcAft>
              <a:buSzPct val="100000"/>
            </a:pPr>
            <a:r>
              <a:rPr lang="en-US" sz="1600" dirty="0">
                <a:solidFill>
                  <a:srgbClr val="616161"/>
                </a:solidFill>
                <a:latin typeface="Proxima Nova"/>
              </a:rPr>
              <a:t>XGB</a:t>
            </a:r>
          </a:p>
        </p:txBody>
      </p:sp>
      <p:pic>
        <p:nvPicPr>
          <p:cNvPr id="4" name="Picture 3">
            <a:extLst>
              <a:ext uri="{FF2B5EF4-FFF2-40B4-BE49-F238E27FC236}">
                <a16:creationId xmlns:a16="http://schemas.microsoft.com/office/drawing/2014/main" id="{FE338D11-337D-404F-B302-27F17CC6E215}"/>
              </a:ext>
            </a:extLst>
          </p:cNvPr>
          <p:cNvPicPr>
            <a:picLocks noChangeAspect="1"/>
          </p:cNvPicPr>
          <p:nvPr/>
        </p:nvPicPr>
        <p:blipFill>
          <a:blip r:embed="rId2"/>
          <a:stretch>
            <a:fillRect/>
          </a:stretch>
        </p:blipFill>
        <p:spPr>
          <a:xfrm>
            <a:off x="380142" y="932216"/>
            <a:ext cx="7582290" cy="1771741"/>
          </a:xfrm>
          <a:prstGeom prst="rect">
            <a:avLst/>
          </a:prstGeom>
        </p:spPr>
      </p:pic>
      <p:pic>
        <p:nvPicPr>
          <p:cNvPr id="7" name="Picture 6">
            <a:extLst>
              <a:ext uri="{FF2B5EF4-FFF2-40B4-BE49-F238E27FC236}">
                <a16:creationId xmlns:a16="http://schemas.microsoft.com/office/drawing/2014/main" id="{591F1912-671F-47E0-8D7F-4A83B6FF3F5C}"/>
              </a:ext>
            </a:extLst>
          </p:cNvPr>
          <p:cNvPicPr>
            <a:picLocks noChangeAspect="1"/>
          </p:cNvPicPr>
          <p:nvPr/>
        </p:nvPicPr>
        <p:blipFill>
          <a:blip r:embed="rId3"/>
          <a:stretch>
            <a:fillRect/>
          </a:stretch>
        </p:blipFill>
        <p:spPr>
          <a:xfrm>
            <a:off x="380142" y="3136633"/>
            <a:ext cx="7360028" cy="1378021"/>
          </a:xfrm>
          <a:prstGeom prst="rect">
            <a:avLst/>
          </a:prstGeom>
        </p:spPr>
      </p:pic>
    </p:spTree>
    <p:extLst>
      <p:ext uri="{BB962C8B-B14F-4D97-AF65-F5344CB8AC3E}">
        <p14:creationId xmlns:p14="http://schemas.microsoft.com/office/powerpoint/2010/main" val="3610655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Model </a:t>
            </a:r>
            <a:r>
              <a:rPr lang="en-US" dirty="0"/>
              <a:t>Selection</a:t>
            </a:r>
            <a:endParaRPr dirty="0"/>
          </a:p>
        </p:txBody>
      </p:sp>
      <p:sp>
        <p:nvSpPr>
          <p:cNvPr id="11" name="Rectangle 10"/>
          <p:cNvSpPr/>
          <p:nvPr/>
        </p:nvSpPr>
        <p:spPr>
          <a:xfrm>
            <a:off x="4724400" y="3942903"/>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3" name="TextBox 12">
            <a:extLst>
              <a:ext uri="{FF2B5EF4-FFF2-40B4-BE49-F238E27FC236}">
                <a16:creationId xmlns:a16="http://schemas.microsoft.com/office/drawing/2014/main" id="{54961298-47C0-445B-96E2-E2406ECCEE0A}"/>
              </a:ext>
            </a:extLst>
          </p:cNvPr>
          <p:cNvSpPr txBox="1"/>
          <p:nvPr/>
        </p:nvSpPr>
        <p:spPr>
          <a:xfrm>
            <a:off x="106931" y="712925"/>
            <a:ext cx="4086697" cy="3557384"/>
          </a:xfrm>
          <a:prstGeom prst="rect">
            <a:avLst/>
          </a:prstGeom>
          <a:noFill/>
          <a:ln>
            <a:noFill/>
          </a:ln>
        </p:spPr>
        <p:txBody>
          <a:bodyPr wrap="square" lIns="190500" tIns="0" rIns="0" bIns="190500" anchor="t">
            <a:spAutoFit/>
          </a:bodyPr>
          <a:lstStyle/>
          <a:p>
            <a:pPr marL="137160" algn="l">
              <a:spcBef>
                <a:spcPts val="0"/>
              </a:spcBef>
              <a:spcAft>
                <a:spcPts val="800"/>
              </a:spcAft>
              <a:buSzPct val="100000"/>
            </a:pPr>
            <a:r>
              <a:rPr lang="en-US" sz="1600" dirty="0">
                <a:solidFill>
                  <a:srgbClr val="616161"/>
                </a:solidFill>
                <a:latin typeface="Proxima Nova"/>
              </a:rPr>
              <a:t>After going through all the results of the classifiers, it is clearly evident that the Ensemble Algorithms are better classification.</a:t>
            </a:r>
          </a:p>
          <a:p>
            <a:pPr marL="137160" algn="l">
              <a:spcBef>
                <a:spcPts val="0"/>
              </a:spcBef>
              <a:spcAft>
                <a:spcPts val="800"/>
              </a:spcAft>
              <a:buSzPct val="100000"/>
            </a:pPr>
            <a:endParaRPr lang="en-US" sz="1600" dirty="0">
              <a:solidFill>
                <a:srgbClr val="616161"/>
              </a:solidFill>
              <a:latin typeface="Proxima Nova"/>
            </a:endParaRPr>
          </a:p>
          <a:p>
            <a:pPr marL="137160" algn="l">
              <a:spcBef>
                <a:spcPts val="0"/>
              </a:spcBef>
              <a:spcAft>
                <a:spcPts val="800"/>
              </a:spcAft>
              <a:buSzPct val="100000"/>
            </a:pPr>
            <a:r>
              <a:rPr lang="en-US" sz="1600" dirty="0">
                <a:solidFill>
                  <a:srgbClr val="616161"/>
                </a:solidFill>
                <a:latin typeface="Proxima Nova"/>
              </a:rPr>
              <a:t>Hence, on top of that, we will be choosing the </a:t>
            </a:r>
            <a:r>
              <a:rPr lang="en-US" sz="1600" dirty="0" err="1">
                <a:solidFill>
                  <a:srgbClr val="616161"/>
                </a:solidFill>
                <a:latin typeface="Proxima Nova"/>
              </a:rPr>
              <a:t>RandomForestClassifier</a:t>
            </a:r>
            <a:r>
              <a:rPr lang="en-US" sz="1600" dirty="0">
                <a:solidFill>
                  <a:srgbClr val="616161"/>
                </a:solidFill>
                <a:latin typeface="Proxima Nova"/>
              </a:rPr>
              <a:t> and </a:t>
            </a:r>
            <a:r>
              <a:rPr lang="en-US" sz="1600" dirty="0" err="1">
                <a:solidFill>
                  <a:srgbClr val="616161"/>
                </a:solidFill>
                <a:latin typeface="Proxima Nova"/>
              </a:rPr>
              <a:t>XGBClassifier</a:t>
            </a:r>
            <a:r>
              <a:rPr lang="en-US" sz="1600" dirty="0">
                <a:solidFill>
                  <a:srgbClr val="616161"/>
                </a:solidFill>
                <a:latin typeface="Proxima Nova"/>
              </a:rPr>
              <a:t> for training with our dataset as per the parameters received through </a:t>
            </a:r>
            <a:r>
              <a:rPr lang="en-US" sz="1600" dirty="0" err="1">
                <a:solidFill>
                  <a:srgbClr val="616161"/>
                </a:solidFill>
                <a:latin typeface="Proxima Nova"/>
              </a:rPr>
              <a:t>GridSearchCV</a:t>
            </a:r>
            <a:r>
              <a:rPr lang="en-US" sz="1600" dirty="0">
                <a:solidFill>
                  <a:srgbClr val="616161"/>
                </a:solidFill>
                <a:latin typeface="Proxima Nova"/>
              </a:rPr>
              <a:t>.</a:t>
            </a:r>
          </a:p>
          <a:p>
            <a:pPr marL="137160" algn="l">
              <a:spcBef>
                <a:spcPts val="0"/>
              </a:spcBef>
              <a:spcAft>
                <a:spcPts val="800"/>
              </a:spcAft>
              <a:buSzPct val="100000"/>
            </a:pPr>
            <a:endParaRPr lang="en-US" sz="1600" dirty="0">
              <a:solidFill>
                <a:srgbClr val="616161"/>
              </a:solidFill>
              <a:latin typeface="Proxima Nova"/>
            </a:endParaRPr>
          </a:p>
          <a:p>
            <a:pPr marL="137160" algn="l">
              <a:spcBef>
                <a:spcPts val="0"/>
              </a:spcBef>
              <a:spcAft>
                <a:spcPts val="800"/>
              </a:spcAft>
              <a:buSzPct val="100000"/>
            </a:pPr>
            <a:r>
              <a:rPr lang="en-US" sz="1600" dirty="0">
                <a:solidFill>
                  <a:srgbClr val="616161"/>
                </a:solidFill>
                <a:latin typeface="Proxima Nova"/>
              </a:rPr>
              <a:t> </a:t>
            </a:r>
          </a:p>
        </p:txBody>
      </p:sp>
      <p:pic>
        <p:nvPicPr>
          <p:cNvPr id="5" name="Picture 4">
            <a:extLst>
              <a:ext uri="{FF2B5EF4-FFF2-40B4-BE49-F238E27FC236}">
                <a16:creationId xmlns:a16="http://schemas.microsoft.com/office/drawing/2014/main" id="{767028C3-54AD-45FA-B277-FCB9F35085D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724400" y="331075"/>
            <a:ext cx="3351805" cy="2952093"/>
          </a:xfrm>
          <a:prstGeom prst="rect">
            <a:avLst/>
          </a:prstGeom>
        </p:spPr>
      </p:pic>
      <p:sp>
        <p:nvSpPr>
          <p:cNvPr id="6" name="TextBox 5">
            <a:extLst>
              <a:ext uri="{FF2B5EF4-FFF2-40B4-BE49-F238E27FC236}">
                <a16:creationId xmlns:a16="http://schemas.microsoft.com/office/drawing/2014/main" id="{97A69F48-06B5-471A-9C45-E48E777463D8}"/>
              </a:ext>
            </a:extLst>
          </p:cNvPr>
          <p:cNvSpPr txBox="1"/>
          <p:nvPr/>
        </p:nvSpPr>
        <p:spPr>
          <a:xfrm>
            <a:off x="6161035" y="3381515"/>
            <a:ext cx="1915170" cy="369332"/>
          </a:xfrm>
          <a:prstGeom prst="rect">
            <a:avLst/>
          </a:prstGeom>
          <a:noFill/>
        </p:spPr>
        <p:txBody>
          <a:bodyPr wrap="square" rtlCol="0">
            <a:spAutoFit/>
          </a:bodyPr>
          <a:lstStyle/>
          <a:p>
            <a:r>
              <a:rPr lang="en-IN" sz="900">
                <a:hlinkClick r:id="rId3" tooltip="http://scherlund.blogspot.com/2017/03/artificial-intelligence-machine.html"/>
              </a:rPr>
              <a:t>This Photo</a:t>
            </a:r>
            <a:r>
              <a:rPr lang="en-IN" sz="900"/>
              <a:t> by Unknown Author is licensed under </a:t>
            </a:r>
            <a:r>
              <a:rPr lang="en-IN" sz="900">
                <a:hlinkClick r:id="rId4" tooltip="https://creativecommons.org/licenses/by/3.0/"/>
              </a:rPr>
              <a:t>CC BY</a:t>
            </a:r>
            <a:endParaRPr lang="en-IN" sz="900"/>
          </a:p>
        </p:txBody>
      </p:sp>
    </p:spTree>
    <p:extLst>
      <p:ext uri="{BB962C8B-B14F-4D97-AF65-F5344CB8AC3E}">
        <p14:creationId xmlns:p14="http://schemas.microsoft.com/office/powerpoint/2010/main" val="317860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Performance Metrics</a:t>
            </a:r>
            <a:r>
              <a:rPr lang="en-US" dirty="0"/>
              <a:t> for RFC and XGB</a:t>
            </a:r>
            <a:endParaRPr dirty="0"/>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280333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Accuracy:</a:t>
            </a:r>
            <a:r>
              <a:rPr sz="1300" b="0" i="0" dirty="0">
                <a:solidFill>
                  <a:srgbClr val="616161"/>
                </a:solidFill>
                <a:latin typeface="Proxima Nova"/>
              </a:rPr>
              <a:t> The accuracy of the model was </a:t>
            </a:r>
            <a:r>
              <a:rPr lang="en-US" sz="1300" dirty="0">
                <a:solidFill>
                  <a:srgbClr val="616161"/>
                </a:solidFill>
                <a:latin typeface="Proxima Nova"/>
              </a:rPr>
              <a:t>100%</a:t>
            </a:r>
            <a:r>
              <a:rPr sz="1300" b="0" i="0" dirty="0">
                <a:solidFill>
                  <a:srgbClr val="616161"/>
                </a:solidFill>
                <a:latin typeface="Proxima Nova"/>
              </a:rPr>
              <a:t>, indicating a high level of precision in identifying fraudulent transactions.</a:t>
            </a:r>
          </a:p>
          <a:p>
            <a:pPr marL="228600" lvl="1" indent="-91440" algn="l">
              <a:spcBef>
                <a:spcPts val="1200"/>
              </a:spcBef>
              <a:spcAft>
                <a:spcPts val="0"/>
              </a:spcAft>
              <a:buSzPct val="100000"/>
              <a:buFont typeface="Arial"/>
              <a:buChar char="•"/>
            </a:pPr>
            <a:r>
              <a:rPr sz="1300" b="1" i="0" dirty="0">
                <a:solidFill>
                  <a:srgbClr val="616161"/>
                </a:solidFill>
                <a:latin typeface="Proxima Nova"/>
              </a:rPr>
              <a:t>Precision, Recall, and F1-Score:</a:t>
            </a:r>
            <a:r>
              <a:rPr sz="1300" b="0" i="0" dirty="0">
                <a:solidFill>
                  <a:srgbClr val="616161"/>
                </a:solidFill>
                <a:latin typeface="Proxima Nova"/>
              </a:rPr>
              <a:t> Precision: </a:t>
            </a:r>
            <a:r>
              <a:rPr lang="en-US" sz="1300" dirty="0">
                <a:solidFill>
                  <a:srgbClr val="616161"/>
                </a:solidFill>
                <a:latin typeface="Proxima Nova"/>
              </a:rPr>
              <a:t>100</a:t>
            </a:r>
            <a:r>
              <a:rPr sz="1300" b="0" i="0" dirty="0">
                <a:solidFill>
                  <a:srgbClr val="616161"/>
                </a:solidFill>
                <a:latin typeface="Proxima Nova"/>
              </a:rPr>
              <a:t>%, Recall: </a:t>
            </a:r>
            <a:r>
              <a:rPr lang="en-US" sz="1300" dirty="0">
                <a:solidFill>
                  <a:srgbClr val="616161"/>
                </a:solidFill>
                <a:latin typeface="Proxima Nova"/>
              </a:rPr>
              <a:t>100</a:t>
            </a:r>
            <a:r>
              <a:rPr sz="1300" b="0" i="0" dirty="0">
                <a:solidFill>
                  <a:srgbClr val="616161"/>
                </a:solidFill>
                <a:latin typeface="Proxima Nova"/>
              </a:rPr>
              <a:t>%, F1-Score: </a:t>
            </a:r>
            <a:r>
              <a:rPr lang="en-US" sz="1300" dirty="0">
                <a:solidFill>
                  <a:srgbClr val="616161"/>
                </a:solidFill>
                <a:latin typeface="Proxima Nova"/>
              </a:rPr>
              <a:t>100</a:t>
            </a:r>
            <a:r>
              <a:rPr sz="1300" b="0" i="0" dirty="0">
                <a:solidFill>
                  <a:srgbClr val="616161"/>
                </a:solidFill>
                <a:latin typeface="Proxima Nova"/>
              </a:rPr>
              <a:t>%. These metrics demonstrate the model's ability to correctly identify fraudulent transactions while minimizing false positives and negatives.</a:t>
            </a:r>
          </a:p>
          <a:p>
            <a:pPr marL="228600" lvl="1" indent="-91440" algn="l">
              <a:spcBef>
                <a:spcPts val="1200"/>
              </a:spcBef>
              <a:spcAft>
                <a:spcPts val="0"/>
              </a:spcAft>
              <a:buSzPct val="100000"/>
              <a:buFont typeface="Arial"/>
              <a:buChar char="•"/>
            </a:pPr>
            <a:r>
              <a:rPr sz="1300" b="1" i="0" dirty="0">
                <a:solidFill>
                  <a:srgbClr val="616161"/>
                </a:solidFill>
                <a:latin typeface="Proxima Nova"/>
              </a:rPr>
              <a:t>ROC-AUC:</a:t>
            </a:r>
            <a:r>
              <a:rPr sz="1300" b="0" i="0" dirty="0">
                <a:solidFill>
                  <a:srgbClr val="616161"/>
                </a:solidFill>
                <a:latin typeface="Proxima Nova"/>
              </a:rPr>
              <a:t> The ROC-AUC score was </a:t>
            </a:r>
            <a:r>
              <a:rPr lang="en-US" sz="1300" dirty="0">
                <a:solidFill>
                  <a:srgbClr val="616161"/>
                </a:solidFill>
                <a:latin typeface="Proxima Nova"/>
              </a:rPr>
              <a:t>1</a:t>
            </a:r>
            <a:r>
              <a:rPr sz="1300" b="0" i="0" dirty="0">
                <a:solidFill>
                  <a:srgbClr val="616161"/>
                </a:solidFill>
                <a:latin typeface="Proxima Nova"/>
              </a:rPr>
              <a:t>, indicating a high level of overall performance in distinguishing between fraudulent and legitimate transactions.</a:t>
            </a:r>
          </a:p>
        </p:txBody>
      </p:sp>
      <p:sp>
        <p:nvSpPr>
          <p:cNvPr id="8" name="Rectangle 7"/>
          <p:cNvSpPr/>
          <p:nvPr/>
        </p:nvSpPr>
        <p:spPr>
          <a:xfrm>
            <a:off x="4724400" y="1508670"/>
            <a:ext cx="4190999"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sry5vgsq.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DeepMind on Unsplash</a:t>
            </a:r>
          </a:p>
        </p:txBody>
      </p:sp>
    </p:spTree>
    <p:extLst>
      <p:ext uri="{BB962C8B-B14F-4D97-AF65-F5344CB8AC3E}">
        <p14:creationId xmlns:p14="http://schemas.microsoft.com/office/powerpoint/2010/main" val="40333030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Confusion Matrix</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946576"/>
            <a:ext cx="4190999" cy="318805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b="1" i="0" dirty="0">
                <a:solidFill>
                  <a:srgbClr val="616161"/>
                </a:solidFill>
                <a:latin typeface="Proxima Nova"/>
              </a:rPr>
              <a:t>Confusion Matrix Visualization:</a:t>
            </a:r>
            <a:r>
              <a:rPr b="0" i="0" dirty="0">
                <a:solidFill>
                  <a:srgbClr val="616161"/>
                </a:solidFill>
                <a:latin typeface="Proxima Nova"/>
              </a:rPr>
              <a:t> The confusion matrix shows the number of true positives, true negatives, false positives, and false negatives, providing insight into the model's performance.</a:t>
            </a:r>
          </a:p>
          <a:p>
            <a:pPr marL="228600" lvl="1" indent="-91440" algn="l">
              <a:spcBef>
                <a:spcPts val="1200"/>
              </a:spcBef>
              <a:spcAft>
                <a:spcPts val="0"/>
              </a:spcAft>
              <a:buSzPct val="100000"/>
              <a:buFont typeface="Arial"/>
              <a:buChar char="•"/>
            </a:pPr>
            <a:r>
              <a:rPr b="1" i="0" dirty="0">
                <a:solidFill>
                  <a:srgbClr val="616161"/>
                </a:solidFill>
                <a:latin typeface="Proxima Nova"/>
              </a:rPr>
              <a:t>Interpretation of Results:</a:t>
            </a:r>
            <a:r>
              <a:rPr b="0" i="0" dirty="0">
                <a:solidFill>
                  <a:srgbClr val="616161"/>
                </a:solidFill>
                <a:latin typeface="Proxima Nova"/>
              </a:rPr>
              <a:t> The high number of true positives and true negatives indicates that the model is effective at identifying fraudulent transactions, while the low number of false positives and false negatives shows minimal errors.</a:t>
            </a:r>
            <a:endParaRPr lang="en-US" b="0" i="0" dirty="0">
              <a:solidFill>
                <a:srgbClr val="616161"/>
              </a:solidFill>
              <a:latin typeface="Proxima Nova"/>
            </a:endParaRPr>
          </a:p>
          <a:p>
            <a:pPr marL="228600" lvl="1" indent="-91440" algn="l">
              <a:spcBef>
                <a:spcPts val="1200"/>
              </a:spcBef>
              <a:spcAft>
                <a:spcPts val="0"/>
              </a:spcAft>
              <a:buSzPct val="100000"/>
              <a:buFont typeface="Arial"/>
              <a:buChar char="•"/>
            </a:pPr>
            <a:r>
              <a:rPr lang="en-IN" dirty="0">
                <a:solidFill>
                  <a:srgbClr val="616161"/>
                </a:solidFill>
                <a:latin typeface="Proxima Nova"/>
              </a:rPr>
              <a:t>In our case, the FN and FP are 0 in both the classifiers. This indicate the issue of overfitting.</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4" name="Picture 13">
            <a:extLst>
              <a:ext uri="{FF2B5EF4-FFF2-40B4-BE49-F238E27FC236}">
                <a16:creationId xmlns:a16="http://schemas.microsoft.com/office/drawing/2014/main" id="{33EAA3A1-98DD-4C0E-88DC-5FE985B07B0A}"/>
              </a:ext>
            </a:extLst>
          </p:cNvPr>
          <p:cNvPicPr>
            <a:picLocks noChangeAspect="1"/>
          </p:cNvPicPr>
          <p:nvPr/>
        </p:nvPicPr>
        <p:blipFill>
          <a:blip r:embed="rId2"/>
          <a:stretch>
            <a:fillRect/>
          </a:stretch>
        </p:blipFill>
        <p:spPr>
          <a:xfrm>
            <a:off x="5486330" y="324338"/>
            <a:ext cx="2667137" cy="2216264"/>
          </a:xfrm>
          <a:prstGeom prst="rect">
            <a:avLst/>
          </a:prstGeom>
        </p:spPr>
      </p:pic>
      <p:pic>
        <p:nvPicPr>
          <p:cNvPr id="16" name="Picture 15">
            <a:extLst>
              <a:ext uri="{FF2B5EF4-FFF2-40B4-BE49-F238E27FC236}">
                <a16:creationId xmlns:a16="http://schemas.microsoft.com/office/drawing/2014/main" id="{46103385-6A19-42DE-8D9A-F7414C2FAF29}"/>
              </a:ext>
            </a:extLst>
          </p:cNvPr>
          <p:cNvPicPr>
            <a:picLocks noChangeAspect="1"/>
          </p:cNvPicPr>
          <p:nvPr/>
        </p:nvPicPr>
        <p:blipFill>
          <a:blip r:embed="rId3"/>
          <a:stretch>
            <a:fillRect/>
          </a:stretch>
        </p:blipFill>
        <p:spPr>
          <a:xfrm>
            <a:off x="5486330" y="2621949"/>
            <a:ext cx="2673487" cy="219721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Key Insights</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209393" cy="1695336"/>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Significant Findings:</a:t>
            </a:r>
            <a:r>
              <a:rPr sz="1300" b="0" i="0" dirty="0">
                <a:solidFill>
                  <a:srgbClr val="616161"/>
                </a:solidFill>
                <a:latin typeface="Proxima Nova"/>
              </a:rPr>
              <a:t> Key findings include the importance of account age and payment method in predicting fraudulent transactions.</a:t>
            </a:r>
            <a:endParaRPr lang="en-US" sz="1300" b="0" i="0" dirty="0">
              <a:solidFill>
                <a:srgbClr val="616161"/>
              </a:solidFill>
              <a:latin typeface="Proxima Nova"/>
            </a:endParaRPr>
          </a:p>
          <a:p>
            <a:pPr marL="228600" indent="-91440" algn="l">
              <a:spcBef>
                <a:spcPts val="0"/>
              </a:spcBef>
              <a:spcAft>
                <a:spcPts val="800"/>
              </a:spcAft>
              <a:buSzPct val="100000"/>
              <a:buFont typeface="Arial"/>
              <a:buChar char="•"/>
            </a:pPr>
            <a:r>
              <a:rPr lang="en-IN" sz="1300" dirty="0">
                <a:solidFill>
                  <a:srgbClr val="616161"/>
                </a:solidFill>
                <a:latin typeface="Proxima Nova"/>
              </a:rPr>
              <a:t>Even the major drawback is that the ‘label’ is ‘1’ for account age ‘1’ and it is ‘0’ for account age other than that. Hence, if the </a:t>
            </a:r>
            <a:r>
              <a:rPr lang="en-IN" sz="1300" dirty="0" err="1">
                <a:solidFill>
                  <a:srgbClr val="616161"/>
                </a:solidFill>
                <a:latin typeface="Proxima Nova"/>
              </a:rPr>
              <a:t>AccountAgeDays</a:t>
            </a:r>
            <a:r>
              <a:rPr lang="en-IN" sz="1300" dirty="0">
                <a:solidFill>
                  <a:srgbClr val="616161"/>
                </a:solidFill>
                <a:latin typeface="Proxima Nova"/>
              </a:rPr>
              <a:t> = 1, it is a fraud transaction and not if </a:t>
            </a:r>
            <a:r>
              <a:rPr lang="en-IN" sz="1300" dirty="0" err="1">
                <a:solidFill>
                  <a:srgbClr val="616161"/>
                </a:solidFill>
                <a:latin typeface="Proxima Nova"/>
              </a:rPr>
              <a:t>AccountAgeDays</a:t>
            </a:r>
            <a:r>
              <a:rPr lang="en-IN" sz="1300" dirty="0">
                <a:solidFill>
                  <a:srgbClr val="616161"/>
                </a:solidFill>
                <a:latin typeface="Proxima Nova"/>
              </a:rPr>
              <a:t> != 1</a:t>
            </a:r>
            <a:endParaRPr sz="1300" b="0" i="0" dirty="0">
              <a:solidFill>
                <a:srgbClr val="616161"/>
              </a:solidFill>
              <a:latin typeface="Proxima Nova"/>
            </a:endParaRP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DeepMind on Unsplash</a:t>
            </a:r>
          </a:p>
        </p:txBody>
      </p:sp>
      <p:pic>
        <p:nvPicPr>
          <p:cNvPr id="14" name="Picture 13" descr="Light bulb glowing">
            <a:extLst>
              <a:ext uri="{FF2B5EF4-FFF2-40B4-BE49-F238E27FC236}">
                <a16:creationId xmlns:a16="http://schemas.microsoft.com/office/drawing/2014/main" id="{E33406A6-622F-49C0-A9BA-9C307623FE95}"/>
              </a:ext>
            </a:extLst>
          </p:cNvPr>
          <p:cNvPicPr>
            <a:picLocks noChangeAspect="1"/>
          </p:cNvPicPr>
          <p:nvPr/>
        </p:nvPicPr>
        <p:blipFill>
          <a:blip r:embed="rId2"/>
          <a:stretch>
            <a:fillRect/>
          </a:stretch>
        </p:blipFill>
        <p:spPr>
          <a:xfrm>
            <a:off x="4867505" y="1176651"/>
            <a:ext cx="4057092" cy="235937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Conclusion</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228600" y="1508670"/>
            <a:ext cx="4190999" cy="198834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Summary of the Process:</a:t>
            </a:r>
            <a:r>
              <a:rPr sz="1300" b="0" i="0">
                <a:solidFill>
                  <a:srgbClr val="616161"/>
                </a:solidFill>
                <a:latin typeface="Proxima Nova"/>
              </a:rPr>
              <a:t> The project involved data exploration, feature engineering, model building, and evaluation to develop an effective fraud detection model.</a:t>
            </a:r>
          </a:p>
          <a:p>
            <a:pPr marL="228600" lvl="1" indent="-91440" algn="l">
              <a:spcBef>
                <a:spcPts val="1200"/>
              </a:spcBef>
              <a:spcAft>
                <a:spcPts val="0"/>
              </a:spcAft>
              <a:buSzPct val="100000"/>
              <a:buFont typeface="Arial"/>
              <a:buChar char="•"/>
            </a:pPr>
            <a:r>
              <a:rPr sz="1300" b="1" i="0">
                <a:solidFill>
                  <a:srgbClr val="616161"/>
                </a:solidFill>
                <a:latin typeface="Proxima Nova"/>
              </a:rPr>
              <a:t>Future Work and Improvements:</a:t>
            </a:r>
            <a:r>
              <a:rPr sz="1300" b="0" i="0">
                <a:solidFill>
                  <a:srgbClr val="616161"/>
                </a:solidFill>
                <a:latin typeface="Proxima Nova"/>
              </a:rPr>
              <a:t> Future improvements include exploring additional features, using more advanced algorithms, and further tuning the model to enhance performance.</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4724400" y="1508670"/>
            <a:ext cx="4190999" cy="2359372"/>
          </a:xfrm>
          <a:prstGeom prst="rect">
            <a:avLst/>
          </a:prstGeom>
          <a:noFill/>
          <a:ln>
            <a:noFill/>
          </a:ln>
        </p:spPr>
        <p:txBody>
          <a:bodyPr wrap="square" lIns="0" tIns="0" rIns="0" bIns="0" anchor="t">
            <a:spAutoFit/>
          </a:bodyPr>
          <a:lstStyle/>
          <a:p>
            <a:pPr algn="l"/>
            <a:endParaRPr/>
          </a:p>
        </p:txBody>
      </p:sp>
      <p:pic>
        <p:nvPicPr>
          <p:cNvPr id="10" name="Picture 9" descr="tmp1l9pyvjy.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3944242"/>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Agence Olloweb on Unsplash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latin typeface="Bookman Old Style" panose="02050604050505020204" pitchFamily="18" charset="0"/>
              </a:rPr>
              <a:t>Problem Statement</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4" name="Rectangle 3"/>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latin typeface="Bookman Old Style" panose="02050604050505020204" pitchFamily="18" charset="0"/>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7" name="TextBox 6"/>
          <p:cNvSpPr txBox="1"/>
          <p:nvPr/>
        </p:nvSpPr>
        <p:spPr>
          <a:xfrm>
            <a:off x="228600" y="1508670"/>
            <a:ext cx="4190999" cy="2049279"/>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Bookman Old Style" panose="02050604050505020204" pitchFamily="18" charset="0"/>
              </a:rPr>
              <a:t>Definition of the Problem:</a:t>
            </a:r>
            <a:r>
              <a:rPr sz="1300" b="0" i="0" dirty="0">
                <a:solidFill>
                  <a:srgbClr val="616161"/>
                </a:solidFill>
                <a:latin typeface="Bookman Old Style" panose="02050604050505020204" pitchFamily="18" charset="0"/>
              </a:rPr>
              <a:t> </a:t>
            </a:r>
            <a:r>
              <a:rPr lang="en-US" sz="1300" b="0" i="0" dirty="0">
                <a:solidFill>
                  <a:srgbClr val="616161"/>
                </a:solidFill>
                <a:latin typeface="Bookman Old Style" panose="02050604050505020204" pitchFamily="18" charset="0"/>
              </a:rPr>
              <a:t>Develop a machine learning model to detect potentially fraudulent transactions based on the provided features. </a:t>
            </a:r>
          </a:p>
          <a:p>
            <a:pPr marL="228600" lvl="1" indent="-91440" algn="l">
              <a:spcBef>
                <a:spcPts val="1200"/>
              </a:spcBef>
              <a:spcAft>
                <a:spcPts val="0"/>
              </a:spcAft>
              <a:buSzPct val="100000"/>
              <a:buFont typeface="Arial"/>
              <a:buChar char="•"/>
            </a:pPr>
            <a:r>
              <a:rPr sz="1300" b="1" i="0" dirty="0">
                <a:solidFill>
                  <a:srgbClr val="616161"/>
                </a:solidFill>
                <a:latin typeface="Bookman Old Style" panose="02050604050505020204" pitchFamily="18" charset="0"/>
              </a:rPr>
              <a:t>Objectives:</a:t>
            </a:r>
            <a:r>
              <a:rPr sz="1300" b="0" i="0" dirty="0">
                <a:solidFill>
                  <a:srgbClr val="616161"/>
                </a:solidFill>
                <a:latin typeface="Bookman Old Style" panose="02050604050505020204" pitchFamily="18" charset="0"/>
              </a:rPr>
              <a:t> Classify transactions as legitimate or potentially fraudulent based on features such as account age, payment method, transaction time, and category.</a:t>
            </a:r>
          </a:p>
        </p:txBody>
      </p:sp>
      <p:sp>
        <p:nvSpPr>
          <p:cNvPr id="8" name="Rectangle 7"/>
          <p:cNvSpPr/>
          <p:nvPr/>
        </p:nvSpPr>
        <p:spPr>
          <a:xfrm>
            <a:off x="47244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9" name="TextBox 8"/>
          <p:cNvSpPr txBox="1"/>
          <p:nvPr/>
        </p:nvSpPr>
        <p:spPr>
          <a:xfrm>
            <a:off x="4724400" y="1508670"/>
            <a:ext cx="4190999" cy="215444"/>
          </a:xfrm>
          <a:prstGeom prst="rect">
            <a:avLst/>
          </a:prstGeom>
          <a:noFill/>
          <a:ln>
            <a:noFill/>
          </a:ln>
        </p:spPr>
        <p:txBody>
          <a:bodyPr wrap="square" lIns="0" tIns="0" rIns="0" bIns="0" anchor="t">
            <a:spAutoFit/>
          </a:bodyPr>
          <a:lstStyle/>
          <a:p>
            <a:pPr algn="l"/>
            <a:endParaRPr>
              <a:latin typeface="Bookman Old Style" panose="02050604050505020204" pitchFamily="18" charset="0"/>
            </a:endParaRPr>
          </a:p>
        </p:txBody>
      </p:sp>
      <p:pic>
        <p:nvPicPr>
          <p:cNvPr id="10" name="Picture 9" descr="tmpgs5j0gwl.png"/>
          <p:cNvPicPr>
            <a:picLocks noChangeAspect="1"/>
          </p:cNvPicPr>
          <p:nvPr/>
        </p:nvPicPr>
        <p:blipFill>
          <a:blip r:embed="rId2"/>
          <a:stretch>
            <a:fillRect/>
          </a:stretch>
        </p:blipFill>
        <p:spPr>
          <a:xfrm>
            <a:off x="4724400" y="1508670"/>
            <a:ext cx="4190999" cy="2359372"/>
          </a:xfrm>
          <a:prstGeom prst="rect">
            <a:avLst/>
          </a:prstGeom>
        </p:spPr>
      </p:pic>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12" name="TextBox 11"/>
          <p:cNvSpPr txBox="1"/>
          <p:nvPr/>
        </p:nvSpPr>
        <p:spPr>
          <a:xfrm>
            <a:off x="4724400" y="3944242"/>
            <a:ext cx="4190999" cy="138499"/>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Bookman Old Style" panose="02050604050505020204" pitchFamily="18" charset="0"/>
              </a:rPr>
              <a:t>Photo by Manfred Vogel on Unsplash</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228600" y="1508670"/>
            <a:ext cx="8686800"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4190999" cy="258797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6" name="Picture 15">
            <a:extLst>
              <a:ext uri="{FF2B5EF4-FFF2-40B4-BE49-F238E27FC236}">
                <a16:creationId xmlns:a16="http://schemas.microsoft.com/office/drawing/2014/main" id="{5A250C66-51FD-4D79-8AB8-2D104B732B3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43000" y="0"/>
            <a:ext cx="6858000" cy="5143500"/>
          </a:xfrm>
          <a:prstGeom prst="rect">
            <a:avLst/>
          </a:prstGeom>
        </p:spPr>
      </p:pic>
    </p:spTree>
    <p:extLst>
      <p:ext uri="{BB962C8B-B14F-4D97-AF65-F5344CB8AC3E}">
        <p14:creationId xmlns:p14="http://schemas.microsoft.com/office/powerpoint/2010/main" val="230306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extLst>
              <a:ext uri="{837473B0-CC2E-450A-ABE3-18F120FF3D39}">
                <a1611:picAttrSrcUrl xmlns:a1611="http://schemas.microsoft.com/office/drawing/2016/11/main" r:id="rId3"/>
              </a:ext>
            </a:extLst>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100811"/>
            <a:ext cx="8520600" cy="572700"/>
          </a:xfrm>
        </p:spPr>
        <p:txBody>
          <a:bodyPr>
            <a:normAutofit/>
          </a:bodyPr>
          <a:lstStyle/>
          <a:p>
            <a:r>
              <a:rPr dirty="0">
                <a:latin typeface="Bookman Old Style" panose="02050604050505020204" pitchFamily="18" charset="0"/>
              </a:rPr>
              <a:t>Data Overview</a:t>
            </a:r>
          </a:p>
        </p:txBody>
      </p:sp>
      <p:sp>
        <p:nvSpPr>
          <p:cNvPr id="3" name="Rectangle 2"/>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
        <p:nvSpPr>
          <p:cNvPr id="7" name="TextBox 6"/>
          <p:cNvSpPr txBox="1"/>
          <p:nvPr/>
        </p:nvSpPr>
        <p:spPr>
          <a:xfrm>
            <a:off x="228600" y="712925"/>
            <a:ext cx="8520600" cy="371127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200" b="1" i="0" dirty="0">
                <a:solidFill>
                  <a:srgbClr val="616161"/>
                </a:solidFill>
                <a:latin typeface="Bookman Old Style" panose="02050604050505020204" pitchFamily="18" charset="0"/>
              </a:rPr>
              <a:t>Description of the Dataset:</a:t>
            </a:r>
            <a:r>
              <a:rPr sz="1200" b="0" i="0" dirty="0">
                <a:solidFill>
                  <a:srgbClr val="616161"/>
                </a:solidFill>
                <a:latin typeface="Bookman Old Style" panose="02050604050505020204" pitchFamily="18" charset="0"/>
              </a:rPr>
              <a:t> The dataset contains information about various transactions including account age, payment method, transaction time, and category. There are 8 columns and 38,662 rows.</a:t>
            </a:r>
          </a:p>
          <a:p>
            <a:pPr marL="228600" lvl="1" indent="-91440" algn="l">
              <a:spcBef>
                <a:spcPts val="1200"/>
              </a:spcBef>
              <a:spcAft>
                <a:spcPts val="0"/>
              </a:spcAft>
              <a:buSzPct val="100000"/>
              <a:buFont typeface="Arial"/>
              <a:buChar char="•"/>
            </a:pPr>
            <a:r>
              <a:rPr sz="1200" b="1" i="0" dirty="0">
                <a:solidFill>
                  <a:srgbClr val="616161"/>
                </a:solidFill>
                <a:latin typeface="Bookman Old Style" panose="02050604050505020204" pitchFamily="18" charset="0"/>
              </a:rPr>
              <a:t>Key Features:</a:t>
            </a:r>
            <a:r>
              <a:rPr sz="1200" b="0" i="0" dirty="0">
                <a:solidFill>
                  <a:srgbClr val="616161"/>
                </a:solidFill>
                <a:latin typeface="Bookman Old Style" panose="02050604050505020204" pitchFamily="18" charset="0"/>
              </a:rPr>
              <a:t> - </a:t>
            </a:r>
            <a:endParaRPr lang="en-US" sz="1200" dirty="0">
              <a:solidFill>
                <a:srgbClr val="616161"/>
              </a:solidFill>
              <a:latin typeface="Bookman Old Style" panose="02050604050505020204" pitchFamily="18" charset="0"/>
            </a:endParaRPr>
          </a:p>
          <a:p>
            <a:pPr marL="365760" lvl="2" indent="-228600">
              <a:spcBef>
                <a:spcPts val="1200"/>
              </a:spcBef>
              <a:buSzPct val="100000"/>
              <a:buAutoNum type="arabicPeriod"/>
            </a:pPr>
            <a:r>
              <a:rPr sz="1200" b="0" i="0" dirty="0" err="1">
                <a:solidFill>
                  <a:srgbClr val="616161"/>
                </a:solidFill>
                <a:latin typeface="Bookman Old Style" panose="02050604050505020204" pitchFamily="18" charset="0"/>
              </a:rPr>
              <a:t>AccountAgeDays</a:t>
            </a:r>
            <a:r>
              <a:rPr sz="1200" b="0" i="0" dirty="0">
                <a:solidFill>
                  <a:srgbClr val="616161"/>
                </a:solidFill>
                <a:latin typeface="Bookman Old Style" panose="02050604050505020204" pitchFamily="18" charset="0"/>
              </a:rPr>
              <a:t>: Days since the account was created. </a:t>
            </a:r>
            <a:endParaRPr lang="en-US" sz="1200" b="0" i="0" dirty="0">
              <a:solidFill>
                <a:srgbClr val="616161"/>
              </a:solidFill>
              <a:latin typeface="Bookman Old Style" panose="02050604050505020204" pitchFamily="18" charset="0"/>
            </a:endParaRPr>
          </a:p>
          <a:p>
            <a:pPr marL="365760" lvl="2" indent="-228600">
              <a:spcBef>
                <a:spcPts val="1200"/>
              </a:spcBef>
              <a:buSzPct val="100000"/>
              <a:buAutoNum type="arabicPeriod"/>
            </a:pPr>
            <a:r>
              <a:rPr sz="1200" b="0" i="0" dirty="0" err="1">
                <a:solidFill>
                  <a:srgbClr val="616161"/>
                </a:solidFill>
                <a:latin typeface="Bookman Old Style" panose="02050604050505020204" pitchFamily="18" charset="0"/>
              </a:rPr>
              <a:t>NumItems</a:t>
            </a:r>
            <a:r>
              <a:rPr sz="1200" b="0" i="0" dirty="0">
                <a:solidFill>
                  <a:srgbClr val="616161"/>
                </a:solidFill>
                <a:latin typeface="Bookman Old Style" panose="02050604050505020204" pitchFamily="18" charset="0"/>
              </a:rPr>
              <a:t>: Number of items associated with the account.</a:t>
            </a:r>
            <a:endParaRPr lang="en-US" sz="1200" b="0" i="0" dirty="0">
              <a:solidFill>
                <a:srgbClr val="616161"/>
              </a:solidFill>
              <a:latin typeface="Bookman Old Style" panose="02050604050505020204" pitchFamily="18" charset="0"/>
            </a:endParaRPr>
          </a:p>
          <a:p>
            <a:pPr marL="365760" lvl="2" indent="-228600">
              <a:spcBef>
                <a:spcPts val="1200"/>
              </a:spcBef>
              <a:buSzPct val="100000"/>
              <a:buAutoNum type="arabicPeriod"/>
            </a:pPr>
            <a:r>
              <a:rPr sz="1200" b="0" i="0" dirty="0" err="1">
                <a:solidFill>
                  <a:srgbClr val="616161"/>
                </a:solidFill>
                <a:latin typeface="Bookman Old Style" panose="02050604050505020204" pitchFamily="18" charset="0"/>
              </a:rPr>
              <a:t>LocalTime</a:t>
            </a:r>
            <a:r>
              <a:rPr sz="1200" b="0" i="0" dirty="0">
                <a:solidFill>
                  <a:srgbClr val="616161"/>
                </a:solidFill>
                <a:latin typeface="Bookman Old Style" panose="02050604050505020204" pitchFamily="18" charset="0"/>
              </a:rPr>
              <a:t>: Local time of the transaction.</a:t>
            </a:r>
            <a:endParaRPr lang="en-US" sz="1200" b="0" i="0" dirty="0">
              <a:solidFill>
                <a:srgbClr val="616161"/>
              </a:solidFill>
              <a:latin typeface="Bookman Old Style" panose="02050604050505020204" pitchFamily="18" charset="0"/>
            </a:endParaRPr>
          </a:p>
          <a:p>
            <a:pPr marL="365760" lvl="2" indent="-228600">
              <a:spcBef>
                <a:spcPts val="1200"/>
              </a:spcBef>
              <a:buSzPct val="100000"/>
              <a:buAutoNum type="arabicPeriod"/>
            </a:pPr>
            <a:r>
              <a:rPr sz="1200" b="0" i="0" dirty="0" err="1">
                <a:solidFill>
                  <a:srgbClr val="616161"/>
                </a:solidFill>
                <a:latin typeface="Bookman Old Style" panose="02050604050505020204" pitchFamily="18" charset="0"/>
              </a:rPr>
              <a:t>PaymentMethod</a:t>
            </a:r>
            <a:r>
              <a:rPr sz="1200" b="0" i="0" dirty="0">
                <a:solidFill>
                  <a:srgbClr val="616161"/>
                </a:solidFill>
                <a:latin typeface="Bookman Old Style" panose="02050604050505020204" pitchFamily="18" charset="0"/>
              </a:rPr>
              <a:t>: Method of payment (e.g., PayPal, store credit, credit card).</a:t>
            </a:r>
            <a:endParaRPr lang="en-US" sz="1200" b="0" i="0" dirty="0">
              <a:solidFill>
                <a:srgbClr val="616161"/>
              </a:solidFill>
              <a:latin typeface="Bookman Old Style" panose="02050604050505020204" pitchFamily="18" charset="0"/>
            </a:endParaRPr>
          </a:p>
          <a:p>
            <a:pPr marL="365760" lvl="2" indent="-228600">
              <a:spcBef>
                <a:spcPts val="1200"/>
              </a:spcBef>
              <a:buSzPct val="100000"/>
              <a:buAutoNum type="arabicPeriod"/>
            </a:pPr>
            <a:r>
              <a:rPr sz="1200" b="0" i="0" dirty="0" err="1">
                <a:solidFill>
                  <a:srgbClr val="616161"/>
                </a:solidFill>
                <a:latin typeface="Bookman Old Style" panose="02050604050505020204" pitchFamily="18" charset="0"/>
              </a:rPr>
              <a:t>PaymentMethodAgeDays</a:t>
            </a:r>
            <a:r>
              <a:rPr sz="1200" b="0" i="0" dirty="0">
                <a:solidFill>
                  <a:srgbClr val="616161"/>
                </a:solidFill>
                <a:latin typeface="Bookman Old Style" panose="02050604050505020204" pitchFamily="18" charset="0"/>
              </a:rPr>
              <a:t>: Days since the payment method was linked to the account.</a:t>
            </a:r>
            <a:endParaRPr lang="en-US" sz="1200" b="0" i="0" dirty="0">
              <a:solidFill>
                <a:srgbClr val="616161"/>
              </a:solidFill>
              <a:latin typeface="Bookman Old Style" panose="02050604050505020204" pitchFamily="18" charset="0"/>
            </a:endParaRPr>
          </a:p>
          <a:p>
            <a:pPr marL="365760" lvl="2" indent="-228600">
              <a:spcBef>
                <a:spcPts val="1200"/>
              </a:spcBef>
              <a:buSzPct val="100000"/>
              <a:buAutoNum type="arabicPeriod"/>
            </a:pPr>
            <a:r>
              <a:rPr sz="1200" b="0" i="0" dirty="0" err="1">
                <a:solidFill>
                  <a:srgbClr val="616161"/>
                </a:solidFill>
                <a:latin typeface="Bookman Old Style" panose="02050604050505020204" pitchFamily="18" charset="0"/>
              </a:rPr>
              <a:t>IsWeekend</a:t>
            </a:r>
            <a:r>
              <a:rPr sz="1200" b="0" i="0" dirty="0">
                <a:solidFill>
                  <a:srgbClr val="616161"/>
                </a:solidFill>
                <a:latin typeface="Bookman Old Style" panose="02050604050505020204" pitchFamily="18" charset="0"/>
              </a:rPr>
              <a:t>: Indicator if the transaction occurred on a weekend.</a:t>
            </a:r>
            <a:endParaRPr lang="en-US" sz="1200" b="0" i="0" dirty="0">
              <a:solidFill>
                <a:srgbClr val="616161"/>
              </a:solidFill>
              <a:latin typeface="Bookman Old Style" panose="02050604050505020204" pitchFamily="18" charset="0"/>
            </a:endParaRPr>
          </a:p>
          <a:p>
            <a:pPr marL="365760" lvl="2" indent="-228600">
              <a:spcBef>
                <a:spcPts val="1200"/>
              </a:spcBef>
              <a:buSzPct val="100000"/>
              <a:buAutoNum type="arabicPeriod"/>
            </a:pPr>
            <a:r>
              <a:rPr sz="1200" b="0" i="0" dirty="0">
                <a:solidFill>
                  <a:srgbClr val="616161"/>
                </a:solidFill>
                <a:latin typeface="Bookman Old Style" panose="02050604050505020204" pitchFamily="18" charset="0"/>
              </a:rPr>
              <a:t>Category: Category of the transaction (e.g., electronics, shopping, food).</a:t>
            </a:r>
            <a:endParaRPr lang="en-US" sz="1200" b="0" i="0" dirty="0">
              <a:solidFill>
                <a:srgbClr val="616161"/>
              </a:solidFill>
              <a:latin typeface="Bookman Old Style" panose="02050604050505020204" pitchFamily="18" charset="0"/>
            </a:endParaRPr>
          </a:p>
          <a:p>
            <a:pPr marL="365760" lvl="2" indent="-228600">
              <a:spcBef>
                <a:spcPts val="1200"/>
              </a:spcBef>
              <a:buSzPct val="100000"/>
              <a:buAutoNum type="arabicPeriod"/>
            </a:pPr>
            <a:r>
              <a:rPr sz="1200" b="0" i="0" dirty="0">
                <a:solidFill>
                  <a:srgbClr val="616161"/>
                </a:solidFill>
                <a:latin typeface="Bookman Old Style" panose="02050604050505020204" pitchFamily="18" charset="0"/>
              </a:rPr>
              <a:t>Label: Binary label indicating if the transaction is legitimate (0) or potentially fraudulent (1).</a:t>
            </a: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
            <a:lum/>
            <a:extLst>
              <a:ext uri="{837473B0-CC2E-450A-ABE3-18F120FF3D39}">
                <a1611:picAttrSrcUrl xmlns:a1611="http://schemas.microsoft.com/office/drawing/2016/11/main" r:id="rId3"/>
              </a:ext>
            </a:extLst>
          </a:blip>
          <a:srcRect/>
          <a:stretch>
            <a:fillRect t="-13000" b="-1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1700" y="100811"/>
            <a:ext cx="8520600" cy="572700"/>
          </a:xfrm>
        </p:spPr>
        <p:txBody>
          <a:bodyPr>
            <a:normAutofit/>
          </a:bodyPr>
          <a:lstStyle/>
          <a:p>
            <a:r>
              <a:rPr dirty="0">
                <a:latin typeface="Bookman Old Style" panose="02050604050505020204" pitchFamily="18" charset="0"/>
              </a:rPr>
              <a:t>Data Overview</a:t>
            </a:r>
          </a:p>
        </p:txBody>
      </p:sp>
      <p:sp>
        <p:nvSpPr>
          <p:cNvPr id="7" name="TextBox 6"/>
          <p:cNvSpPr txBox="1"/>
          <p:nvPr/>
        </p:nvSpPr>
        <p:spPr>
          <a:xfrm>
            <a:off x="228600" y="712925"/>
            <a:ext cx="8520600" cy="56169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200" b="1" i="0" dirty="0">
                <a:solidFill>
                  <a:srgbClr val="616161"/>
                </a:solidFill>
                <a:latin typeface="Bookman Old Style" panose="02050604050505020204" pitchFamily="18" charset="0"/>
              </a:rPr>
              <a:t>Description of the Dataset:</a:t>
            </a:r>
            <a:r>
              <a:rPr sz="1200" b="0" i="0" dirty="0">
                <a:solidFill>
                  <a:srgbClr val="616161"/>
                </a:solidFill>
                <a:latin typeface="Bookman Old Style" panose="02050604050505020204" pitchFamily="18" charset="0"/>
              </a:rPr>
              <a:t> The dataset contains information about various transactions including account age, payment method, transaction time, and category. There are 8 columns and 38,662 rows.</a:t>
            </a: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pic>
        <p:nvPicPr>
          <p:cNvPr id="5" name="Picture 4">
            <a:extLst>
              <a:ext uri="{FF2B5EF4-FFF2-40B4-BE49-F238E27FC236}">
                <a16:creationId xmlns:a16="http://schemas.microsoft.com/office/drawing/2014/main" id="{D98C4375-A315-4CD1-BEBE-CE7C6C414864}"/>
              </a:ext>
            </a:extLst>
          </p:cNvPr>
          <p:cNvPicPr>
            <a:picLocks noChangeAspect="1"/>
          </p:cNvPicPr>
          <p:nvPr/>
        </p:nvPicPr>
        <p:blipFill>
          <a:blip r:embed="rId4"/>
          <a:stretch>
            <a:fillRect/>
          </a:stretch>
        </p:blipFill>
        <p:spPr>
          <a:xfrm>
            <a:off x="3972583" y="1274617"/>
            <a:ext cx="4776617" cy="3065250"/>
          </a:xfrm>
          <a:prstGeom prst="rect">
            <a:avLst/>
          </a:prstGeom>
        </p:spPr>
      </p:pic>
      <p:sp>
        <p:nvSpPr>
          <p:cNvPr id="8" name="TextBox 7">
            <a:extLst>
              <a:ext uri="{FF2B5EF4-FFF2-40B4-BE49-F238E27FC236}">
                <a16:creationId xmlns:a16="http://schemas.microsoft.com/office/drawing/2014/main" id="{80294349-16FE-4B6F-9196-ACAE2EDD85BF}"/>
              </a:ext>
            </a:extLst>
          </p:cNvPr>
          <p:cNvSpPr txBox="1"/>
          <p:nvPr/>
        </p:nvSpPr>
        <p:spPr>
          <a:xfrm>
            <a:off x="228600" y="2146805"/>
            <a:ext cx="3743983" cy="1320874"/>
          </a:xfrm>
          <a:prstGeom prst="rect">
            <a:avLst/>
          </a:prstGeom>
          <a:noFill/>
          <a:ln>
            <a:noFill/>
          </a:ln>
        </p:spPr>
        <p:txBody>
          <a:bodyPr wrap="square" lIns="190500" tIns="0" rIns="0" bIns="190500" anchor="t">
            <a:spAutoFit/>
          </a:bodyPr>
          <a:lstStyle/>
          <a:p>
            <a:pPr marL="365760" indent="-228600" algn="l">
              <a:spcBef>
                <a:spcPts val="0"/>
              </a:spcBef>
              <a:spcAft>
                <a:spcPts val="800"/>
              </a:spcAft>
              <a:buSzPct val="100000"/>
              <a:buAutoNum type="arabicPeriod"/>
            </a:pPr>
            <a:r>
              <a:rPr lang="en-US" sz="1200" b="0" i="0" dirty="0">
                <a:solidFill>
                  <a:srgbClr val="616161"/>
                </a:solidFill>
                <a:latin typeface="Bookman Old Style" panose="02050604050505020204" pitchFamily="18" charset="0"/>
              </a:rPr>
              <a:t>It has eight features.</a:t>
            </a:r>
          </a:p>
          <a:p>
            <a:pPr marL="365760" indent="-228600" algn="l">
              <a:spcBef>
                <a:spcPts val="0"/>
              </a:spcBef>
              <a:spcAft>
                <a:spcPts val="800"/>
              </a:spcAft>
              <a:buSzPct val="100000"/>
              <a:buAutoNum type="arabicPeriod"/>
            </a:pPr>
            <a:r>
              <a:rPr lang="en-US" sz="1200" b="0" i="0" dirty="0">
                <a:solidFill>
                  <a:srgbClr val="616161"/>
                </a:solidFill>
                <a:latin typeface="Bookman Old Style" panose="02050604050505020204" pitchFamily="18" charset="0"/>
              </a:rPr>
              <a:t>‘</a:t>
            </a:r>
            <a:r>
              <a:rPr lang="en-US" sz="1200" b="0" i="0" dirty="0" err="1">
                <a:solidFill>
                  <a:srgbClr val="616161"/>
                </a:solidFill>
                <a:latin typeface="Bookman Old Style" panose="02050604050505020204" pitchFamily="18" charset="0"/>
              </a:rPr>
              <a:t>paymentMethod</a:t>
            </a:r>
            <a:r>
              <a:rPr lang="en-US" sz="1200" b="0" i="0" dirty="0">
                <a:solidFill>
                  <a:srgbClr val="616161"/>
                </a:solidFill>
                <a:latin typeface="Bookman Old Style" panose="02050604050505020204" pitchFamily="18" charset="0"/>
              </a:rPr>
              <a:t>’ &amp; ‘Category’ are categorical feature</a:t>
            </a:r>
          </a:p>
          <a:p>
            <a:pPr marL="365760" indent="-228600" algn="l">
              <a:spcBef>
                <a:spcPts val="0"/>
              </a:spcBef>
              <a:spcAft>
                <a:spcPts val="800"/>
              </a:spcAft>
              <a:buSzPct val="100000"/>
              <a:buAutoNum type="arabicPeriod"/>
            </a:pPr>
            <a:r>
              <a:rPr lang="en-US" sz="1200" dirty="0">
                <a:solidFill>
                  <a:srgbClr val="616161"/>
                </a:solidFill>
                <a:latin typeface="Bookman Old Style" panose="02050604050505020204" pitchFamily="18" charset="0"/>
              </a:rPr>
              <a:t>Remaining all features are of integer/float datatypes</a:t>
            </a:r>
          </a:p>
        </p:txBody>
      </p:sp>
    </p:spTree>
    <p:extLst>
      <p:ext uri="{BB962C8B-B14F-4D97-AF65-F5344CB8AC3E}">
        <p14:creationId xmlns:p14="http://schemas.microsoft.com/office/powerpoint/2010/main" val="2881250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latin typeface="Bookman Old Style" panose="02050604050505020204" pitchFamily="18" charset="0"/>
              </a:rPr>
              <a:t>Data Distribution</a:t>
            </a:r>
          </a:p>
        </p:txBody>
      </p:sp>
      <p:sp>
        <p:nvSpPr>
          <p:cNvPr id="7" name="TextBox 6"/>
          <p:cNvSpPr txBox="1"/>
          <p:nvPr/>
        </p:nvSpPr>
        <p:spPr>
          <a:xfrm>
            <a:off x="228600" y="896242"/>
            <a:ext cx="4190999" cy="3500958"/>
          </a:xfrm>
          <a:prstGeom prst="rect">
            <a:avLst/>
          </a:prstGeom>
          <a:noFill/>
          <a:ln>
            <a:noFill/>
          </a:ln>
        </p:spPr>
        <p:txBody>
          <a:bodyPr wrap="square" lIns="190500" tIns="0" rIns="0" bIns="190500" anchor="t">
            <a:spAutoFit/>
          </a:bodyPr>
          <a:lstStyle/>
          <a:p>
            <a:pPr marL="137160" lvl="1" algn="l">
              <a:spcBef>
                <a:spcPts val="1200"/>
              </a:spcBef>
              <a:spcAft>
                <a:spcPts val="0"/>
              </a:spcAft>
              <a:buSzPct val="100000"/>
            </a:pPr>
            <a:r>
              <a:rPr sz="1300" b="1" i="0" dirty="0">
                <a:solidFill>
                  <a:srgbClr val="616161"/>
                </a:solidFill>
                <a:latin typeface="Bookman Old Style" panose="02050604050505020204" pitchFamily="18" charset="0"/>
              </a:rPr>
              <a:t>Insights from Distributions:</a:t>
            </a:r>
            <a:r>
              <a:rPr sz="1300" b="0" i="0" dirty="0">
                <a:solidFill>
                  <a:srgbClr val="616161"/>
                </a:solidFill>
                <a:latin typeface="Bookman Old Style" panose="02050604050505020204" pitchFamily="18" charset="0"/>
              </a:rPr>
              <a:t> </a:t>
            </a:r>
            <a:endParaRPr lang="en-US" sz="1300" b="0" i="0" dirty="0">
              <a:solidFill>
                <a:srgbClr val="616161"/>
              </a:solidFill>
              <a:latin typeface="Bookman Old Style" panose="02050604050505020204" pitchFamily="18" charset="0"/>
            </a:endParaRPr>
          </a:p>
          <a:p>
            <a:pPr marL="480060" lvl="1" indent="-342900" algn="l">
              <a:spcBef>
                <a:spcPts val="1200"/>
              </a:spcBef>
              <a:spcAft>
                <a:spcPts val="0"/>
              </a:spcAft>
              <a:buSzPct val="100000"/>
              <a:buAutoNum type="arabicPeriod"/>
            </a:pPr>
            <a:r>
              <a:rPr lang="en-IN" sz="1300" b="0" i="0" dirty="0">
                <a:solidFill>
                  <a:srgbClr val="616161"/>
                </a:solidFill>
                <a:latin typeface="Bookman Old Style" panose="02050604050505020204" pitchFamily="18" charset="0"/>
              </a:rPr>
              <a:t>The target </a:t>
            </a:r>
            <a:r>
              <a:rPr lang="en-IN" sz="1300" dirty="0">
                <a:solidFill>
                  <a:srgbClr val="616161"/>
                </a:solidFill>
                <a:latin typeface="Bookman Old Style" panose="02050604050505020204" pitchFamily="18" charset="0"/>
              </a:rPr>
              <a:t>feature ‘label’ is highly imbalanced. The imbalance ratio of 1:0 is 1:69 times.</a:t>
            </a:r>
            <a:endParaRPr lang="en-IN" sz="1300" b="0" i="0" dirty="0">
              <a:solidFill>
                <a:srgbClr val="616161"/>
              </a:solidFill>
              <a:latin typeface="Bookman Old Style" panose="02050604050505020204" pitchFamily="18" charset="0"/>
            </a:endParaRPr>
          </a:p>
          <a:p>
            <a:pPr marL="480060" lvl="1" indent="-342900" algn="l">
              <a:spcBef>
                <a:spcPts val="1200"/>
              </a:spcBef>
              <a:spcAft>
                <a:spcPts val="0"/>
              </a:spcAft>
              <a:buSzPct val="100000"/>
              <a:buAutoNum type="arabicPeriod"/>
            </a:pPr>
            <a:r>
              <a:rPr lang="en-US" sz="1300" dirty="0">
                <a:solidFill>
                  <a:srgbClr val="616161"/>
                </a:solidFill>
                <a:latin typeface="Bookman Old Style" panose="02050604050505020204" pitchFamily="18" charset="0"/>
              </a:rPr>
              <a:t>Label is highly imbalanced. The imbalance ratio of 1:0 is almost 1:69. With such high imbalance and looking at the problem statement, where False Negative is more important than False Positive, we will be evaluating the models on the basis of their F2 score. And since the value of ‘1’ is only 560, while preprocessing, we will not be dropping any row where ‘label’ is ‘1’ and rather try to remove or impute any other feature where label is ‘1’.</a:t>
            </a:r>
            <a:endParaRPr sz="1300" b="0" i="0" dirty="0">
              <a:solidFill>
                <a:srgbClr val="616161"/>
              </a:solidFill>
              <a:latin typeface="Bookman Old Style" panose="02050604050505020204" pitchFamily="18" charset="0"/>
            </a:endParaRPr>
          </a:p>
        </p:txBody>
      </p:sp>
      <p:sp>
        <p:nvSpPr>
          <p:cNvPr id="9" name="TextBox 8"/>
          <p:cNvSpPr txBox="1"/>
          <p:nvPr/>
        </p:nvSpPr>
        <p:spPr>
          <a:xfrm>
            <a:off x="4724400" y="1508670"/>
            <a:ext cx="4190999" cy="215444"/>
          </a:xfrm>
          <a:prstGeom prst="rect">
            <a:avLst/>
          </a:prstGeom>
          <a:noFill/>
          <a:ln>
            <a:noFill/>
          </a:ln>
        </p:spPr>
        <p:txBody>
          <a:bodyPr wrap="square" lIns="0" tIns="0" rIns="0" bIns="0" anchor="t">
            <a:spAutoFit/>
          </a:bodyPr>
          <a:lstStyle/>
          <a:p>
            <a:pPr algn="l"/>
            <a:endParaRPr>
              <a:latin typeface="Bookman Old Style" panose="02050604050505020204" pitchFamily="18" charset="0"/>
            </a:endParaRPr>
          </a:p>
        </p:txBody>
      </p:sp>
      <p:sp>
        <p:nvSpPr>
          <p:cNvPr id="11" name="Rectangle 10"/>
          <p:cNvSpPr/>
          <p:nvPr/>
        </p:nvSpPr>
        <p:spPr>
          <a:xfrm>
            <a:off x="4724400" y="3944242"/>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pic>
        <p:nvPicPr>
          <p:cNvPr id="15" name="Picture 14">
            <a:extLst>
              <a:ext uri="{FF2B5EF4-FFF2-40B4-BE49-F238E27FC236}">
                <a16:creationId xmlns:a16="http://schemas.microsoft.com/office/drawing/2014/main" id="{7405DC38-0F8C-4734-BF35-67E252F84EFF}"/>
              </a:ext>
            </a:extLst>
          </p:cNvPr>
          <p:cNvPicPr>
            <a:picLocks noChangeAspect="1"/>
          </p:cNvPicPr>
          <p:nvPr/>
        </p:nvPicPr>
        <p:blipFill>
          <a:blip r:embed="rId2"/>
          <a:stretch>
            <a:fillRect/>
          </a:stretch>
        </p:blipFill>
        <p:spPr>
          <a:xfrm>
            <a:off x="4983734" y="1224892"/>
            <a:ext cx="3807619" cy="1914446"/>
          </a:xfrm>
          <a:prstGeom prst="rect">
            <a:avLst/>
          </a:prstGeom>
        </p:spPr>
      </p:pic>
      <p:sp>
        <p:nvSpPr>
          <p:cNvPr id="20" name="TextBox 19">
            <a:extLst>
              <a:ext uri="{FF2B5EF4-FFF2-40B4-BE49-F238E27FC236}">
                <a16:creationId xmlns:a16="http://schemas.microsoft.com/office/drawing/2014/main" id="{A3B738DB-E1FC-47FB-ADFF-E867B5134B4D}"/>
              </a:ext>
            </a:extLst>
          </p:cNvPr>
          <p:cNvSpPr txBox="1"/>
          <p:nvPr/>
        </p:nvSpPr>
        <p:spPr>
          <a:xfrm>
            <a:off x="4983734" y="3234012"/>
            <a:ext cx="2962086" cy="400110"/>
          </a:xfrm>
          <a:prstGeom prst="rect">
            <a:avLst/>
          </a:prstGeom>
          <a:noFill/>
        </p:spPr>
        <p:txBody>
          <a:bodyPr wrap="square" rtlCol="0">
            <a:spAutoFit/>
          </a:bodyPr>
          <a:lstStyle/>
          <a:p>
            <a:r>
              <a:rPr lang="en-US" sz="2000" b="1" dirty="0"/>
              <a:t>Ratio of 0:1 is 69:1</a:t>
            </a:r>
            <a:endParaRPr lang="en-IN" sz="20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atin typeface="Bookman Old Style" panose="02050604050505020204" pitchFamily="18" charset="0"/>
              </a:rPr>
              <a:t>Handling Missing Values</a:t>
            </a:r>
          </a:p>
        </p:txBody>
      </p:sp>
      <p:sp>
        <p:nvSpPr>
          <p:cNvPr id="7" name="TextBox 6"/>
          <p:cNvSpPr txBox="1"/>
          <p:nvPr/>
        </p:nvSpPr>
        <p:spPr>
          <a:xfrm>
            <a:off x="246740" y="1695842"/>
            <a:ext cx="4078521" cy="997709"/>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lang="en-US" sz="1300" b="1" i="0" dirty="0">
                <a:solidFill>
                  <a:srgbClr val="616161"/>
                </a:solidFill>
                <a:latin typeface="Bookman Old Style" panose="02050604050505020204" pitchFamily="18" charset="0"/>
              </a:rPr>
              <a:t>Features with missing values:</a:t>
            </a:r>
          </a:p>
          <a:p>
            <a:pPr marL="480060" indent="-342900" algn="l">
              <a:spcBef>
                <a:spcPts val="0"/>
              </a:spcBef>
              <a:spcAft>
                <a:spcPts val="800"/>
              </a:spcAft>
              <a:buSzPct val="100000"/>
              <a:buAutoNum type="arabicPeriod"/>
            </a:pPr>
            <a:r>
              <a:rPr lang="en-US" sz="1300" dirty="0">
                <a:solidFill>
                  <a:srgbClr val="616161"/>
                </a:solidFill>
                <a:latin typeface="Bookman Old Style" panose="02050604050505020204" pitchFamily="18" charset="0"/>
              </a:rPr>
              <a:t>Category: 95 rows</a:t>
            </a:r>
          </a:p>
          <a:p>
            <a:pPr marL="480060" indent="-342900" algn="l">
              <a:spcBef>
                <a:spcPts val="0"/>
              </a:spcBef>
              <a:spcAft>
                <a:spcPts val="800"/>
              </a:spcAft>
              <a:buSzPct val="100000"/>
              <a:buAutoNum type="arabicPeriod"/>
            </a:pPr>
            <a:r>
              <a:rPr lang="en-US" sz="1300" i="0" dirty="0" err="1">
                <a:solidFill>
                  <a:srgbClr val="616161"/>
                </a:solidFill>
                <a:latin typeface="Bookman Old Style" panose="02050604050505020204" pitchFamily="18" charset="0"/>
              </a:rPr>
              <a:t>isWeekend</a:t>
            </a:r>
            <a:r>
              <a:rPr lang="en-US" sz="1300" i="0" dirty="0">
                <a:solidFill>
                  <a:srgbClr val="616161"/>
                </a:solidFill>
                <a:latin typeface="Bookman Old Style" panose="02050604050505020204" pitchFamily="18" charset="0"/>
              </a:rPr>
              <a:t>: 560 rows</a:t>
            </a:r>
          </a:p>
        </p:txBody>
      </p:sp>
      <p:sp>
        <p:nvSpPr>
          <p:cNvPr id="11" name="Rectangle 10"/>
          <p:cNvSpPr/>
          <p:nvPr/>
        </p:nvSpPr>
        <p:spPr>
          <a:xfrm>
            <a:off x="4724400" y="3942903"/>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Bookman Old Style" panose="02050604050505020204" pitchFamily="18" charset="0"/>
            </a:endParaRPr>
          </a:p>
        </p:txBody>
      </p:sp>
      <p:pic>
        <p:nvPicPr>
          <p:cNvPr id="14" name="Picture 13">
            <a:extLst>
              <a:ext uri="{FF2B5EF4-FFF2-40B4-BE49-F238E27FC236}">
                <a16:creationId xmlns:a16="http://schemas.microsoft.com/office/drawing/2014/main" id="{610B68E4-6350-4000-9955-670F04B3513C}"/>
              </a:ext>
            </a:extLst>
          </p:cNvPr>
          <p:cNvPicPr>
            <a:picLocks noChangeAspect="1"/>
          </p:cNvPicPr>
          <p:nvPr/>
        </p:nvPicPr>
        <p:blipFill>
          <a:blip r:embed="rId2"/>
          <a:stretch>
            <a:fillRect/>
          </a:stretch>
        </p:blipFill>
        <p:spPr>
          <a:xfrm>
            <a:off x="4638966" y="1403133"/>
            <a:ext cx="3554668" cy="2074294"/>
          </a:xfrm>
          <a:prstGeom prst="rect">
            <a:avLst/>
          </a:prstGeom>
          <a:ln>
            <a:solidFill>
              <a:schemeClr val="accent3">
                <a:lumMod val="50000"/>
              </a:schemeClr>
            </a:solidFill>
          </a:ln>
        </p:spPr>
      </p:pic>
      <p:cxnSp>
        <p:nvCxnSpPr>
          <p:cNvPr id="12" name="Connector: Elbow 11">
            <a:extLst>
              <a:ext uri="{FF2B5EF4-FFF2-40B4-BE49-F238E27FC236}">
                <a16:creationId xmlns:a16="http://schemas.microsoft.com/office/drawing/2014/main" id="{98259602-F8B8-4B03-90E5-4A7EB7F62F25}"/>
              </a:ext>
            </a:extLst>
          </p:cNvPr>
          <p:cNvCxnSpPr>
            <a:cxnSpLocks/>
            <a:endCxn id="14" idx="1"/>
          </p:cNvCxnSpPr>
          <p:nvPr/>
        </p:nvCxnSpPr>
        <p:spPr>
          <a:xfrm>
            <a:off x="2648607" y="2159876"/>
            <a:ext cx="1990359" cy="28040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E0D792E-8103-4544-A163-C04BB2434240}"/>
              </a:ext>
            </a:extLst>
          </p:cNvPr>
          <p:cNvSpPr txBox="1"/>
          <p:nvPr/>
        </p:nvSpPr>
        <p:spPr>
          <a:xfrm>
            <a:off x="134006" y="708900"/>
            <a:ext cx="4512548" cy="3803605"/>
          </a:xfrm>
          <a:prstGeom prst="rect">
            <a:avLst/>
          </a:prstGeom>
          <a:noFill/>
          <a:ln>
            <a:noFill/>
          </a:ln>
        </p:spPr>
        <p:txBody>
          <a:bodyPr wrap="square" lIns="190500" tIns="0" rIns="0" bIns="190500" anchor="t">
            <a:spAutoFit/>
          </a:bodyPr>
          <a:lstStyle/>
          <a:p>
            <a:pPr marL="480060" indent="-342900" algn="l">
              <a:spcBef>
                <a:spcPts val="0"/>
              </a:spcBef>
              <a:spcAft>
                <a:spcPts val="800"/>
              </a:spcAft>
              <a:buSzPct val="100000"/>
              <a:buAutoNum type="arabicPeriod"/>
            </a:pPr>
            <a:r>
              <a:rPr lang="en-US" sz="1300" i="0" dirty="0">
                <a:solidFill>
                  <a:srgbClr val="616161"/>
                </a:solidFill>
                <a:latin typeface="Bookman Old Style" panose="02050604050505020204" pitchFamily="18" charset="0"/>
              </a:rPr>
              <a:t>We compared the </a:t>
            </a:r>
            <a:r>
              <a:rPr lang="en-US" sz="1300" i="0" dirty="0" err="1">
                <a:solidFill>
                  <a:srgbClr val="616161"/>
                </a:solidFill>
                <a:latin typeface="Bookman Old Style" panose="02050604050505020204" pitchFamily="18" charset="0"/>
              </a:rPr>
              <a:t>NaN</a:t>
            </a:r>
            <a:r>
              <a:rPr lang="en-US" sz="1300" i="0" dirty="0">
                <a:solidFill>
                  <a:srgbClr val="616161"/>
                </a:solidFill>
                <a:latin typeface="Bookman Old Style" panose="02050604050505020204" pitchFamily="18" charset="0"/>
              </a:rPr>
              <a:t> value of Category with ‘label’ features to check the relation between them.</a:t>
            </a:r>
          </a:p>
          <a:p>
            <a:pPr marL="480060" indent="-342900" algn="l">
              <a:spcBef>
                <a:spcPts val="0"/>
              </a:spcBef>
              <a:spcAft>
                <a:spcPts val="800"/>
              </a:spcAft>
              <a:buSzPct val="100000"/>
              <a:buAutoNum type="arabicPeriod"/>
            </a:pPr>
            <a:r>
              <a:rPr lang="en-US" sz="1300" dirty="0">
                <a:solidFill>
                  <a:srgbClr val="616161"/>
                </a:solidFill>
                <a:latin typeface="Bookman Old Style" panose="02050604050505020204" pitchFamily="18" charset="0"/>
              </a:rPr>
              <a:t>We removed rows where </a:t>
            </a:r>
            <a:r>
              <a:rPr lang="en-US" sz="1300" dirty="0" err="1">
                <a:solidFill>
                  <a:srgbClr val="616161"/>
                </a:solidFill>
                <a:latin typeface="Bookman Old Style" panose="02050604050505020204" pitchFamily="18" charset="0"/>
              </a:rPr>
              <a:t>NaN</a:t>
            </a:r>
            <a:r>
              <a:rPr lang="en-US" sz="1300" dirty="0">
                <a:solidFill>
                  <a:srgbClr val="616161"/>
                </a:solidFill>
                <a:latin typeface="Bookman Old Style" panose="02050604050505020204" pitchFamily="18" charset="0"/>
              </a:rPr>
              <a:t> values of ‘Category’ features is where ‘label’ feature is 0.</a:t>
            </a:r>
          </a:p>
          <a:p>
            <a:pPr marL="480060" indent="-342900" algn="l">
              <a:spcBef>
                <a:spcPts val="0"/>
              </a:spcBef>
              <a:spcAft>
                <a:spcPts val="800"/>
              </a:spcAft>
              <a:buSzPct val="100000"/>
              <a:buAutoNum type="arabicPeriod"/>
            </a:pPr>
            <a:r>
              <a:rPr lang="en-US" sz="1300" i="0" dirty="0">
                <a:solidFill>
                  <a:srgbClr val="616161"/>
                </a:solidFill>
                <a:latin typeface="Bookman Old Style" panose="02050604050505020204" pitchFamily="18" charset="0"/>
              </a:rPr>
              <a:t>We then imputed the 8 </a:t>
            </a:r>
            <a:r>
              <a:rPr lang="en-US" sz="1300" i="0" dirty="0" err="1">
                <a:solidFill>
                  <a:srgbClr val="616161"/>
                </a:solidFill>
                <a:latin typeface="Bookman Old Style" panose="02050604050505020204" pitchFamily="18" charset="0"/>
              </a:rPr>
              <a:t>NaN</a:t>
            </a:r>
            <a:r>
              <a:rPr lang="en-US" sz="1300" i="0" dirty="0">
                <a:solidFill>
                  <a:srgbClr val="616161"/>
                </a:solidFill>
                <a:latin typeface="Bookman Old Style" panose="02050604050505020204" pitchFamily="18" charset="0"/>
              </a:rPr>
              <a:t> values of ‘Category’ features where ‘label’ feature is 1 with the unique </a:t>
            </a:r>
            <a:r>
              <a:rPr lang="en-US" sz="1300" dirty="0">
                <a:solidFill>
                  <a:srgbClr val="616161"/>
                </a:solidFill>
                <a:latin typeface="Bookman Old Style" panose="02050604050505020204" pitchFamily="18" charset="0"/>
              </a:rPr>
              <a:t>value of ‘Category’ feature i.e., ‘electronics’, ‘food’ &amp; ‘shopping’. </a:t>
            </a:r>
          </a:p>
          <a:p>
            <a:pPr marL="480060" indent="-342900" algn="l">
              <a:spcBef>
                <a:spcPts val="0"/>
              </a:spcBef>
              <a:spcAft>
                <a:spcPts val="800"/>
              </a:spcAft>
              <a:buSzPct val="100000"/>
              <a:buAutoNum type="arabicPeriod"/>
            </a:pPr>
            <a:r>
              <a:rPr lang="en-US" sz="1300" i="0" dirty="0">
                <a:solidFill>
                  <a:srgbClr val="616161"/>
                </a:solidFill>
                <a:latin typeface="Bookman Old Style" panose="02050604050505020204" pitchFamily="18" charset="0"/>
              </a:rPr>
              <a:t>However, since ther</a:t>
            </a:r>
            <a:r>
              <a:rPr lang="en-US" sz="1300" dirty="0">
                <a:solidFill>
                  <a:srgbClr val="616161"/>
                </a:solidFill>
                <a:latin typeface="Bookman Old Style" panose="02050604050505020204" pitchFamily="18" charset="0"/>
              </a:rPr>
              <a:t>e were 8 </a:t>
            </a:r>
            <a:r>
              <a:rPr lang="en-US" sz="1300" dirty="0" err="1">
                <a:solidFill>
                  <a:srgbClr val="616161"/>
                </a:solidFill>
                <a:latin typeface="Bookman Old Style" panose="02050604050505020204" pitchFamily="18" charset="0"/>
              </a:rPr>
              <a:t>NaN</a:t>
            </a:r>
            <a:r>
              <a:rPr lang="en-US" sz="1300" dirty="0">
                <a:solidFill>
                  <a:srgbClr val="616161"/>
                </a:solidFill>
                <a:latin typeface="Bookman Old Style" panose="02050604050505020204" pitchFamily="18" charset="0"/>
              </a:rPr>
              <a:t> values, we imputed two with ‘electronics’, two more with ‘food’ and remaining 4 with ‘shopping’ because, the value count of ‘shopping’ is more compared to other two categories as evident in the distribution.</a:t>
            </a:r>
            <a:endParaRPr lang="en-US" sz="1300" i="0" dirty="0">
              <a:solidFill>
                <a:srgbClr val="616161"/>
              </a:solidFill>
              <a:latin typeface="Bookman Old Style" panose="02050604050505020204" pitchFamily="18" charset="0"/>
            </a:endParaRPr>
          </a:p>
          <a:p>
            <a:pPr marL="480060" indent="-342900" algn="l">
              <a:spcBef>
                <a:spcPts val="0"/>
              </a:spcBef>
              <a:spcAft>
                <a:spcPts val="800"/>
              </a:spcAft>
              <a:buSzPct val="100000"/>
              <a:buAutoNum type="arabicPeriod"/>
            </a:pPr>
            <a:endParaRPr lang="en-US" sz="1300" i="0" dirty="0">
              <a:solidFill>
                <a:srgbClr val="61616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19762D26-77CC-4A2E-B2E0-8FA941426F78}"/>
              </a:ext>
            </a:extLst>
          </p:cNvPr>
          <p:cNvPicPr>
            <a:picLocks noChangeAspect="1"/>
          </p:cNvPicPr>
          <p:nvPr/>
        </p:nvPicPr>
        <p:blipFill>
          <a:blip r:embed="rId2"/>
          <a:stretch>
            <a:fillRect/>
          </a:stretch>
        </p:blipFill>
        <p:spPr>
          <a:xfrm>
            <a:off x="5316707" y="642577"/>
            <a:ext cx="1517037" cy="1445025"/>
          </a:xfrm>
          <a:prstGeom prst="rect">
            <a:avLst/>
          </a:prstGeom>
        </p:spPr>
      </p:pic>
      <p:cxnSp>
        <p:nvCxnSpPr>
          <p:cNvPr id="17" name="Connector: Elbow 16">
            <a:extLst>
              <a:ext uri="{FF2B5EF4-FFF2-40B4-BE49-F238E27FC236}">
                <a16:creationId xmlns:a16="http://schemas.microsoft.com/office/drawing/2014/main" id="{A9A9EED7-CF89-41C5-AD2C-2FCC787A8AC8}"/>
              </a:ext>
            </a:extLst>
          </p:cNvPr>
          <p:cNvCxnSpPr>
            <a:cxnSpLocks/>
            <a:endCxn id="8" idx="1"/>
          </p:cNvCxnSpPr>
          <p:nvPr/>
        </p:nvCxnSpPr>
        <p:spPr>
          <a:xfrm>
            <a:off x="4572000" y="906517"/>
            <a:ext cx="744707" cy="45857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8FC32864-4B38-4114-997C-C3A6325E9F1E}"/>
              </a:ext>
            </a:extLst>
          </p:cNvPr>
          <p:cNvSpPr>
            <a:spLocks noGrp="1"/>
          </p:cNvSpPr>
          <p:nvPr>
            <p:ph type="title"/>
          </p:nvPr>
        </p:nvSpPr>
        <p:spPr/>
        <p:txBody>
          <a:bodyPr/>
          <a:lstStyle/>
          <a:p>
            <a:r>
              <a:rPr lang="en-US" dirty="0"/>
              <a:t>Removal &amp; Imputation of </a:t>
            </a:r>
            <a:r>
              <a:rPr lang="en-US" dirty="0" err="1"/>
              <a:t>NaN</a:t>
            </a:r>
            <a:r>
              <a:rPr lang="en-US" dirty="0"/>
              <a:t> value in feature ‘Category’</a:t>
            </a:r>
            <a:endParaRPr lang="en-IN" dirty="0"/>
          </a:p>
        </p:txBody>
      </p:sp>
      <p:pic>
        <p:nvPicPr>
          <p:cNvPr id="15" name="Picture 14">
            <a:extLst>
              <a:ext uri="{FF2B5EF4-FFF2-40B4-BE49-F238E27FC236}">
                <a16:creationId xmlns:a16="http://schemas.microsoft.com/office/drawing/2014/main" id="{05C2C143-CF1C-4583-BDAB-E73A67104818}"/>
              </a:ext>
            </a:extLst>
          </p:cNvPr>
          <p:cNvPicPr>
            <a:picLocks noChangeAspect="1"/>
          </p:cNvPicPr>
          <p:nvPr/>
        </p:nvPicPr>
        <p:blipFill>
          <a:blip r:embed="rId3"/>
          <a:stretch>
            <a:fillRect/>
          </a:stretch>
        </p:blipFill>
        <p:spPr>
          <a:xfrm>
            <a:off x="7171825" y="1365090"/>
            <a:ext cx="1517036" cy="1581363"/>
          </a:xfrm>
          <a:prstGeom prst="rect">
            <a:avLst/>
          </a:prstGeom>
        </p:spPr>
      </p:pic>
      <p:cxnSp>
        <p:nvCxnSpPr>
          <p:cNvPr id="18" name="Connector: Elbow 17">
            <a:extLst>
              <a:ext uri="{FF2B5EF4-FFF2-40B4-BE49-F238E27FC236}">
                <a16:creationId xmlns:a16="http://schemas.microsoft.com/office/drawing/2014/main" id="{9A9B84E3-B58F-4F93-965E-6E949FC4BDB4}"/>
              </a:ext>
            </a:extLst>
          </p:cNvPr>
          <p:cNvCxnSpPr>
            <a:cxnSpLocks/>
            <a:endCxn id="15" idx="1"/>
          </p:cNvCxnSpPr>
          <p:nvPr/>
        </p:nvCxnSpPr>
        <p:spPr>
          <a:xfrm>
            <a:off x="4572000" y="1667794"/>
            <a:ext cx="2599825" cy="487978"/>
          </a:xfrm>
          <a:prstGeom prst="bentConnector3">
            <a:avLst>
              <a:gd name="adj1" fmla="val 17254"/>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973C47F9-88EC-4577-8196-B51FACC5077B}"/>
              </a:ext>
            </a:extLst>
          </p:cNvPr>
          <p:cNvPicPr>
            <a:picLocks noChangeAspect="1"/>
          </p:cNvPicPr>
          <p:nvPr/>
        </p:nvPicPr>
        <p:blipFill>
          <a:blip r:embed="rId4"/>
          <a:stretch>
            <a:fillRect/>
          </a:stretch>
        </p:blipFill>
        <p:spPr>
          <a:xfrm>
            <a:off x="5383924" y="3193926"/>
            <a:ext cx="1551908" cy="1318579"/>
          </a:xfrm>
          <a:prstGeom prst="rect">
            <a:avLst/>
          </a:prstGeom>
        </p:spPr>
      </p:pic>
      <p:cxnSp>
        <p:nvCxnSpPr>
          <p:cNvPr id="27" name="Connector: Elbow 26">
            <a:extLst>
              <a:ext uri="{FF2B5EF4-FFF2-40B4-BE49-F238E27FC236}">
                <a16:creationId xmlns:a16="http://schemas.microsoft.com/office/drawing/2014/main" id="{ACF85109-2721-4B7A-B0D1-D1B337BA0CBA}"/>
              </a:ext>
            </a:extLst>
          </p:cNvPr>
          <p:cNvCxnSpPr>
            <a:cxnSpLocks/>
            <a:endCxn id="21" idx="1"/>
          </p:cNvCxnSpPr>
          <p:nvPr/>
        </p:nvCxnSpPr>
        <p:spPr>
          <a:xfrm>
            <a:off x="4646554" y="3401385"/>
            <a:ext cx="737370" cy="4518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0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E0D792E-8103-4544-A163-C04BB2434240}"/>
              </a:ext>
            </a:extLst>
          </p:cNvPr>
          <p:cNvSpPr txBox="1"/>
          <p:nvPr/>
        </p:nvSpPr>
        <p:spPr>
          <a:xfrm>
            <a:off x="59452" y="634044"/>
            <a:ext cx="4512548" cy="3003386"/>
          </a:xfrm>
          <a:prstGeom prst="rect">
            <a:avLst/>
          </a:prstGeom>
          <a:noFill/>
          <a:ln>
            <a:noFill/>
          </a:ln>
        </p:spPr>
        <p:txBody>
          <a:bodyPr wrap="square" lIns="190500" tIns="0" rIns="0" bIns="190500" anchor="t">
            <a:spAutoFit/>
          </a:bodyPr>
          <a:lstStyle/>
          <a:p>
            <a:pPr marL="480060" indent="-342900" algn="l">
              <a:spcBef>
                <a:spcPts val="0"/>
              </a:spcBef>
              <a:spcAft>
                <a:spcPts val="800"/>
              </a:spcAft>
              <a:buSzPct val="100000"/>
              <a:buAutoNum type="arabicPeriod"/>
            </a:pPr>
            <a:r>
              <a:rPr lang="en-US" sz="1300" dirty="0">
                <a:solidFill>
                  <a:srgbClr val="616161"/>
                </a:solidFill>
                <a:latin typeface="Bookman Old Style" panose="02050604050505020204" pitchFamily="18" charset="0"/>
              </a:rPr>
              <a:t>Grouping ‘</a:t>
            </a:r>
            <a:r>
              <a:rPr lang="en-US" sz="1300" dirty="0" err="1">
                <a:solidFill>
                  <a:srgbClr val="616161"/>
                </a:solidFill>
                <a:latin typeface="Bookman Old Style" panose="02050604050505020204" pitchFamily="18" charset="0"/>
              </a:rPr>
              <a:t>isWeekend</a:t>
            </a:r>
            <a:r>
              <a:rPr lang="en-US" sz="1300" dirty="0">
                <a:solidFill>
                  <a:srgbClr val="616161"/>
                </a:solidFill>
                <a:latin typeface="Bookman Old Style" panose="02050604050505020204" pitchFamily="18" charset="0"/>
              </a:rPr>
              <a:t>’ feature with ‘label’ feature revealed an interesting fact as shown in the picture.</a:t>
            </a:r>
          </a:p>
          <a:p>
            <a:pPr marL="480060" indent="-342900" algn="l">
              <a:spcBef>
                <a:spcPts val="0"/>
              </a:spcBef>
              <a:spcAft>
                <a:spcPts val="800"/>
              </a:spcAft>
              <a:buSzPct val="100000"/>
              <a:buAutoNum type="arabicPeriod"/>
            </a:pPr>
            <a:r>
              <a:rPr lang="en-US" sz="1300" dirty="0">
                <a:solidFill>
                  <a:srgbClr val="616161"/>
                </a:solidFill>
                <a:latin typeface="Bookman Old Style" panose="02050604050505020204" pitchFamily="18" charset="0"/>
              </a:rPr>
              <a:t>‘</a:t>
            </a:r>
            <a:r>
              <a:rPr lang="en-US" sz="1300" dirty="0" err="1">
                <a:solidFill>
                  <a:srgbClr val="616161"/>
                </a:solidFill>
                <a:latin typeface="Bookman Old Style" panose="02050604050505020204" pitchFamily="18" charset="0"/>
              </a:rPr>
              <a:t>isWeekend</a:t>
            </a:r>
            <a:r>
              <a:rPr lang="en-US" sz="1300" dirty="0">
                <a:solidFill>
                  <a:srgbClr val="616161"/>
                </a:solidFill>
                <a:latin typeface="Bookman Old Style" panose="02050604050505020204" pitchFamily="18" charset="0"/>
              </a:rPr>
              <a:t>’ has </a:t>
            </a:r>
            <a:r>
              <a:rPr lang="en-US" sz="1300" dirty="0" err="1">
                <a:solidFill>
                  <a:srgbClr val="616161"/>
                </a:solidFill>
                <a:latin typeface="Bookman Old Style" panose="02050604050505020204" pitchFamily="18" charset="0"/>
              </a:rPr>
              <a:t>NaN</a:t>
            </a:r>
            <a:r>
              <a:rPr lang="en-US" sz="1300" dirty="0">
                <a:solidFill>
                  <a:srgbClr val="616161"/>
                </a:solidFill>
                <a:latin typeface="Bookman Old Style" panose="02050604050505020204" pitchFamily="18" charset="0"/>
              </a:rPr>
              <a:t> value exactly of the amount 560 which is the total count of ‘1’ in feature ‘label’.</a:t>
            </a:r>
          </a:p>
          <a:p>
            <a:pPr marL="480060" indent="-342900" algn="l">
              <a:spcBef>
                <a:spcPts val="0"/>
              </a:spcBef>
              <a:spcAft>
                <a:spcPts val="800"/>
              </a:spcAft>
              <a:buSzPct val="100000"/>
              <a:buAutoNum type="arabicPeriod"/>
            </a:pPr>
            <a:r>
              <a:rPr lang="en-US" sz="1300" dirty="0">
                <a:solidFill>
                  <a:srgbClr val="616161"/>
                </a:solidFill>
                <a:latin typeface="Bookman Old Style" panose="02050604050505020204" pitchFamily="18" charset="0"/>
              </a:rPr>
              <a:t>We can conclude with the given dataset, that the outcome ‘1’ is completely independent of feature ‘</a:t>
            </a:r>
            <a:r>
              <a:rPr lang="en-US" sz="1300" dirty="0" err="1">
                <a:solidFill>
                  <a:srgbClr val="616161"/>
                </a:solidFill>
                <a:latin typeface="Bookman Old Style" panose="02050604050505020204" pitchFamily="18" charset="0"/>
              </a:rPr>
              <a:t>isWeekend</a:t>
            </a:r>
            <a:r>
              <a:rPr lang="en-US" sz="1300" dirty="0">
                <a:solidFill>
                  <a:srgbClr val="616161"/>
                </a:solidFill>
                <a:latin typeface="Bookman Old Style" panose="02050604050505020204" pitchFamily="18" charset="0"/>
              </a:rPr>
              <a:t>’.</a:t>
            </a:r>
          </a:p>
          <a:p>
            <a:pPr marL="480060" indent="-342900" algn="l">
              <a:spcBef>
                <a:spcPts val="0"/>
              </a:spcBef>
              <a:spcAft>
                <a:spcPts val="800"/>
              </a:spcAft>
              <a:buSzPct val="100000"/>
              <a:buAutoNum type="arabicPeriod"/>
            </a:pPr>
            <a:r>
              <a:rPr lang="en-US" sz="1300" dirty="0">
                <a:solidFill>
                  <a:srgbClr val="616161"/>
                </a:solidFill>
                <a:latin typeface="Bookman Old Style" panose="02050604050505020204" pitchFamily="18" charset="0"/>
              </a:rPr>
              <a:t>Hence, we will remove this feature from our data set</a:t>
            </a:r>
          </a:p>
          <a:p>
            <a:pPr marL="480060" indent="-342900" algn="l">
              <a:spcBef>
                <a:spcPts val="0"/>
              </a:spcBef>
              <a:spcAft>
                <a:spcPts val="800"/>
              </a:spcAft>
              <a:buSzPct val="100000"/>
              <a:buAutoNum type="arabicPeriod"/>
            </a:pPr>
            <a:endParaRPr lang="en-US" sz="1300" i="0" dirty="0">
              <a:solidFill>
                <a:srgbClr val="616161"/>
              </a:solidFill>
              <a:latin typeface="Bookman Old Style" panose="02050604050505020204" pitchFamily="18" charset="0"/>
            </a:endParaRPr>
          </a:p>
        </p:txBody>
      </p:sp>
      <p:sp>
        <p:nvSpPr>
          <p:cNvPr id="4" name="Title 3">
            <a:extLst>
              <a:ext uri="{FF2B5EF4-FFF2-40B4-BE49-F238E27FC236}">
                <a16:creationId xmlns:a16="http://schemas.microsoft.com/office/drawing/2014/main" id="{8FC32864-4B38-4114-997C-C3A6325E9F1E}"/>
              </a:ext>
            </a:extLst>
          </p:cNvPr>
          <p:cNvSpPr>
            <a:spLocks noGrp="1"/>
          </p:cNvSpPr>
          <p:nvPr>
            <p:ph type="title"/>
          </p:nvPr>
        </p:nvSpPr>
        <p:spPr/>
        <p:txBody>
          <a:bodyPr/>
          <a:lstStyle/>
          <a:p>
            <a:r>
              <a:rPr lang="en-US" dirty="0"/>
              <a:t>Removing feature ‘</a:t>
            </a:r>
            <a:r>
              <a:rPr lang="en-US" dirty="0" err="1"/>
              <a:t>isWeekend</a:t>
            </a:r>
            <a:r>
              <a:rPr lang="en-US" dirty="0"/>
              <a:t>’</a:t>
            </a:r>
            <a:endParaRPr lang="en-IN" dirty="0"/>
          </a:p>
        </p:txBody>
      </p:sp>
      <p:pic>
        <p:nvPicPr>
          <p:cNvPr id="3" name="Picture 2">
            <a:extLst>
              <a:ext uri="{FF2B5EF4-FFF2-40B4-BE49-F238E27FC236}">
                <a16:creationId xmlns:a16="http://schemas.microsoft.com/office/drawing/2014/main" id="{CE9A574A-F13D-4265-B310-EBF8FF1543D6}"/>
              </a:ext>
            </a:extLst>
          </p:cNvPr>
          <p:cNvPicPr>
            <a:picLocks noChangeAspect="1"/>
          </p:cNvPicPr>
          <p:nvPr/>
        </p:nvPicPr>
        <p:blipFill>
          <a:blip r:embed="rId2"/>
          <a:stretch>
            <a:fillRect/>
          </a:stretch>
        </p:blipFill>
        <p:spPr>
          <a:xfrm>
            <a:off x="5833241" y="426574"/>
            <a:ext cx="2451540" cy="2136343"/>
          </a:xfrm>
          <a:prstGeom prst="rect">
            <a:avLst/>
          </a:prstGeom>
        </p:spPr>
      </p:pic>
      <p:sp>
        <p:nvSpPr>
          <p:cNvPr id="19" name="TextBox 18">
            <a:extLst>
              <a:ext uri="{FF2B5EF4-FFF2-40B4-BE49-F238E27FC236}">
                <a16:creationId xmlns:a16="http://schemas.microsoft.com/office/drawing/2014/main" id="{E86790CD-3508-4AD0-9D6D-871AD2B260E4}"/>
              </a:ext>
            </a:extLst>
          </p:cNvPr>
          <p:cNvSpPr txBox="1"/>
          <p:nvPr/>
        </p:nvSpPr>
        <p:spPr>
          <a:xfrm>
            <a:off x="140907" y="3637430"/>
            <a:ext cx="3382685" cy="992579"/>
          </a:xfrm>
          <a:prstGeom prst="rect">
            <a:avLst/>
          </a:prstGeom>
          <a:noFill/>
          <a:ln>
            <a:noFill/>
          </a:ln>
        </p:spPr>
        <p:txBody>
          <a:bodyPr wrap="square" lIns="190500" tIns="0" rIns="0" bIns="190500" anchor="t">
            <a:spAutoFit/>
          </a:bodyPr>
          <a:lstStyle/>
          <a:p>
            <a:pPr marL="137160" algn="l">
              <a:spcBef>
                <a:spcPts val="0"/>
              </a:spcBef>
              <a:spcAft>
                <a:spcPts val="800"/>
              </a:spcAft>
              <a:buSzPct val="100000"/>
            </a:pPr>
            <a:r>
              <a:rPr lang="en-US" sz="1300" b="1" i="0" dirty="0">
                <a:solidFill>
                  <a:srgbClr val="616161"/>
                </a:solidFill>
                <a:latin typeface="Bookman Old Style" panose="02050604050505020204" pitchFamily="18" charset="0"/>
              </a:rPr>
              <a:t>Thus, we conclude the process of handling missing values. Now our dataset doesn’t contain any missing values.</a:t>
            </a:r>
          </a:p>
        </p:txBody>
      </p:sp>
      <p:pic>
        <p:nvPicPr>
          <p:cNvPr id="16" name="Picture 15">
            <a:extLst>
              <a:ext uri="{FF2B5EF4-FFF2-40B4-BE49-F238E27FC236}">
                <a16:creationId xmlns:a16="http://schemas.microsoft.com/office/drawing/2014/main" id="{F1A23BD9-B28C-459B-AC30-C0796B2734CC}"/>
              </a:ext>
            </a:extLst>
          </p:cNvPr>
          <p:cNvPicPr>
            <a:picLocks noChangeAspect="1"/>
          </p:cNvPicPr>
          <p:nvPr/>
        </p:nvPicPr>
        <p:blipFill>
          <a:blip r:embed="rId3"/>
          <a:stretch>
            <a:fillRect/>
          </a:stretch>
        </p:blipFill>
        <p:spPr>
          <a:xfrm>
            <a:off x="5936431" y="2978432"/>
            <a:ext cx="2063856" cy="1835244"/>
          </a:xfrm>
          <a:prstGeom prst="rect">
            <a:avLst/>
          </a:prstGeom>
        </p:spPr>
      </p:pic>
      <p:cxnSp>
        <p:nvCxnSpPr>
          <p:cNvPr id="22" name="Connector: Elbow 21">
            <a:extLst>
              <a:ext uri="{FF2B5EF4-FFF2-40B4-BE49-F238E27FC236}">
                <a16:creationId xmlns:a16="http://schemas.microsoft.com/office/drawing/2014/main" id="{F6C76B11-357E-47EA-8498-3B63782B4834}"/>
              </a:ext>
            </a:extLst>
          </p:cNvPr>
          <p:cNvCxnSpPr>
            <a:cxnSpLocks/>
            <a:endCxn id="16" idx="1"/>
          </p:cNvCxnSpPr>
          <p:nvPr/>
        </p:nvCxnSpPr>
        <p:spPr>
          <a:xfrm flipV="1">
            <a:off x="3444766" y="3896054"/>
            <a:ext cx="2491665" cy="847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AF6AC245-15C1-42CD-AA0D-2CA14688F35E}"/>
              </a:ext>
            </a:extLst>
          </p:cNvPr>
          <p:cNvCxnSpPr>
            <a:cxnSpLocks/>
            <a:endCxn id="3" idx="1"/>
          </p:cNvCxnSpPr>
          <p:nvPr/>
        </p:nvCxnSpPr>
        <p:spPr>
          <a:xfrm flipV="1">
            <a:off x="4690598" y="1494746"/>
            <a:ext cx="1142643" cy="5513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811191"/>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428</TotalTime>
  <Words>2418</Words>
  <Application>Microsoft Office PowerPoint</Application>
  <PresentationFormat>On-screen Show (16:9)</PresentationFormat>
  <Paragraphs>164</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Bookman Old Style</vt:lpstr>
      <vt:lpstr>Proxima Nova</vt:lpstr>
      <vt:lpstr>Arial</vt:lpstr>
      <vt:lpstr>Spearmint</vt:lpstr>
      <vt:lpstr>Empowering Financial Security</vt:lpstr>
      <vt:lpstr>Transforming Finance with Machine Learning: A Case Study of Our Predictive Model</vt:lpstr>
      <vt:lpstr>Problem Statement</vt:lpstr>
      <vt:lpstr>Data Overview</vt:lpstr>
      <vt:lpstr>Data Overview</vt:lpstr>
      <vt:lpstr>Data Distribution</vt:lpstr>
      <vt:lpstr>Handling Missing Values</vt:lpstr>
      <vt:lpstr>Removal &amp; Imputation of NaN value in feature ‘Category’</vt:lpstr>
      <vt:lpstr>Removing feature ‘isWeekend’</vt:lpstr>
      <vt:lpstr>Handling Categorical Values</vt:lpstr>
      <vt:lpstr>Handling Categorical Values</vt:lpstr>
      <vt:lpstr>Handling Categorical Values</vt:lpstr>
      <vt:lpstr>Handling feature ‘numItems’</vt:lpstr>
      <vt:lpstr>Feature Engineering ‘localTime’</vt:lpstr>
      <vt:lpstr>Trimming the dataset using feature ‘paymentMethodAgeDays’</vt:lpstr>
      <vt:lpstr>Feature scaling and checking data distribution</vt:lpstr>
      <vt:lpstr>Checking Outliers</vt:lpstr>
      <vt:lpstr>Correlation Analysis</vt:lpstr>
      <vt:lpstr>Final Dataset for training the Classification Models</vt:lpstr>
      <vt:lpstr>Algorithms Used for Training</vt:lpstr>
      <vt:lpstr>Model Training and Validation</vt:lpstr>
      <vt:lpstr>Model Training and Validation</vt:lpstr>
      <vt:lpstr>Model Selection</vt:lpstr>
      <vt:lpstr>Model Selection</vt:lpstr>
      <vt:lpstr>Model Selection</vt:lpstr>
      <vt:lpstr>Performance Metrics for RFC and XGB</vt:lpstr>
      <vt:lpstr>Confusion Matrix</vt:lpstr>
      <vt:lpstr>Key Insights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Sunil Maharana</cp:lastModifiedBy>
  <cp:revision>22</cp:revision>
  <dcterms:modified xsi:type="dcterms:W3CDTF">2024-06-04T22:22:55Z</dcterms:modified>
</cp:coreProperties>
</file>