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6" r:id="rId2"/>
    <p:sldId id="263" r:id="rId3"/>
    <p:sldId id="545" r:id="rId4"/>
    <p:sldId id="259" r:id="rId5"/>
    <p:sldId id="260" r:id="rId6"/>
    <p:sldId id="261" r:id="rId7"/>
    <p:sldId id="540" r:id="rId8"/>
    <p:sldId id="537" r:id="rId9"/>
    <p:sldId id="539" r:id="rId10"/>
    <p:sldId id="555" r:id="rId11"/>
    <p:sldId id="556" r:id="rId12"/>
    <p:sldId id="557" r:id="rId13"/>
    <p:sldId id="558" r:id="rId14"/>
    <p:sldId id="559" r:id="rId15"/>
    <p:sldId id="561" r:id="rId16"/>
    <p:sldId id="538" r:id="rId17"/>
    <p:sldId id="566" r:id="rId18"/>
    <p:sldId id="564" r:id="rId19"/>
    <p:sldId id="565" r:id="rId20"/>
    <p:sldId id="546" r:id="rId21"/>
    <p:sldId id="547" r:id="rId22"/>
    <p:sldId id="548" r:id="rId23"/>
    <p:sldId id="549" r:id="rId24"/>
    <p:sldId id="551" r:id="rId25"/>
    <p:sldId id="552" r:id="rId26"/>
    <p:sldId id="553" r:id="rId27"/>
    <p:sldId id="554" r:id="rId28"/>
    <p:sldId id="562" r:id="rId29"/>
    <p:sldId id="56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9933"/>
    <a:srgbClr val="600000"/>
    <a:srgbClr val="719DFF"/>
    <a:srgbClr val="81BDFF"/>
    <a:srgbClr val="9EFF29"/>
    <a:srgbClr val="003635"/>
    <a:srgbClr val="00217E"/>
    <a:srgbClr val="FF8225"/>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Cisco was founded in 1984. Between 1989 and 1999, the firm had a compounded growth rate of 89 percent per year. In 2008, the firm targets a more moderate but still impressive 12-17% annual growth. The firm in fiscal year 2008 had sales of $39.5 billion. Much of this growth came through acquisitions based on Cisco s clear strategy to gain competitive advantage through the acquisition of new technology. Cisco s continued success depends on those acquired firms being integrated into the parent firm. As a result, Cisco has a well-established system that it follows for the acquisition of technology and technology-focused firm.</a:t>
            </a:r>
            <a:endParaRPr lang="en-PK" dirty="0"/>
          </a:p>
          <a:p>
            <a:endParaRPr lang="en-PK"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681322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9546" y="3141406"/>
            <a:ext cx="7934628" cy="103238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66914" y="4177483"/>
            <a:ext cx="7934634" cy="678426"/>
          </a:xfrm>
        </p:spPr>
        <p:txBody>
          <a:bodyPr>
            <a:normAutofit/>
          </a:bodyPr>
          <a:lstStyle>
            <a:lvl1pPr marL="0" indent="0" algn="l">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92024" indent="-192024">
              <a:buClr>
                <a:srgbClr val="007FA3"/>
              </a:buClr>
              <a:buSzPct val="100000"/>
              <a:defRPr sz="1800"/>
            </a:lvl1pPr>
            <a:lvl2pPr marL="555498" indent="-212598">
              <a:buClr>
                <a:srgbClr val="007FA3"/>
              </a:buClr>
              <a:defRPr sz="1650"/>
            </a:lvl2pPr>
            <a:lvl3pPr>
              <a:buClr>
                <a:srgbClr val="007FA3"/>
              </a:buClr>
              <a:defRPr sz="1500"/>
            </a:lvl3pPr>
            <a:lvl4pPr>
              <a:buClr>
                <a:srgbClr val="007FA3"/>
              </a:buClr>
              <a:defRPr sz="1350"/>
            </a:lvl4pPr>
            <a:lvl5pPr>
              <a:buClr>
                <a:srgbClr val="007FA3"/>
              </a:buClr>
              <a:defRPr sz="1200"/>
            </a:lvl5pPr>
            <a:lvl6pPr>
              <a:buClr>
                <a:srgbClr val="007FA3"/>
              </a:buClr>
              <a:defRPr sz="1200"/>
            </a:lvl6pPr>
            <a:lvl7pPr>
              <a:buClr>
                <a:srgbClr val="007FA3"/>
              </a:buClr>
              <a:defRPr sz="1200"/>
            </a:lvl7pPr>
            <a:lvl8pPr>
              <a:buClr>
                <a:srgbClr val="007FA3"/>
              </a:buClr>
              <a:defRPr sz="1200"/>
            </a:lvl8pPr>
            <a:lvl9pPr>
              <a:buClr>
                <a:srgbClr val="007FA3"/>
              </a:buCl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2385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7" y="718409"/>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482213"/>
            <a:ext cx="8229600" cy="326676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0038" y="436033"/>
            <a:ext cx="6318884"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2" y="1209366"/>
            <a:ext cx="6290188"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7441" y="979565"/>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8252"/>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0649"/>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8252"/>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0649"/>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sarada.com/due-diligence/regulatory" TargetMode="External"/><Relationship Id="rId2" Type="http://schemas.openxmlformats.org/officeDocument/2006/relationships/hyperlink" Target="https://www.ansarada.com/pai-guid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141" y="3023419"/>
            <a:ext cx="7669161" cy="1260986"/>
          </a:xfrm>
        </p:spPr>
        <p:txBody>
          <a:bodyPr>
            <a:normAutofit/>
          </a:bodyPr>
          <a:lstStyle/>
          <a:p>
            <a:pPr algn="r"/>
            <a:r>
              <a:rPr lang="en-US" dirty="0"/>
              <a:t>Obtaining Technology: Implementation</a:t>
            </a:r>
          </a:p>
        </p:txBody>
      </p:sp>
      <p:sp>
        <p:nvSpPr>
          <p:cNvPr id="3" name="Subtitle 2"/>
          <p:cNvSpPr>
            <a:spLocks noGrp="1"/>
          </p:cNvSpPr>
          <p:nvPr>
            <p:ph type="subTitle" idx="1"/>
          </p:nvPr>
        </p:nvSpPr>
        <p:spPr>
          <a:xfrm>
            <a:off x="959639" y="4203284"/>
            <a:ext cx="7690289" cy="730043"/>
          </a:xfrm>
        </p:spPr>
        <p:txBody>
          <a:bodyPr/>
          <a:lstStyle/>
          <a:p>
            <a:pPr algn="r"/>
            <a:r>
              <a:rPr lang="en-US" b="1" dirty="0">
                <a:solidFill>
                  <a:srgbClr val="FF0000"/>
                </a:solidFill>
              </a:rPr>
              <a:t>Technology Management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FB63-4F6D-4FEA-82EE-B5DB6F2BDD32}"/>
              </a:ext>
            </a:extLst>
          </p:cNvPr>
          <p:cNvSpPr>
            <a:spLocks noGrp="1"/>
          </p:cNvSpPr>
          <p:nvPr>
            <p:ph type="title"/>
          </p:nvPr>
        </p:nvSpPr>
        <p:spPr/>
        <p:txBody>
          <a:bodyPr/>
          <a:lstStyle/>
          <a:p>
            <a:r>
              <a:rPr lang="en-US" dirty="0"/>
              <a:t>Horizontal Merger</a:t>
            </a:r>
            <a:endParaRPr lang="en-PK" dirty="0"/>
          </a:p>
        </p:txBody>
      </p:sp>
      <p:sp>
        <p:nvSpPr>
          <p:cNvPr id="3" name="Content Placeholder 2">
            <a:extLst>
              <a:ext uri="{FF2B5EF4-FFF2-40B4-BE49-F238E27FC236}">
                <a16:creationId xmlns:a16="http://schemas.microsoft.com/office/drawing/2014/main" id="{657AE792-EDF8-4795-A597-69711B205E31}"/>
              </a:ext>
            </a:extLst>
          </p:cNvPr>
          <p:cNvSpPr>
            <a:spLocks noGrp="1"/>
          </p:cNvSpPr>
          <p:nvPr>
            <p:ph idx="1"/>
          </p:nvPr>
        </p:nvSpPr>
        <p:spPr/>
        <p:txBody>
          <a:bodyPr>
            <a:normAutofit fontScale="77500" lnSpcReduction="20000"/>
          </a:bodyPr>
          <a:lstStyle/>
          <a:p>
            <a:r>
              <a:rPr lang="en-US" b="0" i="0" dirty="0">
                <a:solidFill>
                  <a:srgbClr val="07070C"/>
                </a:solidFill>
                <a:effectLst/>
                <a:latin typeface="Aktiv Grotesk"/>
              </a:rPr>
              <a:t>A horizontal merger occurs when two companies operating in the same market (and selling similar products or services) come together to dominate market share. This type is attractive for merging companies aiming to build economies of scale and decrease market competition. However, there are potential downsides. A horizontal merger comes with increased regulatory scrutiny and stringency, and can lead to a loss of value if the </a:t>
            </a:r>
            <a:r>
              <a:rPr lang="en-US" b="0" i="0" u="none" strike="noStrike" dirty="0">
                <a:solidFill>
                  <a:srgbClr val="018436"/>
                </a:solidFill>
                <a:effectLst/>
                <a:latin typeface="Aktiv Grotesk"/>
                <a:hlinkClick r:id="rId2"/>
              </a:rPr>
              <a:t>post-merger integration</a:t>
            </a:r>
            <a:r>
              <a:rPr lang="en-US" b="0" i="0" dirty="0">
                <a:solidFill>
                  <a:srgbClr val="07070C"/>
                </a:solidFill>
                <a:effectLst/>
                <a:latin typeface="Aktiv Grotesk"/>
              </a:rPr>
              <a:t> is not fully realized. </a:t>
            </a:r>
            <a:r>
              <a:rPr lang="en-US" b="0" i="0" u="none" strike="noStrike" dirty="0">
                <a:solidFill>
                  <a:srgbClr val="018436"/>
                </a:solidFill>
                <a:effectLst/>
                <a:latin typeface="Aktiv Grotesk"/>
                <a:hlinkClick r:id="rId3"/>
              </a:rPr>
              <a:t>Regulatory due diligence</a:t>
            </a:r>
            <a:r>
              <a:rPr lang="en-US" b="0" i="0" dirty="0">
                <a:solidFill>
                  <a:srgbClr val="07070C"/>
                </a:solidFill>
                <a:effectLst/>
                <a:latin typeface="Aktiv Grotesk"/>
              </a:rPr>
              <a:t> should be executed with extra special care. </a:t>
            </a:r>
          </a:p>
          <a:p>
            <a:endParaRPr lang="en-PK" dirty="0"/>
          </a:p>
        </p:txBody>
      </p:sp>
    </p:spTree>
    <p:extLst>
      <p:ext uri="{BB962C8B-B14F-4D97-AF65-F5344CB8AC3E}">
        <p14:creationId xmlns:p14="http://schemas.microsoft.com/office/powerpoint/2010/main" val="294132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A49E-5D75-4D64-94BF-51FE6B11DAA2}"/>
              </a:ext>
            </a:extLst>
          </p:cNvPr>
          <p:cNvSpPr>
            <a:spLocks noGrp="1"/>
          </p:cNvSpPr>
          <p:nvPr>
            <p:ph type="title"/>
          </p:nvPr>
        </p:nvSpPr>
        <p:spPr/>
        <p:txBody>
          <a:bodyPr/>
          <a:lstStyle/>
          <a:p>
            <a:r>
              <a:rPr lang="en-US" dirty="0"/>
              <a:t>Facebook and Instagram</a:t>
            </a:r>
            <a:endParaRPr lang="en-PK" dirty="0"/>
          </a:p>
        </p:txBody>
      </p:sp>
      <p:sp>
        <p:nvSpPr>
          <p:cNvPr id="3" name="Content Placeholder 2">
            <a:extLst>
              <a:ext uri="{FF2B5EF4-FFF2-40B4-BE49-F238E27FC236}">
                <a16:creationId xmlns:a16="http://schemas.microsoft.com/office/drawing/2014/main" id="{75CF889E-ADBD-41D1-9C14-ABCF22852D49}"/>
              </a:ext>
            </a:extLst>
          </p:cNvPr>
          <p:cNvSpPr>
            <a:spLocks noGrp="1"/>
          </p:cNvSpPr>
          <p:nvPr>
            <p:ph idx="1"/>
          </p:nvPr>
        </p:nvSpPr>
        <p:spPr/>
        <p:txBody>
          <a:bodyPr>
            <a:normAutofit fontScale="70000" lnSpcReduction="20000"/>
          </a:bodyPr>
          <a:lstStyle/>
          <a:p>
            <a:pPr algn="l" latinLnBrk="1"/>
            <a:r>
              <a:rPr lang="en-US" b="0" i="0" dirty="0">
                <a:solidFill>
                  <a:srgbClr val="111111"/>
                </a:solidFill>
                <a:effectLst/>
                <a:latin typeface="SourceSansPro"/>
              </a:rPr>
              <a:t>One of the most definitive examples of horizontal integration was the of Instagram by Facebook (now Meta) in 2012 for a reported $1 billion.</a:t>
            </a:r>
            <a:r>
              <a:rPr lang="en-US" b="0" i="0" u="none" strike="noStrike" baseline="30000" dirty="0">
                <a:solidFill>
                  <a:srgbClr val="0000EE"/>
                </a:solidFill>
                <a:effectLst/>
                <a:latin typeface="SourceSansPro"/>
              </a:rPr>
              <a:t>1</a:t>
            </a:r>
          </a:p>
          <a:p>
            <a:pPr algn="l"/>
            <a:r>
              <a:rPr lang="en-US" b="0" i="0" dirty="0">
                <a:solidFill>
                  <a:srgbClr val="111111"/>
                </a:solidFill>
                <a:effectLst/>
                <a:latin typeface="SourceSansPro"/>
              </a:rPr>
              <a:t> Both companies operated in the same industry (social media) and shared similar production stages in their photo-sharing services.</a:t>
            </a:r>
          </a:p>
          <a:p>
            <a:pPr algn="l"/>
            <a:r>
              <a:rPr lang="en-US" b="0" i="0" dirty="0">
                <a:solidFill>
                  <a:srgbClr val="111111"/>
                </a:solidFill>
                <a:effectLst/>
                <a:latin typeface="SourceSansPro"/>
              </a:rPr>
              <a:t>Facebook sought to strengthen its position in the social sharing space and saw the acquisition of Instagram as an opportunity to grow its market share, reduce competition, and gain access to new audiences. Facebook realized all of these through its acquisition. Instagram is now owned by Facebook but still operates independently as its own social media platform.</a:t>
            </a:r>
          </a:p>
          <a:p>
            <a:endParaRPr lang="en-PK" dirty="0"/>
          </a:p>
        </p:txBody>
      </p:sp>
    </p:spTree>
    <p:extLst>
      <p:ext uri="{BB962C8B-B14F-4D97-AF65-F5344CB8AC3E}">
        <p14:creationId xmlns:p14="http://schemas.microsoft.com/office/powerpoint/2010/main" val="351103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A2C9-81E0-4B34-B631-A7C3C7C2578D}"/>
              </a:ext>
            </a:extLst>
          </p:cNvPr>
          <p:cNvSpPr>
            <a:spLocks noGrp="1"/>
          </p:cNvSpPr>
          <p:nvPr>
            <p:ph type="title"/>
          </p:nvPr>
        </p:nvSpPr>
        <p:spPr/>
        <p:txBody>
          <a:bodyPr/>
          <a:lstStyle/>
          <a:p>
            <a:r>
              <a:rPr lang="en-US" dirty="0"/>
              <a:t>Vertical Merger</a:t>
            </a:r>
            <a:endParaRPr lang="en-PK" dirty="0"/>
          </a:p>
        </p:txBody>
      </p:sp>
      <p:sp>
        <p:nvSpPr>
          <p:cNvPr id="3" name="Content Placeholder 2">
            <a:extLst>
              <a:ext uri="{FF2B5EF4-FFF2-40B4-BE49-F238E27FC236}">
                <a16:creationId xmlns:a16="http://schemas.microsoft.com/office/drawing/2014/main" id="{D4D195DC-2D6B-4A14-8AE2-2FAAE023AD14}"/>
              </a:ext>
            </a:extLst>
          </p:cNvPr>
          <p:cNvSpPr>
            <a:spLocks noGrp="1"/>
          </p:cNvSpPr>
          <p:nvPr>
            <p:ph idx="1"/>
          </p:nvPr>
        </p:nvSpPr>
        <p:spPr/>
        <p:txBody>
          <a:bodyPr>
            <a:normAutofit fontScale="85000" lnSpcReduction="10000"/>
          </a:bodyPr>
          <a:lstStyle/>
          <a:p>
            <a:r>
              <a:rPr lang="en-US" b="0" i="0" dirty="0">
                <a:solidFill>
                  <a:srgbClr val="07070C"/>
                </a:solidFill>
                <a:effectLst/>
                <a:latin typeface="Aktiv Grotesk"/>
              </a:rPr>
              <a:t>Vertical mergers involve two companies in the same industry who operate in different stages of production. This could involve a retailer who merges with a wholesaler, or a wholesaler merging with a manufacturer, for example. This type of merger is ideal for streamlining operations, boosting efficiencies, and cutting costs across the supply chain, but it can also reduce flexibility and result in new complexities for the business to manage.</a:t>
            </a:r>
            <a:endParaRPr lang="en-PK" dirty="0"/>
          </a:p>
        </p:txBody>
      </p:sp>
    </p:spTree>
    <p:extLst>
      <p:ext uri="{BB962C8B-B14F-4D97-AF65-F5344CB8AC3E}">
        <p14:creationId xmlns:p14="http://schemas.microsoft.com/office/powerpoint/2010/main" val="350368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EB69-DCB0-461D-A767-D8AB66401CEB}"/>
              </a:ext>
            </a:extLst>
          </p:cNvPr>
          <p:cNvSpPr>
            <a:spLocks noGrp="1"/>
          </p:cNvSpPr>
          <p:nvPr>
            <p:ph type="title"/>
          </p:nvPr>
        </p:nvSpPr>
        <p:spPr/>
        <p:txBody>
          <a:bodyPr/>
          <a:lstStyle/>
          <a:p>
            <a:r>
              <a:rPr lang="en-US" dirty="0"/>
              <a:t>eBay and </a:t>
            </a:r>
            <a:r>
              <a:rPr lang="en-US" dirty="0" err="1"/>
              <a:t>Paypal</a:t>
            </a:r>
            <a:endParaRPr lang="en-PK" dirty="0"/>
          </a:p>
        </p:txBody>
      </p:sp>
      <p:sp>
        <p:nvSpPr>
          <p:cNvPr id="3" name="Content Placeholder 2">
            <a:extLst>
              <a:ext uri="{FF2B5EF4-FFF2-40B4-BE49-F238E27FC236}">
                <a16:creationId xmlns:a16="http://schemas.microsoft.com/office/drawing/2014/main" id="{AEA10AA5-823E-4A45-8CCC-B662206B3540}"/>
              </a:ext>
            </a:extLst>
          </p:cNvPr>
          <p:cNvSpPr>
            <a:spLocks noGrp="1"/>
          </p:cNvSpPr>
          <p:nvPr>
            <p:ph idx="1"/>
          </p:nvPr>
        </p:nvSpPr>
        <p:spPr/>
        <p:txBody>
          <a:bodyPr>
            <a:normAutofit fontScale="85000" lnSpcReduction="10000"/>
          </a:bodyPr>
          <a:lstStyle/>
          <a:p>
            <a:r>
              <a:rPr lang="en-US" i="0" dirty="0">
                <a:effectLst/>
                <a:latin typeface="-apple-system"/>
              </a:rPr>
              <a:t>A classic example of a vertical merger would be between eBay and PayPal in 2002. eBay is an online shopping and auction website, and PayPal provides services to transfer money and allow users to make online payments. Though both eBay and PayPal were operating in dissimilar businesses, the merger helped eBay to increase the number of transactions and proved a strategic decision overall.</a:t>
            </a:r>
            <a:endParaRPr lang="en-PK" dirty="0"/>
          </a:p>
        </p:txBody>
      </p:sp>
    </p:spTree>
    <p:extLst>
      <p:ext uri="{BB962C8B-B14F-4D97-AF65-F5344CB8AC3E}">
        <p14:creationId xmlns:p14="http://schemas.microsoft.com/office/powerpoint/2010/main" val="356042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910D-ABB4-406F-A1CB-43F2FEE71E75}"/>
              </a:ext>
            </a:extLst>
          </p:cNvPr>
          <p:cNvSpPr>
            <a:spLocks noGrp="1"/>
          </p:cNvSpPr>
          <p:nvPr>
            <p:ph type="title"/>
          </p:nvPr>
        </p:nvSpPr>
        <p:spPr/>
        <p:txBody>
          <a:bodyPr/>
          <a:lstStyle/>
          <a:p>
            <a:r>
              <a:rPr lang="en-US" dirty="0"/>
              <a:t>Conglomerate Merger</a:t>
            </a:r>
            <a:endParaRPr lang="en-PK" dirty="0"/>
          </a:p>
        </p:txBody>
      </p:sp>
      <p:sp>
        <p:nvSpPr>
          <p:cNvPr id="3" name="Content Placeholder 2">
            <a:extLst>
              <a:ext uri="{FF2B5EF4-FFF2-40B4-BE49-F238E27FC236}">
                <a16:creationId xmlns:a16="http://schemas.microsoft.com/office/drawing/2014/main" id="{B95F0B4C-1110-4416-B124-11BD4F64D4A3}"/>
              </a:ext>
            </a:extLst>
          </p:cNvPr>
          <p:cNvSpPr>
            <a:spLocks noGrp="1"/>
          </p:cNvSpPr>
          <p:nvPr>
            <p:ph idx="1"/>
          </p:nvPr>
        </p:nvSpPr>
        <p:spPr/>
        <p:txBody>
          <a:bodyPr>
            <a:normAutofit fontScale="70000" lnSpcReduction="20000"/>
          </a:bodyPr>
          <a:lstStyle/>
          <a:p>
            <a:r>
              <a:rPr lang="en-US" b="0" i="0" dirty="0">
                <a:solidFill>
                  <a:srgbClr val="07070C"/>
                </a:solidFill>
                <a:effectLst/>
                <a:latin typeface="Aktiv Grotesk"/>
              </a:rPr>
              <a:t>Unlike the other types of merger, a conglomerate merger occurs between two companies whose business activities and industries may be completely unrelated. In pure conglomerate mergers, the two firms may continue to operate separately within their own markets, whereas in a mixed one, they may look to expand product or market reach. While this type of merger can help the new entity increase market share and diversify its business, it can be especially challenging to integrate dissimilar companies, raising the risk of culture clashes and lost efficiency due to disrupted business operations.</a:t>
            </a:r>
            <a:endParaRPr lang="en-PK" dirty="0"/>
          </a:p>
        </p:txBody>
      </p:sp>
    </p:spTree>
    <p:extLst>
      <p:ext uri="{BB962C8B-B14F-4D97-AF65-F5344CB8AC3E}">
        <p14:creationId xmlns:p14="http://schemas.microsoft.com/office/powerpoint/2010/main" val="148547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7E22-3A00-4A1C-9788-00EB98114A40}"/>
              </a:ext>
            </a:extLst>
          </p:cNvPr>
          <p:cNvSpPr>
            <a:spLocks noGrp="1"/>
          </p:cNvSpPr>
          <p:nvPr>
            <p:ph type="title"/>
          </p:nvPr>
        </p:nvSpPr>
        <p:spPr/>
        <p:txBody>
          <a:bodyPr/>
          <a:lstStyle/>
          <a:p>
            <a:r>
              <a:rPr lang="en-US" dirty="0"/>
              <a:t>Disney and ABC</a:t>
            </a:r>
            <a:endParaRPr lang="en-PK" dirty="0"/>
          </a:p>
        </p:txBody>
      </p:sp>
      <p:sp>
        <p:nvSpPr>
          <p:cNvPr id="3" name="Content Placeholder 2">
            <a:extLst>
              <a:ext uri="{FF2B5EF4-FFF2-40B4-BE49-F238E27FC236}">
                <a16:creationId xmlns:a16="http://schemas.microsoft.com/office/drawing/2014/main" id="{80C05DCC-B613-4092-B347-6511ADDA2EB7}"/>
              </a:ext>
            </a:extLst>
          </p:cNvPr>
          <p:cNvSpPr>
            <a:spLocks noGrp="1"/>
          </p:cNvSpPr>
          <p:nvPr>
            <p:ph idx="1"/>
          </p:nvPr>
        </p:nvSpPr>
        <p:spPr/>
        <p:txBody>
          <a:bodyPr>
            <a:normAutofit fontScale="70000" lnSpcReduction="20000"/>
          </a:bodyPr>
          <a:lstStyle/>
          <a:p>
            <a:r>
              <a:rPr lang="en-US" b="1" i="0" dirty="0">
                <a:solidFill>
                  <a:srgbClr val="242424"/>
                </a:solidFill>
                <a:effectLst/>
                <a:latin typeface="Poppins" panose="00000500000000000000" pitchFamily="2" charset="0"/>
              </a:rPr>
              <a:t>Walt Disney Company &amp; American Broadcasting Company merger</a:t>
            </a:r>
            <a:r>
              <a:rPr lang="en-US" b="0" i="0" dirty="0">
                <a:solidFill>
                  <a:srgbClr val="242424"/>
                </a:solidFill>
                <a:effectLst/>
                <a:latin typeface="Poppins" panose="00000500000000000000" pitchFamily="2" charset="0"/>
              </a:rPr>
              <a:t> - this is often cited as a prime example of a conglomerate merger. In 1995, Disney purchased ABC, gaining entry into ABC’s national television realm, as well as ESPN’s extensive sports coverage. Since Disney already owned several cable networks at the time of the deal this would be a mixed conglomerate merger because it did open up extensive new distribution and content options for Disney. </a:t>
            </a:r>
          </a:p>
          <a:p>
            <a:endParaRPr lang="en-PK" dirty="0"/>
          </a:p>
        </p:txBody>
      </p:sp>
    </p:spTree>
    <p:extLst>
      <p:ext uri="{BB962C8B-B14F-4D97-AF65-F5344CB8AC3E}">
        <p14:creationId xmlns:p14="http://schemas.microsoft.com/office/powerpoint/2010/main" val="413577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B829-AC23-450E-B763-528E8F4F43A0}"/>
              </a:ext>
            </a:extLst>
          </p:cNvPr>
          <p:cNvSpPr>
            <a:spLocks noGrp="1"/>
          </p:cNvSpPr>
          <p:nvPr>
            <p:ph type="title"/>
          </p:nvPr>
        </p:nvSpPr>
        <p:spPr/>
        <p:txBody>
          <a:bodyPr/>
          <a:lstStyle/>
          <a:p>
            <a:r>
              <a:rPr lang="en-US" dirty="0"/>
              <a:t>Types of Mergers</a:t>
            </a:r>
            <a:endParaRPr lang="en-PK" dirty="0"/>
          </a:p>
        </p:txBody>
      </p:sp>
      <p:pic>
        <p:nvPicPr>
          <p:cNvPr id="5" name="Content Placeholder 4">
            <a:extLst>
              <a:ext uri="{FF2B5EF4-FFF2-40B4-BE49-F238E27FC236}">
                <a16:creationId xmlns:a16="http://schemas.microsoft.com/office/drawing/2014/main" id="{E970CE0E-96E8-40C9-9E47-0CDEEF1747B1}"/>
              </a:ext>
            </a:extLst>
          </p:cNvPr>
          <p:cNvPicPr>
            <a:picLocks noGrp="1" noChangeAspect="1"/>
          </p:cNvPicPr>
          <p:nvPr>
            <p:ph idx="1"/>
          </p:nvPr>
        </p:nvPicPr>
        <p:blipFill rotWithShape="1">
          <a:blip r:embed="rId2"/>
          <a:srcRect l="36770" t="33502" r="19981" b="8290"/>
          <a:stretch/>
        </p:blipFill>
        <p:spPr>
          <a:xfrm>
            <a:off x="2781300" y="1417319"/>
            <a:ext cx="4602480" cy="3484363"/>
          </a:xfrm>
        </p:spPr>
      </p:pic>
    </p:spTree>
    <p:extLst>
      <p:ext uri="{BB962C8B-B14F-4D97-AF65-F5344CB8AC3E}">
        <p14:creationId xmlns:p14="http://schemas.microsoft.com/office/powerpoint/2010/main" val="3928379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999F-D94E-46CD-B4C7-967BD239E7E5}"/>
              </a:ext>
            </a:extLst>
          </p:cNvPr>
          <p:cNvSpPr>
            <a:spLocks noGrp="1"/>
          </p:cNvSpPr>
          <p:nvPr>
            <p:ph type="title"/>
          </p:nvPr>
        </p:nvSpPr>
        <p:spPr>
          <a:xfrm>
            <a:off x="2390038" y="77893"/>
            <a:ext cx="6318884" cy="725349"/>
          </a:xfrm>
        </p:spPr>
        <p:txBody>
          <a:bodyPr>
            <a:normAutofit fontScale="90000"/>
          </a:bodyPr>
          <a:lstStyle/>
          <a:p>
            <a:r>
              <a:rPr lang="en-US" dirty="0"/>
              <a:t>Decision Tree for Acquiring Technology</a:t>
            </a:r>
            <a:endParaRPr lang="en-PK" dirty="0"/>
          </a:p>
        </p:txBody>
      </p:sp>
      <p:sp>
        <p:nvSpPr>
          <p:cNvPr id="3" name="Content Placeholder 2">
            <a:extLst>
              <a:ext uri="{FF2B5EF4-FFF2-40B4-BE49-F238E27FC236}">
                <a16:creationId xmlns:a16="http://schemas.microsoft.com/office/drawing/2014/main" id="{54D32288-CD89-4F34-99D7-2DD904A0E193}"/>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982B1FAE-2176-4827-9361-A27790F15CE0}"/>
              </a:ext>
            </a:extLst>
          </p:cNvPr>
          <p:cNvPicPr>
            <a:picLocks noChangeAspect="1"/>
          </p:cNvPicPr>
          <p:nvPr/>
        </p:nvPicPr>
        <p:blipFill rotWithShape="1">
          <a:blip r:embed="rId2"/>
          <a:srcRect l="36666" t="23512" r="28167" b="10519"/>
          <a:stretch/>
        </p:blipFill>
        <p:spPr>
          <a:xfrm>
            <a:off x="4434840" y="803242"/>
            <a:ext cx="3649980" cy="4271434"/>
          </a:xfrm>
          <a:prstGeom prst="rect">
            <a:avLst/>
          </a:prstGeom>
        </p:spPr>
      </p:pic>
    </p:spTree>
    <p:extLst>
      <p:ext uri="{BB962C8B-B14F-4D97-AF65-F5344CB8AC3E}">
        <p14:creationId xmlns:p14="http://schemas.microsoft.com/office/powerpoint/2010/main" val="2760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F254-DEC4-4E5B-B823-548553C71329}"/>
              </a:ext>
            </a:extLst>
          </p:cNvPr>
          <p:cNvSpPr>
            <a:spLocks noGrp="1"/>
          </p:cNvSpPr>
          <p:nvPr>
            <p:ph type="title"/>
          </p:nvPr>
        </p:nvSpPr>
        <p:spPr/>
        <p:txBody>
          <a:bodyPr/>
          <a:lstStyle/>
          <a:p>
            <a:r>
              <a:rPr lang="en-US" dirty="0"/>
              <a:t>M&amp;A Process</a:t>
            </a:r>
            <a:endParaRPr lang="en-PK" dirty="0"/>
          </a:p>
        </p:txBody>
      </p:sp>
      <p:sp>
        <p:nvSpPr>
          <p:cNvPr id="3" name="Content Placeholder 2">
            <a:extLst>
              <a:ext uri="{FF2B5EF4-FFF2-40B4-BE49-F238E27FC236}">
                <a16:creationId xmlns:a16="http://schemas.microsoft.com/office/drawing/2014/main" id="{E467F538-FDAA-46F1-8C99-4509BD99A078}"/>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3E4BDFCD-8A2F-4AE7-A545-D9E32E851BF2}"/>
              </a:ext>
            </a:extLst>
          </p:cNvPr>
          <p:cNvPicPr>
            <a:picLocks noChangeAspect="1"/>
          </p:cNvPicPr>
          <p:nvPr/>
        </p:nvPicPr>
        <p:blipFill rotWithShape="1">
          <a:blip r:embed="rId2"/>
          <a:srcRect l="28166" t="33926" r="31210" b="6222"/>
          <a:stretch/>
        </p:blipFill>
        <p:spPr>
          <a:xfrm>
            <a:off x="3566160" y="1280160"/>
            <a:ext cx="3714628" cy="3078480"/>
          </a:xfrm>
          <a:prstGeom prst="rect">
            <a:avLst/>
          </a:prstGeom>
        </p:spPr>
      </p:pic>
    </p:spTree>
    <p:extLst>
      <p:ext uri="{BB962C8B-B14F-4D97-AF65-F5344CB8AC3E}">
        <p14:creationId xmlns:p14="http://schemas.microsoft.com/office/powerpoint/2010/main" val="2661568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31F5-A8CA-4E04-8464-B7826D1E54D9}"/>
              </a:ext>
            </a:extLst>
          </p:cNvPr>
          <p:cNvSpPr>
            <a:spLocks noGrp="1"/>
          </p:cNvSpPr>
          <p:nvPr>
            <p:ph type="title"/>
          </p:nvPr>
        </p:nvSpPr>
        <p:spPr/>
        <p:txBody>
          <a:bodyPr/>
          <a:lstStyle/>
          <a:p>
            <a:r>
              <a:rPr lang="en-US" dirty="0"/>
              <a:t>Due Diligence</a:t>
            </a:r>
            <a:endParaRPr lang="en-PK" dirty="0"/>
          </a:p>
        </p:txBody>
      </p:sp>
      <p:sp>
        <p:nvSpPr>
          <p:cNvPr id="3" name="Content Placeholder 2">
            <a:extLst>
              <a:ext uri="{FF2B5EF4-FFF2-40B4-BE49-F238E27FC236}">
                <a16:creationId xmlns:a16="http://schemas.microsoft.com/office/drawing/2014/main" id="{601B7BD7-D3F3-446C-8F74-1987B6F1F101}"/>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58C917BF-373B-4976-8144-B41027930FA8}"/>
              </a:ext>
            </a:extLst>
          </p:cNvPr>
          <p:cNvPicPr>
            <a:picLocks noChangeAspect="1"/>
          </p:cNvPicPr>
          <p:nvPr/>
        </p:nvPicPr>
        <p:blipFill rotWithShape="1">
          <a:blip r:embed="rId2"/>
          <a:srcRect l="27000" t="23512" r="29500" b="32148"/>
          <a:stretch/>
        </p:blipFill>
        <p:spPr>
          <a:xfrm>
            <a:off x="2491143" y="1267874"/>
            <a:ext cx="6101125" cy="3498102"/>
          </a:xfrm>
          <a:prstGeom prst="rect">
            <a:avLst/>
          </a:prstGeom>
        </p:spPr>
      </p:pic>
    </p:spTree>
    <p:extLst>
      <p:ext uri="{BB962C8B-B14F-4D97-AF65-F5344CB8AC3E}">
        <p14:creationId xmlns:p14="http://schemas.microsoft.com/office/powerpoint/2010/main" val="172456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2D8F-609F-4127-A8F7-CBE568C5AB84}"/>
              </a:ext>
            </a:extLst>
          </p:cNvPr>
          <p:cNvSpPr>
            <a:spLocks noGrp="1"/>
          </p:cNvSpPr>
          <p:nvPr>
            <p:ph type="title"/>
          </p:nvPr>
        </p:nvSpPr>
        <p:spPr/>
        <p:txBody>
          <a:bodyPr/>
          <a:lstStyle/>
          <a:p>
            <a:r>
              <a:rPr lang="en-US" b="1" dirty="0">
                <a:solidFill>
                  <a:srgbClr val="FF0000"/>
                </a:solidFill>
              </a:rPr>
              <a:t>Objective</a:t>
            </a:r>
            <a:endParaRPr lang="en-PK" b="1" dirty="0">
              <a:solidFill>
                <a:srgbClr val="FF0000"/>
              </a:solidFill>
            </a:endParaRPr>
          </a:p>
        </p:txBody>
      </p:sp>
      <p:sp>
        <p:nvSpPr>
          <p:cNvPr id="3" name="Content Placeholder 2">
            <a:extLst>
              <a:ext uri="{FF2B5EF4-FFF2-40B4-BE49-F238E27FC236}">
                <a16:creationId xmlns:a16="http://schemas.microsoft.com/office/drawing/2014/main" id="{788282A0-178F-424A-AFB4-839D705B2C39}"/>
              </a:ext>
            </a:extLst>
          </p:cNvPr>
          <p:cNvSpPr>
            <a:spLocks noGrp="1"/>
          </p:cNvSpPr>
          <p:nvPr>
            <p:ph idx="1"/>
          </p:nvPr>
        </p:nvSpPr>
        <p:spPr/>
        <p:txBody>
          <a:bodyPr>
            <a:normAutofit/>
          </a:bodyPr>
          <a:lstStyle/>
          <a:p>
            <a:r>
              <a:rPr lang="en-US" dirty="0"/>
              <a:t>The specific material examined in this chapter includes: </a:t>
            </a:r>
          </a:p>
          <a:p>
            <a:r>
              <a:rPr lang="en-US" dirty="0"/>
              <a:t>Reasons to acquire technology </a:t>
            </a:r>
          </a:p>
          <a:p>
            <a:r>
              <a:rPr lang="en-US" dirty="0"/>
              <a:t>Alliances </a:t>
            </a:r>
          </a:p>
          <a:p>
            <a:r>
              <a:rPr lang="en-US" dirty="0"/>
              <a:t>Mergers and acquisitions </a:t>
            </a:r>
          </a:p>
          <a:p>
            <a:r>
              <a:rPr lang="en-US" dirty="0"/>
              <a:t>The importance of goals and due diligence</a:t>
            </a:r>
            <a:endParaRPr lang="en-PK" dirty="0"/>
          </a:p>
        </p:txBody>
      </p:sp>
    </p:spTree>
    <p:extLst>
      <p:ext uri="{BB962C8B-B14F-4D97-AF65-F5344CB8AC3E}">
        <p14:creationId xmlns:p14="http://schemas.microsoft.com/office/powerpoint/2010/main" val="388289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4820-8F76-48C9-B5BC-91225B3E3C69}"/>
              </a:ext>
            </a:extLst>
          </p:cNvPr>
          <p:cNvSpPr>
            <a:spLocks noGrp="1"/>
          </p:cNvSpPr>
          <p:nvPr>
            <p:ph type="title"/>
          </p:nvPr>
        </p:nvSpPr>
        <p:spPr/>
        <p:txBody>
          <a:bodyPr/>
          <a:lstStyle/>
          <a:p>
            <a:r>
              <a:rPr lang="en-US" dirty="0"/>
              <a:t>Key Implementation Issues</a:t>
            </a:r>
            <a:endParaRPr lang="en-PK" dirty="0"/>
          </a:p>
        </p:txBody>
      </p:sp>
      <p:sp>
        <p:nvSpPr>
          <p:cNvPr id="3" name="Content Placeholder 2">
            <a:extLst>
              <a:ext uri="{FF2B5EF4-FFF2-40B4-BE49-F238E27FC236}">
                <a16:creationId xmlns:a16="http://schemas.microsoft.com/office/drawing/2014/main" id="{1FE8D524-385C-47D4-9592-A2F4D681C4B8}"/>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3BBD7A7E-D97C-4892-894F-06D254081A99}"/>
              </a:ext>
            </a:extLst>
          </p:cNvPr>
          <p:cNvPicPr>
            <a:picLocks noChangeAspect="1"/>
          </p:cNvPicPr>
          <p:nvPr/>
        </p:nvPicPr>
        <p:blipFill rotWithShape="1">
          <a:blip r:embed="rId2"/>
          <a:srcRect l="27500" t="19556" r="15250" b="12230"/>
          <a:stretch/>
        </p:blipFill>
        <p:spPr>
          <a:xfrm>
            <a:off x="2606040" y="1198841"/>
            <a:ext cx="5234940" cy="3508626"/>
          </a:xfrm>
          <a:prstGeom prst="rect">
            <a:avLst/>
          </a:prstGeom>
        </p:spPr>
      </p:pic>
    </p:spTree>
    <p:extLst>
      <p:ext uri="{BB962C8B-B14F-4D97-AF65-F5344CB8AC3E}">
        <p14:creationId xmlns:p14="http://schemas.microsoft.com/office/powerpoint/2010/main" val="364469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93F2-6F88-4F47-92A7-3CC4216A323E}"/>
              </a:ext>
            </a:extLst>
          </p:cNvPr>
          <p:cNvSpPr>
            <a:spLocks noGrp="1"/>
          </p:cNvSpPr>
          <p:nvPr>
            <p:ph type="title"/>
          </p:nvPr>
        </p:nvSpPr>
        <p:spPr/>
        <p:txBody>
          <a:bodyPr/>
          <a:lstStyle/>
          <a:p>
            <a:r>
              <a:rPr lang="en-US" dirty="0"/>
              <a:t>Integration</a:t>
            </a:r>
            <a:endParaRPr lang="en-PK" dirty="0"/>
          </a:p>
        </p:txBody>
      </p:sp>
      <p:sp>
        <p:nvSpPr>
          <p:cNvPr id="3" name="Content Placeholder 2">
            <a:extLst>
              <a:ext uri="{FF2B5EF4-FFF2-40B4-BE49-F238E27FC236}">
                <a16:creationId xmlns:a16="http://schemas.microsoft.com/office/drawing/2014/main" id="{0FD0C00E-B00F-4C83-BA84-733AE48F53F2}"/>
              </a:ext>
            </a:extLst>
          </p:cNvPr>
          <p:cNvSpPr>
            <a:spLocks noGrp="1"/>
          </p:cNvSpPr>
          <p:nvPr>
            <p:ph idx="1"/>
          </p:nvPr>
        </p:nvSpPr>
        <p:spPr/>
        <p:txBody>
          <a:bodyPr>
            <a:normAutofit/>
          </a:bodyPr>
          <a:lstStyle/>
          <a:p>
            <a:pPr marL="0" indent="0">
              <a:buNone/>
            </a:pPr>
            <a:r>
              <a:rPr lang="en-US" sz="2400" dirty="0"/>
              <a:t>Blending or creating fit within an organization, whether it is an alliance, joint venture, or merger/ acquisition, requires developing shared norms, capturing competencies from both organizations, creating compatible systems and structures, and integrating teams and functions.</a:t>
            </a:r>
            <a:endParaRPr lang="en-PK" sz="2400" dirty="0"/>
          </a:p>
        </p:txBody>
      </p:sp>
    </p:spTree>
    <p:extLst>
      <p:ext uri="{BB962C8B-B14F-4D97-AF65-F5344CB8AC3E}">
        <p14:creationId xmlns:p14="http://schemas.microsoft.com/office/powerpoint/2010/main" val="1213693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631F-EA39-41FB-81AC-003797C24C6B}"/>
              </a:ext>
            </a:extLst>
          </p:cNvPr>
          <p:cNvSpPr>
            <a:spLocks noGrp="1"/>
          </p:cNvSpPr>
          <p:nvPr>
            <p:ph type="title"/>
          </p:nvPr>
        </p:nvSpPr>
        <p:spPr/>
        <p:txBody>
          <a:bodyPr/>
          <a:lstStyle/>
          <a:p>
            <a:r>
              <a:rPr lang="en-US" dirty="0"/>
              <a:t>Example - Cisco</a:t>
            </a:r>
            <a:endParaRPr lang="en-PK" dirty="0"/>
          </a:p>
        </p:txBody>
      </p:sp>
      <p:sp>
        <p:nvSpPr>
          <p:cNvPr id="3" name="Content Placeholder 2">
            <a:extLst>
              <a:ext uri="{FF2B5EF4-FFF2-40B4-BE49-F238E27FC236}">
                <a16:creationId xmlns:a16="http://schemas.microsoft.com/office/drawing/2014/main" id="{EBBCFC9D-6262-46B8-BD20-5B7F605DC5C1}"/>
              </a:ext>
            </a:extLst>
          </p:cNvPr>
          <p:cNvSpPr>
            <a:spLocks noGrp="1"/>
          </p:cNvSpPr>
          <p:nvPr>
            <p:ph idx="1"/>
          </p:nvPr>
        </p:nvSpPr>
        <p:spPr/>
        <p:txBody>
          <a:bodyPr>
            <a:normAutofit fontScale="62500" lnSpcReduction="20000"/>
          </a:bodyPr>
          <a:lstStyle/>
          <a:p>
            <a:pPr marL="0" indent="0">
              <a:buNone/>
            </a:pPr>
            <a:r>
              <a:rPr lang="en-US" dirty="0"/>
              <a:t>For the Integration of the acquired system includes: </a:t>
            </a:r>
          </a:p>
          <a:p>
            <a:r>
              <a:rPr lang="en-US" dirty="0"/>
              <a:t>Strong due diligence prior to acquisition identifies all potential issues and problems as well as critical differences in the acquired firm. </a:t>
            </a:r>
          </a:p>
          <a:p>
            <a:r>
              <a:rPr lang="en-US" dirty="0"/>
              <a:t>One-third of top management from the acquired firm fills slots in the new unit. </a:t>
            </a:r>
          </a:p>
          <a:p>
            <a:r>
              <a:rPr lang="en-US" dirty="0"/>
              <a:t>A buddy system matches key employees of the acquired firm with key employees in Cisco. </a:t>
            </a:r>
          </a:p>
          <a:p>
            <a:r>
              <a:rPr lang="en-US" dirty="0"/>
              <a:t>Customization of each integration effort matches the unique needs of the firm. </a:t>
            </a:r>
          </a:p>
          <a:p>
            <a:r>
              <a:rPr lang="en-US" dirty="0"/>
              <a:t>Conversion of existing systems, such as computers, to Cisco systems takes advantage of economies of scale. </a:t>
            </a:r>
          </a:p>
          <a:p>
            <a:r>
              <a:rPr lang="en-US" dirty="0"/>
              <a:t>Ninety days are allocated to complete integration of the acquired firm into Cisco.</a:t>
            </a:r>
            <a:endParaRPr lang="en-PK" dirty="0"/>
          </a:p>
        </p:txBody>
      </p:sp>
    </p:spTree>
    <p:extLst>
      <p:ext uri="{BB962C8B-B14F-4D97-AF65-F5344CB8AC3E}">
        <p14:creationId xmlns:p14="http://schemas.microsoft.com/office/powerpoint/2010/main" val="620116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179B-FACD-4C56-8CD2-C1B85E5DC1AD}"/>
              </a:ext>
            </a:extLst>
          </p:cNvPr>
          <p:cNvSpPr>
            <a:spLocks noGrp="1"/>
          </p:cNvSpPr>
          <p:nvPr>
            <p:ph type="title"/>
          </p:nvPr>
        </p:nvSpPr>
        <p:spPr/>
        <p:txBody>
          <a:bodyPr/>
          <a:lstStyle/>
          <a:p>
            <a:r>
              <a:rPr lang="en-US" dirty="0"/>
              <a:t>Integration</a:t>
            </a:r>
            <a:endParaRPr lang="en-PK" dirty="0"/>
          </a:p>
        </p:txBody>
      </p:sp>
      <p:sp>
        <p:nvSpPr>
          <p:cNvPr id="3" name="Content Placeholder 2">
            <a:extLst>
              <a:ext uri="{FF2B5EF4-FFF2-40B4-BE49-F238E27FC236}">
                <a16:creationId xmlns:a16="http://schemas.microsoft.com/office/drawing/2014/main" id="{1DE6347D-019E-4BF2-8DBC-C0BB4043787D}"/>
              </a:ext>
            </a:extLst>
          </p:cNvPr>
          <p:cNvSpPr>
            <a:spLocks noGrp="1"/>
          </p:cNvSpPr>
          <p:nvPr>
            <p:ph idx="1"/>
          </p:nvPr>
        </p:nvSpPr>
        <p:spPr/>
        <p:txBody>
          <a:bodyPr/>
          <a:lstStyle/>
          <a:p>
            <a:pPr marL="0" indent="0">
              <a:buNone/>
            </a:pPr>
            <a:r>
              <a:rPr lang="en-US" dirty="0"/>
              <a:t>Three critical elements in integration include: </a:t>
            </a:r>
          </a:p>
          <a:p>
            <a:r>
              <a:rPr lang="en-US" dirty="0"/>
              <a:t>Blended structures and culture</a:t>
            </a:r>
          </a:p>
          <a:p>
            <a:r>
              <a:rPr lang="en-US" dirty="0"/>
              <a:t>Due diligence </a:t>
            </a:r>
          </a:p>
          <a:p>
            <a:r>
              <a:rPr lang="en-US" dirty="0"/>
              <a:t>Shared lessons </a:t>
            </a:r>
          </a:p>
        </p:txBody>
      </p:sp>
    </p:spTree>
    <p:extLst>
      <p:ext uri="{BB962C8B-B14F-4D97-AF65-F5344CB8AC3E}">
        <p14:creationId xmlns:p14="http://schemas.microsoft.com/office/powerpoint/2010/main" val="72730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BE94-281F-4051-B26C-2BDB50D8399A}"/>
              </a:ext>
            </a:extLst>
          </p:cNvPr>
          <p:cNvSpPr>
            <a:spLocks noGrp="1"/>
          </p:cNvSpPr>
          <p:nvPr>
            <p:ph type="title"/>
          </p:nvPr>
        </p:nvSpPr>
        <p:spPr/>
        <p:txBody>
          <a:bodyPr/>
          <a:lstStyle/>
          <a:p>
            <a:r>
              <a:rPr lang="en-US" dirty="0"/>
              <a:t>Unrelated Merger/Acquisition</a:t>
            </a:r>
            <a:endParaRPr lang="en-PK" dirty="0"/>
          </a:p>
        </p:txBody>
      </p:sp>
      <p:sp>
        <p:nvSpPr>
          <p:cNvPr id="3" name="Content Placeholder 2">
            <a:extLst>
              <a:ext uri="{FF2B5EF4-FFF2-40B4-BE49-F238E27FC236}">
                <a16:creationId xmlns:a16="http://schemas.microsoft.com/office/drawing/2014/main" id="{AF796622-393F-4F5E-BB30-45875FD99B4D}"/>
              </a:ext>
            </a:extLst>
          </p:cNvPr>
          <p:cNvSpPr>
            <a:spLocks noGrp="1"/>
          </p:cNvSpPr>
          <p:nvPr>
            <p:ph idx="1"/>
          </p:nvPr>
        </p:nvSpPr>
        <p:spPr/>
        <p:txBody>
          <a:bodyPr>
            <a:normAutofit fontScale="70000" lnSpcReduction="20000"/>
          </a:bodyPr>
          <a:lstStyle/>
          <a:p>
            <a:r>
              <a:rPr lang="en-US" dirty="0"/>
              <a:t>in an unrelated acquisition, restructuring is often required. This could mean a new strategic business unit or a new division is formed to house that technology. The formation of a separate unit requires less integration. </a:t>
            </a:r>
          </a:p>
          <a:p>
            <a:r>
              <a:rPr lang="en-US" dirty="0"/>
              <a:t>But, in related acquisitions, there is usually much more integration, and the integration is far-reaching to the individual and team levels. The amount of cultural change needed or expected is usually more extensive and based on several other factors: size of the merging entities, strength of the culture, and criticality of the knowledge each brings to the blended firm.</a:t>
            </a:r>
            <a:endParaRPr lang="en-PK" dirty="0"/>
          </a:p>
        </p:txBody>
      </p:sp>
    </p:spTree>
    <p:extLst>
      <p:ext uri="{BB962C8B-B14F-4D97-AF65-F5344CB8AC3E}">
        <p14:creationId xmlns:p14="http://schemas.microsoft.com/office/powerpoint/2010/main" val="118296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62AF-15C5-4073-8494-F30433C603EF}"/>
              </a:ext>
            </a:extLst>
          </p:cNvPr>
          <p:cNvSpPr>
            <a:spLocks noGrp="1"/>
          </p:cNvSpPr>
          <p:nvPr>
            <p:ph type="title"/>
          </p:nvPr>
        </p:nvSpPr>
        <p:spPr/>
        <p:txBody>
          <a:bodyPr/>
          <a:lstStyle/>
          <a:p>
            <a:r>
              <a:rPr lang="en-US" dirty="0"/>
              <a:t>Organizational Culture</a:t>
            </a:r>
            <a:endParaRPr lang="en-PK" dirty="0"/>
          </a:p>
        </p:txBody>
      </p:sp>
      <p:sp>
        <p:nvSpPr>
          <p:cNvPr id="3" name="Content Placeholder 2">
            <a:extLst>
              <a:ext uri="{FF2B5EF4-FFF2-40B4-BE49-F238E27FC236}">
                <a16:creationId xmlns:a16="http://schemas.microsoft.com/office/drawing/2014/main" id="{48DF2EF1-8B5A-46E2-981A-287DE6F1E772}"/>
              </a:ext>
            </a:extLst>
          </p:cNvPr>
          <p:cNvSpPr>
            <a:spLocks noGrp="1"/>
          </p:cNvSpPr>
          <p:nvPr>
            <p:ph idx="1"/>
          </p:nvPr>
        </p:nvSpPr>
        <p:spPr/>
        <p:txBody>
          <a:bodyPr>
            <a:normAutofit fontScale="62500" lnSpcReduction="20000"/>
          </a:bodyPr>
          <a:lstStyle/>
          <a:p>
            <a:pPr marL="0" indent="0">
              <a:buNone/>
            </a:pPr>
            <a:r>
              <a:rPr lang="en-US" dirty="0"/>
              <a:t>For the blended firm, the culture usually takes on one of four forms: </a:t>
            </a:r>
          </a:p>
          <a:p>
            <a:pPr marL="514350" indent="-514350">
              <a:buAutoNum type="arabicPeriod"/>
            </a:pPr>
            <a:r>
              <a:rPr lang="en-US" dirty="0"/>
              <a:t>Separate cultures: The resulting firm maintains the separate cultures of the original firms. This usually emerges with unrelated acquisitions and with the acquisition of a firm that is large enough to be its own division or SBU within the integrated firm. </a:t>
            </a:r>
          </a:p>
          <a:p>
            <a:pPr marL="514350" indent="-514350">
              <a:buAutoNum type="arabicPeriod"/>
            </a:pPr>
            <a:r>
              <a:rPr lang="en-US" dirty="0"/>
              <a:t>Dominant culture: This occurs when two entities merge and one has a very strong culture or is much larger. Usually, the larger firm is the dominant culture; however, if the reason for acquiring external technology is to change the direction of the firm, a smaller firm with a strong culture may influence the new entity much more. In this case, the CEO of the smaller company is usually the CEO of the blended firm.</a:t>
            </a:r>
            <a:endParaRPr lang="en-PK" dirty="0"/>
          </a:p>
        </p:txBody>
      </p:sp>
    </p:spTree>
    <p:extLst>
      <p:ext uri="{BB962C8B-B14F-4D97-AF65-F5344CB8AC3E}">
        <p14:creationId xmlns:p14="http://schemas.microsoft.com/office/powerpoint/2010/main" val="303735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D8D5-29B7-47B8-8D50-7610BEF526DC}"/>
              </a:ext>
            </a:extLst>
          </p:cNvPr>
          <p:cNvSpPr>
            <a:spLocks noGrp="1"/>
          </p:cNvSpPr>
          <p:nvPr>
            <p:ph type="title"/>
          </p:nvPr>
        </p:nvSpPr>
        <p:spPr/>
        <p:txBody>
          <a:bodyPr/>
          <a:lstStyle/>
          <a:p>
            <a:r>
              <a:rPr lang="en-US" dirty="0"/>
              <a:t>Organization Culture</a:t>
            </a:r>
            <a:endParaRPr lang="en-PK" dirty="0"/>
          </a:p>
        </p:txBody>
      </p:sp>
      <p:sp>
        <p:nvSpPr>
          <p:cNvPr id="3" name="Content Placeholder 2">
            <a:extLst>
              <a:ext uri="{FF2B5EF4-FFF2-40B4-BE49-F238E27FC236}">
                <a16:creationId xmlns:a16="http://schemas.microsoft.com/office/drawing/2014/main" id="{68478C14-D55E-40D6-8D7F-B7C40394321F}"/>
              </a:ext>
            </a:extLst>
          </p:cNvPr>
          <p:cNvSpPr>
            <a:spLocks noGrp="1"/>
          </p:cNvSpPr>
          <p:nvPr>
            <p:ph idx="1"/>
          </p:nvPr>
        </p:nvSpPr>
        <p:spPr>
          <a:xfrm>
            <a:off x="2396612" y="1209366"/>
            <a:ext cx="6290188" cy="3835074"/>
          </a:xfrm>
        </p:spPr>
        <p:txBody>
          <a:bodyPr>
            <a:normAutofit/>
          </a:bodyPr>
          <a:lstStyle/>
          <a:p>
            <a:pPr marL="0" indent="0">
              <a:buNone/>
            </a:pPr>
            <a:r>
              <a:rPr lang="en-US" sz="1600" dirty="0"/>
              <a:t>3. Multiple cultures: Subcultures exist within all firms of any size. A firm with multiple cultures allows the merging entities to keep their cultural norms and blends them to a smaller degree than with the new culture approach. This can be successful, especially in firms with divisional or SBU structures. The danger here is that the systems and processes in each area can easily evolve to levels of incompatibility. Then the differences in culture can create more friction in trying to change and integrate the systems. This type of culture usually emerges when a large firm with multiple unrelated businesses acquires multiple entities a holding firm.</a:t>
            </a:r>
            <a:endParaRPr lang="en-PK" sz="1600" dirty="0"/>
          </a:p>
        </p:txBody>
      </p:sp>
    </p:spTree>
    <p:extLst>
      <p:ext uri="{BB962C8B-B14F-4D97-AF65-F5344CB8AC3E}">
        <p14:creationId xmlns:p14="http://schemas.microsoft.com/office/powerpoint/2010/main" val="290667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DF8A-AD0B-416B-9777-451E61E95FF2}"/>
              </a:ext>
            </a:extLst>
          </p:cNvPr>
          <p:cNvSpPr>
            <a:spLocks noGrp="1"/>
          </p:cNvSpPr>
          <p:nvPr>
            <p:ph type="title"/>
          </p:nvPr>
        </p:nvSpPr>
        <p:spPr/>
        <p:txBody>
          <a:bodyPr/>
          <a:lstStyle/>
          <a:p>
            <a:r>
              <a:rPr lang="en-US" dirty="0"/>
              <a:t>Cultural Differences</a:t>
            </a:r>
            <a:endParaRPr lang="en-PK" dirty="0"/>
          </a:p>
        </p:txBody>
      </p:sp>
      <p:sp>
        <p:nvSpPr>
          <p:cNvPr id="3" name="Content Placeholder 2">
            <a:extLst>
              <a:ext uri="{FF2B5EF4-FFF2-40B4-BE49-F238E27FC236}">
                <a16:creationId xmlns:a16="http://schemas.microsoft.com/office/drawing/2014/main" id="{91DC7399-389F-4825-8201-BBC85015E331}"/>
              </a:ext>
            </a:extLst>
          </p:cNvPr>
          <p:cNvSpPr>
            <a:spLocks noGrp="1"/>
          </p:cNvSpPr>
          <p:nvPr>
            <p:ph idx="1"/>
          </p:nvPr>
        </p:nvSpPr>
        <p:spPr/>
        <p:txBody>
          <a:bodyPr/>
          <a:lstStyle/>
          <a:p>
            <a:r>
              <a:rPr lang="en-US" dirty="0"/>
              <a:t>Cultural differences occur at three different levels: individual differences in experiences (history or functional background), the cultures of the firms involved, and country culture.</a:t>
            </a:r>
            <a:endParaRPr lang="en-PK" dirty="0"/>
          </a:p>
        </p:txBody>
      </p:sp>
    </p:spTree>
    <p:extLst>
      <p:ext uri="{BB962C8B-B14F-4D97-AF65-F5344CB8AC3E}">
        <p14:creationId xmlns:p14="http://schemas.microsoft.com/office/powerpoint/2010/main" val="408039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AAB1-52A4-4D8A-B450-EFF84588BBA9}"/>
              </a:ext>
            </a:extLst>
          </p:cNvPr>
          <p:cNvSpPr>
            <a:spLocks noGrp="1"/>
          </p:cNvSpPr>
          <p:nvPr>
            <p:ph type="title"/>
          </p:nvPr>
        </p:nvSpPr>
        <p:spPr/>
        <p:txBody>
          <a:bodyPr/>
          <a:lstStyle/>
          <a:p>
            <a:r>
              <a:rPr lang="en-US" dirty="0"/>
              <a:t>Organizational Culture Types</a:t>
            </a:r>
            <a:endParaRPr lang="en-PK" dirty="0"/>
          </a:p>
        </p:txBody>
      </p:sp>
      <p:sp>
        <p:nvSpPr>
          <p:cNvPr id="3" name="Content Placeholder 2">
            <a:extLst>
              <a:ext uri="{FF2B5EF4-FFF2-40B4-BE49-F238E27FC236}">
                <a16:creationId xmlns:a16="http://schemas.microsoft.com/office/drawing/2014/main" id="{7910BCA4-CDEA-4864-99D0-B1C1BD885163}"/>
              </a:ext>
            </a:extLst>
          </p:cNvPr>
          <p:cNvSpPr>
            <a:spLocks noGrp="1"/>
          </p:cNvSpPr>
          <p:nvPr>
            <p:ph idx="1"/>
          </p:nvPr>
        </p:nvSpPr>
        <p:spPr/>
        <p:txBody>
          <a:bodyPr/>
          <a:lstStyle/>
          <a:p>
            <a:endParaRPr lang="en-PK"/>
          </a:p>
        </p:txBody>
      </p:sp>
      <p:pic>
        <p:nvPicPr>
          <p:cNvPr id="1026" name="Picture 2" descr="Figure 1 from Examining The Effect Of Organisational Culture And Leadership  On IS Implementation | Semantic Scholar">
            <a:extLst>
              <a:ext uri="{FF2B5EF4-FFF2-40B4-BE49-F238E27FC236}">
                <a16:creationId xmlns:a16="http://schemas.microsoft.com/office/drawing/2014/main" id="{51401802-3B8E-4E89-AEC3-4C1E08FC1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231" y="1250079"/>
            <a:ext cx="4761229" cy="341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25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A791-4C35-4714-BF76-61B3A7631FE2}"/>
              </a:ext>
            </a:extLst>
          </p:cNvPr>
          <p:cNvSpPr>
            <a:spLocks noGrp="1"/>
          </p:cNvSpPr>
          <p:nvPr>
            <p:ph type="title"/>
          </p:nvPr>
        </p:nvSpPr>
        <p:spPr/>
        <p:txBody>
          <a:bodyPr/>
          <a:lstStyle/>
          <a:p>
            <a:r>
              <a:rPr lang="en-US" dirty="0"/>
              <a:t>Blend Individuals and Teams</a:t>
            </a:r>
            <a:endParaRPr lang="en-PK" dirty="0"/>
          </a:p>
        </p:txBody>
      </p:sp>
      <p:sp>
        <p:nvSpPr>
          <p:cNvPr id="3" name="Content Placeholder 2">
            <a:extLst>
              <a:ext uri="{FF2B5EF4-FFF2-40B4-BE49-F238E27FC236}">
                <a16:creationId xmlns:a16="http://schemas.microsoft.com/office/drawing/2014/main" id="{FFB4D649-7FFC-4BD6-A169-92B22A96E56F}"/>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FAACA191-C874-4DBA-9852-B5084F5BCF73}"/>
              </a:ext>
            </a:extLst>
          </p:cNvPr>
          <p:cNvPicPr>
            <a:picLocks noChangeAspect="1"/>
          </p:cNvPicPr>
          <p:nvPr/>
        </p:nvPicPr>
        <p:blipFill rotWithShape="1">
          <a:blip r:embed="rId2"/>
          <a:srcRect l="28333" t="21185" r="22917" b="10600"/>
          <a:stretch/>
        </p:blipFill>
        <p:spPr>
          <a:xfrm>
            <a:off x="2390038" y="1209366"/>
            <a:ext cx="4879442" cy="3840576"/>
          </a:xfrm>
          <a:prstGeom prst="rect">
            <a:avLst/>
          </a:prstGeom>
        </p:spPr>
      </p:pic>
    </p:spTree>
    <p:extLst>
      <p:ext uri="{BB962C8B-B14F-4D97-AF65-F5344CB8AC3E}">
        <p14:creationId xmlns:p14="http://schemas.microsoft.com/office/powerpoint/2010/main" val="98615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930D-871E-481E-961B-0A881FF8059A}"/>
              </a:ext>
            </a:extLst>
          </p:cNvPr>
          <p:cNvSpPr>
            <a:spLocks noGrp="1"/>
          </p:cNvSpPr>
          <p:nvPr>
            <p:ph type="title"/>
          </p:nvPr>
        </p:nvSpPr>
        <p:spPr/>
        <p:txBody>
          <a:bodyPr>
            <a:normAutofit fontScale="90000"/>
          </a:bodyPr>
          <a:lstStyle/>
          <a:p>
            <a:r>
              <a:rPr lang="en-US" dirty="0"/>
              <a:t>Strategic Reasons for Mergers or Acquisitions</a:t>
            </a:r>
            <a:endParaRPr lang="en-PK" dirty="0"/>
          </a:p>
        </p:txBody>
      </p:sp>
      <p:sp>
        <p:nvSpPr>
          <p:cNvPr id="3" name="Content Placeholder 2">
            <a:extLst>
              <a:ext uri="{FF2B5EF4-FFF2-40B4-BE49-F238E27FC236}">
                <a16:creationId xmlns:a16="http://schemas.microsoft.com/office/drawing/2014/main" id="{669D961C-6755-4EEA-9E20-9024D7D76E79}"/>
              </a:ext>
            </a:extLst>
          </p:cNvPr>
          <p:cNvSpPr>
            <a:spLocks noGrp="1"/>
          </p:cNvSpPr>
          <p:nvPr>
            <p:ph idx="1"/>
          </p:nvPr>
        </p:nvSpPr>
        <p:spPr/>
        <p:txBody>
          <a:bodyPr>
            <a:normAutofit lnSpcReduction="10000"/>
          </a:bodyPr>
          <a:lstStyle/>
          <a:p>
            <a:pPr marL="0" indent="0">
              <a:buNone/>
            </a:pPr>
            <a:r>
              <a:rPr lang="en-US" dirty="0"/>
              <a:t>The merger/acquisition could allow the participating firms to: </a:t>
            </a:r>
          </a:p>
          <a:p>
            <a:r>
              <a:rPr lang="en-US" dirty="0"/>
              <a:t>Enter a market quickly or increase speed to market </a:t>
            </a:r>
          </a:p>
          <a:p>
            <a:r>
              <a:rPr lang="en-US" dirty="0"/>
              <a:t>Avoid the costs and risks of new product development </a:t>
            </a:r>
          </a:p>
          <a:p>
            <a:r>
              <a:rPr lang="en-US" dirty="0"/>
              <a:t>Gain market power </a:t>
            </a:r>
          </a:p>
          <a:p>
            <a:r>
              <a:rPr lang="en-US" dirty="0"/>
              <a:t>Acquire knowledge</a:t>
            </a:r>
            <a:endParaRPr lang="en-PK" dirty="0"/>
          </a:p>
        </p:txBody>
      </p:sp>
    </p:spTree>
    <p:extLst>
      <p:ext uri="{BB962C8B-B14F-4D97-AF65-F5344CB8AC3E}">
        <p14:creationId xmlns:p14="http://schemas.microsoft.com/office/powerpoint/2010/main" val="28135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78568F56-B2D9-4876-ACF4-E70BB9D1211F}"/>
              </a:ext>
            </a:extLst>
          </p:cNvPr>
          <p:cNvSpPr>
            <a:spLocks noGrp="1" noChangeArrowheads="1"/>
          </p:cNvSpPr>
          <p:nvPr>
            <p:ph idx="1"/>
          </p:nvPr>
        </p:nvSpPr>
        <p:spPr/>
        <p:txBody>
          <a:bodyPr/>
          <a:lstStyle/>
          <a:p>
            <a:pPr>
              <a:buSzPct val="95000"/>
            </a:pPr>
            <a:r>
              <a:rPr lang="en-US" altLang="en-PK" dirty="0"/>
              <a:t>Merger:  One firm absorbs the assets and liabilities of the other firm in a merger. In many cases, control is shared between the two management teams. Transactions were generally conducted on friendly terms.</a:t>
            </a:r>
          </a:p>
        </p:txBody>
      </p:sp>
      <p:sp>
        <p:nvSpPr>
          <p:cNvPr id="2" name="Date Placeholder 1">
            <a:extLst>
              <a:ext uri="{FF2B5EF4-FFF2-40B4-BE49-F238E27FC236}">
                <a16:creationId xmlns:a16="http://schemas.microsoft.com/office/drawing/2014/main" id="{06C54766-05F0-4FCE-BB20-B0DAF9CE130A}"/>
              </a:ext>
            </a:extLst>
          </p:cNvPr>
          <p:cNvSpPr>
            <a:spLocks noGrp="1"/>
          </p:cNvSpPr>
          <p:nvPr>
            <p:ph type="dt" sz="half" idx="10"/>
          </p:nvPr>
        </p:nvSpPr>
        <p:spPr/>
        <p:txBody>
          <a:bodyPr/>
          <a:lstStyle/>
          <a:p>
            <a:pPr>
              <a:defRPr/>
            </a:pPr>
            <a:r>
              <a:rPr lang="en-US" dirty="0"/>
              <a:t>April 2013</a:t>
            </a:r>
            <a:endParaRPr lang="en-GB" dirty="0"/>
          </a:p>
        </p:txBody>
      </p:sp>
      <p:sp>
        <p:nvSpPr>
          <p:cNvPr id="5" name="Title 4">
            <a:extLst>
              <a:ext uri="{FF2B5EF4-FFF2-40B4-BE49-F238E27FC236}">
                <a16:creationId xmlns:a16="http://schemas.microsoft.com/office/drawing/2014/main" id="{1448406A-19E4-427D-BE19-A71092C4E3E5}"/>
              </a:ext>
            </a:extLst>
          </p:cNvPr>
          <p:cNvSpPr>
            <a:spLocks noGrp="1"/>
          </p:cNvSpPr>
          <p:nvPr>
            <p:ph type="title"/>
          </p:nvPr>
        </p:nvSpPr>
        <p:spPr/>
        <p:txBody>
          <a:bodyPr/>
          <a:lstStyle/>
          <a:p>
            <a:r>
              <a:rPr lang="en-US" dirty="0"/>
              <a:t>Merger Versus Consolidation</a:t>
            </a:r>
            <a:endParaRPr lang="en-PK"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5E052-EB5E-48AE-A723-7C3A93075810}"/>
              </a:ext>
            </a:extLst>
          </p:cNvPr>
          <p:cNvSpPr>
            <a:spLocks noGrp="1"/>
          </p:cNvSpPr>
          <p:nvPr>
            <p:ph type="title"/>
          </p:nvPr>
        </p:nvSpPr>
        <p:spPr/>
        <p:txBody>
          <a:bodyPr/>
          <a:lstStyle/>
          <a:p>
            <a:r>
              <a:rPr lang="en-US" dirty="0"/>
              <a:t>Acquisition</a:t>
            </a:r>
            <a:endParaRPr lang="en-PK" dirty="0"/>
          </a:p>
        </p:txBody>
      </p:sp>
      <p:sp>
        <p:nvSpPr>
          <p:cNvPr id="417795" name="Rectangle 3">
            <a:extLst>
              <a:ext uri="{FF2B5EF4-FFF2-40B4-BE49-F238E27FC236}">
                <a16:creationId xmlns:a16="http://schemas.microsoft.com/office/drawing/2014/main" id="{B9245E5A-A635-4426-8E69-03712592F260}"/>
              </a:ext>
            </a:extLst>
          </p:cNvPr>
          <p:cNvSpPr>
            <a:spLocks noGrp="1" noChangeArrowheads="1"/>
          </p:cNvSpPr>
          <p:nvPr>
            <p:ph idx="1"/>
          </p:nvPr>
        </p:nvSpPr>
        <p:spPr/>
        <p:txBody>
          <a:bodyPr/>
          <a:lstStyle/>
          <a:p>
            <a:pPr>
              <a:buSzPct val="95000"/>
            </a:pPr>
            <a:r>
              <a:rPr lang="en-US" altLang="en-PK" sz="2100" u="sng">
                <a:cs typeface="Calibri" panose="020F0502020204030204" pitchFamily="34" charset="0"/>
              </a:rPr>
              <a:t>Acquisition:</a:t>
            </a:r>
            <a:r>
              <a:rPr lang="en-US" altLang="en-PK" sz="2100">
                <a:cs typeface="Calibri" panose="020F0502020204030204" pitchFamily="34" charset="0"/>
              </a:rPr>
              <a:t>  Traditionally, the term described a situation when a larger corporation purchases the assets or stock of a smaller corporation, while control remained exclusively with the larger corporation.</a:t>
            </a:r>
          </a:p>
          <a:p>
            <a:pPr>
              <a:buSzPct val="95000"/>
            </a:pPr>
            <a:r>
              <a:rPr lang="en-US" altLang="en-PK" sz="1800">
                <a:cs typeface="Calibri" panose="020F0502020204030204" pitchFamily="34" charset="0"/>
              </a:rPr>
              <a:t>Often a tender offer is made to the target firm (</a:t>
            </a:r>
            <a:r>
              <a:rPr lang="en-US" altLang="en-PK" sz="1800" i="1">
                <a:cs typeface="Calibri" panose="020F0502020204030204" pitchFamily="34" charset="0"/>
              </a:rPr>
              <a:t>friendly</a:t>
            </a:r>
            <a:r>
              <a:rPr lang="en-US" altLang="en-PK" sz="1800">
                <a:cs typeface="Calibri" panose="020F0502020204030204" pitchFamily="34" charset="0"/>
              </a:rPr>
              <a:t>) or directly to the shareholders (often a </a:t>
            </a:r>
            <a:r>
              <a:rPr lang="en-US" altLang="en-PK" sz="1800" i="1">
                <a:cs typeface="Calibri" panose="020F0502020204030204" pitchFamily="34" charset="0"/>
              </a:rPr>
              <a:t>hostile</a:t>
            </a:r>
            <a:r>
              <a:rPr lang="en-US" altLang="en-PK" sz="1800">
                <a:cs typeface="Calibri" panose="020F0502020204030204" pitchFamily="34" charset="0"/>
              </a:rPr>
              <a:t> takeover). </a:t>
            </a:r>
          </a:p>
          <a:p>
            <a:pPr>
              <a:buSzPct val="95000"/>
            </a:pPr>
            <a:r>
              <a:rPr lang="en-US" altLang="en-PK" sz="1800">
                <a:cs typeface="Calibri" panose="020F0502020204030204" pitchFamily="34" charset="0"/>
              </a:rPr>
              <a:t>Transactions that bypass the management are considered hostile, as the target firm’s managers are generally opposed to the deal.</a:t>
            </a:r>
          </a:p>
        </p:txBody>
      </p:sp>
      <p:sp>
        <p:nvSpPr>
          <p:cNvPr id="2" name="Date Placeholder 1">
            <a:extLst>
              <a:ext uri="{FF2B5EF4-FFF2-40B4-BE49-F238E27FC236}">
                <a16:creationId xmlns:a16="http://schemas.microsoft.com/office/drawing/2014/main" id="{41E7FDCC-7A66-4512-AF69-AFE7F54788A8}"/>
              </a:ext>
            </a:extLst>
          </p:cNvPr>
          <p:cNvSpPr>
            <a:spLocks noGrp="1"/>
          </p:cNvSpPr>
          <p:nvPr>
            <p:ph type="dt" sz="half" idx="10"/>
          </p:nvPr>
        </p:nvSpPr>
        <p:spPr/>
        <p:txBody>
          <a:bodyPr/>
          <a:lstStyle/>
          <a:p>
            <a:pPr>
              <a:defRPr/>
            </a:pPr>
            <a:r>
              <a:rPr lang="en-US"/>
              <a:t>April 2013</a:t>
            </a: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Effect transition="in" filter="box(out)">
                                      <p:cBhvr>
                                        <p:cTn id="7" dur="500"/>
                                        <p:tgtEl>
                                          <p:spTgt spid="417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7795">
                                            <p:txEl>
                                              <p:pRg st="1" end="1"/>
                                            </p:txEl>
                                          </p:spTgt>
                                        </p:tgtEl>
                                        <p:attrNameLst>
                                          <p:attrName>style.visibility</p:attrName>
                                        </p:attrNameLst>
                                      </p:cBhvr>
                                      <p:to>
                                        <p:strVal val="visible"/>
                                      </p:to>
                                    </p:set>
                                    <p:animEffect transition="in" filter="box(out)">
                                      <p:cBhvr>
                                        <p:cTn id="12" dur="500"/>
                                        <p:tgtEl>
                                          <p:spTgt spid="417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7795">
                                            <p:txEl>
                                              <p:pRg st="2" end="2"/>
                                            </p:txEl>
                                          </p:spTgt>
                                        </p:tgtEl>
                                        <p:attrNameLst>
                                          <p:attrName>style.visibility</p:attrName>
                                        </p:attrNameLst>
                                      </p:cBhvr>
                                      <p:to>
                                        <p:strVal val="visible"/>
                                      </p:to>
                                    </p:set>
                                    <p:animEffect transition="in" filter="box(out)">
                                      <p:cBhvr>
                                        <p:cTn id="17" dur="500"/>
                                        <p:tgtEl>
                                          <p:spTgt spid="417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1D7B5895-4A19-438E-8302-DBBB96D005B5}"/>
              </a:ext>
            </a:extLst>
          </p:cNvPr>
          <p:cNvSpPr>
            <a:spLocks noGrp="1" noChangeArrowheads="1"/>
          </p:cNvSpPr>
          <p:nvPr>
            <p:ph type="title"/>
          </p:nvPr>
        </p:nvSpPr>
        <p:spPr/>
        <p:txBody>
          <a:bodyPr rtlCol="0">
            <a:normAutofit/>
          </a:bodyPr>
          <a:lstStyle/>
          <a:p>
            <a:pPr>
              <a:defRPr/>
            </a:pPr>
            <a:r>
              <a:rPr lang="en-US" sz="3000" dirty="0"/>
              <a:t>Merger negotiations</a:t>
            </a:r>
          </a:p>
        </p:txBody>
      </p:sp>
      <p:sp>
        <p:nvSpPr>
          <p:cNvPr id="321539" name="Rectangle 3">
            <a:extLst>
              <a:ext uri="{FF2B5EF4-FFF2-40B4-BE49-F238E27FC236}">
                <a16:creationId xmlns:a16="http://schemas.microsoft.com/office/drawing/2014/main" id="{62C29868-739A-46C9-8E43-AC0C2182A6FB}"/>
              </a:ext>
            </a:extLst>
          </p:cNvPr>
          <p:cNvSpPr>
            <a:spLocks noGrp="1" noChangeArrowheads="1"/>
          </p:cNvSpPr>
          <p:nvPr>
            <p:ph idx="1"/>
          </p:nvPr>
        </p:nvSpPr>
        <p:spPr/>
        <p:txBody>
          <a:bodyPr rtlCol="0">
            <a:normAutofit fontScale="62500" lnSpcReduction="20000"/>
          </a:bodyPr>
          <a:lstStyle/>
          <a:p>
            <a:pPr lvl="1">
              <a:buFont typeface="Arial" panose="020B0604020202020204" pitchFamily="34" charset="0"/>
              <a:buChar char="•"/>
              <a:defRPr/>
            </a:pPr>
            <a:r>
              <a:rPr lang="en-US" dirty="0"/>
              <a:t>Friendly Acquisition:</a:t>
            </a:r>
          </a:p>
          <a:p>
            <a:pPr marL="274320" lvl="1" indent="0">
              <a:buNone/>
              <a:defRPr/>
            </a:pPr>
            <a:r>
              <a:rPr lang="en-US" dirty="0"/>
              <a:t>The acquisition of a target company that is willing to be taken over. Usually, the target will accommodate overtures and provide access to confidential information to facilitate the scoping and due diligence processes.</a:t>
            </a:r>
          </a:p>
          <a:p>
            <a:pPr lvl="1">
              <a:buFont typeface="Arial" panose="020B0604020202020204" pitchFamily="34" charset="0"/>
              <a:buChar char="•"/>
              <a:defRPr/>
            </a:pPr>
            <a:r>
              <a:rPr lang="en-US" dirty="0"/>
              <a:t>Hostile Takeover:</a:t>
            </a:r>
          </a:p>
          <a:p>
            <a:pPr marL="274320" lvl="1" indent="0">
              <a:buNone/>
              <a:defRPr/>
            </a:pPr>
            <a:r>
              <a:rPr lang="en-US" dirty="0"/>
              <a:t>A takeover in which the target has no desire to be acquired and actively rebuffs the acquirer and refuses to provide any confidential information.</a:t>
            </a:r>
          </a:p>
          <a:p>
            <a:pPr marL="274320" lvl="1" indent="0">
              <a:buNone/>
              <a:defRPr/>
            </a:pPr>
            <a:r>
              <a:rPr lang="en-US" dirty="0"/>
              <a:t>The acquirer usually has already accumulated an interest in the target (20% of the outstanding shares) and this preemptive investment indicates the strength of resolve of the acquirer.</a:t>
            </a:r>
          </a:p>
          <a:p>
            <a:pPr marL="274320" lvl="1" indent="0" algn="just">
              <a:buNone/>
              <a:defRPr/>
            </a:pPr>
            <a:endParaRPr lang="en-US" dirty="0"/>
          </a:p>
        </p:txBody>
      </p:sp>
      <p:sp>
        <p:nvSpPr>
          <p:cNvPr id="2" name="Date Placeholder 1">
            <a:extLst>
              <a:ext uri="{FF2B5EF4-FFF2-40B4-BE49-F238E27FC236}">
                <a16:creationId xmlns:a16="http://schemas.microsoft.com/office/drawing/2014/main" id="{2D5417B3-B922-4160-B243-F788547D8D4B}"/>
              </a:ext>
            </a:extLst>
          </p:cNvPr>
          <p:cNvSpPr>
            <a:spLocks noGrp="1"/>
          </p:cNvSpPr>
          <p:nvPr>
            <p:ph type="dt" sz="half" idx="10"/>
          </p:nvPr>
        </p:nvSpPr>
        <p:spPr/>
        <p:txBody>
          <a:bodyPr/>
          <a:lstStyle/>
          <a:p>
            <a:pPr>
              <a:defRPr/>
            </a:pPr>
            <a:r>
              <a:rPr lang="en-US"/>
              <a:t>April 2013</a:t>
            </a:r>
            <a:endParaRPr lang="en-GB"/>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D9D8-EE5C-4C82-90E8-89F451C4A6A0}"/>
              </a:ext>
            </a:extLst>
          </p:cNvPr>
          <p:cNvSpPr>
            <a:spLocks noGrp="1"/>
          </p:cNvSpPr>
          <p:nvPr>
            <p:ph type="title"/>
          </p:nvPr>
        </p:nvSpPr>
        <p:spPr/>
        <p:txBody>
          <a:bodyPr/>
          <a:lstStyle/>
          <a:p>
            <a:r>
              <a:rPr lang="en-US" dirty="0"/>
              <a:t>Merger of Equals</a:t>
            </a:r>
            <a:endParaRPr lang="en-PK" dirty="0"/>
          </a:p>
        </p:txBody>
      </p:sp>
      <p:sp>
        <p:nvSpPr>
          <p:cNvPr id="3" name="Content Placeholder 2">
            <a:extLst>
              <a:ext uri="{FF2B5EF4-FFF2-40B4-BE49-F238E27FC236}">
                <a16:creationId xmlns:a16="http://schemas.microsoft.com/office/drawing/2014/main" id="{044CA20A-0A48-4347-BD12-8AE69AC8E0F7}"/>
              </a:ext>
            </a:extLst>
          </p:cNvPr>
          <p:cNvSpPr>
            <a:spLocks noGrp="1"/>
          </p:cNvSpPr>
          <p:nvPr>
            <p:ph idx="1"/>
          </p:nvPr>
        </p:nvSpPr>
        <p:spPr/>
        <p:txBody>
          <a:bodyPr>
            <a:normAutofit fontScale="77500" lnSpcReduction="20000"/>
          </a:bodyPr>
          <a:lstStyle/>
          <a:p>
            <a:pPr algn="l"/>
            <a:r>
              <a:rPr lang="en-US" b="0" i="0" dirty="0">
                <a:solidFill>
                  <a:srgbClr val="121416"/>
                </a:solidFill>
                <a:effectLst/>
                <a:latin typeface="Open Sans" panose="020B0606030504020204" pitchFamily="34" charset="0"/>
              </a:rPr>
              <a:t>While, a merger is the joining of two existing companies into one legal entity, rather than remain separately owned and operated. Also, this action is known </a:t>
            </a:r>
            <a:r>
              <a:rPr lang="en-US" b="0" i="0" dirty="0">
                <a:solidFill>
                  <a:srgbClr val="FF0000"/>
                </a:solidFill>
                <a:effectLst/>
                <a:latin typeface="Open Sans" panose="020B0606030504020204" pitchFamily="34" charset="0"/>
              </a:rPr>
              <a:t>as a merger of equals.</a:t>
            </a:r>
          </a:p>
          <a:p>
            <a:pPr algn="l"/>
            <a:r>
              <a:rPr lang="en-US" b="0" i="0" dirty="0">
                <a:solidFill>
                  <a:srgbClr val="121416"/>
                </a:solidFill>
                <a:effectLst/>
                <a:latin typeface="Open Sans" panose="020B0606030504020204" pitchFamily="34" charset="0"/>
              </a:rPr>
              <a:t>For example, both </a:t>
            </a:r>
            <a:r>
              <a:rPr lang="en-US" b="0" i="0" dirty="0" err="1">
                <a:solidFill>
                  <a:srgbClr val="121416"/>
                </a:solidFill>
                <a:effectLst/>
                <a:latin typeface="Open Sans" panose="020B0606030504020204" pitchFamily="34" charset="0"/>
              </a:rPr>
              <a:t>Adell</a:t>
            </a:r>
            <a:r>
              <a:rPr lang="en-US" b="0" i="0" dirty="0">
                <a:solidFill>
                  <a:srgbClr val="121416"/>
                </a:solidFill>
                <a:effectLst/>
                <a:latin typeface="Open Sans" panose="020B0606030504020204" pitchFamily="34" charset="0"/>
              </a:rPr>
              <a:t> networks and Glob computers ceased to exist when the two firms merged. However, a new company, </a:t>
            </a:r>
            <a:r>
              <a:rPr lang="en-US" b="0" i="0" dirty="0" err="1">
                <a:solidFill>
                  <a:srgbClr val="121416"/>
                </a:solidFill>
                <a:effectLst/>
                <a:latin typeface="Open Sans" panose="020B0606030504020204" pitchFamily="34" charset="0"/>
              </a:rPr>
              <a:t>Adell</a:t>
            </a:r>
            <a:r>
              <a:rPr lang="en-US" b="0" i="0" dirty="0">
                <a:solidFill>
                  <a:srgbClr val="121416"/>
                </a:solidFill>
                <a:effectLst/>
                <a:latin typeface="Open Sans" panose="020B0606030504020204" pitchFamily="34" charset="0"/>
              </a:rPr>
              <a:t> Glob will be created. Also, Both companies’ stocks will be surrendered and new company stock will be issued in its place.</a:t>
            </a:r>
          </a:p>
          <a:p>
            <a:endParaRPr lang="en-PK" dirty="0"/>
          </a:p>
        </p:txBody>
      </p:sp>
    </p:spTree>
    <p:extLst>
      <p:ext uri="{BB962C8B-B14F-4D97-AF65-F5344CB8AC3E}">
        <p14:creationId xmlns:p14="http://schemas.microsoft.com/office/powerpoint/2010/main" val="105582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EBA8-923A-4158-8A14-8E16712BE0B9}"/>
              </a:ext>
            </a:extLst>
          </p:cNvPr>
          <p:cNvSpPr>
            <a:spLocks noGrp="1"/>
          </p:cNvSpPr>
          <p:nvPr>
            <p:ph type="title"/>
          </p:nvPr>
        </p:nvSpPr>
        <p:spPr/>
        <p:txBody>
          <a:bodyPr/>
          <a:lstStyle/>
          <a:p>
            <a:r>
              <a:rPr lang="en-US" dirty="0"/>
              <a:t>Strategic Reasons for M&amp;A</a:t>
            </a:r>
            <a:endParaRPr lang="en-PK" dirty="0"/>
          </a:p>
        </p:txBody>
      </p:sp>
      <p:sp>
        <p:nvSpPr>
          <p:cNvPr id="3" name="Content Placeholder 2">
            <a:extLst>
              <a:ext uri="{FF2B5EF4-FFF2-40B4-BE49-F238E27FC236}">
                <a16:creationId xmlns:a16="http://schemas.microsoft.com/office/drawing/2014/main" id="{3F529F1F-23D9-4691-985A-D1EFA0DD5F84}"/>
              </a:ext>
            </a:extLst>
          </p:cNvPr>
          <p:cNvSpPr>
            <a:spLocks noGrp="1"/>
          </p:cNvSpPr>
          <p:nvPr>
            <p:ph idx="1"/>
          </p:nvPr>
        </p:nvSpPr>
        <p:spPr/>
        <p:txBody>
          <a:bodyPr/>
          <a:lstStyle/>
          <a:p>
            <a:r>
              <a:rPr lang="en-US" dirty="0"/>
              <a:t>Enter a market quickly or increase speed to market </a:t>
            </a:r>
          </a:p>
          <a:p>
            <a:r>
              <a:rPr lang="en-US" dirty="0"/>
              <a:t>Avoid the costs and risks of new product development </a:t>
            </a:r>
          </a:p>
          <a:p>
            <a:r>
              <a:rPr lang="en-US" dirty="0"/>
              <a:t>Gain market power </a:t>
            </a:r>
          </a:p>
          <a:p>
            <a:r>
              <a:rPr lang="en-US" dirty="0"/>
              <a:t>Acquire knowledge</a:t>
            </a:r>
            <a:endParaRPr lang="en-PK" dirty="0"/>
          </a:p>
        </p:txBody>
      </p:sp>
    </p:spTree>
    <p:extLst>
      <p:ext uri="{BB962C8B-B14F-4D97-AF65-F5344CB8AC3E}">
        <p14:creationId xmlns:p14="http://schemas.microsoft.com/office/powerpoint/2010/main" val="367932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02714D5-8579-4C4B-9A7D-47288577CC43}"/>
              </a:ext>
            </a:extLst>
          </p:cNvPr>
          <p:cNvSpPr>
            <a:spLocks noGrp="1" noChangeArrowheads="1"/>
          </p:cNvSpPr>
          <p:nvPr>
            <p:ph type="title"/>
          </p:nvPr>
        </p:nvSpPr>
        <p:spPr/>
        <p:txBody>
          <a:bodyPr/>
          <a:lstStyle/>
          <a:p>
            <a:pPr algn="l"/>
            <a:r>
              <a:rPr lang="en-US" altLang="en-PK" dirty="0"/>
              <a:t>Types</a:t>
            </a:r>
          </a:p>
        </p:txBody>
      </p:sp>
      <p:sp>
        <p:nvSpPr>
          <p:cNvPr id="9219" name="Rectangle 3">
            <a:extLst>
              <a:ext uri="{FF2B5EF4-FFF2-40B4-BE49-F238E27FC236}">
                <a16:creationId xmlns:a16="http://schemas.microsoft.com/office/drawing/2014/main" id="{6783BDD4-FA6D-465A-A5EF-3AA74C6C4BFC}"/>
              </a:ext>
            </a:extLst>
          </p:cNvPr>
          <p:cNvSpPr>
            <a:spLocks noGrp="1" noChangeArrowheads="1"/>
          </p:cNvSpPr>
          <p:nvPr>
            <p:ph idx="1"/>
          </p:nvPr>
        </p:nvSpPr>
        <p:spPr/>
        <p:txBody>
          <a:bodyPr/>
          <a:lstStyle/>
          <a:p>
            <a:r>
              <a:rPr lang="en-US" altLang="en-PK" sz="2100">
                <a:cs typeface="Calibri" panose="020F0502020204030204" pitchFamily="34" charset="0"/>
              </a:rPr>
              <a:t>Horizontal Mergers</a:t>
            </a:r>
          </a:p>
          <a:p>
            <a:pPr>
              <a:buFont typeface="Wingdings" panose="05000000000000000000" pitchFamily="2" charset="2"/>
              <a:buNone/>
            </a:pPr>
            <a:r>
              <a:rPr lang="en-US" altLang="en-PK" sz="2100">
                <a:solidFill>
                  <a:srgbClr val="FF9900"/>
                </a:solidFill>
                <a:cs typeface="Calibri" panose="020F0502020204030204" pitchFamily="34" charset="0"/>
              </a:rPr>
              <a:t>- Between competing companies</a:t>
            </a:r>
          </a:p>
          <a:p>
            <a:r>
              <a:rPr lang="en-US" altLang="en-PK" sz="2100">
                <a:cs typeface="Calibri" panose="020F0502020204030204" pitchFamily="34" charset="0"/>
              </a:rPr>
              <a:t>Vertical Mergers</a:t>
            </a:r>
          </a:p>
          <a:p>
            <a:pPr>
              <a:buFont typeface="Wingdings" panose="05000000000000000000" pitchFamily="2" charset="2"/>
              <a:buNone/>
            </a:pPr>
            <a:r>
              <a:rPr lang="en-US" altLang="en-PK" sz="2100">
                <a:solidFill>
                  <a:srgbClr val="FF9900"/>
                </a:solidFill>
                <a:cs typeface="Calibri" panose="020F0502020204030204" pitchFamily="34" charset="0"/>
              </a:rPr>
              <a:t>- Between buyer-seller relation-ship companies</a:t>
            </a:r>
          </a:p>
          <a:p>
            <a:r>
              <a:rPr lang="en-US" altLang="en-PK" sz="2100">
                <a:cs typeface="Calibri" panose="020F0502020204030204" pitchFamily="34" charset="0"/>
              </a:rPr>
              <a:t>Conglomerate Mergers</a:t>
            </a:r>
          </a:p>
          <a:p>
            <a:pPr>
              <a:buFont typeface="Wingdings" panose="05000000000000000000" pitchFamily="2" charset="2"/>
              <a:buNone/>
            </a:pPr>
            <a:r>
              <a:rPr lang="en-US" altLang="en-PK" sz="2100">
                <a:solidFill>
                  <a:srgbClr val="FF9900"/>
                </a:solidFill>
                <a:cs typeface="Calibri" panose="020F0502020204030204" pitchFamily="34" charset="0"/>
              </a:rPr>
              <a:t>- Neither competitors nor buyer-seller relationship </a:t>
            </a:r>
          </a:p>
        </p:txBody>
      </p:sp>
      <p:sp>
        <p:nvSpPr>
          <p:cNvPr id="2" name="Date Placeholder 1">
            <a:extLst>
              <a:ext uri="{FF2B5EF4-FFF2-40B4-BE49-F238E27FC236}">
                <a16:creationId xmlns:a16="http://schemas.microsoft.com/office/drawing/2014/main" id="{40BBF9D1-6A65-4668-8C10-23BFD3F7ECD0}"/>
              </a:ext>
            </a:extLst>
          </p:cNvPr>
          <p:cNvSpPr>
            <a:spLocks noGrp="1"/>
          </p:cNvSpPr>
          <p:nvPr>
            <p:ph type="dt" sz="half" idx="10"/>
          </p:nvPr>
        </p:nvSpPr>
        <p:spPr/>
        <p:txBody>
          <a:bodyPr/>
          <a:lstStyle/>
          <a:p>
            <a:pPr>
              <a:defRPr/>
            </a:pPr>
            <a:r>
              <a:rPr lang="en-US"/>
              <a:t>April 2013</a:t>
            </a: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1698</Words>
  <Application>Microsoft Office PowerPoint</Application>
  <PresentationFormat>On-screen Show (16:9)</PresentationFormat>
  <Paragraphs>94</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Aktiv Grotesk</vt:lpstr>
      <vt:lpstr>-apple-system</vt:lpstr>
      <vt:lpstr>Arial</vt:lpstr>
      <vt:lpstr>Calibri</vt:lpstr>
      <vt:lpstr>Open Sans</vt:lpstr>
      <vt:lpstr>Poppins</vt:lpstr>
      <vt:lpstr>SourceSansPro</vt:lpstr>
      <vt:lpstr>Wingdings</vt:lpstr>
      <vt:lpstr>Office Theme</vt:lpstr>
      <vt:lpstr>Obtaining Technology: Implementation</vt:lpstr>
      <vt:lpstr>Objective</vt:lpstr>
      <vt:lpstr>Strategic Reasons for Mergers or Acquisitions</vt:lpstr>
      <vt:lpstr>Merger Versus Consolidation</vt:lpstr>
      <vt:lpstr>Acquisition</vt:lpstr>
      <vt:lpstr>Merger negotiations</vt:lpstr>
      <vt:lpstr>Merger of Equals</vt:lpstr>
      <vt:lpstr>Strategic Reasons for M&amp;A</vt:lpstr>
      <vt:lpstr>Types</vt:lpstr>
      <vt:lpstr>Horizontal Merger</vt:lpstr>
      <vt:lpstr>Facebook and Instagram</vt:lpstr>
      <vt:lpstr>Vertical Merger</vt:lpstr>
      <vt:lpstr>eBay and Paypal</vt:lpstr>
      <vt:lpstr>Conglomerate Merger</vt:lpstr>
      <vt:lpstr>Disney and ABC</vt:lpstr>
      <vt:lpstr>Types of Mergers</vt:lpstr>
      <vt:lpstr>Decision Tree for Acquiring Technology</vt:lpstr>
      <vt:lpstr>M&amp;A Process</vt:lpstr>
      <vt:lpstr>Due Diligence</vt:lpstr>
      <vt:lpstr>Key Implementation Issues</vt:lpstr>
      <vt:lpstr>Integration</vt:lpstr>
      <vt:lpstr>Example - Cisco</vt:lpstr>
      <vt:lpstr>Integration</vt:lpstr>
      <vt:lpstr>Unrelated Merger/Acquisition</vt:lpstr>
      <vt:lpstr>Organizational Culture</vt:lpstr>
      <vt:lpstr>Organization Culture</vt:lpstr>
      <vt:lpstr>Cultural Differences</vt:lpstr>
      <vt:lpstr>Organizational Culture Types</vt:lpstr>
      <vt:lpstr>Blend Individuals and Teams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2022-04-26T01:27:39Z</dcterms:modified>
</cp:coreProperties>
</file>