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0" r:id="rId27"/>
    <p:sldId id="281"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670F"/>
    <a:srgbClr val="FF33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1E423B-65CB-4C71-AB0B-D1C08225707B}" type="datetimeFigureOut">
              <a:rPr lang="en-US" smtClean="0"/>
              <a:pPr/>
              <a:t>11/23/2022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474329-0426-4006-9E0E-202ACBBC8F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474329-0426-4006-9E0E-202ACBBC8F8B}"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879461-C0A4-49DB-A2B9-28384121083F}"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7ECA4-6BEA-4485-9031-06592C354B5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879461-C0A4-49DB-A2B9-28384121083F}"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7ECA4-6BEA-4485-9031-06592C354B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879461-C0A4-49DB-A2B9-28384121083F}"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7ECA4-6BEA-4485-9031-06592C354B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879461-C0A4-49DB-A2B9-28384121083F}"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7ECA4-6BEA-4485-9031-06592C354B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879461-C0A4-49DB-A2B9-28384121083F}"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7ECA4-6BEA-4485-9031-06592C354B5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879461-C0A4-49DB-A2B9-28384121083F}"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7ECA4-6BEA-4485-9031-06592C354B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879461-C0A4-49DB-A2B9-28384121083F}" type="datetimeFigureOut">
              <a:rPr lang="en-US" smtClean="0"/>
              <a:pPr/>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7ECA4-6BEA-4485-9031-06592C354B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879461-C0A4-49DB-A2B9-28384121083F}" type="datetimeFigureOut">
              <a:rPr lang="en-US" smtClean="0"/>
              <a:pPr/>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7ECA4-6BEA-4485-9031-06592C354B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79461-C0A4-49DB-A2B9-28384121083F}" type="datetimeFigureOut">
              <a:rPr lang="en-US" smtClean="0"/>
              <a:pPr/>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7ECA4-6BEA-4485-9031-06592C354B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879461-C0A4-49DB-A2B9-28384121083F}"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7ECA4-6BEA-4485-9031-06592C354B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879461-C0A4-49DB-A2B9-28384121083F}"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7ECA4-6BEA-4485-9031-06592C354B5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79461-C0A4-49DB-A2B9-28384121083F}" type="datetimeFigureOut">
              <a:rPr lang="en-US" smtClean="0"/>
              <a:pPr/>
              <a:t>11/23/2022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7ECA4-6BEA-4485-9031-06592C354B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470025"/>
          </a:xfrm>
        </p:spPr>
        <p:txBody>
          <a:bodyPr/>
          <a:lstStyle/>
          <a:p>
            <a:r>
              <a:rPr lang="en-US" b="1" dirty="0" smtClean="0">
                <a:solidFill>
                  <a:schemeClr val="accent5">
                    <a:lumMod val="75000"/>
                  </a:schemeClr>
                </a:solidFill>
                <a:latin typeface="Arial" pitchFamily="34" charset="0"/>
                <a:cs typeface="Arial" pitchFamily="34" charset="0"/>
              </a:rPr>
              <a:t>Atomic Properties and Their Periodic Trends</a:t>
            </a:r>
            <a:endParaRPr lang="en-US" b="1" dirty="0">
              <a:solidFill>
                <a:schemeClr val="accent5">
                  <a:lumMod val="75000"/>
                </a:schemeClr>
              </a:solidFill>
              <a:latin typeface="Arial" pitchFamily="34" charset="0"/>
              <a:cs typeface="Arial" pitchFamily="34" charset="0"/>
            </a:endParaRPr>
          </a:p>
        </p:txBody>
      </p:sp>
      <p:sp>
        <p:nvSpPr>
          <p:cNvPr id="4" name="TextBox 3"/>
          <p:cNvSpPr txBox="1"/>
          <p:nvPr/>
        </p:nvSpPr>
        <p:spPr>
          <a:xfrm>
            <a:off x="0" y="1981200"/>
            <a:ext cx="9144000" cy="5262979"/>
          </a:xfrm>
          <a:prstGeom prst="rect">
            <a:avLst/>
          </a:prstGeom>
          <a:noFill/>
        </p:spPr>
        <p:txBody>
          <a:bodyPr wrap="square" rtlCol="0">
            <a:spAutoFit/>
          </a:bodyPr>
          <a:lstStyle/>
          <a:p>
            <a:pPr algn="just">
              <a:lnSpc>
                <a:spcPct val="150000"/>
              </a:lnSpc>
              <a:buFont typeface="Wingdings" pitchFamily="2" charset="2"/>
              <a:buChar char="v"/>
            </a:pPr>
            <a:r>
              <a:rPr lang="en-US" dirty="0" smtClean="0">
                <a:solidFill>
                  <a:schemeClr val="accent2">
                    <a:lumMod val="75000"/>
                  </a:schemeClr>
                </a:solidFill>
              </a:rPr>
              <a:t> </a:t>
            </a:r>
            <a:r>
              <a:rPr lang="en-US" sz="2400" dirty="0" smtClean="0">
                <a:solidFill>
                  <a:schemeClr val="accent2">
                    <a:lumMod val="75000"/>
                  </a:schemeClr>
                </a:solidFill>
                <a:latin typeface="Arial" pitchFamily="34" charset="0"/>
                <a:cs typeface="Arial" pitchFamily="34" charset="0"/>
              </a:rPr>
              <a:t>Properties like </a:t>
            </a:r>
            <a:r>
              <a:rPr lang="en-US" sz="2400" dirty="0" err="1" smtClean="0">
                <a:solidFill>
                  <a:schemeClr val="accent2">
                    <a:lumMod val="75000"/>
                  </a:schemeClr>
                </a:solidFill>
                <a:latin typeface="Arial" pitchFamily="34" charset="0"/>
                <a:cs typeface="Arial" pitchFamily="34" charset="0"/>
              </a:rPr>
              <a:t>valency</a:t>
            </a:r>
            <a:r>
              <a:rPr lang="en-US" sz="2400" dirty="0" smtClean="0">
                <a:solidFill>
                  <a:schemeClr val="accent2">
                    <a:lumMod val="75000"/>
                  </a:schemeClr>
                </a:solidFill>
                <a:latin typeface="Arial" pitchFamily="34" charset="0"/>
                <a:cs typeface="Arial" pitchFamily="34" charset="0"/>
              </a:rPr>
              <a:t>, atomic and ionic radii, ionization enthalpy, electron gain enthalpy, electro-negativity are the properties related to individual atoms  and are directly related to their electronic configurations</a:t>
            </a:r>
            <a:r>
              <a:rPr lang="en-US" sz="2400" dirty="0" smtClean="0">
                <a:latin typeface="Arial" pitchFamily="34" charset="0"/>
                <a:cs typeface="Arial" pitchFamily="34" charset="0"/>
              </a:rPr>
              <a:t>.</a:t>
            </a:r>
          </a:p>
          <a:p>
            <a:pPr algn="just">
              <a:lnSpc>
                <a:spcPct val="150000"/>
              </a:lnSpc>
              <a:buFont typeface="Wingdings" pitchFamily="2" charset="2"/>
              <a:buChar char="v"/>
            </a:pPr>
            <a:r>
              <a:rPr lang="en-US" sz="2400" dirty="0">
                <a:solidFill>
                  <a:schemeClr val="accent6">
                    <a:lumMod val="75000"/>
                  </a:schemeClr>
                </a:solidFill>
                <a:latin typeface="Arial" pitchFamily="34" charset="0"/>
                <a:cs typeface="Arial" pitchFamily="34" charset="0"/>
              </a:rPr>
              <a:t> </a:t>
            </a:r>
            <a:r>
              <a:rPr lang="en-US" sz="2400" dirty="0" smtClean="0">
                <a:solidFill>
                  <a:schemeClr val="accent6">
                    <a:lumMod val="75000"/>
                  </a:schemeClr>
                </a:solidFill>
                <a:latin typeface="Arial" pitchFamily="34" charset="0"/>
                <a:cs typeface="Arial" pitchFamily="34" charset="0"/>
              </a:rPr>
              <a:t>The properties  which are directly related to their electronic configuration and which show a regular gradation when we move from left to right in a period or from top to bottom in a group  are called  periodic properties</a:t>
            </a:r>
            <a:r>
              <a:rPr lang="en-US" sz="2400" dirty="0" smtClean="0">
                <a:latin typeface="Arial" pitchFamily="34" charset="0"/>
                <a:cs typeface="Arial" pitchFamily="34" charset="0"/>
              </a:rPr>
              <a:t>. </a:t>
            </a:r>
          </a:p>
          <a:p>
            <a:pPr algn="just">
              <a:buFont typeface="Wingdings" pitchFamily="2" charset="2"/>
              <a:buChar char="v"/>
            </a:pPr>
            <a:endParaRPr lang="en-US" sz="2400" dirty="0">
              <a:latin typeface="Arial" pitchFamily="34" charset="0"/>
              <a:cs typeface="Arial" pitchFamily="34" charset="0"/>
            </a:endParaRPr>
          </a:p>
          <a:p>
            <a:pPr algn="just">
              <a:buFont typeface="Wingdings" pitchFamily="2" charset="2"/>
              <a:buChar char="v"/>
            </a:pPr>
            <a:endParaRPr lang="en-US" sz="2400"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noFill/>
        </p:spPr>
        <p:txBody>
          <a:bodyPr wrap="square" rtlCol="0">
            <a:spAutoFit/>
          </a:bodyPr>
          <a:lstStyle/>
          <a:p>
            <a:pPr algn="ctr"/>
            <a:r>
              <a:rPr lang="en-US" sz="2400" b="1" dirty="0" smtClean="0">
                <a:solidFill>
                  <a:srgbClr val="002060"/>
                </a:solidFill>
                <a:latin typeface="Arial" pitchFamily="34" charset="0"/>
                <a:cs typeface="Arial" pitchFamily="34" charset="0"/>
              </a:rPr>
              <a:t> Ionic Radius</a:t>
            </a:r>
            <a:endParaRPr lang="en-US" sz="2400" b="1" dirty="0">
              <a:solidFill>
                <a:srgbClr val="002060"/>
              </a:solidFill>
              <a:latin typeface="Arial" pitchFamily="34" charset="0"/>
              <a:cs typeface="Arial" pitchFamily="34" charset="0"/>
            </a:endParaRPr>
          </a:p>
        </p:txBody>
      </p:sp>
      <p:sp>
        <p:nvSpPr>
          <p:cNvPr id="5" name="TextBox 4"/>
          <p:cNvSpPr txBox="1"/>
          <p:nvPr/>
        </p:nvSpPr>
        <p:spPr>
          <a:xfrm>
            <a:off x="0" y="533400"/>
            <a:ext cx="9144000" cy="3785652"/>
          </a:xfrm>
          <a:prstGeom prst="rect">
            <a:avLst/>
          </a:prstGeom>
          <a:noFill/>
        </p:spPr>
        <p:txBody>
          <a:bodyPr wrap="square" rtlCol="0">
            <a:spAutoFit/>
          </a:bodyPr>
          <a:lstStyle/>
          <a:p>
            <a:pPr algn="just">
              <a:buFont typeface="Wingdings" pitchFamily="2" charset="2"/>
              <a:buChar char="v"/>
            </a:pPr>
            <a:r>
              <a:rPr lang="en-US" dirty="0" smtClean="0">
                <a:solidFill>
                  <a:srgbClr val="C00000"/>
                </a:solidFill>
              </a:rPr>
              <a:t> </a:t>
            </a:r>
            <a:r>
              <a:rPr lang="en-US" sz="2400" dirty="0" smtClean="0">
                <a:solidFill>
                  <a:srgbClr val="C00000"/>
                </a:solidFill>
                <a:latin typeface="Arial" pitchFamily="34" charset="0"/>
                <a:cs typeface="Arial" pitchFamily="34" charset="0"/>
              </a:rPr>
              <a:t>The ionic radii correspond to the radii of ions in the ionic crystals. Ions in turn are formed when neutral atoms lose or gain electrons.</a:t>
            </a:r>
          </a:p>
          <a:p>
            <a:pPr algn="just">
              <a:buFont typeface="Wingdings" pitchFamily="2" charset="2"/>
              <a:buChar char="v"/>
            </a:pPr>
            <a:r>
              <a:rPr lang="en-US" sz="2400" dirty="0" smtClean="0">
                <a:solidFill>
                  <a:srgbClr val="C00000"/>
                </a:solidFill>
                <a:latin typeface="Arial" pitchFamily="34" charset="0"/>
                <a:cs typeface="Arial" pitchFamily="34" charset="0"/>
              </a:rPr>
              <a:t>A positive ion or </a:t>
            </a:r>
            <a:r>
              <a:rPr lang="en-US" sz="2400" dirty="0" err="1" smtClean="0">
                <a:solidFill>
                  <a:srgbClr val="C00000"/>
                </a:solidFill>
                <a:latin typeface="Arial" pitchFamily="34" charset="0"/>
                <a:cs typeface="Arial" pitchFamily="34" charset="0"/>
              </a:rPr>
              <a:t>cation</a:t>
            </a:r>
            <a:r>
              <a:rPr lang="en-US" sz="2400" dirty="0" smtClean="0">
                <a:solidFill>
                  <a:srgbClr val="C00000"/>
                </a:solidFill>
                <a:latin typeface="Arial" pitchFamily="34" charset="0"/>
                <a:cs typeface="Arial" pitchFamily="34" charset="0"/>
              </a:rPr>
              <a:t> is formed  when a neutral atom loses one or more electrons while a negative ion is formed when a neutral atom gains  one or more  electrons.</a:t>
            </a:r>
          </a:p>
          <a:p>
            <a:pPr algn="just">
              <a:buFont typeface="Wingdings" pitchFamily="2" charset="2"/>
              <a:buChar char="v"/>
            </a:pPr>
            <a:r>
              <a:rPr lang="en-US" sz="2400" dirty="0">
                <a:solidFill>
                  <a:srgbClr val="7030A0"/>
                </a:solidFill>
                <a:latin typeface="Arial" pitchFamily="34" charset="0"/>
                <a:cs typeface="Arial" pitchFamily="34" charset="0"/>
              </a:rPr>
              <a:t> </a:t>
            </a:r>
            <a:r>
              <a:rPr lang="en-US" sz="2400" dirty="0" smtClean="0">
                <a:solidFill>
                  <a:srgbClr val="7030A0"/>
                </a:solidFill>
                <a:latin typeface="Arial" pitchFamily="34" charset="0"/>
                <a:cs typeface="Arial" pitchFamily="34" charset="0"/>
              </a:rPr>
              <a:t>Ionic radius may be defined as the effective distance from  the centre of the nucleus of the ion up to which it exerts its influence on its electronic cloud. </a:t>
            </a:r>
          </a:p>
          <a:p>
            <a:pPr algn="just">
              <a:buFont typeface="Wingdings" pitchFamily="2" charset="2"/>
              <a:buChar char="v"/>
            </a:pPr>
            <a:r>
              <a:rPr lang="en-US" sz="2400" dirty="0" smtClean="0">
                <a:solidFill>
                  <a:srgbClr val="7030A0"/>
                </a:solidFill>
                <a:latin typeface="Arial" pitchFamily="34" charset="0"/>
                <a:cs typeface="Arial" pitchFamily="34" charset="0"/>
              </a:rPr>
              <a:t>Ionic radii is taken as the sum of the radii of two ions involved.   </a:t>
            </a:r>
            <a:endParaRPr lang="en-US" sz="2400" dirty="0">
              <a:solidFill>
                <a:srgbClr val="7030A0"/>
              </a:solidFill>
              <a:latin typeface="Arial" pitchFamily="34" charset="0"/>
              <a:cs typeface="Arial" pitchFamily="34" charset="0"/>
            </a:endParaRPr>
          </a:p>
        </p:txBody>
      </p:sp>
      <p:pic>
        <p:nvPicPr>
          <p:cNvPr id="6" name="Picture 5" descr="ionic radius.jpg"/>
          <p:cNvPicPr>
            <a:picLocks noChangeAspect="1"/>
          </p:cNvPicPr>
          <p:nvPr/>
        </p:nvPicPr>
        <p:blipFill>
          <a:blip r:embed="rId2"/>
          <a:stretch>
            <a:fillRect/>
          </a:stretch>
        </p:blipFill>
        <p:spPr>
          <a:xfrm>
            <a:off x="0" y="4495800"/>
            <a:ext cx="3657600" cy="2038350"/>
          </a:xfrm>
          <a:prstGeom prst="rect">
            <a:avLst/>
          </a:prstGeom>
        </p:spPr>
      </p:pic>
      <p:pic>
        <p:nvPicPr>
          <p:cNvPr id="7" name="Picture 6" descr="Ionic radius 1.png"/>
          <p:cNvPicPr>
            <a:picLocks noChangeAspect="1"/>
          </p:cNvPicPr>
          <p:nvPr/>
        </p:nvPicPr>
        <p:blipFill>
          <a:blip r:embed="rId3"/>
          <a:stretch>
            <a:fillRect/>
          </a:stretch>
        </p:blipFill>
        <p:spPr>
          <a:xfrm>
            <a:off x="4495800" y="4267200"/>
            <a:ext cx="4343400" cy="2590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1754326"/>
          </a:xfrm>
          <a:prstGeom prst="rect">
            <a:avLst/>
          </a:prstGeom>
          <a:noFill/>
        </p:spPr>
        <p:txBody>
          <a:bodyPr wrap="square" rtlCol="0">
            <a:spAutoFit/>
          </a:bodyPr>
          <a:lstStyle/>
          <a:p>
            <a:r>
              <a:rPr lang="en-US" b="1" dirty="0" smtClean="0">
                <a:latin typeface="Arial" pitchFamily="34" charset="0"/>
                <a:cs typeface="Arial" pitchFamily="34" charset="0"/>
              </a:rPr>
              <a:t>Example: The </a:t>
            </a:r>
            <a:r>
              <a:rPr lang="en-US" b="1" dirty="0" err="1" smtClean="0">
                <a:latin typeface="Arial" pitchFamily="34" charset="0"/>
                <a:cs typeface="Arial" pitchFamily="34" charset="0"/>
              </a:rPr>
              <a:t>internuclear</a:t>
            </a:r>
            <a:r>
              <a:rPr lang="en-US" b="1" dirty="0" smtClean="0">
                <a:latin typeface="Arial" pitchFamily="34" charset="0"/>
                <a:cs typeface="Arial" pitchFamily="34" charset="0"/>
              </a:rPr>
              <a:t> distance between Na+ and </a:t>
            </a:r>
            <a:r>
              <a:rPr lang="en-US" b="1" dirty="0" err="1" smtClean="0">
                <a:latin typeface="Arial" pitchFamily="34" charset="0"/>
                <a:cs typeface="Arial" pitchFamily="34" charset="0"/>
              </a:rPr>
              <a:t>Cl</a:t>
            </a:r>
            <a:r>
              <a:rPr lang="en-US" b="1" dirty="0" smtClean="0">
                <a:latin typeface="Arial" pitchFamily="34" charset="0"/>
                <a:cs typeface="Arial" pitchFamily="34" charset="0"/>
              </a:rPr>
              <a:t>- ions in sodium chloride crystal has been determined to be 276 pm from X ray analysis.</a:t>
            </a:r>
          </a:p>
          <a:p>
            <a:endParaRPr lang="en-US" b="1" dirty="0">
              <a:latin typeface="Arial" pitchFamily="34" charset="0"/>
              <a:cs typeface="Arial" pitchFamily="34" charset="0"/>
            </a:endParaRPr>
          </a:p>
          <a:p>
            <a:pPr>
              <a:buFont typeface="Wingdings" pitchFamily="2" charset="2"/>
              <a:buChar char="q"/>
            </a:pPr>
            <a:r>
              <a:rPr lang="en-US" b="1" dirty="0" smtClean="0">
                <a:solidFill>
                  <a:srgbClr val="FF3399"/>
                </a:solidFill>
                <a:latin typeface="Arial" pitchFamily="34" charset="0"/>
                <a:cs typeface="Arial" pitchFamily="34" charset="0"/>
              </a:rPr>
              <a:t> The study of ionic radii leads to two important generalizations:</a:t>
            </a:r>
          </a:p>
          <a:p>
            <a:pPr marL="342900" indent="-342900">
              <a:buAutoNum type="alphaLcParenR"/>
            </a:pPr>
            <a:r>
              <a:rPr lang="en-US" b="1" dirty="0" smtClean="0">
                <a:solidFill>
                  <a:srgbClr val="FF3399"/>
                </a:solidFill>
                <a:latin typeface="Arial" pitchFamily="34" charset="0"/>
                <a:cs typeface="Arial" pitchFamily="34" charset="0"/>
              </a:rPr>
              <a:t>The size of </a:t>
            </a:r>
            <a:r>
              <a:rPr lang="en-US" b="1" dirty="0" err="1" smtClean="0">
                <a:solidFill>
                  <a:srgbClr val="FF3399"/>
                </a:solidFill>
                <a:latin typeface="Arial" pitchFamily="34" charset="0"/>
                <a:cs typeface="Arial" pitchFamily="34" charset="0"/>
              </a:rPr>
              <a:t>cation</a:t>
            </a:r>
            <a:r>
              <a:rPr lang="en-US" b="1" dirty="0" smtClean="0">
                <a:solidFill>
                  <a:srgbClr val="FF3399"/>
                </a:solidFill>
                <a:latin typeface="Arial" pitchFamily="34" charset="0"/>
                <a:cs typeface="Arial" pitchFamily="34" charset="0"/>
              </a:rPr>
              <a:t> is smaller as compared to that of the parent atom.</a:t>
            </a:r>
          </a:p>
          <a:p>
            <a:pPr marL="342900" indent="-342900">
              <a:buAutoNum type="alphaLcParenR"/>
            </a:pPr>
            <a:r>
              <a:rPr lang="en-US" b="1" dirty="0" smtClean="0">
                <a:solidFill>
                  <a:srgbClr val="FF3399"/>
                </a:solidFill>
                <a:latin typeface="Arial" pitchFamily="34" charset="0"/>
                <a:cs typeface="Arial" pitchFamily="34" charset="0"/>
              </a:rPr>
              <a:t>The size of anion is larger in comparison with that of parent atom. </a:t>
            </a:r>
            <a:endParaRPr lang="en-US" b="1" dirty="0">
              <a:solidFill>
                <a:srgbClr val="FF3399"/>
              </a:solidFill>
              <a:latin typeface="Arial" pitchFamily="34" charset="0"/>
              <a:cs typeface="Arial" pitchFamily="34" charset="0"/>
            </a:endParaRPr>
          </a:p>
        </p:txBody>
      </p:sp>
      <p:pic>
        <p:nvPicPr>
          <p:cNvPr id="5" name="Picture 4" descr="ions.jpg"/>
          <p:cNvPicPr>
            <a:picLocks noChangeAspect="1"/>
          </p:cNvPicPr>
          <p:nvPr/>
        </p:nvPicPr>
        <p:blipFill>
          <a:blip r:embed="rId2"/>
          <a:stretch>
            <a:fillRect/>
          </a:stretch>
        </p:blipFill>
        <p:spPr>
          <a:xfrm>
            <a:off x="304800" y="1676400"/>
            <a:ext cx="3429000" cy="2514600"/>
          </a:xfrm>
          <a:prstGeom prst="rect">
            <a:avLst/>
          </a:prstGeom>
        </p:spPr>
      </p:pic>
      <p:pic>
        <p:nvPicPr>
          <p:cNvPr id="6" name="Picture 5" descr="sodium ions.jpg"/>
          <p:cNvPicPr>
            <a:picLocks noChangeAspect="1"/>
          </p:cNvPicPr>
          <p:nvPr/>
        </p:nvPicPr>
        <p:blipFill>
          <a:blip r:embed="rId3"/>
          <a:stretch>
            <a:fillRect/>
          </a:stretch>
        </p:blipFill>
        <p:spPr>
          <a:xfrm>
            <a:off x="4267200" y="1828800"/>
            <a:ext cx="4419600" cy="2133600"/>
          </a:xfrm>
          <a:prstGeom prst="rect">
            <a:avLst/>
          </a:prstGeom>
        </p:spPr>
      </p:pic>
      <p:pic>
        <p:nvPicPr>
          <p:cNvPr id="7" name="Picture 6" descr="Chloride ion.jpg"/>
          <p:cNvPicPr>
            <a:picLocks noChangeAspect="1"/>
          </p:cNvPicPr>
          <p:nvPr/>
        </p:nvPicPr>
        <p:blipFill>
          <a:blip r:embed="rId4"/>
          <a:stretch>
            <a:fillRect/>
          </a:stretch>
        </p:blipFill>
        <p:spPr>
          <a:xfrm>
            <a:off x="1066800" y="4038600"/>
            <a:ext cx="7162800" cy="2819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1569660"/>
          </a:xfrm>
          <a:prstGeom prst="rect">
            <a:avLst/>
          </a:prstGeom>
          <a:noFill/>
        </p:spPr>
        <p:txBody>
          <a:bodyPr wrap="square" rtlCol="0">
            <a:spAutoFit/>
          </a:bodyPr>
          <a:lstStyle/>
          <a:p>
            <a:r>
              <a:rPr lang="en-US" sz="2000" dirty="0" smtClean="0">
                <a:solidFill>
                  <a:schemeClr val="tx2">
                    <a:lumMod val="75000"/>
                  </a:schemeClr>
                </a:solidFill>
                <a:latin typeface="Arial" pitchFamily="34" charset="0"/>
                <a:cs typeface="Arial" pitchFamily="34" charset="0"/>
              </a:rPr>
              <a:t>The size of </a:t>
            </a:r>
            <a:r>
              <a:rPr lang="en-US" sz="2000" dirty="0" err="1" smtClean="0">
                <a:solidFill>
                  <a:schemeClr val="tx2">
                    <a:lumMod val="75000"/>
                  </a:schemeClr>
                </a:solidFill>
                <a:latin typeface="Arial" pitchFamily="34" charset="0"/>
                <a:cs typeface="Arial" pitchFamily="34" charset="0"/>
              </a:rPr>
              <a:t>cation</a:t>
            </a:r>
            <a:r>
              <a:rPr lang="en-US" sz="2000" dirty="0" smtClean="0">
                <a:solidFill>
                  <a:schemeClr val="tx2">
                    <a:lumMod val="75000"/>
                  </a:schemeClr>
                </a:solidFill>
                <a:latin typeface="Arial" pitchFamily="34" charset="0"/>
                <a:cs typeface="Arial" pitchFamily="34" charset="0"/>
              </a:rPr>
              <a:t> is always smaller than that of parent atom due to </a:t>
            </a:r>
          </a:p>
          <a:p>
            <a:pPr marL="400050" indent="-400050">
              <a:buAutoNum type="romanLcParenR"/>
            </a:pPr>
            <a:r>
              <a:rPr lang="en-US" sz="2000" dirty="0" smtClean="0">
                <a:solidFill>
                  <a:schemeClr val="tx2">
                    <a:lumMod val="75000"/>
                  </a:schemeClr>
                </a:solidFill>
                <a:latin typeface="Arial" pitchFamily="34" charset="0"/>
                <a:cs typeface="Arial" pitchFamily="34" charset="0"/>
              </a:rPr>
              <a:t>Decrease in number of shells</a:t>
            </a:r>
          </a:p>
          <a:p>
            <a:pPr marL="400050" indent="-400050">
              <a:buAutoNum type="romanLcParenR"/>
            </a:pPr>
            <a:r>
              <a:rPr lang="en-US" sz="2000" dirty="0" smtClean="0">
                <a:solidFill>
                  <a:schemeClr val="tx2">
                    <a:lumMod val="75000"/>
                  </a:schemeClr>
                </a:solidFill>
                <a:latin typeface="Arial" pitchFamily="34" charset="0"/>
                <a:cs typeface="Arial" pitchFamily="34" charset="0"/>
              </a:rPr>
              <a:t>Increase in effective nuclear charge resulting in greater force of attraction.</a:t>
            </a:r>
          </a:p>
          <a:p>
            <a:pPr marL="400050" indent="-400050" algn="ctr"/>
            <a:r>
              <a:rPr lang="en-US" dirty="0"/>
              <a:t> </a:t>
            </a:r>
            <a:endParaRPr lang="en-US" dirty="0" smtClean="0"/>
          </a:p>
          <a:p>
            <a:pPr marL="400050" indent="-400050" algn="ctr"/>
            <a:r>
              <a:rPr lang="en-US" b="1" dirty="0" smtClean="0"/>
              <a:t>Table : Comparative sizes of atoms and their </a:t>
            </a:r>
            <a:r>
              <a:rPr lang="en-US" b="1" dirty="0" err="1" smtClean="0"/>
              <a:t>cations</a:t>
            </a:r>
            <a:endParaRPr lang="en-US" b="1" dirty="0"/>
          </a:p>
        </p:txBody>
      </p:sp>
      <p:graphicFrame>
        <p:nvGraphicFramePr>
          <p:cNvPr id="5" name="Table 4"/>
          <p:cNvGraphicFramePr>
            <a:graphicFrameLocks noGrp="1"/>
          </p:cNvGraphicFramePr>
          <p:nvPr/>
        </p:nvGraphicFramePr>
        <p:xfrm>
          <a:off x="152400" y="1981200"/>
          <a:ext cx="8686800" cy="2021840"/>
        </p:xfrm>
        <a:graphic>
          <a:graphicData uri="http://schemas.openxmlformats.org/drawingml/2006/table">
            <a:tbl>
              <a:tblPr firstRow="1" bandRow="1">
                <a:tableStyleId>{5DA37D80-6434-44D0-A028-1B22A696006F}</a:tableStyleId>
              </a:tblPr>
              <a:tblGrid>
                <a:gridCol w="1707661"/>
                <a:gridCol w="668216"/>
                <a:gridCol w="881673"/>
                <a:gridCol w="1085850"/>
                <a:gridCol w="1085850"/>
                <a:gridCol w="1085850"/>
                <a:gridCol w="1085850"/>
                <a:gridCol w="1085850"/>
              </a:tblGrid>
              <a:tr h="370840">
                <a:tc>
                  <a:txBody>
                    <a:bodyPr/>
                    <a:lstStyle/>
                    <a:p>
                      <a:r>
                        <a:rPr lang="en-US" dirty="0" smtClean="0"/>
                        <a:t>Element</a:t>
                      </a:r>
                      <a:endParaRPr lang="en-US" dirty="0"/>
                    </a:p>
                  </a:txBody>
                  <a:tcPr/>
                </a:tc>
                <a:tc>
                  <a:txBody>
                    <a:bodyPr/>
                    <a:lstStyle/>
                    <a:p>
                      <a:r>
                        <a:rPr lang="en-US" dirty="0" smtClean="0"/>
                        <a:t>Li</a:t>
                      </a:r>
                      <a:endParaRPr lang="en-US" dirty="0"/>
                    </a:p>
                  </a:txBody>
                  <a:tcPr/>
                </a:tc>
                <a:tc>
                  <a:txBody>
                    <a:bodyPr/>
                    <a:lstStyle/>
                    <a:p>
                      <a:r>
                        <a:rPr lang="en-US" dirty="0" smtClean="0"/>
                        <a:t>Na</a:t>
                      </a:r>
                      <a:endParaRPr lang="en-US" dirty="0"/>
                    </a:p>
                  </a:txBody>
                  <a:tcPr/>
                </a:tc>
                <a:tc>
                  <a:txBody>
                    <a:bodyPr/>
                    <a:lstStyle/>
                    <a:p>
                      <a:r>
                        <a:rPr lang="en-US" dirty="0" smtClean="0"/>
                        <a:t>K</a:t>
                      </a:r>
                      <a:endParaRPr lang="en-US" dirty="0"/>
                    </a:p>
                  </a:txBody>
                  <a:tcPr/>
                </a:tc>
                <a:tc>
                  <a:txBody>
                    <a:bodyPr/>
                    <a:lstStyle/>
                    <a:p>
                      <a:r>
                        <a:rPr lang="en-US" dirty="0" smtClean="0"/>
                        <a:t>Be</a:t>
                      </a:r>
                      <a:endParaRPr lang="en-US" dirty="0"/>
                    </a:p>
                  </a:txBody>
                  <a:tcPr/>
                </a:tc>
                <a:tc>
                  <a:txBody>
                    <a:bodyPr/>
                    <a:lstStyle/>
                    <a:p>
                      <a:r>
                        <a:rPr lang="en-US" dirty="0" smtClean="0"/>
                        <a:t>Mg</a:t>
                      </a:r>
                      <a:endParaRPr lang="en-US" dirty="0"/>
                    </a:p>
                  </a:txBody>
                  <a:tcPr/>
                </a:tc>
                <a:tc>
                  <a:txBody>
                    <a:bodyPr/>
                    <a:lstStyle/>
                    <a:p>
                      <a:r>
                        <a:rPr lang="en-US" dirty="0" smtClean="0"/>
                        <a:t>Al</a:t>
                      </a:r>
                      <a:endParaRPr lang="en-US" dirty="0"/>
                    </a:p>
                  </a:txBody>
                  <a:tcPr/>
                </a:tc>
                <a:tc>
                  <a:txBody>
                    <a:bodyPr/>
                    <a:lstStyle/>
                    <a:p>
                      <a:r>
                        <a:rPr lang="en-US" dirty="0" err="1" smtClean="0"/>
                        <a:t>Mn</a:t>
                      </a:r>
                      <a:endParaRPr lang="en-US" dirty="0"/>
                    </a:p>
                  </a:txBody>
                  <a:tcPr/>
                </a:tc>
              </a:tr>
              <a:tr h="370840">
                <a:tc>
                  <a:txBody>
                    <a:bodyPr/>
                    <a:lstStyle/>
                    <a:p>
                      <a:r>
                        <a:rPr lang="en-US" dirty="0" smtClean="0"/>
                        <a:t>Atomic radii (pm)</a:t>
                      </a:r>
                      <a:endParaRPr lang="en-US" dirty="0"/>
                    </a:p>
                  </a:txBody>
                  <a:tcPr/>
                </a:tc>
                <a:tc>
                  <a:txBody>
                    <a:bodyPr/>
                    <a:lstStyle/>
                    <a:p>
                      <a:r>
                        <a:rPr lang="en-US" dirty="0" smtClean="0"/>
                        <a:t>152</a:t>
                      </a:r>
                      <a:endParaRPr lang="en-US" dirty="0"/>
                    </a:p>
                  </a:txBody>
                  <a:tcPr/>
                </a:tc>
                <a:tc>
                  <a:txBody>
                    <a:bodyPr/>
                    <a:lstStyle/>
                    <a:p>
                      <a:r>
                        <a:rPr lang="en-US" dirty="0" smtClean="0"/>
                        <a:t>186</a:t>
                      </a:r>
                      <a:endParaRPr lang="en-US" dirty="0"/>
                    </a:p>
                  </a:txBody>
                  <a:tcPr/>
                </a:tc>
                <a:tc>
                  <a:txBody>
                    <a:bodyPr/>
                    <a:lstStyle/>
                    <a:p>
                      <a:r>
                        <a:rPr lang="en-US" dirty="0" smtClean="0"/>
                        <a:t>231</a:t>
                      </a:r>
                      <a:endParaRPr lang="en-US" dirty="0"/>
                    </a:p>
                  </a:txBody>
                  <a:tcPr/>
                </a:tc>
                <a:tc>
                  <a:txBody>
                    <a:bodyPr/>
                    <a:lstStyle/>
                    <a:p>
                      <a:r>
                        <a:rPr lang="en-US" dirty="0" smtClean="0"/>
                        <a:t>111</a:t>
                      </a:r>
                      <a:endParaRPr lang="en-US" dirty="0"/>
                    </a:p>
                  </a:txBody>
                  <a:tcPr/>
                </a:tc>
                <a:tc>
                  <a:txBody>
                    <a:bodyPr/>
                    <a:lstStyle/>
                    <a:p>
                      <a:r>
                        <a:rPr lang="en-US" dirty="0" smtClean="0"/>
                        <a:t>160</a:t>
                      </a:r>
                      <a:endParaRPr lang="en-US" dirty="0"/>
                    </a:p>
                  </a:txBody>
                  <a:tcPr/>
                </a:tc>
                <a:tc>
                  <a:txBody>
                    <a:bodyPr/>
                    <a:lstStyle/>
                    <a:p>
                      <a:r>
                        <a:rPr lang="en-US" dirty="0" smtClean="0"/>
                        <a:t>143</a:t>
                      </a:r>
                      <a:endParaRPr lang="en-US" dirty="0"/>
                    </a:p>
                  </a:txBody>
                  <a:tcPr/>
                </a:tc>
                <a:tc>
                  <a:txBody>
                    <a:bodyPr/>
                    <a:lstStyle/>
                    <a:p>
                      <a:r>
                        <a:rPr lang="en-US" dirty="0" smtClean="0"/>
                        <a:t>126</a:t>
                      </a:r>
                      <a:endParaRPr lang="en-US" dirty="0"/>
                    </a:p>
                  </a:txBody>
                  <a:tcPr/>
                </a:tc>
              </a:tr>
              <a:tr h="370840">
                <a:tc>
                  <a:txBody>
                    <a:bodyPr/>
                    <a:lstStyle/>
                    <a:p>
                      <a:r>
                        <a:rPr lang="en-US" dirty="0" smtClean="0"/>
                        <a:t>Corresponding</a:t>
                      </a:r>
                      <a:r>
                        <a:rPr lang="en-US" baseline="0" dirty="0" smtClean="0"/>
                        <a:t> </a:t>
                      </a:r>
                      <a:r>
                        <a:rPr lang="en-US" baseline="0" dirty="0" err="1" smtClean="0"/>
                        <a:t>cations</a:t>
                      </a:r>
                      <a:endParaRPr lang="en-US" dirty="0"/>
                    </a:p>
                  </a:txBody>
                  <a:tcPr/>
                </a:tc>
                <a:tc>
                  <a:txBody>
                    <a:bodyPr/>
                    <a:lstStyle/>
                    <a:p>
                      <a:r>
                        <a:rPr lang="en-US" sz="1800" b="0" kern="1200" dirty="0" smtClean="0">
                          <a:solidFill>
                            <a:schemeClr val="tx1"/>
                          </a:solidFill>
                          <a:latin typeface="+mn-lt"/>
                          <a:ea typeface="+mn-ea"/>
                          <a:cs typeface="+mn-cs"/>
                        </a:rPr>
                        <a:t>Li</a:t>
                      </a:r>
                      <a:r>
                        <a:rPr lang="en-US" sz="1800" b="0" kern="1200" baseline="30000" dirty="0" smtClean="0">
                          <a:solidFill>
                            <a:schemeClr val="tx1"/>
                          </a:solidFill>
                          <a:latin typeface="+mn-lt"/>
                          <a:ea typeface="+mn-ea"/>
                          <a:cs typeface="+mn-cs"/>
                        </a:rPr>
                        <a:t>+</a:t>
                      </a:r>
                      <a:r>
                        <a:rPr lang="en-US" sz="1800" b="0" kern="1200" dirty="0" smtClean="0">
                          <a:solidFill>
                            <a:schemeClr val="tx1"/>
                          </a:solidFill>
                          <a:latin typeface="+mn-lt"/>
                          <a:ea typeface="+mn-ea"/>
                          <a:cs typeface="+mn-cs"/>
                        </a:rPr>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Na</a:t>
                      </a:r>
                      <a:r>
                        <a:rPr lang="en-US" sz="1800" b="0" kern="1200" baseline="30000" dirty="0" smtClean="0">
                          <a:solidFill>
                            <a:schemeClr val="tx1"/>
                          </a:solidFill>
                          <a:latin typeface="+mn-lt"/>
                          <a:ea typeface="+mn-ea"/>
                          <a:cs typeface="+mn-cs"/>
                        </a:rPr>
                        <a:t>+</a:t>
                      </a:r>
                      <a:endParaRPr lang="en-US" sz="1800" b="1" kern="1200" dirty="0" smtClean="0">
                        <a:solidFill>
                          <a:schemeClr val="tx1"/>
                        </a:solidFill>
                        <a:latin typeface="+mn-lt"/>
                        <a:ea typeface="+mn-ea"/>
                        <a:cs typeface="+mn-cs"/>
                      </a:endParaRPr>
                    </a:p>
                    <a:p>
                      <a:endParaRPr lang="en-US" dirty="0"/>
                    </a:p>
                  </a:txBody>
                  <a:tcPr/>
                </a:tc>
                <a:tc>
                  <a:txBody>
                    <a:bodyPr/>
                    <a:lstStyle/>
                    <a:p>
                      <a:r>
                        <a:rPr lang="en-US" sz="1800" b="0" kern="1200" dirty="0" smtClean="0">
                          <a:solidFill>
                            <a:schemeClr val="tx1"/>
                          </a:solidFill>
                          <a:latin typeface="+mn-lt"/>
                          <a:ea typeface="+mn-ea"/>
                          <a:cs typeface="+mn-cs"/>
                        </a:rPr>
                        <a:t>K</a:t>
                      </a:r>
                      <a:r>
                        <a:rPr lang="en-US" sz="1800" b="0" kern="1200" baseline="30000" dirty="0" smtClean="0">
                          <a:solidFill>
                            <a:schemeClr val="tx1"/>
                          </a:solidFill>
                          <a:latin typeface="+mn-lt"/>
                          <a:ea typeface="+mn-ea"/>
                          <a:cs typeface="+mn-cs"/>
                        </a:rPr>
                        <a:t>+</a:t>
                      </a:r>
                      <a:endParaRPr lang="en-US" dirty="0"/>
                    </a:p>
                  </a:txBody>
                  <a:tcPr/>
                </a:tc>
                <a:tc>
                  <a:txBody>
                    <a:bodyPr/>
                    <a:lstStyle/>
                    <a:p>
                      <a:r>
                        <a:rPr lang="en-US" sz="1800" b="0" kern="1200" dirty="0" smtClean="0">
                          <a:solidFill>
                            <a:schemeClr val="tx1"/>
                          </a:solidFill>
                          <a:latin typeface="+mn-lt"/>
                          <a:ea typeface="+mn-ea"/>
                          <a:cs typeface="+mn-cs"/>
                        </a:rPr>
                        <a:t>Be</a:t>
                      </a:r>
                      <a:r>
                        <a:rPr lang="en-US" sz="1800" b="0" kern="1200" baseline="30000" dirty="0" smtClean="0">
                          <a:solidFill>
                            <a:schemeClr val="tx1"/>
                          </a:solidFill>
                          <a:latin typeface="+mn-lt"/>
                          <a:ea typeface="+mn-ea"/>
                          <a:cs typeface="+mn-cs"/>
                        </a:rPr>
                        <a:t>2+</a:t>
                      </a:r>
                      <a:r>
                        <a:rPr lang="en-US" sz="1800" b="0" kern="1200" dirty="0" smtClean="0">
                          <a:solidFill>
                            <a:schemeClr val="tx1"/>
                          </a:solidFill>
                          <a:latin typeface="+mn-lt"/>
                          <a:ea typeface="+mn-ea"/>
                          <a:cs typeface="+mn-cs"/>
                        </a:rPr>
                        <a:t> </a:t>
                      </a:r>
                      <a:endParaRPr lang="en-US" dirty="0"/>
                    </a:p>
                  </a:txBody>
                  <a:tcPr/>
                </a:tc>
                <a:tc>
                  <a:txBody>
                    <a:bodyPr/>
                    <a:lstStyle/>
                    <a:p>
                      <a:r>
                        <a:rPr lang="en-US" sz="1800" b="0" kern="1200" dirty="0" smtClean="0">
                          <a:solidFill>
                            <a:schemeClr val="tx1"/>
                          </a:solidFill>
                          <a:latin typeface="+mn-lt"/>
                          <a:ea typeface="+mn-ea"/>
                          <a:cs typeface="+mn-cs"/>
                        </a:rPr>
                        <a:t>Mg</a:t>
                      </a:r>
                      <a:r>
                        <a:rPr lang="en-US" sz="1800" b="0" kern="1200" baseline="30000" dirty="0" smtClean="0">
                          <a:solidFill>
                            <a:schemeClr val="tx1"/>
                          </a:solidFill>
                          <a:latin typeface="+mn-lt"/>
                          <a:ea typeface="+mn-ea"/>
                          <a:cs typeface="+mn-cs"/>
                        </a:rPr>
                        <a:t>2+</a:t>
                      </a:r>
                      <a:endParaRPr lang="en-US" dirty="0"/>
                    </a:p>
                  </a:txBody>
                  <a:tcPr/>
                </a:tc>
                <a:tc>
                  <a:txBody>
                    <a:bodyPr/>
                    <a:lstStyle/>
                    <a:p>
                      <a:r>
                        <a:rPr lang="en-US" sz="1800" b="0" kern="1200" dirty="0" smtClean="0">
                          <a:solidFill>
                            <a:schemeClr val="tx1"/>
                          </a:solidFill>
                          <a:latin typeface="+mn-lt"/>
                          <a:ea typeface="+mn-ea"/>
                          <a:cs typeface="+mn-cs"/>
                        </a:rPr>
                        <a:t>Al</a:t>
                      </a:r>
                      <a:r>
                        <a:rPr lang="en-US" sz="1800" b="0" kern="1200" baseline="30000" dirty="0" smtClean="0">
                          <a:solidFill>
                            <a:schemeClr val="tx1"/>
                          </a:solidFill>
                          <a:latin typeface="+mn-lt"/>
                          <a:ea typeface="+mn-ea"/>
                          <a:cs typeface="+mn-cs"/>
                        </a:rPr>
                        <a:t>3+</a:t>
                      </a:r>
                      <a:r>
                        <a:rPr lang="en-US" sz="1800" b="0" kern="1200" dirty="0" smtClean="0">
                          <a:solidFill>
                            <a:schemeClr val="tx1"/>
                          </a:solidFill>
                          <a:latin typeface="+mn-lt"/>
                          <a:ea typeface="+mn-ea"/>
                          <a:cs typeface="+mn-cs"/>
                        </a:rPr>
                        <a:t> </a:t>
                      </a:r>
                      <a:endParaRPr lang="en-US" dirty="0"/>
                    </a:p>
                  </a:txBody>
                  <a:tcPr/>
                </a:tc>
                <a:tc>
                  <a:txBody>
                    <a:bodyPr/>
                    <a:lstStyle/>
                    <a:p>
                      <a:r>
                        <a:rPr lang="en-US" sz="1800" b="0" kern="1200" dirty="0" smtClean="0">
                          <a:solidFill>
                            <a:schemeClr val="tx1"/>
                          </a:solidFill>
                          <a:latin typeface="+mn-lt"/>
                          <a:ea typeface="+mn-ea"/>
                          <a:cs typeface="+mn-cs"/>
                        </a:rPr>
                        <a:t>Mn</a:t>
                      </a:r>
                      <a:r>
                        <a:rPr lang="en-US" sz="1800" b="0" kern="1200" baseline="30000" dirty="0" smtClean="0">
                          <a:solidFill>
                            <a:schemeClr val="tx1"/>
                          </a:solidFill>
                          <a:latin typeface="+mn-lt"/>
                          <a:ea typeface="+mn-ea"/>
                          <a:cs typeface="+mn-cs"/>
                        </a:rPr>
                        <a:t>4+</a:t>
                      </a:r>
                      <a:endParaRPr lang="en-US" dirty="0"/>
                    </a:p>
                  </a:txBody>
                  <a:tcPr/>
                </a:tc>
              </a:tr>
              <a:tr h="370840">
                <a:tc>
                  <a:txBody>
                    <a:bodyPr/>
                    <a:lstStyle/>
                    <a:p>
                      <a:r>
                        <a:rPr lang="en-US" dirty="0" smtClean="0"/>
                        <a:t>Ionic radii (pm)</a:t>
                      </a:r>
                      <a:endParaRPr lang="en-US" dirty="0"/>
                    </a:p>
                  </a:txBody>
                  <a:tcPr/>
                </a:tc>
                <a:tc>
                  <a:txBody>
                    <a:bodyPr/>
                    <a:lstStyle/>
                    <a:p>
                      <a:r>
                        <a:rPr lang="en-US" dirty="0" smtClean="0"/>
                        <a:t>60</a:t>
                      </a:r>
                      <a:endParaRPr lang="en-US" dirty="0"/>
                    </a:p>
                  </a:txBody>
                  <a:tcPr/>
                </a:tc>
                <a:tc>
                  <a:txBody>
                    <a:bodyPr/>
                    <a:lstStyle/>
                    <a:p>
                      <a:r>
                        <a:rPr lang="en-US" dirty="0" smtClean="0"/>
                        <a:t>95</a:t>
                      </a:r>
                      <a:endParaRPr lang="en-US" dirty="0"/>
                    </a:p>
                  </a:txBody>
                  <a:tcPr/>
                </a:tc>
                <a:tc>
                  <a:txBody>
                    <a:bodyPr/>
                    <a:lstStyle/>
                    <a:p>
                      <a:r>
                        <a:rPr lang="en-US" dirty="0" smtClean="0"/>
                        <a:t>133</a:t>
                      </a:r>
                      <a:endParaRPr lang="en-US" dirty="0"/>
                    </a:p>
                  </a:txBody>
                  <a:tcPr/>
                </a:tc>
                <a:tc>
                  <a:txBody>
                    <a:bodyPr/>
                    <a:lstStyle/>
                    <a:p>
                      <a:r>
                        <a:rPr lang="en-US" dirty="0" smtClean="0"/>
                        <a:t>39</a:t>
                      </a:r>
                      <a:endParaRPr lang="en-US" dirty="0"/>
                    </a:p>
                  </a:txBody>
                  <a:tcPr/>
                </a:tc>
                <a:tc>
                  <a:txBody>
                    <a:bodyPr/>
                    <a:lstStyle/>
                    <a:p>
                      <a:r>
                        <a:rPr lang="en-US" dirty="0" smtClean="0"/>
                        <a:t>65</a:t>
                      </a:r>
                      <a:endParaRPr lang="en-US" dirty="0"/>
                    </a:p>
                  </a:txBody>
                  <a:tcPr/>
                </a:tc>
                <a:tc>
                  <a:txBody>
                    <a:bodyPr/>
                    <a:lstStyle/>
                    <a:p>
                      <a:r>
                        <a:rPr lang="en-US" dirty="0" smtClean="0"/>
                        <a:t>50</a:t>
                      </a:r>
                      <a:endParaRPr lang="en-US" dirty="0"/>
                    </a:p>
                  </a:txBody>
                  <a:tcPr/>
                </a:tc>
                <a:tc>
                  <a:txBody>
                    <a:bodyPr/>
                    <a:lstStyle/>
                    <a:p>
                      <a:r>
                        <a:rPr lang="en-US" dirty="0" smtClean="0"/>
                        <a:t>46</a:t>
                      </a:r>
                      <a:endParaRPr lang="en-US" dirty="0"/>
                    </a:p>
                  </a:txBody>
                  <a:tcPr/>
                </a:tc>
              </a:tr>
            </a:tbl>
          </a:graphicData>
        </a:graphic>
      </p:graphicFrame>
      <p:sp>
        <p:nvSpPr>
          <p:cNvPr id="6" name="TextBox 5"/>
          <p:cNvSpPr txBox="1"/>
          <p:nvPr/>
        </p:nvSpPr>
        <p:spPr>
          <a:xfrm>
            <a:off x="0" y="4114800"/>
            <a:ext cx="9144000" cy="646331"/>
          </a:xfrm>
          <a:prstGeom prst="rect">
            <a:avLst/>
          </a:prstGeom>
          <a:noFill/>
        </p:spPr>
        <p:txBody>
          <a:bodyPr wrap="square" rtlCol="0">
            <a:spAutoFit/>
          </a:bodyPr>
          <a:lstStyle/>
          <a:p>
            <a:pPr>
              <a:buFont typeface="Wingdings" pitchFamily="2" charset="2"/>
              <a:buChar char="q"/>
            </a:pPr>
            <a:r>
              <a:rPr lang="en-US" dirty="0" smtClean="0"/>
              <a:t> </a:t>
            </a:r>
            <a:r>
              <a:rPr lang="en-US" b="1" dirty="0" smtClean="0"/>
              <a:t>Variation of cationic radii along the group</a:t>
            </a:r>
          </a:p>
          <a:p>
            <a:r>
              <a:rPr lang="en-US" b="1" dirty="0" smtClean="0"/>
              <a:t>Ionic radii of </a:t>
            </a:r>
            <a:r>
              <a:rPr lang="en-US" b="1" dirty="0" err="1" smtClean="0"/>
              <a:t>cation</a:t>
            </a:r>
            <a:r>
              <a:rPr lang="en-US" b="1" dirty="0" smtClean="0"/>
              <a:t> also increases as we move from top to bottom of the periodic table.</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923330"/>
          </a:xfrm>
          <a:prstGeom prst="rect">
            <a:avLst/>
          </a:prstGeom>
          <a:noFill/>
        </p:spPr>
        <p:txBody>
          <a:bodyPr wrap="square" rtlCol="0">
            <a:spAutoFit/>
          </a:bodyPr>
          <a:lstStyle/>
          <a:p>
            <a:r>
              <a:rPr lang="en-US" b="1" dirty="0" smtClean="0">
                <a:solidFill>
                  <a:srgbClr val="35670F"/>
                </a:solidFill>
                <a:latin typeface="Arial" pitchFamily="34" charset="0"/>
                <a:cs typeface="Arial" pitchFamily="34" charset="0"/>
              </a:rPr>
              <a:t>The size of anion is always larger than the corresponding atom mainly because of decrease in the effective nuclear charge i.e. lesser force of attraction by the nucleus on the electrons. </a:t>
            </a:r>
            <a:endParaRPr lang="en-US" b="1" dirty="0">
              <a:solidFill>
                <a:srgbClr val="35670F"/>
              </a:solidFill>
              <a:latin typeface="Arial" pitchFamily="34" charset="0"/>
              <a:cs typeface="Arial" pitchFamily="34" charset="0"/>
            </a:endParaRPr>
          </a:p>
        </p:txBody>
      </p:sp>
      <p:graphicFrame>
        <p:nvGraphicFramePr>
          <p:cNvPr id="5" name="Table 4"/>
          <p:cNvGraphicFramePr>
            <a:graphicFrameLocks noGrp="1"/>
          </p:cNvGraphicFramePr>
          <p:nvPr/>
        </p:nvGraphicFramePr>
        <p:xfrm>
          <a:off x="0" y="1397000"/>
          <a:ext cx="9144000" cy="2799080"/>
        </p:xfrm>
        <a:graphic>
          <a:graphicData uri="http://schemas.openxmlformats.org/drawingml/2006/table">
            <a:tbl>
              <a:tblPr firstRow="1" bandRow="1">
                <a:tableStyleId>{9D7B26C5-4107-4FEC-AEDC-1716B250A1EF}</a:tableStyleId>
              </a:tblPr>
              <a:tblGrid>
                <a:gridCol w="1641231"/>
                <a:gridCol w="859692"/>
                <a:gridCol w="928077"/>
                <a:gridCol w="1143000"/>
                <a:gridCol w="1143000"/>
                <a:gridCol w="1143000"/>
                <a:gridCol w="1143000"/>
                <a:gridCol w="1143000"/>
              </a:tblGrid>
              <a:tr h="622300">
                <a:tc>
                  <a:txBody>
                    <a:bodyPr/>
                    <a:lstStyle/>
                    <a:p>
                      <a:r>
                        <a:rPr lang="en-US" dirty="0" smtClean="0"/>
                        <a:t>Atom</a:t>
                      </a:r>
                      <a:endParaRPr lang="en-US" dirty="0"/>
                    </a:p>
                  </a:txBody>
                  <a:tcPr/>
                </a:tc>
                <a:tc>
                  <a:txBody>
                    <a:bodyPr/>
                    <a:lstStyle/>
                    <a:p>
                      <a:r>
                        <a:rPr lang="en-US" dirty="0" smtClean="0"/>
                        <a:t>F</a:t>
                      </a:r>
                      <a:endParaRPr lang="en-US" dirty="0"/>
                    </a:p>
                  </a:txBody>
                  <a:tcPr/>
                </a:tc>
                <a:tc>
                  <a:txBody>
                    <a:bodyPr/>
                    <a:lstStyle/>
                    <a:p>
                      <a:r>
                        <a:rPr lang="en-US" dirty="0" err="1" smtClean="0"/>
                        <a:t>Cl</a:t>
                      </a:r>
                      <a:endParaRPr lang="en-US" dirty="0"/>
                    </a:p>
                  </a:txBody>
                  <a:tcPr/>
                </a:tc>
                <a:tc>
                  <a:txBody>
                    <a:bodyPr/>
                    <a:lstStyle/>
                    <a:p>
                      <a:r>
                        <a:rPr lang="en-US" dirty="0" smtClean="0"/>
                        <a:t>Br</a:t>
                      </a:r>
                      <a:endParaRPr lang="en-US" dirty="0"/>
                    </a:p>
                  </a:txBody>
                  <a:tcPr/>
                </a:tc>
                <a:tc>
                  <a:txBody>
                    <a:bodyPr/>
                    <a:lstStyle/>
                    <a:p>
                      <a:r>
                        <a:rPr lang="en-US" dirty="0" smtClean="0"/>
                        <a:t>I</a:t>
                      </a:r>
                      <a:endParaRPr lang="en-US" dirty="0"/>
                    </a:p>
                  </a:txBody>
                  <a:tcPr/>
                </a:tc>
                <a:tc>
                  <a:txBody>
                    <a:bodyPr/>
                    <a:lstStyle/>
                    <a:p>
                      <a:r>
                        <a:rPr lang="en-US" dirty="0" smtClean="0"/>
                        <a:t>O</a:t>
                      </a:r>
                      <a:endParaRPr lang="en-US" dirty="0"/>
                    </a:p>
                  </a:txBody>
                  <a:tcPr/>
                </a:tc>
                <a:tc>
                  <a:txBody>
                    <a:bodyPr/>
                    <a:lstStyle/>
                    <a:p>
                      <a:r>
                        <a:rPr lang="en-US" dirty="0" smtClean="0"/>
                        <a:t>S</a:t>
                      </a:r>
                      <a:endParaRPr lang="en-US" dirty="0"/>
                    </a:p>
                  </a:txBody>
                  <a:tcPr/>
                </a:tc>
                <a:tc>
                  <a:txBody>
                    <a:bodyPr/>
                    <a:lstStyle/>
                    <a:p>
                      <a:r>
                        <a:rPr lang="en-US" dirty="0" smtClean="0"/>
                        <a:t>N</a:t>
                      </a:r>
                      <a:endParaRPr lang="en-US" dirty="0"/>
                    </a:p>
                  </a:txBody>
                  <a:tcPr/>
                </a:tc>
              </a:tr>
              <a:tr h="622300">
                <a:tc>
                  <a:txBody>
                    <a:bodyPr/>
                    <a:lstStyle/>
                    <a:p>
                      <a:r>
                        <a:rPr lang="en-US" dirty="0" smtClean="0"/>
                        <a:t>Atomic radii (pm)</a:t>
                      </a:r>
                      <a:endParaRPr lang="en-US" dirty="0"/>
                    </a:p>
                  </a:txBody>
                  <a:tcPr/>
                </a:tc>
                <a:tc>
                  <a:txBody>
                    <a:bodyPr/>
                    <a:lstStyle/>
                    <a:p>
                      <a:r>
                        <a:rPr lang="en-US" dirty="0" smtClean="0"/>
                        <a:t>72</a:t>
                      </a:r>
                      <a:endParaRPr lang="en-US" dirty="0"/>
                    </a:p>
                  </a:txBody>
                  <a:tcPr/>
                </a:tc>
                <a:tc>
                  <a:txBody>
                    <a:bodyPr/>
                    <a:lstStyle/>
                    <a:p>
                      <a:r>
                        <a:rPr lang="en-US" dirty="0" smtClean="0"/>
                        <a:t>99</a:t>
                      </a:r>
                      <a:endParaRPr lang="en-US" dirty="0"/>
                    </a:p>
                  </a:txBody>
                  <a:tcPr/>
                </a:tc>
                <a:tc>
                  <a:txBody>
                    <a:bodyPr/>
                    <a:lstStyle/>
                    <a:p>
                      <a:r>
                        <a:rPr lang="en-US" dirty="0" smtClean="0"/>
                        <a:t>114</a:t>
                      </a:r>
                      <a:endParaRPr lang="en-US" dirty="0"/>
                    </a:p>
                  </a:txBody>
                  <a:tcPr/>
                </a:tc>
                <a:tc>
                  <a:txBody>
                    <a:bodyPr/>
                    <a:lstStyle/>
                    <a:p>
                      <a:r>
                        <a:rPr lang="en-US" dirty="0" smtClean="0"/>
                        <a:t>133</a:t>
                      </a:r>
                      <a:endParaRPr lang="en-US" dirty="0"/>
                    </a:p>
                  </a:txBody>
                  <a:tcPr/>
                </a:tc>
                <a:tc>
                  <a:txBody>
                    <a:bodyPr/>
                    <a:lstStyle/>
                    <a:p>
                      <a:r>
                        <a:rPr lang="en-US" dirty="0" smtClean="0"/>
                        <a:t>74</a:t>
                      </a:r>
                      <a:endParaRPr lang="en-US" dirty="0"/>
                    </a:p>
                  </a:txBody>
                  <a:tcPr/>
                </a:tc>
                <a:tc>
                  <a:txBody>
                    <a:bodyPr/>
                    <a:lstStyle/>
                    <a:p>
                      <a:r>
                        <a:rPr lang="en-US" dirty="0" smtClean="0"/>
                        <a:t>102</a:t>
                      </a:r>
                      <a:endParaRPr lang="en-US" dirty="0"/>
                    </a:p>
                  </a:txBody>
                  <a:tcPr/>
                </a:tc>
                <a:tc>
                  <a:txBody>
                    <a:bodyPr/>
                    <a:lstStyle/>
                    <a:p>
                      <a:r>
                        <a:rPr lang="en-US" dirty="0" smtClean="0"/>
                        <a:t>75</a:t>
                      </a:r>
                      <a:endParaRPr lang="en-US" dirty="0"/>
                    </a:p>
                  </a:txBody>
                  <a:tcPr/>
                </a:tc>
              </a:tr>
              <a:tr h="622300">
                <a:tc>
                  <a:txBody>
                    <a:bodyPr/>
                    <a:lstStyle/>
                    <a:p>
                      <a:r>
                        <a:rPr lang="en-US" dirty="0" smtClean="0"/>
                        <a:t>Corresponding anion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F</a:t>
                      </a:r>
                      <a:r>
                        <a:rPr lang="en-US" sz="1800" b="0" kern="1200" baseline="30000" dirty="0" smtClean="0">
                          <a:solidFill>
                            <a:schemeClr val="tx1"/>
                          </a:solidFill>
                          <a:latin typeface="+mn-lt"/>
                          <a:ea typeface="+mn-ea"/>
                          <a:cs typeface="+mn-cs"/>
                        </a:rPr>
                        <a:t>-</a:t>
                      </a:r>
                      <a:endParaRPr lang="en-US" sz="1800" b="1" kern="1200" dirty="0" smtClean="0">
                        <a:solidFill>
                          <a:schemeClr val="tx1"/>
                        </a:solidFill>
                        <a:latin typeface="+mn-lt"/>
                        <a:ea typeface="+mn-ea"/>
                        <a:cs typeface="+mn-cs"/>
                      </a:endParaRPr>
                    </a:p>
                    <a:p>
                      <a:endParaRPr lang="en-US" dirty="0"/>
                    </a:p>
                  </a:txBody>
                  <a:tcPr/>
                </a:tc>
                <a:tc>
                  <a:txBody>
                    <a:bodyPr/>
                    <a:lstStyle/>
                    <a:p>
                      <a:r>
                        <a:rPr lang="en-US" sz="1800" b="0" kern="1200" dirty="0" err="1" smtClean="0">
                          <a:solidFill>
                            <a:schemeClr val="tx1"/>
                          </a:solidFill>
                          <a:latin typeface="+mn-lt"/>
                          <a:ea typeface="+mn-ea"/>
                          <a:cs typeface="+mn-cs"/>
                        </a:rPr>
                        <a:t>Cl</a:t>
                      </a:r>
                      <a:r>
                        <a:rPr lang="en-US" sz="1800" b="0" kern="1200" baseline="30000" dirty="0" smtClean="0">
                          <a:solidFill>
                            <a:schemeClr val="tx1"/>
                          </a:solidFill>
                          <a:latin typeface="+mn-lt"/>
                          <a:ea typeface="+mn-ea"/>
                          <a:cs typeface="+mn-cs"/>
                        </a:rPr>
                        <a:t>-</a:t>
                      </a:r>
                      <a:endParaRPr lang="en-US" dirty="0"/>
                    </a:p>
                  </a:txBody>
                  <a:tcPr/>
                </a:tc>
                <a:tc>
                  <a:txBody>
                    <a:bodyPr/>
                    <a:lstStyle/>
                    <a:p>
                      <a:r>
                        <a:rPr lang="en-US" sz="1800" b="0" kern="1200" dirty="0" smtClean="0">
                          <a:solidFill>
                            <a:schemeClr val="tx1"/>
                          </a:solidFill>
                          <a:latin typeface="+mn-lt"/>
                          <a:ea typeface="+mn-ea"/>
                          <a:cs typeface="+mn-cs"/>
                        </a:rPr>
                        <a:t>Br</a:t>
                      </a:r>
                      <a:r>
                        <a:rPr lang="en-US" sz="1800" b="0" kern="1200" baseline="30000" dirty="0" smtClean="0">
                          <a:solidFill>
                            <a:schemeClr val="tx1"/>
                          </a:solidFill>
                          <a:latin typeface="+mn-lt"/>
                          <a:ea typeface="+mn-ea"/>
                          <a:cs typeface="+mn-cs"/>
                        </a:rPr>
                        <a:t>-</a:t>
                      </a:r>
                      <a:endParaRPr lang="en-US" dirty="0"/>
                    </a:p>
                  </a:txBody>
                  <a:tcPr/>
                </a:tc>
                <a:tc>
                  <a:txBody>
                    <a:bodyPr/>
                    <a:lstStyle/>
                    <a:p>
                      <a:r>
                        <a:rPr lang="en-US" sz="1800" b="0" kern="1200" dirty="0" smtClean="0">
                          <a:solidFill>
                            <a:schemeClr val="tx1"/>
                          </a:solidFill>
                          <a:latin typeface="+mn-lt"/>
                          <a:ea typeface="+mn-ea"/>
                          <a:cs typeface="+mn-cs"/>
                        </a:rPr>
                        <a:t>I</a:t>
                      </a:r>
                      <a:r>
                        <a:rPr lang="en-US" sz="1800" b="0" kern="1200" baseline="30000" dirty="0" smtClean="0">
                          <a:solidFill>
                            <a:schemeClr val="tx1"/>
                          </a:solidFill>
                          <a:latin typeface="+mn-lt"/>
                          <a:ea typeface="+mn-ea"/>
                          <a:cs typeface="+mn-cs"/>
                        </a:rPr>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O</a:t>
                      </a:r>
                      <a:r>
                        <a:rPr lang="en-US" sz="1800" b="0" kern="1200" baseline="30000" dirty="0" smtClean="0">
                          <a:solidFill>
                            <a:schemeClr val="tx1"/>
                          </a:solidFill>
                          <a:latin typeface="+mn-lt"/>
                          <a:ea typeface="+mn-ea"/>
                          <a:cs typeface="+mn-cs"/>
                        </a:rPr>
                        <a:t>2-</a:t>
                      </a:r>
                      <a:r>
                        <a:rPr lang="en-US" sz="1800" b="0" kern="1200" dirty="0" smtClean="0">
                          <a:solidFill>
                            <a:schemeClr val="tx1"/>
                          </a:solidFill>
                          <a:latin typeface="+mn-lt"/>
                          <a:ea typeface="+mn-ea"/>
                          <a:cs typeface="+mn-cs"/>
                        </a:rPr>
                        <a:t> </a:t>
                      </a:r>
                      <a:endParaRPr lang="en-US" dirty="0" smtClean="0"/>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S</a:t>
                      </a:r>
                      <a:r>
                        <a:rPr lang="en-US" sz="1800" b="0" kern="1200" baseline="30000" dirty="0" smtClean="0">
                          <a:solidFill>
                            <a:schemeClr val="tx1"/>
                          </a:solidFill>
                          <a:latin typeface="+mn-lt"/>
                          <a:ea typeface="+mn-ea"/>
                          <a:cs typeface="+mn-cs"/>
                        </a:rPr>
                        <a:t>2-</a:t>
                      </a:r>
                      <a:r>
                        <a:rPr lang="en-US" sz="1800" b="0" kern="1200" dirty="0" smtClean="0">
                          <a:solidFill>
                            <a:schemeClr val="tx1"/>
                          </a:solidFill>
                          <a:latin typeface="+mn-lt"/>
                          <a:ea typeface="+mn-ea"/>
                          <a:cs typeface="+mn-cs"/>
                        </a:rPr>
                        <a:t> </a:t>
                      </a:r>
                      <a:endParaRPr lang="en-US" dirty="0" smtClean="0"/>
                    </a:p>
                    <a:p>
                      <a:endParaRPr lang="en-US" dirty="0"/>
                    </a:p>
                  </a:txBody>
                  <a:tcPr/>
                </a:tc>
                <a:tc>
                  <a:txBody>
                    <a:bodyPr/>
                    <a:lstStyle/>
                    <a:p>
                      <a:r>
                        <a:rPr lang="en-US" sz="1800" b="0" kern="1200" dirty="0" smtClean="0">
                          <a:solidFill>
                            <a:schemeClr val="tx1"/>
                          </a:solidFill>
                          <a:latin typeface="+mn-lt"/>
                          <a:ea typeface="+mn-ea"/>
                          <a:cs typeface="+mn-cs"/>
                        </a:rPr>
                        <a:t>N</a:t>
                      </a:r>
                      <a:r>
                        <a:rPr lang="en-US" sz="1800" b="0" kern="1200" baseline="30000" dirty="0" smtClean="0">
                          <a:solidFill>
                            <a:schemeClr val="tx1"/>
                          </a:solidFill>
                          <a:latin typeface="+mn-lt"/>
                          <a:ea typeface="+mn-ea"/>
                          <a:cs typeface="+mn-cs"/>
                        </a:rPr>
                        <a:t>3-</a:t>
                      </a:r>
                      <a:endParaRPr lang="en-US" dirty="0"/>
                    </a:p>
                  </a:txBody>
                  <a:tcPr/>
                </a:tc>
              </a:tr>
              <a:tr h="622300">
                <a:tc>
                  <a:txBody>
                    <a:bodyPr/>
                    <a:lstStyle/>
                    <a:p>
                      <a:r>
                        <a:rPr lang="en-US" dirty="0" smtClean="0"/>
                        <a:t>Ionic radii</a:t>
                      </a:r>
                      <a:endParaRPr lang="en-US" dirty="0"/>
                    </a:p>
                  </a:txBody>
                  <a:tcPr/>
                </a:tc>
                <a:tc>
                  <a:txBody>
                    <a:bodyPr/>
                    <a:lstStyle/>
                    <a:p>
                      <a:r>
                        <a:rPr lang="en-US" dirty="0" smtClean="0"/>
                        <a:t>136</a:t>
                      </a:r>
                      <a:endParaRPr lang="en-US" dirty="0"/>
                    </a:p>
                  </a:txBody>
                  <a:tcPr/>
                </a:tc>
                <a:tc>
                  <a:txBody>
                    <a:bodyPr/>
                    <a:lstStyle/>
                    <a:p>
                      <a:r>
                        <a:rPr lang="en-US" dirty="0" smtClean="0"/>
                        <a:t>181</a:t>
                      </a:r>
                      <a:endParaRPr lang="en-US" dirty="0"/>
                    </a:p>
                  </a:txBody>
                  <a:tcPr/>
                </a:tc>
                <a:tc>
                  <a:txBody>
                    <a:bodyPr/>
                    <a:lstStyle/>
                    <a:p>
                      <a:r>
                        <a:rPr lang="en-US" dirty="0" smtClean="0"/>
                        <a:t>196</a:t>
                      </a:r>
                      <a:endParaRPr lang="en-US" dirty="0"/>
                    </a:p>
                  </a:txBody>
                  <a:tcPr/>
                </a:tc>
                <a:tc>
                  <a:txBody>
                    <a:bodyPr/>
                    <a:lstStyle/>
                    <a:p>
                      <a:r>
                        <a:rPr lang="en-US" dirty="0" smtClean="0"/>
                        <a:t>219</a:t>
                      </a:r>
                      <a:endParaRPr lang="en-US" dirty="0"/>
                    </a:p>
                  </a:txBody>
                  <a:tcPr/>
                </a:tc>
                <a:tc>
                  <a:txBody>
                    <a:bodyPr/>
                    <a:lstStyle/>
                    <a:p>
                      <a:r>
                        <a:rPr lang="en-US" dirty="0" smtClean="0"/>
                        <a:t>142</a:t>
                      </a:r>
                      <a:endParaRPr lang="en-US" dirty="0"/>
                    </a:p>
                  </a:txBody>
                  <a:tcPr/>
                </a:tc>
                <a:tc>
                  <a:txBody>
                    <a:bodyPr/>
                    <a:lstStyle/>
                    <a:p>
                      <a:r>
                        <a:rPr lang="en-US" dirty="0" smtClean="0"/>
                        <a:t>184</a:t>
                      </a:r>
                      <a:endParaRPr lang="en-US" dirty="0"/>
                    </a:p>
                  </a:txBody>
                  <a:tcPr/>
                </a:tc>
                <a:tc>
                  <a:txBody>
                    <a:bodyPr/>
                    <a:lstStyle/>
                    <a:p>
                      <a:r>
                        <a:rPr lang="en-US" dirty="0" smtClean="0"/>
                        <a:t>171</a:t>
                      </a:r>
                      <a:endParaRPr lang="en-US" dirty="0"/>
                    </a:p>
                  </a:txBody>
                  <a:tcPr/>
                </a:tc>
              </a:tr>
            </a:tbl>
          </a:graphicData>
        </a:graphic>
      </p:graphicFrame>
      <p:sp>
        <p:nvSpPr>
          <p:cNvPr id="6" name="TextBox 5"/>
          <p:cNvSpPr txBox="1"/>
          <p:nvPr/>
        </p:nvSpPr>
        <p:spPr>
          <a:xfrm>
            <a:off x="2133600" y="914400"/>
            <a:ext cx="5105400" cy="369332"/>
          </a:xfrm>
          <a:prstGeom prst="rect">
            <a:avLst/>
          </a:prstGeom>
          <a:noFill/>
        </p:spPr>
        <p:txBody>
          <a:bodyPr wrap="square" rtlCol="0">
            <a:spAutoFit/>
          </a:bodyPr>
          <a:lstStyle/>
          <a:p>
            <a:r>
              <a:rPr lang="en-US" b="1" dirty="0" smtClean="0">
                <a:solidFill>
                  <a:schemeClr val="tx2">
                    <a:lumMod val="75000"/>
                  </a:schemeClr>
                </a:solidFill>
              </a:rPr>
              <a:t>Comparative sizes of atoms and their anions</a:t>
            </a:r>
            <a:endParaRPr lang="en-US" b="1" dirty="0">
              <a:solidFill>
                <a:schemeClr val="tx2">
                  <a:lumMod val="75000"/>
                </a:schemeClr>
              </a:solidFill>
            </a:endParaRPr>
          </a:p>
        </p:txBody>
      </p:sp>
      <p:sp>
        <p:nvSpPr>
          <p:cNvPr id="7" name="TextBox 6"/>
          <p:cNvSpPr txBox="1"/>
          <p:nvPr/>
        </p:nvSpPr>
        <p:spPr>
          <a:xfrm>
            <a:off x="0" y="4191000"/>
            <a:ext cx="9144000" cy="646331"/>
          </a:xfrm>
          <a:prstGeom prst="rect">
            <a:avLst/>
          </a:prstGeom>
          <a:noFill/>
        </p:spPr>
        <p:txBody>
          <a:bodyPr wrap="square" rtlCol="0">
            <a:spAutoFit/>
          </a:bodyPr>
          <a:lstStyle/>
          <a:p>
            <a:r>
              <a:rPr lang="en-US" b="1" dirty="0" smtClean="0"/>
              <a:t>Variation of ionic radii within a group</a:t>
            </a:r>
          </a:p>
          <a:p>
            <a:r>
              <a:rPr lang="en-US" b="1" dirty="0" smtClean="0"/>
              <a:t>Ionic radii also increases as we move down the group.</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9144000" cy="5262979"/>
          </a:xfrm>
          <a:prstGeom prst="rect">
            <a:avLst/>
          </a:prstGeom>
          <a:noFill/>
        </p:spPr>
        <p:txBody>
          <a:bodyPr wrap="square" rtlCol="0">
            <a:spAutoFit/>
          </a:bodyPr>
          <a:lstStyle/>
          <a:p>
            <a:pPr algn="ctr"/>
            <a:r>
              <a:rPr lang="en-US" sz="2400" b="1" dirty="0" err="1" smtClean="0">
                <a:solidFill>
                  <a:srgbClr val="FF0000"/>
                </a:solidFill>
                <a:latin typeface="Arial" pitchFamily="34" charset="0"/>
                <a:cs typeface="Arial" pitchFamily="34" charset="0"/>
              </a:rPr>
              <a:t>Iso</a:t>
            </a:r>
            <a:r>
              <a:rPr lang="en-US" sz="2400" b="1" dirty="0" smtClean="0">
                <a:solidFill>
                  <a:srgbClr val="FF0000"/>
                </a:solidFill>
                <a:latin typeface="Arial" pitchFamily="34" charset="0"/>
                <a:cs typeface="Arial" pitchFamily="34" charset="0"/>
              </a:rPr>
              <a:t>-electronic ions or species</a:t>
            </a:r>
          </a:p>
          <a:p>
            <a:pPr algn="just">
              <a:buFont typeface="Wingdings" pitchFamily="2" charset="2"/>
              <a:buChar char="Ø"/>
            </a:pPr>
            <a:r>
              <a:rPr lang="en-US" sz="2400" dirty="0" smtClean="0">
                <a:solidFill>
                  <a:schemeClr val="accent1">
                    <a:lumMod val="75000"/>
                  </a:schemeClr>
                </a:solidFill>
                <a:latin typeface="Arial" pitchFamily="34" charset="0"/>
                <a:cs typeface="Arial" pitchFamily="34" charset="0"/>
              </a:rPr>
              <a:t>Ions of different elements which have the same number of electrons but different magnitude of the nuclear charge are called </a:t>
            </a:r>
            <a:r>
              <a:rPr lang="en-US" sz="2400" dirty="0" err="1" smtClean="0">
                <a:solidFill>
                  <a:schemeClr val="accent1">
                    <a:lumMod val="75000"/>
                  </a:schemeClr>
                </a:solidFill>
                <a:latin typeface="Arial" pitchFamily="34" charset="0"/>
                <a:cs typeface="Arial" pitchFamily="34" charset="0"/>
              </a:rPr>
              <a:t>isoelectronic</a:t>
            </a:r>
            <a:r>
              <a:rPr lang="en-US" sz="2400" dirty="0" smtClean="0">
                <a:solidFill>
                  <a:schemeClr val="accent1">
                    <a:lumMod val="75000"/>
                  </a:schemeClr>
                </a:solidFill>
                <a:latin typeface="Arial" pitchFamily="34" charset="0"/>
                <a:cs typeface="Arial" pitchFamily="34" charset="0"/>
              </a:rPr>
              <a:t> ions.</a:t>
            </a:r>
          </a:p>
          <a:p>
            <a:pPr algn="just">
              <a:buFont typeface="Wingdings" pitchFamily="2" charset="2"/>
              <a:buChar char="Ø"/>
            </a:pPr>
            <a:endParaRPr lang="en-US" sz="2400" dirty="0">
              <a:solidFill>
                <a:schemeClr val="accent1">
                  <a:lumMod val="75000"/>
                </a:schemeClr>
              </a:solidFill>
              <a:latin typeface="Arial" pitchFamily="34" charset="0"/>
              <a:cs typeface="Arial" pitchFamily="34" charset="0"/>
            </a:endParaRPr>
          </a:p>
          <a:p>
            <a:pPr>
              <a:buFont typeface="Wingdings" pitchFamily="2" charset="2"/>
              <a:buChar char="v"/>
              <a:defRPr/>
            </a:pPr>
            <a:r>
              <a:rPr lang="en-US" sz="2400" dirty="0" smtClean="0">
                <a:solidFill>
                  <a:schemeClr val="accent6">
                    <a:lumMod val="75000"/>
                  </a:schemeClr>
                </a:solidFill>
                <a:latin typeface="Arial" pitchFamily="34" charset="0"/>
                <a:cs typeface="Arial" pitchFamily="34" charset="0"/>
              </a:rPr>
              <a:t>For example </a:t>
            </a:r>
            <a:r>
              <a:rPr lang="en-US" sz="2400" dirty="0" err="1" smtClean="0">
                <a:solidFill>
                  <a:schemeClr val="accent6">
                    <a:lumMod val="75000"/>
                  </a:schemeClr>
                </a:solidFill>
                <a:latin typeface="Arial" pitchFamily="34" charset="0"/>
                <a:cs typeface="Arial" pitchFamily="34" charset="0"/>
              </a:rPr>
              <a:t>sulphide</a:t>
            </a:r>
            <a:r>
              <a:rPr lang="en-US" sz="2400" dirty="0" smtClean="0">
                <a:solidFill>
                  <a:schemeClr val="accent6">
                    <a:lumMod val="75000"/>
                  </a:schemeClr>
                </a:solidFill>
                <a:latin typeface="Arial" pitchFamily="34" charset="0"/>
                <a:cs typeface="Arial" pitchFamily="34" charset="0"/>
              </a:rPr>
              <a:t> ion (</a:t>
            </a:r>
            <a:r>
              <a:rPr lang="en-US" sz="2400" dirty="0" smtClean="0">
                <a:solidFill>
                  <a:schemeClr val="accent6">
                    <a:lumMod val="75000"/>
                  </a:schemeClr>
                </a:solidFill>
              </a:rPr>
              <a:t>S</a:t>
            </a:r>
            <a:r>
              <a:rPr lang="en-US" sz="2400" baseline="30000" dirty="0" smtClean="0">
                <a:solidFill>
                  <a:schemeClr val="accent6">
                    <a:lumMod val="75000"/>
                  </a:schemeClr>
                </a:solidFill>
              </a:rPr>
              <a:t>2-</a:t>
            </a:r>
            <a:r>
              <a:rPr lang="en-US" sz="2400" dirty="0" smtClean="0">
                <a:solidFill>
                  <a:schemeClr val="accent6">
                    <a:lumMod val="75000"/>
                  </a:schemeClr>
                </a:solidFill>
              </a:rPr>
              <a:t>), Chloride ion (</a:t>
            </a:r>
            <a:r>
              <a:rPr lang="en-US" sz="2400" dirty="0" err="1" smtClean="0">
                <a:solidFill>
                  <a:schemeClr val="accent6">
                    <a:lumMod val="75000"/>
                  </a:schemeClr>
                </a:solidFill>
              </a:rPr>
              <a:t>Cl</a:t>
            </a:r>
            <a:r>
              <a:rPr lang="en-US" sz="2400" baseline="30000" dirty="0" smtClean="0">
                <a:solidFill>
                  <a:schemeClr val="accent6">
                    <a:lumMod val="75000"/>
                  </a:schemeClr>
                </a:solidFill>
              </a:rPr>
              <a:t>-</a:t>
            </a:r>
            <a:r>
              <a:rPr lang="en-US" sz="2400" dirty="0" smtClean="0">
                <a:solidFill>
                  <a:schemeClr val="accent6">
                    <a:lumMod val="75000"/>
                  </a:schemeClr>
                </a:solidFill>
              </a:rPr>
              <a:t>),Potassium ions (</a:t>
            </a:r>
            <a:r>
              <a:rPr lang="en-US" sz="2400" dirty="0">
                <a:solidFill>
                  <a:schemeClr val="accent6">
                    <a:lumMod val="75000"/>
                  </a:schemeClr>
                </a:solidFill>
              </a:rPr>
              <a:t>K</a:t>
            </a:r>
            <a:r>
              <a:rPr lang="en-US" sz="2400" baseline="30000" dirty="0" smtClean="0">
                <a:solidFill>
                  <a:schemeClr val="accent6">
                    <a:lumMod val="75000"/>
                  </a:schemeClr>
                </a:solidFill>
              </a:rPr>
              <a:t>+</a:t>
            </a:r>
            <a:r>
              <a:rPr lang="en-US" sz="2400" dirty="0" smtClean="0">
                <a:solidFill>
                  <a:schemeClr val="accent6">
                    <a:lumMod val="75000"/>
                  </a:schemeClr>
                </a:solidFill>
              </a:rPr>
              <a:t>)are </a:t>
            </a:r>
            <a:r>
              <a:rPr lang="en-US" sz="2400" dirty="0" err="1" smtClean="0">
                <a:solidFill>
                  <a:schemeClr val="accent6">
                    <a:lumMod val="75000"/>
                  </a:schemeClr>
                </a:solidFill>
              </a:rPr>
              <a:t>iso</a:t>
            </a:r>
            <a:r>
              <a:rPr lang="en-US" sz="2400" dirty="0" smtClean="0">
                <a:solidFill>
                  <a:schemeClr val="accent6">
                    <a:lumMod val="75000"/>
                  </a:schemeClr>
                </a:solidFill>
              </a:rPr>
              <a:t>-electronic  ions because each one of them has 18 electrons  but have different nuclear charges  i.e. +16, +17, and +19 respectively.</a:t>
            </a:r>
            <a:endParaRPr lang="en-US" sz="2400" dirty="0">
              <a:solidFill>
                <a:schemeClr val="accent6">
                  <a:lumMod val="75000"/>
                </a:schemeClr>
              </a:solidFill>
            </a:endParaRPr>
          </a:p>
          <a:p>
            <a:endParaRPr lang="en-US" sz="2400" dirty="0" smtClean="0"/>
          </a:p>
          <a:p>
            <a:pPr fontAlgn="t">
              <a:buFont typeface="Wingdings" pitchFamily="2" charset="2"/>
              <a:buChar char="v"/>
            </a:pPr>
            <a:r>
              <a:rPr lang="en-US" sz="2400" dirty="0" smtClean="0">
                <a:solidFill>
                  <a:schemeClr val="accent6">
                    <a:lumMod val="75000"/>
                  </a:schemeClr>
                </a:solidFill>
                <a:latin typeface="Arial" pitchFamily="34" charset="0"/>
                <a:cs typeface="Arial" pitchFamily="34" charset="0"/>
              </a:rPr>
              <a:t> The nitride ion (</a:t>
            </a:r>
            <a:r>
              <a:rPr lang="en-US" sz="2400" dirty="0" smtClean="0"/>
              <a:t>N</a:t>
            </a:r>
            <a:r>
              <a:rPr lang="en-US" sz="2400" baseline="30000" dirty="0" smtClean="0"/>
              <a:t>3- </a:t>
            </a:r>
            <a:r>
              <a:rPr lang="en-US" sz="2400" dirty="0" smtClean="0">
                <a:solidFill>
                  <a:schemeClr val="accent6">
                    <a:lumMod val="75000"/>
                  </a:schemeClr>
                </a:solidFill>
                <a:latin typeface="Arial" pitchFamily="34" charset="0"/>
                <a:cs typeface="Arial" pitchFamily="34" charset="0"/>
              </a:rPr>
              <a:t>), oxide ion (</a:t>
            </a:r>
            <a:r>
              <a:rPr lang="en-US" sz="2400" dirty="0"/>
              <a:t>O</a:t>
            </a:r>
            <a:r>
              <a:rPr lang="en-US" sz="2400" baseline="30000" dirty="0"/>
              <a:t>2-</a:t>
            </a:r>
            <a:r>
              <a:rPr lang="en-US" sz="2400" dirty="0"/>
              <a:t> </a:t>
            </a:r>
            <a:r>
              <a:rPr lang="en-US" sz="2400" dirty="0" smtClean="0">
                <a:solidFill>
                  <a:schemeClr val="accent6">
                    <a:lumMod val="75000"/>
                  </a:schemeClr>
                </a:solidFill>
                <a:latin typeface="Arial" pitchFamily="34" charset="0"/>
                <a:cs typeface="Arial" pitchFamily="34" charset="0"/>
              </a:rPr>
              <a:t> ),  Fluoride ion(</a:t>
            </a:r>
            <a:r>
              <a:rPr lang="en-US" sz="2400" dirty="0" smtClean="0"/>
              <a:t>F</a:t>
            </a:r>
            <a:r>
              <a:rPr lang="en-US" sz="2400" baseline="30000" dirty="0" smtClean="0"/>
              <a:t>-</a:t>
            </a:r>
            <a:r>
              <a:rPr lang="en-US" sz="2400" dirty="0" smtClean="0">
                <a:solidFill>
                  <a:schemeClr val="accent6">
                    <a:lumMod val="75000"/>
                  </a:schemeClr>
                </a:solidFill>
                <a:latin typeface="Arial" pitchFamily="34" charset="0"/>
                <a:cs typeface="Arial" pitchFamily="34" charset="0"/>
              </a:rPr>
              <a:t>) and Neon (Ne), sodium ion (</a:t>
            </a:r>
            <a:r>
              <a:rPr lang="en-US" sz="2400" dirty="0"/>
              <a:t>Na</a:t>
            </a:r>
            <a:r>
              <a:rPr lang="en-US" sz="2400" baseline="30000" dirty="0" smtClean="0"/>
              <a:t>+</a:t>
            </a:r>
            <a:r>
              <a:rPr lang="en-US" sz="2400" dirty="0" smtClean="0">
                <a:solidFill>
                  <a:schemeClr val="accent6">
                    <a:lumMod val="75000"/>
                  </a:schemeClr>
                </a:solidFill>
                <a:latin typeface="Arial" pitchFamily="34" charset="0"/>
                <a:cs typeface="Arial" pitchFamily="34" charset="0"/>
              </a:rPr>
              <a:t>), Magnesium ion (</a:t>
            </a:r>
            <a:r>
              <a:rPr lang="en-US" sz="2400" dirty="0"/>
              <a:t>Mg</a:t>
            </a:r>
            <a:r>
              <a:rPr lang="en-US" sz="2400" baseline="30000" dirty="0"/>
              <a:t>2</a:t>
            </a:r>
            <a:r>
              <a:rPr lang="en-US" sz="2400" baseline="30000" dirty="0" smtClean="0"/>
              <a:t>+</a:t>
            </a:r>
            <a:r>
              <a:rPr lang="en-US" sz="2400" dirty="0" smtClean="0">
                <a:solidFill>
                  <a:schemeClr val="accent6">
                    <a:lumMod val="75000"/>
                  </a:schemeClr>
                </a:solidFill>
                <a:latin typeface="Arial" pitchFamily="34" charset="0"/>
                <a:cs typeface="Arial" pitchFamily="34" charset="0"/>
              </a:rPr>
              <a:t>), </a:t>
            </a:r>
            <a:r>
              <a:rPr lang="en-US" sz="2400" dirty="0" err="1" smtClean="0">
                <a:solidFill>
                  <a:schemeClr val="accent6">
                    <a:lumMod val="75000"/>
                  </a:schemeClr>
                </a:solidFill>
                <a:latin typeface="Arial" pitchFamily="34" charset="0"/>
                <a:cs typeface="Arial" pitchFamily="34" charset="0"/>
              </a:rPr>
              <a:t>Aluminium</a:t>
            </a:r>
            <a:r>
              <a:rPr lang="en-US" sz="2400" dirty="0" smtClean="0">
                <a:solidFill>
                  <a:schemeClr val="accent6">
                    <a:lumMod val="75000"/>
                  </a:schemeClr>
                </a:solidFill>
                <a:latin typeface="Arial" pitchFamily="34" charset="0"/>
                <a:cs typeface="Arial" pitchFamily="34" charset="0"/>
              </a:rPr>
              <a:t> ion (</a:t>
            </a:r>
            <a:r>
              <a:rPr lang="en-US" sz="2400" dirty="0" smtClean="0"/>
              <a:t>Al</a:t>
            </a:r>
            <a:r>
              <a:rPr lang="en-US" sz="2400" baseline="30000" dirty="0" smtClean="0"/>
              <a:t>3</a:t>
            </a:r>
            <a:r>
              <a:rPr lang="en-US" sz="2400" baseline="30000" dirty="0" smtClean="0">
                <a:solidFill>
                  <a:schemeClr val="accent6">
                    <a:lumMod val="75000"/>
                  </a:schemeClr>
                </a:solidFill>
                <a:latin typeface="Arial" pitchFamily="34" charset="0"/>
                <a:cs typeface="Arial" pitchFamily="34" charset="0"/>
              </a:rPr>
              <a:t>+</a:t>
            </a:r>
            <a:r>
              <a:rPr lang="en-US" sz="2400" dirty="0" smtClean="0">
                <a:solidFill>
                  <a:schemeClr val="accent6">
                    <a:lumMod val="75000"/>
                  </a:schemeClr>
                </a:solidFill>
                <a:latin typeface="Arial" pitchFamily="34" charset="0"/>
                <a:cs typeface="Arial" pitchFamily="34" charset="0"/>
              </a:rPr>
              <a:t>) are all </a:t>
            </a:r>
            <a:r>
              <a:rPr lang="en-US" sz="2400" dirty="0" err="1" smtClean="0">
                <a:solidFill>
                  <a:schemeClr val="accent6">
                    <a:lumMod val="75000"/>
                  </a:schemeClr>
                </a:solidFill>
                <a:latin typeface="Arial" pitchFamily="34" charset="0"/>
                <a:cs typeface="Arial" pitchFamily="34" charset="0"/>
              </a:rPr>
              <a:t>iso</a:t>
            </a:r>
            <a:r>
              <a:rPr lang="en-US" sz="2400" dirty="0" smtClean="0">
                <a:solidFill>
                  <a:schemeClr val="accent6">
                    <a:lumMod val="75000"/>
                  </a:schemeClr>
                </a:solidFill>
                <a:latin typeface="Arial" pitchFamily="34" charset="0"/>
                <a:cs typeface="Arial" pitchFamily="34" charset="0"/>
              </a:rPr>
              <a:t>-electronic species since each one of them contains 10 electrons but have different nuclear charges of  +7, +8, +9, +10, +12, and +13 respectively. </a:t>
            </a:r>
            <a:endParaRPr lang="en-US" sz="2400" baseline="30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458200" cy="461665"/>
          </a:xfrm>
          <a:prstGeom prst="rect">
            <a:avLst/>
          </a:prstGeom>
          <a:noFill/>
        </p:spPr>
        <p:txBody>
          <a:bodyPr wrap="square" rtlCol="0">
            <a:spAutoFit/>
          </a:bodyPr>
          <a:lstStyle/>
          <a:p>
            <a:pPr algn="ctr"/>
            <a:r>
              <a:rPr lang="en-US" sz="2400" b="1" dirty="0" smtClean="0">
                <a:solidFill>
                  <a:schemeClr val="accent5">
                    <a:lumMod val="75000"/>
                  </a:schemeClr>
                </a:solidFill>
                <a:latin typeface="Arial" pitchFamily="34" charset="0"/>
                <a:cs typeface="Arial" pitchFamily="34" charset="0"/>
              </a:rPr>
              <a:t>Variation of ionic size among </a:t>
            </a:r>
            <a:r>
              <a:rPr lang="en-US" sz="2400" b="1" dirty="0" err="1" smtClean="0">
                <a:solidFill>
                  <a:schemeClr val="accent5">
                    <a:lumMod val="75000"/>
                  </a:schemeClr>
                </a:solidFill>
                <a:latin typeface="Arial" pitchFamily="34" charset="0"/>
                <a:cs typeface="Arial" pitchFamily="34" charset="0"/>
              </a:rPr>
              <a:t>iso</a:t>
            </a:r>
            <a:r>
              <a:rPr lang="en-US" sz="2400" b="1" dirty="0" smtClean="0">
                <a:solidFill>
                  <a:schemeClr val="accent5">
                    <a:lumMod val="75000"/>
                  </a:schemeClr>
                </a:solidFill>
                <a:latin typeface="Arial" pitchFamily="34" charset="0"/>
                <a:cs typeface="Arial" pitchFamily="34" charset="0"/>
              </a:rPr>
              <a:t>-electronic ions</a:t>
            </a:r>
            <a:endParaRPr lang="en-US" sz="2400" b="1" dirty="0">
              <a:solidFill>
                <a:schemeClr val="accent5">
                  <a:lumMod val="75000"/>
                </a:schemeClr>
              </a:solidFill>
              <a:latin typeface="Arial" pitchFamily="34" charset="0"/>
              <a:cs typeface="Arial" pitchFamily="34" charset="0"/>
            </a:endParaRPr>
          </a:p>
        </p:txBody>
      </p:sp>
      <p:graphicFrame>
        <p:nvGraphicFramePr>
          <p:cNvPr id="5" name="Table 4"/>
          <p:cNvGraphicFramePr>
            <a:graphicFrameLocks noGrp="1"/>
          </p:cNvGraphicFramePr>
          <p:nvPr/>
        </p:nvGraphicFramePr>
        <p:xfrm>
          <a:off x="609597" y="1397000"/>
          <a:ext cx="7543802" cy="2184399"/>
        </p:xfrm>
        <a:graphic>
          <a:graphicData uri="http://schemas.openxmlformats.org/drawingml/2006/table">
            <a:tbl>
              <a:tblPr firstRow="1" bandRow="1">
                <a:tableStyleId>{F5AB1C69-6EDB-4FF4-983F-18BD219EF322}</a:tableStyleId>
              </a:tblPr>
              <a:tblGrid>
                <a:gridCol w="1077686"/>
                <a:gridCol w="1077686"/>
                <a:gridCol w="1077686"/>
                <a:gridCol w="1077686"/>
                <a:gridCol w="1077686"/>
                <a:gridCol w="1077686"/>
                <a:gridCol w="1077686"/>
              </a:tblGrid>
              <a:tr h="728133">
                <a:tc>
                  <a:txBody>
                    <a:bodyPr/>
                    <a:lstStyle/>
                    <a:p>
                      <a:r>
                        <a:rPr lang="en-US" dirty="0" smtClean="0"/>
                        <a:t>Ions</a:t>
                      </a:r>
                      <a:r>
                        <a:rPr lang="en-US" baseline="0" dirty="0" smtClean="0"/>
                        <a:t> </a:t>
                      </a:r>
                      <a:endParaRPr lang="en-US" dirty="0"/>
                    </a:p>
                  </a:txBody>
                  <a:tcPr/>
                </a:tc>
                <a:tc>
                  <a:txBody>
                    <a:bodyPr/>
                    <a:lstStyle/>
                    <a:p>
                      <a:r>
                        <a:rPr lang="en-US" sz="1800" dirty="0" smtClean="0"/>
                        <a:t>N</a:t>
                      </a:r>
                      <a:r>
                        <a:rPr lang="en-US" sz="1800" baseline="30000" dirty="0" smtClean="0"/>
                        <a:t>3-</a:t>
                      </a:r>
                      <a:endParaRPr lang="en-US" dirty="0"/>
                    </a:p>
                  </a:txBody>
                  <a:tcPr/>
                </a:tc>
                <a:tc>
                  <a:txBody>
                    <a:bodyPr/>
                    <a:lstStyle/>
                    <a:p>
                      <a:r>
                        <a:rPr lang="en-US" sz="1800" dirty="0" smtClean="0"/>
                        <a:t>O</a:t>
                      </a:r>
                      <a:r>
                        <a:rPr lang="en-US" sz="1800" baseline="30000" dirty="0" smtClean="0"/>
                        <a:t>2-</a:t>
                      </a:r>
                      <a:endParaRPr lang="en-US" dirty="0"/>
                    </a:p>
                  </a:txBody>
                  <a:tcPr/>
                </a:tc>
                <a:tc>
                  <a:txBody>
                    <a:bodyPr/>
                    <a:lstStyle/>
                    <a:p>
                      <a:r>
                        <a:rPr lang="en-US" sz="1800" dirty="0" smtClean="0"/>
                        <a:t>F</a:t>
                      </a:r>
                      <a:r>
                        <a:rPr lang="en-US" sz="1800" baseline="30000" dirty="0" smtClean="0"/>
                        <a:t>-</a:t>
                      </a:r>
                      <a:endParaRPr lang="en-US" dirty="0"/>
                    </a:p>
                  </a:txBody>
                  <a:tcPr/>
                </a:tc>
                <a:tc>
                  <a:txBody>
                    <a:bodyPr/>
                    <a:lstStyle/>
                    <a:p>
                      <a:r>
                        <a:rPr lang="en-US" sz="1800" dirty="0" smtClean="0"/>
                        <a:t>Na</a:t>
                      </a:r>
                      <a:r>
                        <a:rPr lang="en-US" sz="1800" baseline="30000" dirty="0" smtClean="0"/>
                        <a:t>+</a:t>
                      </a:r>
                      <a:endParaRPr lang="en-US" dirty="0"/>
                    </a:p>
                  </a:txBody>
                  <a:tcPr/>
                </a:tc>
                <a:tc>
                  <a:txBody>
                    <a:bodyPr/>
                    <a:lstStyle/>
                    <a:p>
                      <a:r>
                        <a:rPr lang="en-US" sz="1800" dirty="0" smtClean="0"/>
                        <a:t>Mg</a:t>
                      </a:r>
                      <a:r>
                        <a:rPr lang="en-US" sz="1800" baseline="30000" dirty="0" smtClean="0"/>
                        <a:t>2+</a:t>
                      </a:r>
                      <a:endParaRPr lang="en-US" dirty="0"/>
                    </a:p>
                  </a:txBody>
                  <a:tcPr/>
                </a:tc>
                <a:tc>
                  <a:txBody>
                    <a:bodyPr/>
                    <a:lstStyle/>
                    <a:p>
                      <a:r>
                        <a:rPr lang="en-US" sz="1800" dirty="0" smtClean="0"/>
                        <a:t>Al</a:t>
                      </a:r>
                      <a:r>
                        <a:rPr lang="en-US" sz="1800" baseline="30000" dirty="0" smtClean="0"/>
                        <a:t>3</a:t>
                      </a:r>
                      <a:endParaRPr lang="en-US" dirty="0"/>
                    </a:p>
                  </a:txBody>
                  <a:tcPr/>
                </a:tc>
              </a:tr>
              <a:tr h="728133">
                <a:tc>
                  <a:txBody>
                    <a:bodyPr/>
                    <a:lstStyle/>
                    <a:p>
                      <a:r>
                        <a:rPr lang="en-US" dirty="0" smtClean="0"/>
                        <a:t>Nuclear</a:t>
                      </a:r>
                      <a:r>
                        <a:rPr lang="en-US" baseline="0" dirty="0" smtClean="0"/>
                        <a:t> Charge</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+11</a:t>
                      </a:r>
                      <a:endParaRPr lang="en-US" dirty="0"/>
                    </a:p>
                  </a:txBody>
                  <a:tcPr/>
                </a:tc>
                <a:tc>
                  <a:txBody>
                    <a:bodyPr/>
                    <a:lstStyle/>
                    <a:p>
                      <a:r>
                        <a:rPr lang="en-US" dirty="0" smtClean="0"/>
                        <a:t>+12</a:t>
                      </a:r>
                      <a:endParaRPr lang="en-US" dirty="0"/>
                    </a:p>
                  </a:txBody>
                  <a:tcPr/>
                </a:tc>
                <a:tc>
                  <a:txBody>
                    <a:bodyPr/>
                    <a:lstStyle/>
                    <a:p>
                      <a:r>
                        <a:rPr lang="en-US" dirty="0" smtClean="0"/>
                        <a:t>+13</a:t>
                      </a:r>
                      <a:endParaRPr lang="en-US" dirty="0"/>
                    </a:p>
                  </a:txBody>
                  <a:tcPr/>
                </a:tc>
              </a:tr>
              <a:tr h="728133">
                <a:tc>
                  <a:txBody>
                    <a:bodyPr/>
                    <a:lstStyle/>
                    <a:p>
                      <a:r>
                        <a:rPr lang="en-US" dirty="0" smtClean="0"/>
                        <a:t>Ionic radius</a:t>
                      </a:r>
                      <a:endParaRPr lang="en-US" dirty="0"/>
                    </a:p>
                  </a:txBody>
                  <a:tcPr/>
                </a:tc>
                <a:tc>
                  <a:txBody>
                    <a:bodyPr/>
                    <a:lstStyle/>
                    <a:p>
                      <a:r>
                        <a:rPr lang="en-US" dirty="0" smtClean="0"/>
                        <a:t>171</a:t>
                      </a:r>
                      <a:endParaRPr lang="en-US" dirty="0"/>
                    </a:p>
                  </a:txBody>
                  <a:tcPr/>
                </a:tc>
                <a:tc>
                  <a:txBody>
                    <a:bodyPr/>
                    <a:lstStyle/>
                    <a:p>
                      <a:r>
                        <a:rPr lang="en-US" dirty="0" smtClean="0"/>
                        <a:t>140</a:t>
                      </a:r>
                      <a:endParaRPr lang="en-US" dirty="0"/>
                    </a:p>
                  </a:txBody>
                  <a:tcPr/>
                </a:tc>
                <a:tc>
                  <a:txBody>
                    <a:bodyPr/>
                    <a:lstStyle/>
                    <a:p>
                      <a:r>
                        <a:rPr lang="en-US" dirty="0" smtClean="0"/>
                        <a:t>136</a:t>
                      </a:r>
                      <a:endParaRPr lang="en-US" dirty="0"/>
                    </a:p>
                  </a:txBody>
                  <a:tcPr/>
                </a:tc>
                <a:tc>
                  <a:txBody>
                    <a:bodyPr/>
                    <a:lstStyle/>
                    <a:p>
                      <a:r>
                        <a:rPr lang="en-US" dirty="0" smtClean="0"/>
                        <a:t>95</a:t>
                      </a:r>
                      <a:endParaRPr lang="en-US" dirty="0"/>
                    </a:p>
                  </a:txBody>
                  <a:tcPr/>
                </a:tc>
                <a:tc>
                  <a:txBody>
                    <a:bodyPr/>
                    <a:lstStyle/>
                    <a:p>
                      <a:r>
                        <a:rPr lang="en-US" dirty="0" smtClean="0"/>
                        <a:t>65</a:t>
                      </a:r>
                      <a:endParaRPr lang="en-US" dirty="0"/>
                    </a:p>
                  </a:txBody>
                  <a:tcPr/>
                </a:tc>
                <a:tc>
                  <a:txBody>
                    <a:bodyPr/>
                    <a:lstStyle/>
                    <a:p>
                      <a:r>
                        <a:rPr lang="en-US" dirty="0" smtClean="0"/>
                        <a:t>50</a:t>
                      </a:r>
                      <a:endParaRPr lang="en-US" dirty="0"/>
                    </a:p>
                  </a:txBody>
                  <a:tcPr/>
                </a:tc>
              </a:tr>
            </a:tbl>
          </a:graphicData>
        </a:graphic>
      </p:graphicFrame>
      <p:sp>
        <p:nvSpPr>
          <p:cNvPr id="6" name="TextBox 5"/>
          <p:cNvSpPr txBox="1"/>
          <p:nvPr/>
        </p:nvSpPr>
        <p:spPr>
          <a:xfrm>
            <a:off x="533400" y="3733800"/>
            <a:ext cx="7620000" cy="2585323"/>
          </a:xfrm>
          <a:prstGeom prst="rect">
            <a:avLst/>
          </a:prstGeom>
          <a:noFill/>
        </p:spPr>
        <p:txBody>
          <a:bodyPr wrap="square" rtlCol="0">
            <a:spAutoFit/>
          </a:bodyPr>
          <a:lstStyle/>
          <a:p>
            <a:r>
              <a:rPr lang="en-US" b="1" dirty="0" smtClean="0"/>
              <a:t>Ionic radius increase in the order:</a:t>
            </a:r>
          </a:p>
          <a:p>
            <a:pPr fontAlgn="t"/>
            <a:r>
              <a:rPr lang="en-US" b="1" dirty="0" smtClean="0"/>
              <a:t>Al</a:t>
            </a:r>
            <a:r>
              <a:rPr lang="en-US" b="1" baseline="30000" dirty="0" smtClean="0"/>
              <a:t>3</a:t>
            </a:r>
            <a:r>
              <a:rPr lang="en-US" b="1" dirty="0" smtClean="0"/>
              <a:t> &lt; Mg&lt;</a:t>
            </a:r>
            <a:r>
              <a:rPr lang="en-US" b="1" baseline="30000" dirty="0" smtClean="0"/>
              <a:t>2+ </a:t>
            </a:r>
            <a:r>
              <a:rPr lang="en-US" b="1" dirty="0" smtClean="0"/>
              <a:t>&lt;</a:t>
            </a:r>
            <a:r>
              <a:rPr lang="en-US" b="1" baseline="30000" dirty="0" smtClean="0"/>
              <a:t>   </a:t>
            </a:r>
            <a:r>
              <a:rPr lang="en-US" b="1" dirty="0" smtClean="0"/>
              <a:t>Na</a:t>
            </a:r>
            <a:r>
              <a:rPr lang="en-US" b="1" baseline="30000" dirty="0" smtClean="0"/>
              <a:t>+</a:t>
            </a:r>
            <a:r>
              <a:rPr lang="en-US" b="1" dirty="0" smtClean="0"/>
              <a:t> &lt;</a:t>
            </a:r>
            <a:r>
              <a:rPr lang="en-US" b="1" baseline="30000" dirty="0" smtClean="0"/>
              <a:t>     </a:t>
            </a:r>
            <a:r>
              <a:rPr lang="en-US" b="1" dirty="0" smtClean="0"/>
              <a:t>F</a:t>
            </a:r>
            <a:r>
              <a:rPr lang="en-US" b="1" baseline="30000" dirty="0" smtClean="0"/>
              <a:t>- </a:t>
            </a:r>
            <a:r>
              <a:rPr lang="en-US" b="1" dirty="0" smtClean="0"/>
              <a:t>&lt;</a:t>
            </a:r>
            <a:r>
              <a:rPr lang="en-US" b="1" baseline="30000" dirty="0" smtClean="0"/>
              <a:t> </a:t>
            </a:r>
            <a:r>
              <a:rPr lang="en-US" b="1" dirty="0" smtClean="0"/>
              <a:t>O</a:t>
            </a:r>
            <a:r>
              <a:rPr lang="en-US" b="1" baseline="30000" dirty="0" smtClean="0"/>
              <a:t>2- </a:t>
            </a:r>
            <a:r>
              <a:rPr lang="en-US" b="1" dirty="0" smtClean="0"/>
              <a:t>&lt;</a:t>
            </a:r>
            <a:r>
              <a:rPr lang="en-US" b="1" baseline="30000" dirty="0" smtClean="0"/>
              <a:t> </a:t>
            </a:r>
            <a:r>
              <a:rPr lang="en-US" b="1" dirty="0" smtClean="0"/>
              <a:t>N</a:t>
            </a:r>
            <a:r>
              <a:rPr lang="en-US" b="1" baseline="30000" dirty="0" smtClean="0"/>
              <a:t>3-</a:t>
            </a:r>
            <a:endParaRPr lang="en-US" b="1" dirty="0" smtClean="0"/>
          </a:p>
          <a:p>
            <a:pPr fontAlgn="t"/>
            <a:endParaRPr lang="en-US" b="1" dirty="0" smtClean="0"/>
          </a:p>
          <a:p>
            <a:pPr fontAlgn="t"/>
            <a:endParaRPr lang="en-US" b="1" dirty="0" smtClean="0"/>
          </a:p>
          <a:p>
            <a:pPr fontAlgn="t"/>
            <a:endParaRPr lang="en-US" b="1" dirty="0" smtClean="0"/>
          </a:p>
          <a:p>
            <a:pPr fontAlgn="t"/>
            <a:r>
              <a:rPr lang="en-US" b="1" baseline="30000" dirty="0" smtClean="0"/>
              <a:t>        </a:t>
            </a:r>
            <a:endParaRPr lang="en-US" b="1" dirty="0" smtClean="0"/>
          </a:p>
          <a:p>
            <a:pPr fontAlgn="t"/>
            <a:endParaRPr lang="en-US" b="1" dirty="0"/>
          </a:p>
          <a:p>
            <a:endParaRPr lang="en-US" dirty="0" smtClean="0"/>
          </a:p>
          <a:p>
            <a:endParaRPr lang="en-US" dirty="0"/>
          </a:p>
        </p:txBody>
      </p:sp>
      <p:sp>
        <p:nvSpPr>
          <p:cNvPr id="7" name="TextBox 6"/>
          <p:cNvSpPr txBox="1"/>
          <p:nvPr/>
        </p:nvSpPr>
        <p:spPr>
          <a:xfrm>
            <a:off x="609600" y="4572000"/>
            <a:ext cx="8001000" cy="646331"/>
          </a:xfrm>
          <a:prstGeom prst="rect">
            <a:avLst/>
          </a:prstGeom>
          <a:noFill/>
        </p:spPr>
        <p:txBody>
          <a:bodyPr wrap="square" rtlCol="0">
            <a:spAutoFit/>
          </a:bodyPr>
          <a:lstStyle/>
          <a:p>
            <a:r>
              <a:rPr lang="en-US" b="1" dirty="0" smtClean="0"/>
              <a:t>Ionic radii of </a:t>
            </a:r>
            <a:r>
              <a:rPr lang="en-US" b="1" dirty="0" err="1" smtClean="0"/>
              <a:t>iso</a:t>
            </a:r>
            <a:r>
              <a:rPr lang="en-US" b="1" dirty="0" smtClean="0"/>
              <a:t>-electronic ions decrease with the increase in the magnitude of nuclear charge.</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0"/>
            <a:ext cx="8001000" cy="523220"/>
          </a:xfrm>
          <a:prstGeom prst="rect">
            <a:avLst/>
          </a:prstGeom>
          <a:noFill/>
        </p:spPr>
        <p:txBody>
          <a:bodyPr wrap="square" rtlCol="0">
            <a:spAutoFit/>
          </a:bodyPr>
          <a:lstStyle/>
          <a:p>
            <a:pPr algn="ctr"/>
            <a:r>
              <a:rPr lang="en-US" sz="2800" b="1" dirty="0" smtClean="0">
                <a:solidFill>
                  <a:schemeClr val="accent3">
                    <a:lumMod val="75000"/>
                  </a:schemeClr>
                </a:solidFill>
                <a:latin typeface="Arial" pitchFamily="34" charset="0"/>
                <a:cs typeface="Arial" pitchFamily="34" charset="0"/>
              </a:rPr>
              <a:t>Ionization Energy or Ionization Potential</a:t>
            </a:r>
            <a:endParaRPr lang="en-US" sz="2800" b="1" dirty="0">
              <a:solidFill>
                <a:schemeClr val="accent3">
                  <a:lumMod val="75000"/>
                </a:schemeClr>
              </a:solidFill>
              <a:latin typeface="Arial" pitchFamily="34" charset="0"/>
              <a:cs typeface="Arial" pitchFamily="34" charset="0"/>
            </a:endParaRPr>
          </a:p>
        </p:txBody>
      </p:sp>
      <p:sp>
        <p:nvSpPr>
          <p:cNvPr id="5" name="TextBox 4"/>
          <p:cNvSpPr txBox="1"/>
          <p:nvPr/>
        </p:nvSpPr>
        <p:spPr>
          <a:xfrm>
            <a:off x="0" y="609600"/>
            <a:ext cx="8991600" cy="6771084"/>
          </a:xfrm>
          <a:prstGeom prst="rect">
            <a:avLst/>
          </a:prstGeom>
          <a:noFill/>
        </p:spPr>
        <p:txBody>
          <a:bodyPr wrap="square" rtlCol="0">
            <a:spAutoFit/>
          </a:bodyPr>
          <a:lstStyle/>
          <a:p>
            <a:pPr algn="just">
              <a:buFont typeface="Wingdings" pitchFamily="2" charset="2"/>
              <a:buChar char="v"/>
            </a:pPr>
            <a:r>
              <a:rPr lang="en-US" dirty="0" smtClean="0"/>
              <a:t> </a:t>
            </a:r>
            <a:r>
              <a:rPr lang="en-US" sz="2000" b="1" dirty="0" smtClean="0">
                <a:latin typeface="Arial" pitchFamily="34" charset="0"/>
                <a:cs typeface="Arial" pitchFamily="34" charset="0"/>
              </a:rPr>
              <a:t>The minimum amount of energy required to remove the most loosely bound electron from an isolated gaseous  atom so as to convert it into a gaseous </a:t>
            </a:r>
            <a:r>
              <a:rPr lang="en-US" sz="2000" b="1" dirty="0" err="1" smtClean="0">
                <a:latin typeface="Arial" pitchFamily="34" charset="0"/>
                <a:cs typeface="Arial" pitchFamily="34" charset="0"/>
              </a:rPr>
              <a:t>cation</a:t>
            </a:r>
            <a:r>
              <a:rPr lang="en-US" sz="2000" b="1" dirty="0" smtClean="0">
                <a:latin typeface="Arial" pitchFamily="34" charset="0"/>
                <a:cs typeface="Arial" pitchFamily="34" charset="0"/>
              </a:rPr>
              <a:t> is called its ionization enthalpy (or energy).</a:t>
            </a:r>
          </a:p>
          <a:p>
            <a:pPr algn="just"/>
            <a:endParaRPr lang="en-US" sz="2000" b="1" dirty="0" smtClean="0">
              <a:latin typeface="Arial" pitchFamily="34" charset="0"/>
              <a:cs typeface="Arial" pitchFamily="34" charset="0"/>
            </a:endParaRPr>
          </a:p>
          <a:p>
            <a:pPr algn="just">
              <a:buFont typeface="Wingdings" pitchFamily="2" charset="2"/>
              <a:buChar char="v"/>
            </a:pPr>
            <a:r>
              <a:rPr lang="en-US" sz="2000" b="1" dirty="0" smtClean="0">
                <a:latin typeface="Arial" pitchFamily="34" charset="0"/>
                <a:cs typeface="Arial" pitchFamily="34" charset="0"/>
              </a:rPr>
              <a:t> It is represented by </a:t>
            </a:r>
            <a:r>
              <a:rPr lang="el-GR" sz="2000" b="1" dirty="0" smtClean="0">
                <a:solidFill>
                  <a:srgbClr val="FF0000"/>
                </a:solidFill>
                <a:latin typeface="Arial" pitchFamily="34" charset="0"/>
                <a:cs typeface="Arial" pitchFamily="34" charset="0"/>
              </a:rPr>
              <a:t>Δ</a:t>
            </a:r>
            <a:r>
              <a:rPr lang="en-US" sz="2000" b="1" dirty="0" err="1" smtClean="0">
                <a:solidFill>
                  <a:srgbClr val="FF0000"/>
                </a:solidFill>
                <a:latin typeface="Arial" pitchFamily="34" charset="0"/>
                <a:cs typeface="Arial" pitchFamily="34" charset="0"/>
              </a:rPr>
              <a:t>i</a:t>
            </a:r>
            <a:r>
              <a:rPr lang="en-US" sz="2000" b="1" dirty="0" smtClean="0">
                <a:solidFill>
                  <a:srgbClr val="FF0000"/>
                </a:solidFill>
                <a:latin typeface="Arial" pitchFamily="34" charset="0"/>
                <a:cs typeface="Arial" pitchFamily="34" charset="0"/>
              </a:rPr>
              <a:t> H</a:t>
            </a:r>
          </a:p>
          <a:p>
            <a:pPr algn="just">
              <a:buFont typeface="Wingdings" pitchFamily="2" charset="2"/>
              <a:buChar char="v"/>
            </a:pPr>
            <a:r>
              <a:rPr lang="en-US" sz="2000" b="1" dirty="0" smtClean="0">
                <a:latin typeface="Arial" pitchFamily="34" charset="0"/>
                <a:cs typeface="Arial" pitchFamily="34" charset="0"/>
              </a:rPr>
              <a:t> It may be represented as </a:t>
            </a:r>
          </a:p>
          <a:p>
            <a:pPr algn="just"/>
            <a:r>
              <a:rPr lang="en-US" sz="2000" b="1" dirty="0" smtClean="0">
                <a:solidFill>
                  <a:srgbClr val="FF0000"/>
                </a:solidFill>
                <a:latin typeface="Arial" pitchFamily="34" charset="0"/>
                <a:cs typeface="Arial" pitchFamily="34" charset="0"/>
              </a:rPr>
              <a:t>                               M(g)    + </a:t>
            </a:r>
            <a:r>
              <a:rPr lang="el-GR" sz="2000" b="1" dirty="0" smtClean="0">
                <a:solidFill>
                  <a:srgbClr val="FF0000"/>
                </a:solidFill>
                <a:latin typeface="Arial" pitchFamily="34" charset="0"/>
                <a:cs typeface="Arial" pitchFamily="34" charset="0"/>
              </a:rPr>
              <a:t>Δ</a:t>
            </a:r>
            <a:r>
              <a:rPr lang="en-US" sz="2000" b="1" dirty="0" err="1" smtClean="0">
                <a:solidFill>
                  <a:srgbClr val="FF0000"/>
                </a:solidFill>
                <a:latin typeface="Arial" pitchFamily="34" charset="0"/>
                <a:cs typeface="Arial" pitchFamily="34" charset="0"/>
              </a:rPr>
              <a:t>i</a:t>
            </a:r>
            <a:r>
              <a:rPr lang="en-US" sz="2000" b="1" dirty="0" smtClean="0">
                <a:solidFill>
                  <a:srgbClr val="FF0000"/>
                </a:solidFill>
                <a:latin typeface="Arial" pitchFamily="34" charset="0"/>
                <a:cs typeface="Arial" pitchFamily="34" charset="0"/>
              </a:rPr>
              <a:t> H                   M+ (g) + e- (g) </a:t>
            </a:r>
          </a:p>
          <a:p>
            <a:pPr algn="just"/>
            <a:endParaRPr lang="en-US" sz="2000" b="1" dirty="0" smtClean="0">
              <a:latin typeface="Arial" pitchFamily="34" charset="0"/>
              <a:cs typeface="Arial" pitchFamily="34" charset="0"/>
            </a:endParaRPr>
          </a:p>
          <a:p>
            <a:pPr algn="just"/>
            <a:r>
              <a:rPr lang="en-US" sz="2000" b="1" dirty="0" smtClean="0">
                <a:latin typeface="Arial" pitchFamily="34" charset="0"/>
                <a:cs typeface="Arial" pitchFamily="34" charset="0"/>
              </a:rPr>
              <a:t>It is measured in units of electron volts (</a:t>
            </a:r>
            <a:r>
              <a:rPr lang="en-US" sz="2000" b="1" dirty="0" err="1" smtClean="0">
                <a:latin typeface="Arial" pitchFamily="34" charset="0"/>
                <a:cs typeface="Arial" pitchFamily="34" charset="0"/>
              </a:rPr>
              <a:t>eV</a:t>
            </a:r>
            <a:r>
              <a:rPr lang="en-US" sz="2000" b="1" dirty="0" smtClean="0">
                <a:latin typeface="Arial" pitchFamily="34" charset="0"/>
                <a:cs typeface="Arial" pitchFamily="34" charset="0"/>
              </a:rPr>
              <a:t>) per atom or  kilo calories per mol </a:t>
            </a:r>
            <a:r>
              <a:rPr lang="en-US" sz="2000" b="1" dirty="0" smtClean="0">
                <a:solidFill>
                  <a:srgbClr val="FF0000"/>
                </a:solidFill>
                <a:latin typeface="Arial" pitchFamily="34" charset="0"/>
                <a:cs typeface="Arial" pitchFamily="34" charset="0"/>
              </a:rPr>
              <a:t>(Kcal mol</a:t>
            </a:r>
            <a:r>
              <a:rPr lang="en-US" sz="2000" b="1" baseline="30000" dirty="0" smtClean="0">
                <a:solidFill>
                  <a:srgbClr val="FF0000"/>
                </a:solidFill>
                <a:latin typeface="Arial" pitchFamily="34" charset="0"/>
                <a:cs typeface="Arial" pitchFamily="34" charset="0"/>
              </a:rPr>
              <a:t>-1</a:t>
            </a:r>
            <a:r>
              <a:rPr lang="en-US" sz="2000" b="1" dirty="0" smtClean="0">
                <a:solidFill>
                  <a:srgbClr val="FF0000"/>
                </a:solidFill>
                <a:latin typeface="Arial" pitchFamily="34" charset="0"/>
                <a:cs typeface="Arial" pitchFamily="34" charset="0"/>
              </a:rPr>
              <a:t> </a:t>
            </a:r>
            <a:r>
              <a:rPr lang="en-US" sz="2000" b="1" dirty="0" smtClean="0">
                <a:latin typeface="Arial" pitchFamily="34" charset="0"/>
                <a:cs typeface="Arial" pitchFamily="34" charset="0"/>
              </a:rPr>
              <a:t>) or Kilo Joules per mole (</a:t>
            </a:r>
            <a:r>
              <a:rPr lang="en-US" sz="2000" b="1" dirty="0" smtClean="0">
                <a:solidFill>
                  <a:srgbClr val="FF0000"/>
                </a:solidFill>
                <a:latin typeface="Arial" pitchFamily="34" charset="0"/>
                <a:cs typeface="Arial" pitchFamily="34" charset="0"/>
              </a:rPr>
              <a:t>KJ mol</a:t>
            </a:r>
            <a:r>
              <a:rPr lang="en-US" sz="2000" b="1" baseline="30000" dirty="0" smtClean="0">
                <a:solidFill>
                  <a:srgbClr val="FF0000"/>
                </a:solidFill>
                <a:latin typeface="Arial" pitchFamily="34" charset="0"/>
                <a:cs typeface="Arial" pitchFamily="34" charset="0"/>
              </a:rPr>
              <a:t>-1</a:t>
            </a:r>
            <a:r>
              <a:rPr lang="en-US" sz="2000" b="1" dirty="0" smtClean="0">
                <a:solidFill>
                  <a:srgbClr val="FF0000"/>
                </a:solidFill>
                <a:latin typeface="Arial" pitchFamily="34" charset="0"/>
                <a:cs typeface="Arial" pitchFamily="34" charset="0"/>
              </a:rPr>
              <a:t> </a:t>
            </a:r>
            <a:r>
              <a:rPr lang="en-US" sz="2000" b="1" dirty="0" smtClean="0">
                <a:latin typeface="Arial" pitchFamily="34" charset="0"/>
                <a:cs typeface="Arial" pitchFamily="34" charset="0"/>
              </a:rPr>
              <a:t>).    </a:t>
            </a:r>
            <a:endParaRPr lang="en-US" sz="2000" b="1" dirty="0" smtClean="0">
              <a:latin typeface="Arial" pitchFamily="34" charset="0"/>
              <a:cs typeface="Arial" pitchFamily="34" charset="0"/>
            </a:endParaRPr>
          </a:p>
          <a:p>
            <a:pPr algn="just"/>
            <a:endParaRPr lang="en-US" sz="2000" b="1" dirty="0" smtClean="0">
              <a:latin typeface="Arial" pitchFamily="34" charset="0"/>
              <a:cs typeface="Arial" pitchFamily="34" charset="0"/>
            </a:endParaRPr>
          </a:p>
          <a:p>
            <a:pPr algn="just"/>
            <a:r>
              <a:rPr lang="en-US" sz="2000" b="1" dirty="0" smtClean="0">
                <a:solidFill>
                  <a:srgbClr val="FF0000"/>
                </a:solidFill>
                <a:latin typeface="Arial" pitchFamily="34" charset="0"/>
                <a:cs typeface="Arial" pitchFamily="34" charset="0"/>
              </a:rPr>
              <a:t>Successive Ionization Enthalpies</a:t>
            </a:r>
          </a:p>
          <a:p>
            <a:pPr algn="just"/>
            <a:endParaRPr lang="en-US" sz="2000" b="1" dirty="0" smtClean="0">
              <a:solidFill>
                <a:srgbClr val="FF0000"/>
              </a:solidFill>
              <a:latin typeface="Arial" pitchFamily="34" charset="0"/>
              <a:cs typeface="Arial" pitchFamily="34" charset="0"/>
            </a:endParaRPr>
          </a:p>
          <a:p>
            <a:pPr algn="just">
              <a:buFont typeface="Wingdings" pitchFamily="2" charset="2"/>
              <a:buChar char="Ø"/>
            </a:pPr>
            <a:r>
              <a:rPr lang="en-US" sz="2000" b="1" dirty="0" smtClean="0">
                <a:solidFill>
                  <a:schemeClr val="accent5">
                    <a:lumMod val="75000"/>
                  </a:schemeClr>
                </a:solidFill>
                <a:latin typeface="Arial" pitchFamily="34" charset="0"/>
                <a:cs typeface="Arial" pitchFamily="34" charset="0"/>
              </a:rPr>
              <a:t>  The energy required to remove the most loosely bound electron from the isolated gaseous atom is called first ionization enthalpy. </a:t>
            </a:r>
          </a:p>
          <a:p>
            <a:pPr algn="just">
              <a:buFont typeface="Wingdings" pitchFamily="2" charset="2"/>
              <a:buChar char="Ø"/>
            </a:pPr>
            <a:r>
              <a:rPr lang="en-US" sz="2000" b="1" dirty="0" smtClean="0">
                <a:solidFill>
                  <a:schemeClr val="accent5">
                    <a:lumMod val="75000"/>
                  </a:schemeClr>
                </a:solidFill>
                <a:latin typeface="Arial" pitchFamily="34" charset="0"/>
                <a:cs typeface="Arial" pitchFamily="34" charset="0"/>
              </a:rPr>
              <a:t> Denoted by M(g) + </a:t>
            </a:r>
            <a:r>
              <a:rPr lang="en-US" sz="2000" b="1" baseline="-25000" dirty="0" smtClean="0">
                <a:solidFill>
                  <a:schemeClr val="accent5">
                    <a:lumMod val="75000"/>
                  </a:schemeClr>
                </a:solidFill>
                <a:latin typeface="Arial" pitchFamily="34" charset="0"/>
                <a:cs typeface="Arial" pitchFamily="34" charset="0"/>
              </a:rPr>
              <a:t> </a:t>
            </a:r>
            <a:r>
              <a:rPr lang="el-GR" sz="2000" b="1" dirty="0" smtClean="0">
                <a:solidFill>
                  <a:schemeClr val="accent5">
                    <a:lumMod val="75000"/>
                  </a:schemeClr>
                </a:solidFill>
                <a:latin typeface="Arial" pitchFamily="34" charset="0"/>
                <a:cs typeface="Arial" pitchFamily="34" charset="0"/>
              </a:rPr>
              <a:t>Δ</a:t>
            </a:r>
            <a:r>
              <a:rPr lang="en-US" sz="2000" b="1" dirty="0" err="1" smtClean="0">
                <a:solidFill>
                  <a:schemeClr val="accent5">
                    <a:lumMod val="75000"/>
                  </a:schemeClr>
                </a:solidFill>
                <a:latin typeface="Arial" pitchFamily="34" charset="0"/>
                <a:cs typeface="Arial" pitchFamily="34" charset="0"/>
              </a:rPr>
              <a:t>i</a:t>
            </a:r>
            <a:r>
              <a:rPr lang="en-US" sz="2000" b="1" dirty="0" smtClean="0">
                <a:solidFill>
                  <a:schemeClr val="accent5">
                    <a:lumMod val="75000"/>
                  </a:schemeClr>
                </a:solidFill>
                <a:latin typeface="Arial" pitchFamily="34" charset="0"/>
                <a:cs typeface="Arial" pitchFamily="34" charset="0"/>
              </a:rPr>
              <a:t> H </a:t>
            </a:r>
            <a:r>
              <a:rPr lang="en-US" b="1" dirty="0" smtClean="0">
                <a:solidFill>
                  <a:schemeClr val="accent5">
                    <a:lumMod val="75000"/>
                  </a:schemeClr>
                </a:solidFill>
                <a:latin typeface="Arial" pitchFamily="34" charset="0"/>
                <a:cs typeface="Arial" pitchFamily="34" charset="0"/>
              </a:rPr>
              <a:t>(1)                    </a:t>
            </a:r>
            <a:r>
              <a:rPr lang="en-US" sz="2000" b="1" dirty="0" smtClean="0">
                <a:solidFill>
                  <a:schemeClr val="accent5">
                    <a:lumMod val="75000"/>
                  </a:schemeClr>
                </a:solidFill>
                <a:latin typeface="Arial" pitchFamily="34" charset="0"/>
                <a:cs typeface="Arial" pitchFamily="34" charset="0"/>
              </a:rPr>
              <a:t>M+ (g) + e- (g) </a:t>
            </a:r>
          </a:p>
          <a:p>
            <a:pPr algn="just">
              <a:buFont typeface="Wingdings" pitchFamily="2" charset="2"/>
              <a:buChar char="Ø"/>
            </a:pPr>
            <a:r>
              <a:rPr lang="en-US" sz="2000" b="1" dirty="0" smtClean="0">
                <a:solidFill>
                  <a:schemeClr val="accent5">
                    <a:lumMod val="75000"/>
                  </a:schemeClr>
                </a:solidFill>
                <a:latin typeface="Arial" pitchFamily="34" charset="0"/>
                <a:cs typeface="Arial" pitchFamily="34" charset="0"/>
              </a:rPr>
              <a:t>Similarly, the energies required to knock out second and third electrons are called second and third ionization energies respectively.</a:t>
            </a:r>
          </a:p>
          <a:p>
            <a:pPr>
              <a:buFont typeface="Wingdings" pitchFamily="2" charset="2"/>
              <a:buChar char="Ø"/>
            </a:pPr>
            <a:endParaRPr lang="en-US" b="1" dirty="0" smtClean="0">
              <a:solidFill>
                <a:srgbClr val="FF0000"/>
              </a:solidFill>
              <a:latin typeface="Arial" pitchFamily="34" charset="0"/>
              <a:cs typeface="Arial" pitchFamily="34" charset="0"/>
            </a:endParaRPr>
          </a:p>
          <a:p>
            <a:endParaRPr lang="en-US" sz="2000" b="1" dirty="0" smtClean="0">
              <a:latin typeface="Arial" pitchFamily="34" charset="0"/>
              <a:cs typeface="Arial" pitchFamily="34" charset="0"/>
            </a:endParaRPr>
          </a:p>
          <a:p>
            <a:endParaRPr lang="en-US" b="1" dirty="0" smtClean="0"/>
          </a:p>
          <a:p>
            <a:endParaRPr lang="en-US" dirty="0"/>
          </a:p>
        </p:txBody>
      </p:sp>
      <p:cxnSp>
        <p:nvCxnSpPr>
          <p:cNvPr id="9" name="Straight Arrow Connector 8"/>
          <p:cNvCxnSpPr/>
          <p:nvPr/>
        </p:nvCxnSpPr>
        <p:spPr>
          <a:xfrm>
            <a:off x="3886200" y="54102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038600" y="2665412"/>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nvGraphicFramePr>
        <p:xfrm>
          <a:off x="6477000" y="3429000"/>
          <a:ext cx="2057400" cy="1097280"/>
        </p:xfrm>
        <a:graphic>
          <a:graphicData uri="http://schemas.openxmlformats.org/drawingml/2006/table">
            <a:tbl>
              <a:tblPr firstRow="1" bandRow="1">
                <a:tableStyleId>{5C22544A-7EE6-4342-B048-85BDC9FD1C3A}</a:tableStyleId>
              </a:tblPr>
              <a:tblGrid>
                <a:gridCol w="2057400"/>
              </a:tblGrid>
              <a:tr h="990600">
                <a:tc>
                  <a:txBody>
                    <a:bodyPr/>
                    <a:lstStyle/>
                    <a:p>
                      <a:r>
                        <a:rPr lang="en-US" sz="1800" dirty="0" smtClean="0">
                          <a:latin typeface="Arial" pitchFamily="34" charset="0"/>
                          <a:cs typeface="Arial" pitchFamily="34" charset="0"/>
                        </a:rPr>
                        <a:t>1 </a:t>
                      </a:r>
                      <a:r>
                        <a:rPr lang="en-US" sz="1800" dirty="0" err="1" smtClean="0">
                          <a:latin typeface="Arial" pitchFamily="34" charset="0"/>
                          <a:cs typeface="Arial" pitchFamily="34" charset="0"/>
                        </a:rPr>
                        <a:t>eV</a:t>
                      </a:r>
                      <a:r>
                        <a:rPr lang="en-US" sz="1800" dirty="0" smtClean="0">
                          <a:latin typeface="Arial" pitchFamily="34" charset="0"/>
                          <a:cs typeface="Arial" pitchFamily="34" charset="0"/>
                        </a:rPr>
                        <a:t> per atom = </a:t>
                      </a:r>
                    </a:p>
                    <a:p>
                      <a:r>
                        <a:rPr lang="en-US" sz="1800" dirty="0" smtClean="0">
                          <a:latin typeface="Arial" pitchFamily="34" charset="0"/>
                          <a:cs typeface="Arial" pitchFamily="34" charset="0"/>
                        </a:rPr>
                        <a:t>23.06 kcal</a:t>
                      </a:r>
                      <a:r>
                        <a:rPr lang="en-US" sz="1800" b="1" dirty="0" smtClean="0">
                          <a:solidFill>
                            <a:schemeClr val="bg1"/>
                          </a:solidFill>
                          <a:latin typeface="Arial" pitchFamily="34" charset="0"/>
                          <a:cs typeface="Arial" pitchFamily="34" charset="0"/>
                        </a:rPr>
                        <a:t>mol</a:t>
                      </a:r>
                      <a:r>
                        <a:rPr lang="en-US" sz="1800" b="1" baseline="30000" dirty="0" smtClean="0">
                          <a:solidFill>
                            <a:schemeClr val="bg1"/>
                          </a:solidFill>
                          <a:latin typeface="Arial" pitchFamily="34" charset="0"/>
                          <a:cs typeface="Arial" pitchFamily="34" charset="0"/>
                        </a:rPr>
                        <a:t>-1</a:t>
                      </a:r>
                    </a:p>
                    <a:p>
                      <a:endParaRPr lang="en-US" sz="1800" b="1" baseline="30000" dirty="0" smtClean="0">
                        <a:solidFill>
                          <a:schemeClr val="bg1"/>
                        </a:solidFill>
                        <a:latin typeface="Arial" pitchFamily="34" charset="0"/>
                        <a:cs typeface="Arial" pitchFamily="34" charset="0"/>
                      </a:endParaRPr>
                    </a:p>
                    <a:p>
                      <a:r>
                        <a:rPr lang="en-US" sz="1800" baseline="0" dirty="0" smtClean="0">
                          <a:latin typeface="Arial" pitchFamily="34" charset="0"/>
                          <a:cs typeface="Arial" pitchFamily="34" charset="0"/>
                        </a:rPr>
                        <a:t> 96.49 </a:t>
                      </a:r>
                      <a:r>
                        <a:rPr lang="en-US" sz="1800" dirty="0" smtClean="0">
                          <a:latin typeface="Arial" pitchFamily="34" charset="0"/>
                          <a:cs typeface="Arial" pitchFamily="34" charset="0"/>
                        </a:rPr>
                        <a:t>kJ</a:t>
                      </a:r>
                      <a:r>
                        <a:rPr lang="en-US" sz="1800" b="1" dirty="0" smtClean="0">
                          <a:solidFill>
                            <a:schemeClr val="bg1"/>
                          </a:solidFill>
                          <a:latin typeface="Arial" pitchFamily="34" charset="0"/>
                          <a:cs typeface="Arial" pitchFamily="34" charset="0"/>
                        </a:rPr>
                        <a:t>mol</a:t>
                      </a:r>
                      <a:r>
                        <a:rPr lang="en-US" sz="1800" b="1" baseline="30000" dirty="0" smtClean="0">
                          <a:solidFill>
                            <a:schemeClr val="bg1"/>
                          </a:solidFill>
                          <a:latin typeface="Arial" pitchFamily="34" charset="0"/>
                          <a:cs typeface="Arial" pitchFamily="34" charset="0"/>
                        </a:rPr>
                        <a:t>-1</a:t>
                      </a:r>
                      <a:endParaRPr lang="en-US" sz="1800" dirty="0">
                        <a:solidFill>
                          <a:schemeClr val="bg1"/>
                        </a:solidFill>
                        <a:latin typeface="Arial" pitchFamily="34" charset="0"/>
                        <a:cs typeface="Arial" pitchFamily="34" charset="0"/>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9144000" cy="369332"/>
          </a:xfrm>
          <a:prstGeom prst="rect">
            <a:avLst/>
          </a:prstGeom>
          <a:noFill/>
        </p:spPr>
        <p:txBody>
          <a:bodyPr wrap="square" rtlCol="0">
            <a:spAutoFit/>
          </a:bodyPr>
          <a:lstStyle/>
          <a:p>
            <a:endParaRPr lang="en-US" dirty="0"/>
          </a:p>
        </p:txBody>
      </p:sp>
      <p:sp>
        <p:nvSpPr>
          <p:cNvPr id="5" name="Rectangle 4"/>
          <p:cNvSpPr/>
          <p:nvPr/>
        </p:nvSpPr>
        <p:spPr>
          <a:xfrm>
            <a:off x="0" y="533400"/>
            <a:ext cx="9144000" cy="6370975"/>
          </a:xfrm>
          <a:prstGeom prst="rect">
            <a:avLst/>
          </a:prstGeom>
        </p:spPr>
        <p:txBody>
          <a:bodyPr wrap="square">
            <a:spAutoFit/>
          </a:bodyPr>
          <a:lstStyle/>
          <a:p>
            <a:pPr>
              <a:buFont typeface="Wingdings" pitchFamily="2" charset="2"/>
              <a:buChar char="Ø"/>
            </a:pPr>
            <a:r>
              <a:rPr lang="en-US" sz="2400" dirty="0" smtClean="0">
                <a:solidFill>
                  <a:srgbClr val="FF0000"/>
                </a:solidFill>
                <a:latin typeface="Arial" pitchFamily="34" charset="0"/>
                <a:cs typeface="Arial" pitchFamily="34" charset="0"/>
              </a:rPr>
              <a:t>         M(g) + </a:t>
            </a:r>
            <a:r>
              <a:rPr lang="en-US" sz="2400" baseline="-25000" dirty="0" smtClean="0">
                <a:solidFill>
                  <a:srgbClr val="FF0000"/>
                </a:solidFill>
                <a:latin typeface="Arial" pitchFamily="34" charset="0"/>
                <a:cs typeface="Arial" pitchFamily="34" charset="0"/>
              </a:rPr>
              <a:t> </a:t>
            </a:r>
            <a:r>
              <a:rPr lang="el-GR" sz="2400" dirty="0" smtClean="0">
                <a:solidFill>
                  <a:srgbClr val="FF0000"/>
                </a:solidFill>
                <a:latin typeface="Arial" pitchFamily="34" charset="0"/>
                <a:cs typeface="Arial" pitchFamily="34" charset="0"/>
              </a:rPr>
              <a:t>Δ</a:t>
            </a:r>
            <a:r>
              <a:rPr lang="en-US" sz="2400" dirty="0" err="1" smtClean="0">
                <a:solidFill>
                  <a:srgbClr val="FF0000"/>
                </a:solidFill>
                <a:latin typeface="Arial" pitchFamily="34" charset="0"/>
                <a:cs typeface="Arial" pitchFamily="34" charset="0"/>
              </a:rPr>
              <a:t>i</a:t>
            </a:r>
            <a:r>
              <a:rPr lang="en-US" sz="2400" dirty="0" smtClean="0">
                <a:solidFill>
                  <a:srgbClr val="FF0000"/>
                </a:solidFill>
                <a:latin typeface="Arial" pitchFamily="34" charset="0"/>
                <a:cs typeface="Arial" pitchFamily="34" charset="0"/>
              </a:rPr>
              <a:t> H (2)                    M2+ (g) + e- (g)</a:t>
            </a:r>
          </a:p>
          <a:p>
            <a:pPr>
              <a:buFont typeface="Wingdings" pitchFamily="2" charset="2"/>
              <a:buChar char="Ø"/>
            </a:pPr>
            <a:r>
              <a:rPr lang="en-US" sz="2400" dirty="0" smtClean="0">
                <a:solidFill>
                  <a:srgbClr val="FF0000"/>
                </a:solidFill>
                <a:latin typeface="Arial" pitchFamily="34" charset="0"/>
                <a:cs typeface="Arial" pitchFamily="34" charset="0"/>
              </a:rPr>
              <a:t>         M(g) + </a:t>
            </a:r>
            <a:r>
              <a:rPr lang="en-US" sz="2400" baseline="-25000" dirty="0" smtClean="0">
                <a:solidFill>
                  <a:srgbClr val="FF0000"/>
                </a:solidFill>
                <a:latin typeface="Arial" pitchFamily="34" charset="0"/>
                <a:cs typeface="Arial" pitchFamily="34" charset="0"/>
              </a:rPr>
              <a:t> </a:t>
            </a:r>
            <a:r>
              <a:rPr lang="el-GR" sz="2400" dirty="0" smtClean="0">
                <a:solidFill>
                  <a:srgbClr val="FF0000"/>
                </a:solidFill>
                <a:latin typeface="Arial" pitchFamily="34" charset="0"/>
                <a:cs typeface="Arial" pitchFamily="34" charset="0"/>
              </a:rPr>
              <a:t>Δ</a:t>
            </a:r>
            <a:r>
              <a:rPr lang="en-US" sz="2400" dirty="0" err="1" smtClean="0">
                <a:solidFill>
                  <a:srgbClr val="FF0000"/>
                </a:solidFill>
                <a:latin typeface="Arial" pitchFamily="34" charset="0"/>
                <a:cs typeface="Arial" pitchFamily="34" charset="0"/>
              </a:rPr>
              <a:t>i</a:t>
            </a:r>
            <a:r>
              <a:rPr lang="en-US" sz="2400" dirty="0" smtClean="0">
                <a:solidFill>
                  <a:srgbClr val="FF0000"/>
                </a:solidFill>
                <a:latin typeface="Arial" pitchFamily="34" charset="0"/>
                <a:cs typeface="Arial" pitchFamily="34" charset="0"/>
              </a:rPr>
              <a:t> H (3)                    M3+ (g) + e- (g)</a:t>
            </a:r>
          </a:p>
          <a:p>
            <a:pPr>
              <a:buFont typeface="Wingdings" pitchFamily="2" charset="2"/>
              <a:buChar char="Ø"/>
            </a:pPr>
            <a:endParaRPr lang="en-US" sz="2400" dirty="0" smtClean="0">
              <a:solidFill>
                <a:srgbClr val="FF0000"/>
              </a:solidFill>
              <a:latin typeface="Arial" pitchFamily="34" charset="0"/>
              <a:cs typeface="Arial" pitchFamily="34" charset="0"/>
            </a:endParaRPr>
          </a:p>
          <a:p>
            <a:pPr>
              <a:buFont typeface="Wingdings" pitchFamily="2" charset="2"/>
              <a:buChar char="q"/>
            </a:pPr>
            <a:r>
              <a:rPr lang="en-US" sz="2400" dirty="0" smtClean="0">
                <a:solidFill>
                  <a:srgbClr val="0070C0"/>
                </a:solidFill>
                <a:latin typeface="Arial" pitchFamily="34" charset="0"/>
                <a:cs typeface="Arial" pitchFamily="34" charset="0"/>
              </a:rPr>
              <a:t> For any element, First ionization energy&lt; Second I.E. &lt; Third I.E. Example: For aluminum the first I.E is 577</a:t>
            </a:r>
            <a:r>
              <a:rPr lang="en-US" sz="2400" b="1" dirty="0" smtClean="0">
                <a:solidFill>
                  <a:srgbClr val="FF0000"/>
                </a:solidFill>
                <a:latin typeface="Arial" pitchFamily="34" charset="0"/>
                <a:cs typeface="Arial" pitchFamily="34" charset="0"/>
              </a:rPr>
              <a:t> </a:t>
            </a:r>
            <a:r>
              <a:rPr lang="en-US" sz="2400" b="1" dirty="0" smtClean="0">
                <a:solidFill>
                  <a:schemeClr val="accent5">
                    <a:lumMod val="75000"/>
                  </a:schemeClr>
                </a:solidFill>
                <a:latin typeface="Arial" pitchFamily="34" charset="0"/>
                <a:cs typeface="Arial" pitchFamily="34" charset="0"/>
              </a:rPr>
              <a:t>KJ mol</a:t>
            </a:r>
            <a:r>
              <a:rPr lang="en-US" sz="2400" b="1" baseline="30000" dirty="0" smtClean="0">
                <a:solidFill>
                  <a:schemeClr val="accent5">
                    <a:lumMod val="75000"/>
                  </a:schemeClr>
                </a:solidFill>
                <a:latin typeface="Arial" pitchFamily="34" charset="0"/>
                <a:cs typeface="Arial" pitchFamily="34" charset="0"/>
              </a:rPr>
              <a:t>-1</a:t>
            </a:r>
            <a:r>
              <a:rPr lang="en-US" sz="2400" dirty="0" smtClean="0">
                <a:solidFill>
                  <a:srgbClr val="0070C0"/>
                </a:solidFill>
                <a:latin typeface="Arial" pitchFamily="34" charset="0"/>
                <a:cs typeface="Arial" pitchFamily="34" charset="0"/>
              </a:rPr>
              <a:t>, while the second I.E. is 1795 </a:t>
            </a:r>
            <a:r>
              <a:rPr lang="en-US" sz="2400" b="1" dirty="0" smtClean="0">
                <a:solidFill>
                  <a:schemeClr val="accent5">
                    <a:lumMod val="75000"/>
                  </a:schemeClr>
                </a:solidFill>
                <a:latin typeface="Arial" pitchFamily="34" charset="0"/>
                <a:cs typeface="Arial" pitchFamily="34" charset="0"/>
              </a:rPr>
              <a:t>KJ mol</a:t>
            </a:r>
            <a:r>
              <a:rPr lang="en-US" sz="2400" b="1" baseline="30000" dirty="0" smtClean="0">
                <a:solidFill>
                  <a:schemeClr val="accent5">
                    <a:lumMod val="75000"/>
                  </a:schemeClr>
                </a:solidFill>
                <a:latin typeface="Arial" pitchFamily="34" charset="0"/>
                <a:cs typeface="Arial" pitchFamily="34" charset="0"/>
              </a:rPr>
              <a:t>-1 </a:t>
            </a:r>
            <a:r>
              <a:rPr lang="en-US" sz="2400" dirty="0" smtClean="0">
                <a:solidFill>
                  <a:schemeClr val="accent5">
                    <a:lumMod val="75000"/>
                  </a:schemeClr>
                </a:solidFill>
                <a:latin typeface="Arial" pitchFamily="34" charset="0"/>
                <a:cs typeface="Arial" pitchFamily="34" charset="0"/>
              </a:rPr>
              <a:t>and third I.E is  2758</a:t>
            </a:r>
            <a:r>
              <a:rPr lang="en-US" sz="2400" b="1" dirty="0" smtClean="0">
                <a:solidFill>
                  <a:schemeClr val="accent5">
                    <a:lumMod val="75000"/>
                  </a:schemeClr>
                </a:solidFill>
                <a:latin typeface="Arial" pitchFamily="34" charset="0"/>
                <a:cs typeface="Arial" pitchFamily="34" charset="0"/>
              </a:rPr>
              <a:t> KJ mol</a:t>
            </a:r>
            <a:r>
              <a:rPr lang="en-US" sz="2400" b="1" baseline="30000" dirty="0" smtClean="0">
                <a:solidFill>
                  <a:schemeClr val="accent5">
                    <a:lumMod val="75000"/>
                  </a:schemeClr>
                </a:solidFill>
                <a:latin typeface="Arial" pitchFamily="34" charset="0"/>
                <a:cs typeface="Arial" pitchFamily="34" charset="0"/>
              </a:rPr>
              <a:t>-1</a:t>
            </a:r>
          </a:p>
          <a:p>
            <a:endParaRPr lang="en-US" sz="2400" dirty="0" smtClean="0">
              <a:solidFill>
                <a:schemeClr val="accent5">
                  <a:lumMod val="75000"/>
                </a:schemeClr>
              </a:solidFill>
              <a:latin typeface="Arial" pitchFamily="34" charset="0"/>
              <a:cs typeface="Arial" pitchFamily="34" charset="0"/>
            </a:endParaRPr>
          </a:p>
          <a:p>
            <a:pPr>
              <a:buFont typeface="Wingdings" pitchFamily="2" charset="2"/>
              <a:buChar char="q"/>
            </a:pPr>
            <a:r>
              <a:rPr lang="en-US" sz="2400" dirty="0" smtClean="0">
                <a:solidFill>
                  <a:srgbClr val="7030A0"/>
                </a:solidFill>
                <a:latin typeface="Arial" pitchFamily="34" charset="0"/>
                <a:cs typeface="Arial" pitchFamily="34" charset="0"/>
              </a:rPr>
              <a:t> Factors governing the Ionization Enthalpy</a:t>
            </a:r>
          </a:p>
          <a:p>
            <a:pPr marL="514350" indent="-514350">
              <a:buAutoNum type="romanLcParenR"/>
            </a:pPr>
            <a:r>
              <a:rPr lang="en-US" sz="2400" dirty="0" smtClean="0">
                <a:latin typeface="Arial" pitchFamily="34" charset="0"/>
                <a:cs typeface="Arial" pitchFamily="34" charset="0"/>
              </a:rPr>
              <a:t>Effective Nuclear Charge</a:t>
            </a:r>
          </a:p>
          <a:p>
            <a:pPr marL="514350" indent="-514350"/>
            <a:r>
              <a:rPr lang="en-US" sz="2400" dirty="0" smtClean="0">
                <a:solidFill>
                  <a:srgbClr val="7030A0"/>
                </a:solidFill>
                <a:latin typeface="Arial" pitchFamily="34" charset="0"/>
                <a:cs typeface="Arial" pitchFamily="34" charset="0"/>
              </a:rPr>
              <a:t> I.E. increases with increase in nuclear charge.</a:t>
            </a:r>
          </a:p>
          <a:p>
            <a:pPr marL="514350" indent="-514350"/>
            <a:endParaRPr lang="en-US" sz="2400" dirty="0" smtClean="0">
              <a:solidFill>
                <a:srgbClr val="7030A0"/>
              </a:solidFill>
              <a:latin typeface="Arial" pitchFamily="34" charset="0"/>
              <a:cs typeface="Arial" pitchFamily="34" charset="0"/>
            </a:endParaRPr>
          </a:p>
          <a:p>
            <a:pPr marL="514350" indent="-514350"/>
            <a:r>
              <a:rPr lang="en-US" sz="2400" dirty="0" smtClean="0">
                <a:latin typeface="Arial" pitchFamily="34" charset="0"/>
                <a:cs typeface="Arial" pitchFamily="34" charset="0"/>
              </a:rPr>
              <a:t>ii) Atomic radius </a:t>
            </a:r>
          </a:p>
          <a:p>
            <a:pPr marL="514350" indent="-514350"/>
            <a:r>
              <a:rPr lang="en-US" sz="2400" dirty="0" smtClean="0">
                <a:solidFill>
                  <a:srgbClr val="7030A0"/>
                </a:solidFill>
                <a:latin typeface="Arial" pitchFamily="34" charset="0"/>
                <a:cs typeface="Arial" pitchFamily="34" charset="0"/>
              </a:rPr>
              <a:t> I.E decreases as atomic size increases.</a:t>
            </a:r>
          </a:p>
          <a:p>
            <a:pPr marL="514350" indent="-514350"/>
            <a:endParaRPr lang="en-US" sz="2400" dirty="0" smtClean="0">
              <a:solidFill>
                <a:srgbClr val="7030A0"/>
              </a:solidFill>
              <a:latin typeface="Arial" pitchFamily="34" charset="0"/>
              <a:cs typeface="Arial" pitchFamily="34" charset="0"/>
            </a:endParaRPr>
          </a:p>
          <a:p>
            <a:pPr marL="514350" indent="-514350"/>
            <a:r>
              <a:rPr lang="en-US" sz="2400" dirty="0" smtClean="0">
                <a:latin typeface="Arial" pitchFamily="34" charset="0"/>
                <a:cs typeface="Arial" pitchFamily="34" charset="0"/>
              </a:rPr>
              <a:t>iii) Screening effects of inner electrons</a:t>
            </a:r>
          </a:p>
          <a:p>
            <a:pPr marL="514350" indent="-514350"/>
            <a:r>
              <a:rPr lang="en-US" sz="2400" dirty="0" smtClean="0">
                <a:solidFill>
                  <a:srgbClr val="7030A0"/>
                </a:solidFill>
                <a:latin typeface="Arial" pitchFamily="34" charset="0"/>
                <a:cs typeface="Arial" pitchFamily="34" charset="0"/>
              </a:rPr>
              <a:t>As shielding or screening effect of inner electron increases, the ionization  energy decreases. </a:t>
            </a:r>
            <a:endParaRPr lang="en-US" sz="2400" dirty="0">
              <a:solidFill>
                <a:srgbClr val="7030A0"/>
              </a:solidFill>
            </a:endParaRPr>
          </a:p>
        </p:txBody>
      </p:sp>
      <p:cxnSp>
        <p:nvCxnSpPr>
          <p:cNvPr id="7" name="Straight Arrow Connector 6"/>
          <p:cNvCxnSpPr/>
          <p:nvPr/>
        </p:nvCxnSpPr>
        <p:spPr>
          <a:xfrm>
            <a:off x="3352800" y="762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429000" y="10668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801862"/>
          </a:xfrm>
          <a:prstGeom prst="rect">
            <a:avLst/>
          </a:prstGeom>
          <a:noFill/>
        </p:spPr>
        <p:txBody>
          <a:bodyPr wrap="square" rtlCol="0">
            <a:spAutoFit/>
          </a:bodyPr>
          <a:lstStyle/>
          <a:p>
            <a:pPr marL="514350" indent="-514350">
              <a:buAutoNum type="romanLcParenR" startAt="4"/>
            </a:pPr>
            <a:r>
              <a:rPr lang="en-US" sz="2400" dirty="0" smtClean="0">
                <a:solidFill>
                  <a:srgbClr val="7030A0"/>
                </a:solidFill>
                <a:latin typeface="Arial" pitchFamily="34" charset="0"/>
                <a:cs typeface="Arial" pitchFamily="34" charset="0"/>
              </a:rPr>
              <a:t>Penetration effect of the electrons</a:t>
            </a:r>
          </a:p>
          <a:p>
            <a:pPr marL="514350" indent="-514350" algn="just"/>
            <a:r>
              <a:rPr lang="en-US" sz="2400" dirty="0" smtClean="0">
                <a:solidFill>
                  <a:srgbClr val="7030A0"/>
                </a:solidFill>
                <a:latin typeface="Arial" pitchFamily="34" charset="0"/>
                <a:cs typeface="Arial" pitchFamily="34" charset="0"/>
              </a:rPr>
              <a:t>      </a:t>
            </a:r>
            <a:r>
              <a:rPr lang="en-US" sz="2400" dirty="0" smtClean="0">
                <a:latin typeface="Arial" pitchFamily="34" charset="0"/>
                <a:cs typeface="Arial" pitchFamily="34" charset="0"/>
              </a:rPr>
              <a:t>Ionization enthalpy increases with the increase in the penetration effect of electrons. Thus ionization energy will be more to knock out a s- electron than a p-electron of the same shell, which in turn will be more than that required to remove a d-electron and so on.</a:t>
            </a:r>
          </a:p>
          <a:p>
            <a:pPr marL="514350" indent="-514350" algn="just"/>
            <a:endParaRPr lang="en-US" sz="2400" dirty="0" smtClean="0">
              <a:latin typeface="Arial" pitchFamily="34" charset="0"/>
              <a:cs typeface="Arial" pitchFamily="34" charset="0"/>
            </a:endParaRPr>
          </a:p>
          <a:p>
            <a:pPr marL="514350" indent="-514350" algn="just"/>
            <a:r>
              <a:rPr lang="en-US" sz="2400" dirty="0" smtClean="0">
                <a:latin typeface="Arial" pitchFamily="34" charset="0"/>
                <a:cs typeface="Arial" pitchFamily="34" charset="0"/>
              </a:rPr>
              <a:t> Within  the same shell the penetration effect decreases in the order:</a:t>
            </a:r>
          </a:p>
          <a:p>
            <a:pPr marL="514350" indent="-514350" algn="ctr"/>
            <a:r>
              <a:rPr lang="en-US" sz="2800" b="1" dirty="0" smtClean="0">
                <a:solidFill>
                  <a:srgbClr val="0070C0"/>
                </a:solidFill>
                <a:latin typeface="Arial" pitchFamily="34" charset="0"/>
                <a:cs typeface="Arial" pitchFamily="34" charset="0"/>
              </a:rPr>
              <a:t>s&gt; p&gt;d&gt;f</a:t>
            </a:r>
          </a:p>
          <a:p>
            <a:pPr marL="514350" indent="-514350" algn="just"/>
            <a:endParaRPr lang="en-US" sz="2400" dirty="0" smtClean="0">
              <a:latin typeface="Arial" pitchFamily="34" charset="0"/>
              <a:cs typeface="Arial" pitchFamily="34" charset="0"/>
            </a:endParaRPr>
          </a:p>
          <a:p>
            <a:pPr marL="514350" indent="-514350">
              <a:buAutoNum type="romanLcParenR" startAt="5"/>
            </a:pPr>
            <a:r>
              <a:rPr lang="en-US" sz="2400" dirty="0" smtClean="0">
                <a:solidFill>
                  <a:srgbClr val="7030A0"/>
                </a:solidFill>
                <a:latin typeface="Arial" pitchFamily="34" charset="0"/>
                <a:cs typeface="Arial" pitchFamily="34" charset="0"/>
              </a:rPr>
              <a:t>Effect of exactly half filled or completely filled </a:t>
            </a:r>
            <a:r>
              <a:rPr lang="en-US" sz="2400" dirty="0" err="1" smtClean="0">
                <a:solidFill>
                  <a:srgbClr val="7030A0"/>
                </a:solidFill>
                <a:latin typeface="Arial" pitchFamily="34" charset="0"/>
                <a:cs typeface="Arial" pitchFamily="34" charset="0"/>
              </a:rPr>
              <a:t>orbitals</a:t>
            </a:r>
            <a:endParaRPr lang="en-US" sz="2400" dirty="0" smtClean="0">
              <a:solidFill>
                <a:srgbClr val="7030A0"/>
              </a:solidFill>
              <a:latin typeface="Arial" pitchFamily="34" charset="0"/>
              <a:cs typeface="Arial" pitchFamily="34" charset="0"/>
            </a:endParaRPr>
          </a:p>
          <a:p>
            <a:pPr marL="514350" indent="-514350" algn="just"/>
            <a:r>
              <a:rPr lang="en-US" sz="2400" dirty="0" smtClean="0">
                <a:latin typeface="Arial" pitchFamily="34" charset="0"/>
                <a:cs typeface="Arial" pitchFamily="34" charset="0"/>
              </a:rPr>
              <a:t>      If an atom contains exactly half–filled or completely filled </a:t>
            </a:r>
            <a:r>
              <a:rPr lang="en-US" sz="2400" dirty="0" err="1" smtClean="0">
                <a:latin typeface="Arial" pitchFamily="34" charset="0"/>
                <a:cs typeface="Arial" pitchFamily="34" charset="0"/>
              </a:rPr>
              <a:t>orbitals</a:t>
            </a:r>
            <a:r>
              <a:rPr lang="en-US" sz="2400" dirty="0" smtClean="0">
                <a:latin typeface="Arial" pitchFamily="34" charset="0"/>
                <a:cs typeface="Arial" pitchFamily="34" charset="0"/>
              </a:rPr>
              <a:t>, then such an arrangement has  extra stability. Therefore, the removal of an electron from such an atom requires more energy than expected.</a:t>
            </a:r>
          </a:p>
          <a:p>
            <a:pPr marL="514350" indent="-514350"/>
            <a:r>
              <a:rPr lang="en-US" sz="2400" dirty="0" smtClean="0">
                <a:solidFill>
                  <a:srgbClr val="7030A0"/>
                </a:solidFill>
                <a:latin typeface="Arial" pitchFamily="34" charset="0"/>
                <a:cs typeface="Arial" pitchFamily="34" charset="0"/>
              </a:rPr>
              <a:t>        </a:t>
            </a:r>
          </a:p>
          <a:p>
            <a:pPr marL="514350" indent="-514350"/>
            <a:endParaRPr lang="en-US" sz="2400" dirty="0">
              <a:solidFill>
                <a:srgbClr val="7030A0"/>
              </a:solidFill>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0"/>
            <a:ext cx="8915400" cy="2677656"/>
          </a:xfrm>
          <a:prstGeom prst="rect">
            <a:avLst/>
          </a:prstGeom>
          <a:noFill/>
        </p:spPr>
        <p:txBody>
          <a:bodyPr wrap="square" rtlCol="0">
            <a:spAutoFit/>
          </a:bodyPr>
          <a:lstStyle/>
          <a:p>
            <a:pPr algn="ctr"/>
            <a:r>
              <a:rPr lang="en-US" sz="2400" b="1" dirty="0" smtClean="0">
                <a:solidFill>
                  <a:srgbClr val="002060"/>
                </a:solidFill>
                <a:latin typeface="Arial" pitchFamily="34" charset="0"/>
                <a:cs typeface="Arial" pitchFamily="34" charset="0"/>
              </a:rPr>
              <a:t>Variation of Ionization Enthalpy in the periodic table</a:t>
            </a:r>
          </a:p>
          <a:p>
            <a:pPr algn="ctr"/>
            <a:endParaRPr lang="en-US" sz="2400" b="1" dirty="0" smtClean="0">
              <a:solidFill>
                <a:srgbClr val="002060"/>
              </a:solidFill>
              <a:latin typeface="Arial" pitchFamily="34" charset="0"/>
              <a:cs typeface="Arial" pitchFamily="34" charset="0"/>
            </a:endParaRPr>
          </a:p>
          <a:p>
            <a:pPr marL="457200" indent="-457200">
              <a:buAutoNum type="alphaLcParenR"/>
            </a:pPr>
            <a:r>
              <a:rPr lang="en-US" sz="2400" b="1" dirty="0" smtClean="0">
                <a:solidFill>
                  <a:srgbClr val="002060"/>
                </a:solidFill>
                <a:latin typeface="Arial" pitchFamily="34" charset="0"/>
                <a:cs typeface="Arial" pitchFamily="34" charset="0"/>
              </a:rPr>
              <a:t>Variation of I.E. along a period</a:t>
            </a:r>
          </a:p>
          <a:p>
            <a:pPr marL="457200" indent="-457200" algn="just"/>
            <a:r>
              <a:rPr lang="en-US" sz="2400" b="1" dirty="0" smtClean="0">
                <a:latin typeface="Arial" pitchFamily="34" charset="0"/>
                <a:cs typeface="Arial" pitchFamily="34" charset="0"/>
              </a:rPr>
              <a:t>     In general, as we move from left to right in a period, the ionization enthalpy increases with increasing atomic numbers. </a:t>
            </a:r>
          </a:p>
          <a:p>
            <a:pPr marL="457200" indent="-457200">
              <a:buAutoNum type="alphaLcParenR"/>
            </a:pPr>
            <a:endParaRPr lang="en-US" sz="2400" b="1" dirty="0">
              <a:solidFill>
                <a:srgbClr val="002060"/>
              </a:solidFill>
              <a:latin typeface="Arial" pitchFamily="34" charset="0"/>
              <a:cs typeface="Arial" pitchFamily="34" charset="0"/>
            </a:endParaRPr>
          </a:p>
        </p:txBody>
      </p:sp>
      <p:pic>
        <p:nvPicPr>
          <p:cNvPr id="5" name="Picture 4" descr="IE period.png"/>
          <p:cNvPicPr>
            <a:picLocks noChangeAspect="1"/>
          </p:cNvPicPr>
          <p:nvPr/>
        </p:nvPicPr>
        <p:blipFill>
          <a:blip r:embed="rId2"/>
          <a:stretch>
            <a:fillRect/>
          </a:stretch>
        </p:blipFill>
        <p:spPr>
          <a:xfrm>
            <a:off x="1905000" y="2362200"/>
            <a:ext cx="5334000" cy="381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792162"/>
          </a:xfrm>
        </p:spPr>
        <p:txBody>
          <a:bodyPr>
            <a:normAutofit fontScale="90000"/>
          </a:bodyPr>
          <a:lstStyle/>
          <a:p>
            <a:r>
              <a:rPr lang="en-US" b="1" dirty="0" smtClean="0">
                <a:solidFill>
                  <a:schemeClr val="tx2">
                    <a:lumMod val="60000"/>
                    <a:lumOff val="40000"/>
                  </a:schemeClr>
                </a:solidFill>
              </a:rPr>
              <a:t/>
            </a:r>
            <a:br>
              <a:rPr lang="en-US" b="1" dirty="0" smtClean="0">
                <a:solidFill>
                  <a:schemeClr val="tx2">
                    <a:lumMod val="60000"/>
                    <a:lumOff val="40000"/>
                  </a:schemeClr>
                </a:solidFill>
              </a:rPr>
            </a:br>
            <a:r>
              <a:rPr lang="en-US" b="1" dirty="0" smtClean="0">
                <a:solidFill>
                  <a:schemeClr val="tx2">
                    <a:lumMod val="60000"/>
                    <a:lumOff val="40000"/>
                  </a:schemeClr>
                </a:solidFill>
              </a:rPr>
              <a:t>Atomic Radius</a:t>
            </a:r>
            <a:r>
              <a:rPr lang="en-US" dirty="0" smtClean="0"/>
              <a:t/>
            </a:r>
            <a:br>
              <a:rPr lang="en-US" dirty="0" smtClean="0"/>
            </a:br>
            <a:endParaRPr lang="en-US" dirty="0"/>
          </a:p>
        </p:txBody>
      </p:sp>
      <p:sp>
        <p:nvSpPr>
          <p:cNvPr id="4" name="TextBox 3"/>
          <p:cNvSpPr txBox="1"/>
          <p:nvPr/>
        </p:nvSpPr>
        <p:spPr>
          <a:xfrm>
            <a:off x="228600" y="1066801"/>
            <a:ext cx="8534400" cy="6863417"/>
          </a:xfrm>
          <a:prstGeom prst="rect">
            <a:avLst/>
          </a:prstGeom>
          <a:noFill/>
        </p:spPr>
        <p:txBody>
          <a:bodyPr wrap="square" rtlCol="0">
            <a:spAutoFit/>
          </a:bodyPr>
          <a:lstStyle/>
          <a:p>
            <a:pPr algn="just">
              <a:buFont typeface="Wingdings" pitchFamily="2" charset="2"/>
              <a:buChar char="v"/>
            </a:pPr>
            <a:r>
              <a:rPr lang="en-US" dirty="0" smtClean="0">
                <a:solidFill>
                  <a:schemeClr val="accent3">
                    <a:lumMod val="75000"/>
                  </a:schemeClr>
                </a:solidFill>
              </a:rPr>
              <a:t> </a:t>
            </a:r>
            <a:r>
              <a:rPr lang="en-US" sz="2000" dirty="0" smtClean="0">
                <a:solidFill>
                  <a:schemeClr val="accent3">
                    <a:lumMod val="75000"/>
                  </a:schemeClr>
                </a:solidFill>
                <a:latin typeface="Arial" pitchFamily="34" charset="0"/>
                <a:cs typeface="Arial" pitchFamily="34" charset="0"/>
              </a:rPr>
              <a:t>Size of  an atom is an important property of atom  since many other physical  and chemical properties of atom are related to it.</a:t>
            </a:r>
          </a:p>
          <a:p>
            <a:pPr algn="just">
              <a:buFont typeface="Wingdings" pitchFamily="2" charset="2"/>
              <a:buChar char="v"/>
            </a:pPr>
            <a:endParaRPr lang="en-US" sz="2000" dirty="0">
              <a:latin typeface="Arial" pitchFamily="34" charset="0"/>
              <a:cs typeface="Arial" pitchFamily="34" charset="0"/>
            </a:endParaRPr>
          </a:p>
          <a:p>
            <a:pPr algn="just">
              <a:buFont typeface="Wingdings" pitchFamily="2" charset="2"/>
              <a:buChar char="v"/>
            </a:pPr>
            <a:r>
              <a:rPr lang="en-US" sz="2000" dirty="0" smtClean="0">
                <a:solidFill>
                  <a:schemeClr val="accent4">
                    <a:lumMod val="75000"/>
                  </a:schemeClr>
                </a:solidFill>
                <a:latin typeface="Arial" pitchFamily="34" charset="0"/>
                <a:cs typeface="Arial" pitchFamily="34" charset="0"/>
              </a:rPr>
              <a:t>Atomic radius of an atom may be defined as :</a:t>
            </a:r>
          </a:p>
          <a:p>
            <a:pPr algn="just"/>
            <a:endParaRPr lang="en-US" sz="2000" dirty="0" smtClean="0">
              <a:solidFill>
                <a:schemeClr val="accent4">
                  <a:lumMod val="75000"/>
                </a:schemeClr>
              </a:solidFill>
              <a:latin typeface="Arial" pitchFamily="34" charset="0"/>
              <a:cs typeface="Arial" pitchFamily="34" charset="0"/>
            </a:endParaRPr>
          </a:p>
          <a:p>
            <a:pPr algn="just">
              <a:buFont typeface="Wingdings" pitchFamily="2" charset="2"/>
              <a:buChar char="Ø"/>
            </a:pPr>
            <a:r>
              <a:rPr lang="en-US" sz="2000" dirty="0">
                <a:solidFill>
                  <a:schemeClr val="accent4">
                    <a:lumMod val="75000"/>
                  </a:schemeClr>
                </a:solidFill>
                <a:latin typeface="Arial" pitchFamily="34" charset="0"/>
                <a:cs typeface="Arial" pitchFamily="34" charset="0"/>
              </a:rPr>
              <a:t> </a:t>
            </a:r>
            <a:r>
              <a:rPr lang="en-US" sz="2000" dirty="0" smtClean="0">
                <a:solidFill>
                  <a:schemeClr val="accent4">
                    <a:lumMod val="75000"/>
                  </a:schemeClr>
                </a:solidFill>
                <a:latin typeface="Arial" pitchFamily="34" charset="0"/>
                <a:cs typeface="Arial" pitchFamily="34" charset="0"/>
              </a:rPr>
              <a:t>The distance from the centre of the nucleus to the outermost shell containing electrons.</a:t>
            </a:r>
          </a:p>
          <a:p>
            <a:pPr algn="just"/>
            <a:endParaRPr lang="en-US" sz="2000" dirty="0" smtClean="0">
              <a:solidFill>
                <a:schemeClr val="accent4">
                  <a:lumMod val="75000"/>
                </a:schemeClr>
              </a:solidFill>
              <a:latin typeface="Arial" pitchFamily="34" charset="0"/>
              <a:cs typeface="Arial" pitchFamily="34" charset="0"/>
            </a:endParaRPr>
          </a:p>
          <a:p>
            <a:pPr algn="just">
              <a:buFont typeface="Wingdings" pitchFamily="2" charset="2"/>
              <a:buChar char="Ø"/>
            </a:pPr>
            <a:r>
              <a:rPr lang="en-US" sz="2000" dirty="0" smtClean="0">
                <a:solidFill>
                  <a:schemeClr val="accent4">
                    <a:lumMod val="75000"/>
                  </a:schemeClr>
                </a:solidFill>
                <a:latin typeface="Arial" pitchFamily="34" charset="0"/>
                <a:cs typeface="Arial" pitchFamily="34" charset="0"/>
              </a:rPr>
              <a:t>The distance from the centre of the nucleus to the point up to which the density of the electron cloud ( i.e. probability of finding  electron) is maximum. </a:t>
            </a:r>
          </a:p>
          <a:p>
            <a:pPr algn="just">
              <a:buFont typeface="Wingdings" pitchFamily="2" charset="2"/>
              <a:buChar char="v"/>
            </a:pPr>
            <a:endParaRPr lang="en-US" sz="2000" dirty="0">
              <a:latin typeface="Arial" pitchFamily="34" charset="0"/>
              <a:cs typeface="Arial" pitchFamily="34" charset="0"/>
            </a:endParaRPr>
          </a:p>
          <a:p>
            <a:pPr algn="just">
              <a:buFont typeface="Wingdings" pitchFamily="2" charset="2"/>
              <a:buChar char="v"/>
            </a:pPr>
            <a:r>
              <a:rPr lang="en-US" sz="2000" dirty="0" smtClean="0">
                <a:solidFill>
                  <a:schemeClr val="accent2">
                    <a:lumMod val="75000"/>
                  </a:schemeClr>
                </a:solidFill>
                <a:latin typeface="Arial" pitchFamily="34" charset="0"/>
                <a:cs typeface="Arial" pitchFamily="34" charset="0"/>
              </a:rPr>
              <a:t>Difficulties in determining Atomic radius</a:t>
            </a:r>
          </a:p>
          <a:p>
            <a:pPr algn="just">
              <a:buFont typeface="Wingdings" pitchFamily="2" charset="2"/>
              <a:buChar char="Ø"/>
            </a:pPr>
            <a:r>
              <a:rPr lang="en-US" sz="2000" dirty="0" smtClean="0">
                <a:solidFill>
                  <a:schemeClr val="accent2">
                    <a:lumMod val="75000"/>
                  </a:schemeClr>
                </a:solidFill>
                <a:latin typeface="Arial" pitchFamily="34" charset="0"/>
                <a:cs typeface="Arial" pitchFamily="34" charset="0"/>
              </a:rPr>
              <a:t> Size of atom cannot be determined precisely.</a:t>
            </a:r>
          </a:p>
          <a:p>
            <a:pPr algn="just">
              <a:buFont typeface="Wingdings" pitchFamily="2" charset="2"/>
              <a:buChar char="Ø"/>
            </a:pPr>
            <a:r>
              <a:rPr lang="en-US" sz="2000" dirty="0" smtClean="0">
                <a:solidFill>
                  <a:schemeClr val="accent2">
                    <a:lumMod val="75000"/>
                  </a:schemeClr>
                </a:solidFill>
                <a:latin typeface="Arial" pitchFamily="34" charset="0"/>
                <a:cs typeface="Arial" pitchFamily="34" charset="0"/>
              </a:rPr>
              <a:t>Impossible to isolate an atom.</a:t>
            </a:r>
          </a:p>
          <a:p>
            <a:pPr algn="just">
              <a:buFont typeface="Wingdings" pitchFamily="2" charset="2"/>
              <a:buChar char="Ø"/>
            </a:pPr>
            <a:r>
              <a:rPr lang="en-US" sz="2000" dirty="0" smtClean="0">
                <a:solidFill>
                  <a:schemeClr val="accent2">
                    <a:lumMod val="75000"/>
                  </a:schemeClr>
                </a:solidFill>
                <a:latin typeface="Arial" pitchFamily="34" charset="0"/>
                <a:cs typeface="Arial" pitchFamily="34" charset="0"/>
              </a:rPr>
              <a:t>Probability distribution of electrons is appreciably affected by presence of other atoms.</a:t>
            </a:r>
          </a:p>
          <a:p>
            <a:pPr algn="just">
              <a:buFont typeface="Wingdings" pitchFamily="2" charset="2"/>
              <a:buChar char="Ø"/>
            </a:pPr>
            <a:r>
              <a:rPr lang="en-US" sz="2000" dirty="0" smtClean="0">
                <a:solidFill>
                  <a:schemeClr val="accent2">
                    <a:lumMod val="75000"/>
                  </a:schemeClr>
                </a:solidFill>
                <a:latin typeface="Arial" pitchFamily="34" charset="0"/>
                <a:cs typeface="Arial" pitchFamily="34" charset="0"/>
              </a:rPr>
              <a:t>Atomic radius changes when atom is present in different bonded state.</a:t>
            </a:r>
          </a:p>
          <a:p>
            <a:pPr algn="just"/>
            <a:endParaRPr lang="en-US" sz="2000" dirty="0" smtClean="0">
              <a:latin typeface="Arial" pitchFamily="34" charset="0"/>
              <a:cs typeface="Arial" pitchFamily="34" charset="0"/>
            </a:endParaRPr>
          </a:p>
          <a:p>
            <a:pPr algn="just"/>
            <a:endParaRPr lang="en-US" sz="2000" dirty="0" smtClean="0">
              <a:latin typeface="Arial" pitchFamily="34" charset="0"/>
              <a:cs typeface="Arial" pitchFamily="34" charset="0"/>
            </a:endParaRPr>
          </a:p>
          <a:p>
            <a:pPr algn="just">
              <a:buFont typeface="Wingdings" pitchFamily="2" charset="2"/>
              <a:buChar char="Ø"/>
            </a:pPr>
            <a:endParaRPr lang="en-US" sz="2000" dirty="0">
              <a:latin typeface="Arial" pitchFamily="34" charset="0"/>
              <a:cs typeface="Arial" pitchFamily="34" charset="0"/>
            </a:endParaRPr>
          </a:p>
          <a:p>
            <a:pPr algn="just"/>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763000" cy="6986528"/>
          </a:xfrm>
          <a:prstGeom prst="rect">
            <a:avLst/>
          </a:prstGeom>
          <a:noFill/>
        </p:spPr>
        <p:txBody>
          <a:bodyPr wrap="square" rtlCol="0">
            <a:spAutoFit/>
          </a:bodyPr>
          <a:lstStyle/>
          <a:p>
            <a:r>
              <a:rPr lang="en-US" sz="2400" b="1" dirty="0" smtClean="0">
                <a:solidFill>
                  <a:schemeClr val="accent2">
                    <a:lumMod val="75000"/>
                  </a:schemeClr>
                </a:solidFill>
              </a:rPr>
              <a:t>However some irregularities in this trend could be observed due to following reasons</a:t>
            </a:r>
          </a:p>
          <a:p>
            <a:pPr marL="400050" indent="-400050">
              <a:buAutoNum type="romanLcParenR"/>
            </a:pPr>
            <a:r>
              <a:rPr lang="en-US" sz="2000" dirty="0" smtClean="0">
                <a:latin typeface="Arial" pitchFamily="34" charset="0"/>
                <a:cs typeface="Arial" pitchFamily="34" charset="0"/>
              </a:rPr>
              <a:t>Types of electron to be removed.</a:t>
            </a:r>
          </a:p>
          <a:p>
            <a:pPr marL="400050" indent="-400050">
              <a:buAutoNum type="romanLcParenR"/>
            </a:pPr>
            <a:r>
              <a:rPr lang="en-US" sz="2000" dirty="0" smtClean="0">
                <a:latin typeface="Arial" pitchFamily="34" charset="0"/>
                <a:cs typeface="Arial" pitchFamily="34" charset="0"/>
              </a:rPr>
              <a:t> The extra stability of the exactly half-filled and  completely filled electronic configurations.</a:t>
            </a:r>
          </a:p>
          <a:p>
            <a:pPr marL="400050" indent="-400050"/>
            <a:endParaRPr lang="en-US" sz="2000" dirty="0" smtClean="0">
              <a:latin typeface="Arial" pitchFamily="34" charset="0"/>
              <a:cs typeface="Arial" pitchFamily="34" charset="0"/>
            </a:endParaRPr>
          </a:p>
          <a:p>
            <a:pPr marL="400050" indent="-400050"/>
            <a:r>
              <a:rPr lang="en-US" sz="2000" dirty="0" smtClean="0">
                <a:solidFill>
                  <a:schemeClr val="accent1">
                    <a:lumMod val="75000"/>
                  </a:schemeClr>
                </a:solidFill>
                <a:latin typeface="Arial" pitchFamily="34" charset="0"/>
                <a:cs typeface="Arial" pitchFamily="34" charset="0"/>
              </a:rPr>
              <a:t>In 2</a:t>
            </a:r>
            <a:r>
              <a:rPr lang="en-US" sz="2000" baseline="30000" dirty="0" smtClean="0">
                <a:solidFill>
                  <a:schemeClr val="accent1">
                    <a:lumMod val="75000"/>
                  </a:schemeClr>
                </a:solidFill>
                <a:latin typeface="Arial" pitchFamily="34" charset="0"/>
                <a:cs typeface="Arial" pitchFamily="34" charset="0"/>
              </a:rPr>
              <a:t>nd</a:t>
            </a:r>
            <a:r>
              <a:rPr lang="en-US" sz="2000" dirty="0" smtClean="0">
                <a:solidFill>
                  <a:schemeClr val="accent1">
                    <a:lumMod val="75000"/>
                  </a:schemeClr>
                </a:solidFill>
                <a:latin typeface="Arial" pitchFamily="34" charset="0"/>
                <a:cs typeface="Arial" pitchFamily="34" charset="0"/>
              </a:rPr>
              <a:t> period  there are two pairs of elements in which the variation of IE is abnormal</a:t>
            </a:r>
          </a:p>
          <a:p>
            <a:pPr marL="457200" indent="-457200">
              <a:buAutoNum type="alphaLcParenR"/>
            </a:pPr>
            <a:r>
              <a:rPr lang="en-US" sz="2000" dirty="0" smtClean="0">
                <a:solidFill>
                  <a:schemeClr val="accent1">
                    <a:lumMod val="75000"/>
                  </a:schemeClr>
                </a:solidFill>
                <a:latin typeface="Arial" pitchFamily="34" charset="0"/>
                <a:cs typeface="Arial" pitchFamily="34" charset="0"/>
              </a:rPr>
              <a:t>I.E of </a:t>
            </a:r>
            <a:r>
              <a:rPr lang="en-US" sz="2000" dirty="0" smtClean="0">
                <a:solidFill>
                  <a:schemeClr val="accent6">
                    <a:lumMod val="75000"/>
                  </a:schemeClr>
                </a:solidFill>
                <a:latin typeface="Arial" pitchFamily="34" charset="0"/>
                <a:cs typeface="Arial" pitchFamily="34" charset="0"/>
              </a:rPr>
              <a:t>Be &gt; B</a:t>
            </a:r>
          </a:p>
          <a:p>
            <a:pPr marL="457200" indent="-457200">
              <a:buAutoNum type="alphaLcParenR"/>
            </a:pPr>
            <a:endParaRPr lang="en-US" sz="2000" dirty="0" smtClean="0">
              <a:solidFill>
                <a:schemeClr val="accent1">
                  <a:lumMod val="75000"/>
                </a:schemeClr>
              </a:solidFill>
              <a:latin typeface="Arial" pitchFamily="34" charset="0"/>
              <a:cs typeface="Arial" pitchFamily="34" charset="0"/>
            </a:endParaRPr>
          </a:p>
          <a:p>
            <a:pPr marL="457200" indent="-457200">
              <a:buAutoNum type="alphaLcParenR"/>
            </a:pPr>
            <a:r>
              <a:rPr lang="en-US" sz="2000" dirty="0" smtClean="0">
                <a:solidFill>
                  <a:schemeClr val="accent1">
                    <a:lumMod val="75000"/>
                  </a:schemeClr>
                </a:solidFill>
                <a:latin typeface="Arial" pitchFamily="34" charset="0"/>
                <a:cs typeface="Arial" pitchFamily="34" charset="0"/>
              </a:rPr>
              <a:t>IE of </a:t>
            </a:r>
            <a:r>
              <a:rPr lang="en-US" sz="2000" dirty="0" smtClean="0">
                <a:solidFill>
                  <a:schemeClr val="accent6">
                    <a:lumMod val="75000"/>
                  </a:schemeClr>
                </a:solidFill>
                <a:latin typeface="Arial" pitchFamily="34" charset="0"/>
                <a:cs typeface="Arial" pitchFamily="34" charset="0"/>
              </a:rPr>
              <a:t>N &gt; O </a:t>
            </a:r>
          </a:p>
          <a:p>
            <a:pPr marL="457200" indent="-457200">
              <a:buAutoNum type="alphaLcParenR"/>
            </a:pPr>
            <a:endParaRPr lang="en-US" sz="2000" dirty="0" smtClean="0">
              <a:solidFill>
                <a:schemeClr val="accent6">
                  <a:lumMod val="75000"/>
                </a:schemeClr>
              </a:solidFill>
              <a:latin typeface="Arial" pitchFamily="34" charset="0"/>
              <a:cs typeface="Arial" pitchFamily="34" charset="0"/>
            </a:endParaRPr>
          </a:p>
          <a:p>
            <a:pPr marL="457200" indent="-457200" algn="just">
              <a:buFont typeface="Wingdings" pitchFamily="2" charset="2"/>
              <a:buChar char="q"/>
            </a:pPr>
            <a:r>
              <a:rPr lang="en-US" sz="2000" dirty="0" smtClean="0">
                <a:solidFill>
                  <a:schemeClr val="accent6">
                    <a:lumMod val="75000"/>
                  </a:schemeClr>
                </a:solidFill>
                <a:latin typeface="Arial" pitchFamily="34" charset="0"/>
                <a:cs typeface="Arial" pitchFamily="34" charset="0"/>
              </a:rPr>
              <a:t>The higher value of I.E. of the first  Be is greater than  B due to greater stability of its valence shell electronic configuration. In B, it is easier to remove electrons  from p orbital than in Be from s orbital because penetrating power of s orbital is greater than p orbital.</a:t>
            </a:r>
          </a:p>
          <a:p>
            <a:pPr marL="457200" indent="-457200" algn="just"/>
            <a:endParaRPr lang="en-US" sz="2000" dirty="0" smtClean="0">
              <a:solidFill>
                <a:schemeClr val="accent6">
                  <a:lumMod val="75000"/>
                </a:schemeClr>
              </a:solidFill>
              <a:latin typeface="Arial" pitchFamily="34" charset="0"/>
              <a:cs typeface="Arial" pitchFamily="34" charset="0"/>
            </a:endParaRPr>
          </a:p>
          <a:p>
            <a:pPr marL="457200" indent="-457200" algn="just">
              <a:buFont typeface="Wingdings" pitchFamily="2" charset="2"/>
              <a:buChar char="q"/>
            </a:pPr>
            <a:r>
              <a:rPr lang="en-US" sz="2000" dirty="0" smtClean="0">
                <a:solidFill>
                  <a:schemeClr val="tx2">
                    <a:lumMod val="75000"/>
                  </a:schemeClr>
                </a:solidFill>
                <a:latin typeface="Arial" pitchFamily="34" charset="0"/>
                <a:cs typeface="Arial" pitchFamily="34" charset="0"/>
              </a:rPr>
              <a:t>In nitrogen p orbital electrons are unpaired while in oxygen are paired. In pair, the repulsion increases energy and it is easier to remove electron from oxygen.  Also nitrogen has half filled electronic configuration so I.E. is higher.</a:t>
            </a:r>
          </a:p>
          <a:p>
            <a:pPr marL="457200" indent="-457200">
              <a:buAutoNum type="alphaLcParenR"/>
            </a:pPr>
            <a:endParaRPr lang="en-US" sz="2000" dirty="0">
              <a:solidFill>
                <a:schemeClr val="accent6">
                  <a:lumMod val="75000"/>
                </a:schemeClr>
              </a:solidFill>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534400" cy="4585871"/>
          </a:xfrm>
          <a:prstGeom prst="rect">
            <a:avLst/>
          </a:prstGeom>
          <a:noFill/>
        </p:spPr>
        <p:txBody>
          <a:bodyPr wrap="square" rtlCol="0">
            <a:spAutoFit/>
          </a:bodyPr>
          <a:lstStyle/>
          <a:p>
            <a:pPr algn="ctr"/>
            <a:r>
              <a:rPr lang="en-US" sz="2400" b="1" dirty="0" smtClean="0">
                <a:solidFill>
                  <a:srgbClr val="0070C0"/>
                </a:solidFill>
                <a:latin typeface="Arial" pitchFamily="34" charset="0"/>
                <a:cs typeface="Arial" pitchFamily="34" charset="0"/>
              </a:rPr>
              <a:t>Variation of IE along group</a:t>
            </a:r>
          </a:p>
          <a:p>
            <a:pPr algn="ctr"/>
            <a:endParaRPr lang="en-US" sz="2400" dirty="0" smtClean="0">
              <a:solidFill>
                <a:srgbClr val="0070C0"/>
              </a:solidFill>
              <a:latin typeface="Arial" pitchFamily="34" charset="0"/>
              <a:cs typeface="Arial" pitchFamily="34" charset="0"/>
            </a:endParaRPr>
          </a:p>
          <a:p>
            <a:pPr algn="ctr">
              <a:buFont typeface="Wingdings" pitchFamily="2" charset="2"/>
              <a:buChar char="q"/>
            </a:pPr>
            <a:r>
              <a:rPr lang="en-US" sz="2000" dirty="0" smtClean="0">
                <a:solidFill>
                  <a:srgbClr val="0070C0"/>
                </a:solidFill>
                <a:latin typeface="Arial" pitchFamily="34" charset="0"/>
                <a:cs typeface="Arial" pitchFamily="34" charset="0"/>
              </a:rPr>
              <a:t> </a:t>
            </a:r>
            <a:r>
              <a:rPr lang="en-US" sz="2000" b="1" dirty="0" smtClean="0">
                <a:solidFill>
                  <a:srgbClr val="0070C0"/>
                </a:solidFill>
                <a:latin typeface="Arial" pitchFamily="34" charset="0"/>
                <a:cs typeface="Arial" pitchFamily="34" charset="0"/>
              </a:rPr>
              <a:t>I.E decreases as we move from top to bottom of the periodic table.</a:t>
            </a:r>
          </a:p>
          <a:p>
            <a:pPr algn="ctr">
              <a:buFont typeface="Wingdings" pitchFamily="2" charset="2"/>
              <a:buChar char="q"/>
            </a:pPr>
            <a:endParaRPr lang="en-US" sz="2000" b="1" dirty="0" smtClean="0">
              <a:solidFill>
                <a:srgbClr val="0070C0"/>
              </a:solidFill>
              <a:latin typeface="Arial" pitchFamily="34" charset="0"/>
              <a:cs typeface="Arial" pitchFamily="34" charset="0"/>
            </a:endParaRPr>
          </a:p>
          <a:p>
            <a:pPr>
              <a:buFont typeface="Wingdings" pitchFamily="2" charset="2"/>
              <a:buChar char="q"/>
            </a:pPr>
            <a:r>
              <a:rPr lang="en-US" sz="2000" b="1" dirty="0" smtClean="0">
                <a:solidFill>
                  <a:schemeClr val="accent2">
                    <a:lumMod val="75000"/>
                  </a:schemeClr>
                </a:solidFill>
                <a:latin typeface="Arial" pitchFamily="34" charset="0"/>
                <a:cs typeface="Arial" pitchFamily="34" charset="0"/>
              </a:rPr>
              <a:t> Atomic size increases on moving down the group, hence I.E decreases.</a:t>
            </a:r>
          </a:p>
          <a:p>
            <a:endParaRPr lang="en-US" sz="2000" b="1" dirty="0" smtClean="0">
              <a:solidFill>
                <a:srgbClr val="0070C0"/>
              </a:solidFill>
              <a:latin typeface="Arial" pitchFamily="34" charset="0"/>
              <a:cs typeface="Arial" pitchFamily="34" charset="0"/>
            </a:endParaRPr>
          </a:p>
          <a:p>
            <a:pPr>
              <a:buFont typeface="Wingdings" pitchFamily="2" charset="2"/>
              <a:buChar char="q"/>
            </a:pPr>
            <a:r>
              <a:rPr lang="en-US" sz="2000" b="1" dirty="0" smtClean="0">
                <a:solidFill>
                  <a:schemeClr val="accent4">
                    <a:lumMod val="75000"/>
                  </a:schemeClr>
                </a:solidFill>
                <a:latin typeface="Arial" pitchFamily="34" charset="0"/>
                <a:cs typeface="Arial" pitchFamily="34" charset="0"/>
              </a:rPr>
              <a:t>Shielding effects or screening effect of electrons increases.</a:t>
            </a:r>
          </a:p>
          <a:p>
            <a:endParaRPr lang="en-US" sz="2000" b="1" dirty="0" smtClean="0">
              <a:solidFill>
                <a:srgbClr val="0070C0"/>
              </a:solidFill>
              <a:latin typeface="Arial" pitchFamily="34" charset="0"/>
              <a:cs typeface="Arial" pitchFamily="34" charset="0"/>
            </a:endParaRPr>
          </a:p>
          <a:p>
            <a:pPr algn="just">
              <a:buFont typeface="Wingdings" pitchFamily="2" charset="2"/>
              <a:buChar char="q"/>
            </a:pPr>
            <a:r>
              <a:rPr lang="en-US" sz="2000" b="1" dirty="0" smtClean="0">
                <a:solidFill>
                  <a:schemeClr val="accent6">
                    <a:lumMod val="75000"/>
                  </a:schemeClr>
                </a:solidFill>
                <a:latin typeface="Arial" pitchFamily="34" charset="0"/>
                <a:cs typeface="Arial" pitchFamily="34" charset="0"/>
              </a:rPr>
              <a:t> The combined effect of the increase in the atomic size and the screening effect compensates the effect of increased nuclear charge, hence I.E. decreases as we move down the group.</a:t>
            </a:r>
          </a:p>
          <a:p>
            <a:pPr>
              <a:buFont typeface="Wingdings" pitchFamily="2" charset="2"/>
              <a:buChar char="q"/>
            </a:pPr>
            <a:endParaRPr lang="en-US" sz="2000" b="1" dirty="0" smtClean="0">
              <a:solidFill>
                <a:srgbClr val="0070C0"/>
              </a:solidFill>
              <a:latin typeface="Arial" pitchFamily="34" charset="0"/>
              <a:cs typeface="Arial" pitchFamily="34" charset="0"/>
            </a:endParaRPr>
          </a:p>
          <a:p>
            <a:pPr algn="ctr"/>
            <a:r>
              <a:rPr lang="en-US" sz="2400" b="1" dirty="0" smtClean="0">
                <a:solidFill>
                  <a:srgbClr val="0070C0"/>
                </a:solidFill>
                <a:latin typeface="Arial" pitchFamily="34" charset="0"/>
                <a:cs typeface="Arial" pitchFamily="34" charset="0"/>
              </a:rPr>
              <a:t> </a:t>
            </a:r>
            <a:endParaRPr lang="en-US" sz="2400" b="1" dirty="0">
              <a:solidFill>
                <a:srgbClr val="0070C0"/>
              </a:solidFill>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0"/>
            <a:ext cx="7848600" cy="523220"/>
          </a:xfrm>
          <a:prstGeom prst="rect">
            <a:avLst/>
          </a:prstGeom>
          <a:noFill/>
        </p:spPr>
        <p:txBody>
          <a:bodyPr wrap="square" rtlCol="0">
            <a:spAutoFit/>
          </a:bodyPr>
          <a:lstStyle/>
          <a:p>
            <a:r>
              <a:rPr lang="en-US" sz="2800" b="1" dirty="0" smtClean="0">
                <a:solidFill>
                  <a:srgbClr val="002060"/>
                </a:solidFill>
                <a:latin typeface="Arial" pitchFamily="34" charset="0"/>
                <a:cs typeface="Arial" pitchFamily="34" charset="0"/>
              </a:rPr>
              <a:t> Electron Affinity / Electron Gain Enthalpy </a:t>
            </a:r>
            <a:endParaRPr lang="en-US" sz="2800" b="1" dirty="0">
              <a:solidFill>
                <a:srgbClr val="002060"/>
              </a:solidFill>
              <a:latin typeface="Arial" pitchFamily="34" charset="0"/>
              <a:cs typeface="Arial" pitchFamily="34" charset="0"/>
            </a:endParaRPr>
          </a:p>
        </p:txBody>
      </p:sp>
      <p:sp>
        <p:nvSpPr>
          <p:cNvPr id="5" name="TextBox 4"/>
          <p:cNvSpPr txBox="1"/>
          <p:nvPr/>
        </p:nvSpPr>
        <p:spPr>
          <a:xfrm>
            <a:off x="0" y="1219200"/>
            <a:ext cx="9144000" cy="5570756"/>
          </a:xfrm>
          <a:prstGeom prst="rect">
            <a:avLst/>
          </a:prstGeom>
          <a:noFill/>
        </p:spPr>
        <p:txBody>
          <a:bodyPr wrap="square" rtlCol="0">
            <a:spAutoFit/>
          </a:bodyPr>
          <a:lstStyle/>
          <a:p>
            <a:pPr algn="just"/>
            <a:r>
              <a:rPr lang="en-US" sz="2000" dirty="0" smtClean="0">
                <a:latin typeface="Arial" pitchFamily="34" charset="0"/>
                <a:cs typeface="Arial" pitchFamily="34" charset="0"/>
              </a:rPr>
              <a:t>Just as energy is needed to remove an electron from an atom, energy is released when an electron is added to an isolated gaseous atom so as to convert it into a negative ion.</a:t>
            </a:r>
          </a:p>
          <a:p>
            <a:pPr algn="just"/>
            <a:endParaRPr lang="en-US" sz="2000" dirty="0" smtClean="0">
              <a:latin typeface="Arial" pitchFamily="34" charset="0"/>
              <a:cs typeface="Arial" pitchFamily="34" charset="0"/>
            </a:endParaRPr>
          </a:p>
          <a:p>
            <a:pPr algn="just"/>
            <a:r>
              <a:rPr lang="en-US" sz="2000" dirty="0" smtClean="0">
                <a:solidFill>
                  <a:srgbClr val="002060"/>
                </a:solidFill>
                <a:latin typeface="Arial" pitchFamily="34" charset="0"/>
                <a:cs typeface="Arial" pitchFamily="34" charset="0"/>
              </a:rPr>
              <a:t>Electron gain enthalpy of an element maybe defined as the energy released when a neutral isolated gaseous  atom accepts an extra electron to form the gaseous negative ion, i.e. anion. It is denoted by </a:t>
            </a:r>
            <a:r>
              <a:rPr lang="el-GR" sz="2000" dirty="0" smtClean="0">
                <a:solidFill>
                  <a:srgbClr val="002060"/>
                </a:solidFill>
                <a:latin typeface="Arial" pitchFamily="34" charset="0"/>
                <a:cs typeface="Arial" pitchFamily="34" charset="0"/>
              </a:rPr>
              <a:t>Δ</a:t>
            </a:r>
            <a:r>
              <a:rPr lang="en-US" sz="2000" dirty="0" smtClean="0">
                <a:solidFill>
                  <a:srgbClr val="002060"/>
                </a:solidFill>
                <a:latin typeface="Arial" pitchFamily="34" charset="0"/>
                <a:cs typeface="Arial" pitchFamily="34" charset="0"/>
              </a:rPr>
              <a:t> </a:t>
            </a:r>
            <a:r>
              <a:rPr lang="en-US" sz="1000" dirty="0" err="1" smtClean="0">
                <a:solidFill>
                  <a:srgbClr val="002060"/>
                </a:solidFill>
                <a:latin typeface="Arial" pitchFamily="34" charset="0"/>
                <a:cs typeface="Arial" pitchFamily="34" charset="0"/>
              </a:rPr>
              <a:t>eg</a:t>
            </a:r>
            <a:r>
              <a:rPr lang="en-US" sz="2400" dirty="0" smtClean="0">
                <a:solidFill>
                  <a:srgbClr val="002060"/>
                </a:solidFill>
                <a:latin typeface="Arial" pitchFamily="34" charset="0"/>
                <a:cs typeface="Arial" pitchFamily="34" charset="0"/>
              </a:rPr>
              <a:t> </a:t>
            </a:r>
            <a:r>
              <a:rPr lang="en-US" sz="2000" dirty="0" smtClean="0">
                <a:solidFill>
                  <a:srgbClr val="002060"/>
                </a:solidFill>
                <a:latin typeface="Arial" pitchFamily="34" charset="0"/>
                <a:cs typeface="Arial" pitchFamily="34" charset="0"/>
              </a:rPr>
              <a:t>H.</a:t>
            </a:r>
          </a:p>
          <a:p>
            <a:pPr algn="just"/>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The process may be represented as:</a:t>
            </a:r>
          </a:p>
          <a:p>
            <a:pPr algn="just"/>
            <a:r>
              <a:rPr lang="en-US" sz="2000" b="1" dirty="0" smtClean="0">
                <a:latin typeface="Arial" pitchFamily="34" charset="0"/>
                <a:cs typeface="Arial" pitchFamily="34" charset="0"/>
              </a:rPr>
              <a:t> </a:t>
            </a:r>
            <a:r>
              <a:rPr lang="en-US" sz="2000" b="1" dirty="0" smtClean="0">
                <a:solidFill>
                  <a:srgbClr val="FF0000"/>
                </a:solidFill>
                <a:latin typeface="Arial" pitchFamily="34" charset="0"/>
                <a:cs typeface="Arial" pitchFamily="34" charset="0"/>
              </a:rPr>
              <a:t>X </a:t>
            </a:r>
            <a:r>
              <a:rPr lang="en-US" sz="1100" b="1" dirty="0" smtClean="0">
                <a:solidFill>
                  <a:srgbClr val="FF0000"/>
                </a:solidFill>
                <a:latin typeface="Arial" pitchFamily="34" charset="0"/>
                <a:cs typeface="Arial" pitchFamily="34" charset="0"/>
              </a:rPr>
              <a:t>(g)     </a:t>
            </a:r>
            <a:r>
              <a:rPr lang="en-US" sz="2000" dirty="0" smtClean="0">
                <a:solidFill>
                  <a:srgbClr val="FF0000"/>
                </a:solidFill>
                <a:latin typeface="Arial" pitchFamily="34" charset="0"/>
                <a:cs typeface="Arial" pitchFamily="34" charset="0"/>
              </a:rPr>
              <a:t>+ </a:t>
            </a:r>
            <a:r>
              <a:rPr lang="en-US" sz="2400" b="1" dirty="0" smtClean="0">
                <a:solidFill>
                  <a:srgbClr val="FF0000"/>
                </a:solidFill>
              </a:rPr>
              <a:t>e</a:t>
            </a:r>
            <a:r>
              <a:rPr lang="en-US" sz="2400" b="1" baseline="30000" dirty="0" smtClean="0">
                <a:solidFill>
                  <a:srgbClr val="FF0000"/>
                </a:solidFill>
              </a:rPr>
              <a:t>-                                     </a:t>
            </a:r>
            <a:r>
              <a:rPr lang="en-US" sz="2400" dirty="0" smtClean="0">
                <a:solidFill>
                  <a:srgbClr val="FF0000"/>
                </a:solidFill>
              </a:rPr>
              <a:t>X</a:t>
            </a:r>
            <a:r>
              <a:rPr lang="en-US" sz="2400" baseline="30000" dirty="0" smtClean="0">
                <a:solidFill>
                  <a:srgbClr val="FF0000"/>
                </a:solidFill>
              </a:rPr>
              <a:t>-</a:t>
            </a:r>
            <a:r>
              <a:rPr lang="en-US" sz="2400" dirty="0" smtClean="0">
                <a:solidFill>
                  <a:srgbClr val="FF0000"/>
                </a:solidFill>
              </a:rPr>
              <a:t> (g)  ; </a:t>
            </a:r>
            <a:r>
              <a:rPr lang="el-GR" sz="2400" dirty="0" smtClean="0">
                <a:solidFill>
                  <a:srgbClr val="FF0000"/>
                </a:solidFill>
                <a:latin typeface="Arial" pitchFamily="34" charset="0"/>
                <a:cs typeface="Arial" pitchFamily="34" charset="0"/>
              </a:rPr>
              <a:t>Δ</a:t>
            </a:r>
            <a:r>
              <a:rPr lang="en-US" sz="2400" dirty="0" smtClean="0">
                <a:solidFill>
                  <a:srgbClr val="FF0000"/>
                </a:solidFill>
                <a:latin typeface="Arial" pitchFamily="34" charset="0"/>
                <a:cs typeface="Arial" pitchFamily="34" charset="0"/>
              </a:rPr>
              <a:t> </a:t>
            </a:r>
            <a:r>
              <a:rPr lang="en-US" sz="1050" dirty="0" err="1" smtClean="0">
                <a:solidFill>
                  <a:srgbClr val="FF0000"/>
                </a:solidFill>
                <a:latin typeface="Arial" pitchFamily="34" charset="0"/>
                <a:cs typeface="Arial" pitchFamily="34" charset="0"/>
              </a:rPr>
              <a:t>eg</a:t>
            </a:r>
            <a:r>
              <a:rPr lang="en-US" sz="2800" dirty="0" smtClean="0">
                <a:solidFill>
                  <a:srgbClr val="FF0000"/>
                </a:solidFill>
                <a:latin typeface="Arial" pitchFamily="34" charset="0"/>
                <a:cs typeface="Arial" pitchFamily="34" charset="0"/>
              </a:rPr>
              <a:t> </a:t>
            </a:r>
            <a:r>
              <a:rPr lang="en-US" sz="2400" dirty="0" smtClean="0">
                <a:solidFill>
                  <a:srgbClr val="FF0000"/>
                </a:solidFill>
                <a:latin typeface="Arial" pitchFamily="34" charset="0"/>
                <a:cs typeface="Arial" pitchFamily="34" charset="0"/>
              </a:rPr>
              <a:t>H</a:t>
            </a:r>
          </a:p>
          <a:p>
            <a:pPr algn="just"/>
            <a:endParaRPr lang="en-US" sz="2400" b="1" dirty="0" smtClean="0">
              <a:latin typeface="Arial" pitchFamily="34" charset="0"/>
              <a:cs typeface="Arial" pitchFamily="34" charset="0"/>
            </a:endParaRPr>
          </a:p>
          <a:p>
            <a:pPr algn="just"/>
            <a:r>
              <a:rPr lang="en-US" sz="2000" b="1" dirty="0" smtClean="0">
                <a:solidFill>
                  <a:schemeClr val="accent6">
                    <a:lumMod val="75000"/>
                  </a:schemeClr>
                </a:solidFill>
                <a:latin typeface="Arial" pitchFamily="34" charset="0"/>
                <a:cs typeface="Arial" pitchFamily="34" charset="0"/>
              </a:rPr>
              <a:t>It may be measured in electron volt  per atom or kJ per mole.</a:t>
            </a:r>
          </a:p>
          <a:p>
            <a:pPr algn="just"/>
            <a:endParaRPr lang="en-US" sz="2000" b="1" dirty="0" smtClean="0">
              <a:solidFill>
                <a:schemeClr val="accent6">
                  <a:lumMod val="75000"/>
                </a:schemeClr>
              </a:solidFill>
              <a:latin typeface="Arial" pitchFamily="34" charset="0"/>
              <a:cs typeface="Arial" pitchFamily="34" charset="0"/>
            </a:endParaRPr>
          </a:p>
          <a:p>
            <a:pPr algn="just"/>
            <a:r>
              <a:rPr lang="en-US" sz="2000" b="1" dirty="0" smtClean="0">
                <a:solidFill>
                  <a:schemeClr val="accent6">
                    <a:lumMod val="75000"/>
                  </a:schemeClr>
                </a:solidFill>
                <a:latin typeface="Arial" pitchFamily="34" charset="0"/>
                <a:cs typeface="Arial" pitchFamily="34" charset="0"/>
              </a:rPr>
              <a:t> For majority of elements electron gain enthalpy is negative, i.e. energy is released during the process.</a:t>
            </a:r>
          </a:p>
          <a:p>
            <a:pPr algn="just"/>
            <a:endParaRPr lang="en-US" sz="2000" b="1" dirty="0" smtClean="0">
              <a:solidFill>
                <a:schemeClr val="accent6">
                  <a:lumMod val="75000"/>
                </a:schemeClr>
              </a:solidFill>
            </a:endParaRPr>
          </a:p>
          <a:p>
            <a:pPr algn="just"/>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cxnSp>
        <p:nvCxnSpPr>
          <p:cNvPr id="7" name="Straight Arrow Connector 6"/>
          <p:cNvCxnSpPr/>
          <p:nvPr/>
        </p:nvCxnSpPr>
        <p:spPr>
          <a:xfrm>
            <a:off x="1371600" y="42672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609600"/>
            <a:ext cx="9144000" cy="707886"/>
          </a:xfrm>
          <a:prstGeom prst="rect">
            <a:avLst/>
          </a:prstGeom>
          <a:noFill/>
        </p:spPr>
        <p:txBody>
          <a:bodyPr wrap="square" rtlCol="0">
            <a:spAutoFit/>
          </a:bodyPr>
          <a:lstStyle/>
          <a:p>
            <a:r>
              <a:rPr lang="en-US" sz="2000" b="1" dirty="0" smtClean="0">
                <a:solidFill>
                  <a:srgbClr val="FF0000"/>
                </a:solidFill>
                <a:latin typeface="Arial" pitchFamily="34" charset="0"/>
                <a:cs typeface="Arial" pitchFamily="34" charset="0"/>
              </a:rPr>
              <a:t>Electron affinity is the tendency of the atom to accept the incoming electron.</a:t>
            </a:r>
            <a:endParaRPr lang="en-US" sz="2000" b="1" dirty="0">
              <a:solidFill>
                <a:srgbClr val="FF0000"/>
              </a:solidFill>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0"/>
            <a:ext cx="8991600" cy="7294305"/>
          </a:xfrm>
          <a:prstGeom prst="rect">
            <a:avLst/>
          </a:prstGeom>
          <a:noFill/>
        </p:spPr>
        <p:txBody>
          <a:bodyPr wrap="square" rtlCol="0">
            <a:spAutoFit/>
          </a:bodyPr>
          <a:lstStyle/>
          <a:p>
            <a:r>
              <a:rPr lang="en-US" sz="2400" b="1" dirty="0" smtClean="0">
                <a:solidFill>
                  <a:schemeClr val="accent6">
                    <a:lumMod val="75000"/>
                  </a:schemeClr>
                </a:solidFill>
                <a:latin typeface="Arial" pitchFamily="34" charset="0"/>
                <a:cs typeface="Arial" pitchFamily="34" charset="0"/>
              </a:rPr>
              <a:t>Successive Electron gain enthalpies</a:t>
            </a:r>
          </a:p>
          <a:p>
            <a:endParaRPr lang="en-US" sz="2400" b="1" dirty="0" smtClean="0">
              <a:solidFill>
                <a:schemeClr val="accent6">
                  <a:lumMod val="75000"/>
                </a:schemeClr>
              </a:solidFill>
              <a:latin typeface="Arial" pitchFamily="34" charset="0"/>
              <a:cs typeface="Arial" pitchFamily="34" charset="0"/>
            </a:endParaRPr>
          </a:p>
          <a:p>
            <a:pPr algn="just">
              <a:buFont typeface="Wingdings" pitchFamily="2" charset="2"/>
              <a:buChar char="v"/>
            </a:pPr>
            <a:r>
              <a:rPr lang="en-US" sz="2000" dirty="0" smtClean="0">
                <a:latin typeface="Arial" pitchFamily="34" charset="0"/>
                <a:cs typeface="Arial" pitchFamily="34" charset="0"/>
              </a:rPr>
              <a:t>Like ionization enthalpies , second and higher electron gain enthalpies are also possible. However, after the addition of one electron , the atom becomes negatively charged and second electron is to be added to a negatively charged ion. </a:t>
            </a:r>
          </a:p>
          <a:p>
            <a:pPr algn="just"/>
            <a:endParaRPr lang="en-US" sz="2000" dirty="0" smtClean="0">
              <a:latin typeface="Arial" pitchFamily="34" charset="0"/>
              <a:cs typeface="Arial" pitchFamily="34" charset="0"/>
            </a:endParaRPr>
          </a:p>
          <a:p>
            <a:pPr algn="just">
              <a:buFont typeface="Wingdings" pitchFamily="2" charset="2"/>
              <a:buChar char="v"/>
            </a:pPr>
            <a:r>
              <a:rPr lang="en-US" sz="2000" dirty="0" smtClean="0">
                <a:latin typeface="Arial" pitchFamily="34" charset="0"/>
                <a:cs typeface="Arial" pitchFamily="34" charset="0"/>
              </a:rPr>
              <a:t>But this addition  of second electron is opposed by electrostatic repulsion and hence the energy has to be supplied for the addition of second electron. Thus second electron gain enthalpy of an element is positive. </a:t>
            </a:r>
          </a:p>
          <a:p>
            <a:pPr algn="just"/>
            <a:endParaRPr lang="en-US" sz="2000" dirty="0" smtClean="0">
              <a:latin typeface="Arial" pitchFamily="34" charset="0"/>
              <a:cs typeface="Arial" pitchFamily="34" charset="0"/>
            </a:endParaRPr>
          </a:p>
          <a:p>
            <a:pPr algn="just">
              <a:buFont typeface="Wingdings" pitchFamily="2" charset="2"/>
              <a:buChar char="v"/>
            </a:pPr>
            <a:r>
              <a:rPr lang="en-US" sz="2000" dirty="0" smtClean="0">
                <a:latin typeface="Arial" pitchFamily="34" charset="0"/>
                <a:cs typeface="Arial" pitchFamily="34" charset="0"/>
              </a:rPr>
              <a:t> For example </a:t>
            </a:r>
          </a:p>
          <a:p>
            <a:pPr marL="457200" indent="-457200" algn="just">
              <a:buFont typeface="+mj-lt"/>
              <a:buAutoNum type="arabicPeriod"/>
            </a:pPr>
            <a:r>
              <a:rPr lang="en-US" sz="2000" dirty="0" smtClean="0">
                <a:latin typeface="Arial" pitchFamily="34" charset="0"/>
                <a:cs typeface="Arial" pitchFamily="34" charset="0"/>
              </a:rPr>
              <a:t>First electron gain enthalpy</a:t>
            </a:r>
          </a:p>
          <a:p>
            <a:pPr marL="457200" indent="-457200" algn="just"/>
            <a:endParaRPr lang="en-US" sz="2000" dirty="0" smtClean="0">
              <a:latin typeface="Arial" pitchFamily="34" charset="0"/>
              <a:cs typeface="Arial" pitchFamily="34" charset="0"/>
            </a:endParaRPr>
          </a:p>
          <a:p>
            <a:pPr algn="just"/>
            <a:r>
              <a:rPr lang="en-US" sz="2000" dirty="0" smtClean="0">
                <a:solidFill>
                  <a:srgbClr val="0070C0"/>
                </a:solidFill>
                <a:latin typeface="Arial" pitchFamily="34" charset="0"/>
                <a:cs typeface="Arial" pitchFamily="34" charset="0"/>
              </a:rPr>
              <a:t>O (g) + e- (g)                     </a:t>
            </a:r>
            <a:r>
              <a:rPr lang="en-US" sz="2000" b="1" dirty="0" smtClean="0">
                <a:solidFill>
                  <a:srgbClr val="0070C0"/>
                </a:solidFill>
              </a:rPr>
              <a:t>O</a:t>
            </a:r>
            <a:r>
              <a:rPr lang="en-US" sz="2000" b="1" baseline="30000" dirty="0" smtClean="0">
                <a:solidFill>
                  <a:srgbClr val="0070C0"/>
                </a:solidFill>
              </a:rPr>
              <a:t>-</a:t>
            </a:r>
            <a:r>
              <a:rPr lang="en-US" sz="2000" b="1" baseline="30000" dirty="0" smtClean="0"/>
              <a:t> </a:t>
            </a:r>
            <a:r>
              <a:rPr lang="en-US" sz="2000" dirty="0" smtClean="0">
                <a:solidFill>
                  <a:srgbClr val="0070C0"/>
                </a:solidFill>
                <a:latin typeface="Arial" pitchFamily="34" charset="0"/>
                <a:cs typeface="Arial" pitchFamily="34" charset="0"/>
              </a:rPr>
              <a:t>(g);   </a:t>
            </a:r>
            <a:r>
              <a:rPr lang="el-GR" sz="2000" dirty="0" smtClean="0">
                <a:solidFill>
                  <a:srgbClr val="0070C0"/>
                </a:solidFill>
                <a:latin typeface="Arial" pitchFamily="34" charset="0"/>
                <a:cs typeface="Arial" pitchFamily="34" charset="0"/>
              </a:rPr>
              <a:t>Δ</a:t>
            </a:r>
            <a:r>
              <a:rPr lang="en-US" sz="2000" dirty="0" err="1" smtClean="0">
                <a:solidFill>
                  <a:srgbClr val="0070C0"/>
                </a:solidFill>
                <a:latin typeface="Arial" pitchFamily="34" charset="0"/>
                <a:cs typeface="Arial" pitchFamily="34" charset="0"/>
              </a:rPr>
              <a:t>H</a:t>
            </a:r>
            <a:r>
              <a:rPr lang="en-US" sz="1200" dirty="0" err="1" smtClean="0">
                <a:solidFill>
                  <a:srgbClr val="0070C0"/>
                </a:solidFill>
                <a:latin typeface="Arial" pitchFamily="34" charset="0"/>
                <a:cs typeface="Arial" pitchFamily="34" charset="0"/>
              </a:rPr>
              <a:t>eg</a:t>
            </a:r>
            <a:r>
              <a:rPr lang="en-US" sz="1200" dirty="0" smtClean="0">
                <a:solidFill>
                  <a:srgbClr val="0070C0"/>
                </a:solidFill>
                <a:latin typeface="Arial" pitchFamily="34" charset="0"/>
                <a:cs typeface="Arial" pitchFamily="34" charset="0"/>
              </a:rPr>
              <a:t> </a:t>
            </a:r>
            <a:r>
              <a:rPr lang="en-US" sz="2000" dirty="0" smtClean="0">
                <a:solidFill>
                  <a:srgbClr val="0070C0"/>
                </a:solidFill>
                <a:latin typeface="Arial" pitchFamily="34" charset="0"/>
                <a:cs typeface="Arial" pitchFamily="34" charset="0"/>
              </a:rPr>
              <a:t>= -141 </a:t>
            </a:r>
            <a:r>
              <a:rPr lang="en-US" sz="2000" b="1" dirty="0" smtClean="0">
                <a:solidFill>
                  <a:srgbClr val="0070C0"/>
                </a:solidFill>
                <a:latin typeface="Arial" pitchFamily="34" charset="0"/>
                <a:cs typeface="Arial" pitchFamily="34" charset="0"/>
              </a:rPr>
              <a:t>KJ mol</a:t>
            </a:r>
            <a:r>
              <a:rPr lang="en-US" sz="2000" b="1" baseline="30000" dirty="0" smtClean="0">
                <a:solidFill>
                  <a:srgbClr val="0070C0"/>
                </a:solidFill>
                <a:latin typeface="Arial" pitchFamily="34" charset="0"/>
                <a:cs typeface="Arial" pitchFamily="34" charset="0"/>
              </a:rPr>
              <a:t>-1 </a:t>
            </a:r>
            <a:r>
              <a:rPr lang="en-US" sz="2000" b="1" dirty="0" smtClean="0">
                <a:solidFill>
                  <a:srgbClr val="0070C0"/>
                </a:solidFill>
                <a:latin typeface="Arial" pitchFamily="34" charset="0"/>
                <a:cs typeface="Arial" pitchFamily="34" charset="0"/>
              </a:rPr>
              <a:t> </a:t>
            </a:r>
            <a:r>
              <a:rPr lang="en-US" sz="2000" b="1" dirty="0" smtClean="0">
                <a:latin typeface="Arial" pitchFamily="34" charset="0"/>
                <a:cs typeface="Arial" pitchFamily="34" charset="0"/>
              </a:rPr>
              <a:t>(energy is released</a:t>
            </a:r>
            <a:r>
              <a:rPr lang="en-US" sz="2000" dirty="0" smtClean="0">
                <a:latin typeface="Arial" pitchFamily="34" charset="0"/>
                <a:cs typeface="Arial" pitchFamily="34" charset="0"/>
              </a:rPr>
              <a:t> )</a:t>
            </a:r>
          </a:p>
          <a:p>
            <a:pPr algn="just"/>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2. Second Electron gain enthalpy</a:t>
            </a:r>
          </a:p>
          <a:p>
            <a:pPr algn="just"/>
            <a:endParaRPr lang="en-US" sz="2000" dirty="0" smtClean="0">
              <a:latin typeface="Arial" pitchFamily="34" charset="0"/>
              <a:cs typeface="Arial" pitchFamily="34" charset="0"/>
            </a:endParaRPr>
          </a:p>
          <a:p>
            <a:pPr algn="just"/>
            <a:r>
              <a:rPr lang="en-US" sz="2000" b="1" dirty="0" smtClean="0">
                <a:solidFill>
                  <a:srgbClr val="0070C0"/>
                </a:solidFill>
              </a:rPr>
              <a:t>O</a:t>
            </a:r>
            <a:r>
              <a:rPr lang="en-US" sz="2000" b="1" baseline="30000" dirty="0" smtClean="0">
                <a:solidFill>
                  <a:srgbClr val="0070C0"/>
                </a:solidFill>
              </a:rPr>
              <a:t>-</a:t>
            </a:r>
            <a:r>
              <a:rPr lang="en-US" sz="2000" dirty="0" smtClean="0">
                <a:solidFill>
                  <a:srgbClr val="0070C0"/>
                </a:solidFill>
                <a:latin typeface="Arial" pitchFamily="34" charset="0"/>
                <a:cs typeface="Arial" pitchFamily="34" charset="0"/>
              </a:rPr>
              <a:t>(g) + e- (g)                     </a:t>
            </a:r>
            <a:r>
              <a:rPr lang="en-US" sz="2000" b="1" dirty="0" smtClean="0">
                <a:solidFill>
                  <a:srgbClr val="0070C0"/>
                </a:solidFill>
              </a:rPr>
              <a:t>O</a:t>
            </a:r>
            <a:r>
              <a:rPr lang="en-US" sz="2000" b="1" baseline="30000" dirty="0" smtClean="0">
                <a:solidFill>
                  <a:srgbClr val="0070C0"/>
                </a:solidFill>
              </a:rPr>
              <a:t>-2</a:t>
            </a:r>
            <a:r>
              <a:rPr lang="en-US" sz="2000" b="1" baseline="30000" dirty="0" smtClean="0"/>
              <a:t> </a:t>
            </a:r>
            <a:r>
              <a:rPr lang="en-US" sz="2000" dirty="0" smtClean="0">
                <a:solidFill>
                  <a:srgbClr val="0070C0"/>
                </a:solidFill>
                <a:latin typeface="Arial" pitchFamily="34" charset="0"/>
                <a:cs typeface="Arial" pitchFamily="34" charset="0"/>
              </a:rPr>
              <a:t>(g);   </a:t>
            </a:r>
            <a:r>
              <a:rPr lang="el-GR" sz="2000" dirty="0" smtClean="0">
                <a:solidFill>
                  <a:srgbClr val="0070C0"/>
                </a:solidFill>
                <a:latin typeface="Arial" pitchFamily="34" charset="0"/>
                <a:cs typeface="Arial" pitchFamily="34" charset="0"/>
              </a:rPr>
              <a:t>Δ</a:t>
            </a:r>
            <a:r>
              <a:rPr lang="en-US" sz="2000" dirty="0" err="1" smtClean="0">
                <a:solidFill>
                  <a:srgbClr val="0070C0"/>
                </a:solidFill>
                <a:latin typeface="Arial" pitchFamily="34" charset="0"/>
                <a:cs typeface="Arial" pitchFamily="34" charset="0"/>
              </a:rPr>
              <a:t>H</a:t>
            </a:r>
            <a:r>
              <a:rPr lang="en-US" sz="1200" dirty="0" err="1" smtClean="0">
                <a:solidFill>
                  <a:srgbClr val="0070C0"/>
                </a:solidFill>
                <a:latin typeface="Arial" pitchFamily="34" charset="0"/>
                <a:cs typeface="Arial" pitchFamily="34" charset="0"/>
              </a:rPr>
              <a:t>eg</a:t>
            </a:r>
            <a:r>
              <a:rPr lang="en-US" sz="1200" dirty="0" smtClean="0">
                <a:solidFill>
                  <a:srgbClr val="0070C0"/>
                </a:solidFill>
                <a:latin typeface="Arial" pitchFamily="34" charset="0"/>
                <a:cs typeface="Arial" pitchFamily="34" charset="0"/>
              </a:rPr>
              <a:t> </a:t>
            </a:r>
            <a:r>
              <a:rPr lang="en-US" sz="2000" dirty="0" smtClean="0">
                <a:solidFill>
                  <a:srgbClr val="0070C0"/>
                </a:solidFill>
                <a:latin typeface="Arial" pitchFamily="34" charset="0"/>
                <a:cs typeface="Arial" pitchFamily="34" charset="0"/>
              </a:rPr>
              <a:t>= + 780 </a:t>
            </a:r>
            <a:r>
              <a:rPr lang="en-US" sz="2000" b="1" dirty="0" smtClean="0">
                <a:solidFill>
                  <a:srgbClr val="0070C0"/>
                </a:solidFill>
                <a:latin typeface="Arial" pitchFamily="34" charset="0"/>
                <a:cs typeface="Arial" pitchFamily="34" charset="0"/>
              </a:rPr>
              <a:t>KJ mol</a:t>
            </a:r>
            <a:r>
              <a:rPr lang="en-US" sz="2000" b="1" baseline="30000" dirty="0" smtClean="0">
                <a:solidFill>
                  <a:srgbClr val="0070C0"/>
                </a:solidFill>
                <a:latin typeface="Arial" pitchFamily="34" charset="0"/>
                <a:cs typeface="Arial" pitchFamily="34" charset="0"/>
              </a:rPr>
              <a:t>-1 </a:t>
            </a:r>
            <a:r>
              <a:rPr lang="en-US" sz="2000" b="1" dirty="0" smtClean="0">
                <a:solidFill>
                  <a:srgbClr val="0070C0"/>
                </a:solidFill>
                <a:latin typeface="Arial" pitchFamily="34" charset="0"/>
                <a:cs typeface="Arial" pitchFamily="34" charset="0"/>
              </a:rPr>
              <a:t> </a:t>
            </a:r>
            <a:r>
              <a:rPr lang="en-US" sz="2000" b="1" dirty="0" smtClean="0">
                <a:latin typeface="Arial" pitchFamily="34" charset="0"/>
                <a:cs typeface="Arial" pitchFamily="34" charset="0"/>
              </a:rPr>
              <a:t>(energy is absorbed</a:t>
            </a:r>
            <a:r>
              <a:rPr lang="en-US" sz="2000" dirty="0" smtClean="0">
                <a:latin typeface="Arial" pitchFamily="34" charset="0"/>
                <a:cs typeface="Arial" pitchFamily="34" charset="0"/>
              </a:rPr>
              <a:t> )</a:t>
            </a:r>
          </a:p>
          <a:p>
            <a:pPr algn="just"/>
            <a:endParaRPr lang="en-US" sz="2000" dirty="0" smtClean="0">
              <a:latin typeface="Arial" pitchFamily="34" charset="0"/>
              <a:cs typeface="Arial" pitchFamily="34" charset="0"/>
            </a:endParaRPr>
          </a:p>
          <a:p>
            <a:pPr algn="just"/>
            <a:endParaRPr lang="en-US" sz="2000" dirty="0" smtClean="0">
              <a:latin typeface="Arial" pitchFamily="34" charset="0"/>
              <a:cs typeface="Arial" pitchFamily="34" charset="0"/>
            </a:endParaRPr>
          </a:p>
          <a:p>
            <a:pPr algn="just"/>
            <a:endParaRPr lang="en-US" sz="2000" dirty="0">
              <a:latin typeface="Arial" pitchFamily="34" charset="0"/>
              <a:cs typeface="Arial" pitchFamily="34" charset="0"/>
            </a:endParaRPr>
          </a:p>
        </p:txBody>
      </p:sp>
      <p:cxnSp>
        <p:nvCxnSpPr>
          <p:cNvPr id="7" name="Straight Arrow Connector 6"/>
          <p:cNvCxnSpPr/>
          <p:nvPr/>
        </p:nvCxnSpPr>
        <p:spPr>
          <a:xfrm>
            <a:off x="1905000" y="45720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86000" y="5867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001000" cy="762000"/>
          </a:xfrm>
        </p:spPr>
        <p:txBody>
          <a:bodyPr>
            <a:normAutofit/>
          </a:bodyPr>
          <a:lstStyle/>
          <a:p>
            <a:r>
              <a:rPr lang="en-US" sz="2400" b="1" dirty="0" smtClean="0">
                <a:latin typeface="Arial" pitchFamily="34" charset="0"/>
                <a:cs typeface="Arial" pitchFamily="34" charset="0"/>
              </a:rPr>
              <a:t>Factors affecting Electron gain enthalpy</a:t>
            </a:r>
            <a:endParaRPr lang="en-US" sz="2400" b="1" dirty="0">
              <a:latin typeface="Arial" pitchFamily="34" charset="0"/>
              <a:cs typeface="Arial" pitchFamily="34" charset="0"/>
            </a:endParaRPr>
          </a:p>
        </p:txBody>
      </p:sp>
      <p:sp>
        <p:nvSpPr>
          <p:cNvPr id="4" name="TextBox 3"/>
          <p:cNvSpPr txBox="1"/>
          <p:nvPr/>
        </p:nvSpPr>
        <p:spPr>
          <a:xfrm>
            <a:off x="0" y="685800"/>
            <a:ext cx="9144000" cy="4893647"/>
          </a:xfrm>
          <a:prstGeom prst="rect">
            <a:avLst/>
          </a:prstGeom>
          <a:noFill/>
        </p:spPr>
        <p:txBody>
          <a:bodyPr wrap="square" rtlCol="0">
            <a:spAutoFit/>
          </a:bodyPr>
          <a:lstStyle/>
          <a:p>
            <a:pPr marL="400050" indent="-400050">
              <a:buAutoNum type="romanLcParenR"/>
            </a:pPr>
            <a:r>
              <a:rPr lang="en-US" sz="2000" b="1" dirty="0" smtClean="0">
                <a:solidFill>
                  <a:schemeClr val="accent5">
                    <a:lumMod val="75000"/>
                  </a:schemeClr>
                </a:solidFill>
                <a:latin typeface="Arial" pitchFamily="34" charset="0"/>
                <a:cs typeface="Arial" pitchFamily="34" charset="0"/>
              </a:rPr>
              <a:t>Atomic Size </a:t>
            </a:r>
          </a:p>
          <a:p>
            <a:pPr marL="400050" indent="-400050" algn="just"/>
            <a:r>
              <a:rPr lang="en-US" sz="2000" dirty="0" smtClean="0">
                <a:latin typeface="Arial" pitchFamily="34" charset="0"/>
                <a:cs typeface="Arial" pitchFamily="34" charset="0"/>
              </a:rPr>
              <a:t>      As the </a:t>
            </a:r>
            <a:r>
              <a:rPr lang="en-US" sz="2000" dirty="0" smtClean="0">
                <a:solidFill>
                  <a:srgbClr val="C00000"/>
                </a:solidFill>
                <a:latin typeface="Arial" pitchFamily="34" charset="0"/>
                <a:cs typeface="Arial" pitchFamily="34" charset="0"/>
              </a:rPr>
              <a:t>size of atom increases</a:t>
            </a:r>
            <a:r>
              <a:rPr lang="en-US" sz="2000" dirty="0" smtClean="0">
                <a:latin typeface="Arial" pitchFamily="34" charset="0"/>
                <a:cs typeface="Arial" pitchFamily="34" charset="0"/>
              </a:rPr>
              <a:t>, the force of attraction between nucleus and the incoming electron decreases and hence </a:t>
            </a:r>
            <a:r>
              <a:rPr lang="en-US" sz="2000" dirty="0" smtClean="0">
                <a:solidFill>
                  <a:srgbClr val="C00000"/>
                </a:solidFill>
                <a:latin typeface="Arial" pitchFamily="34" charset="0"/>
                <a:cs typeface="Arial" pitchFamily="34" charset="0"/>
              </a:rPr>
              <a:t>electron affinity decreases.</a:t>
            </a:r>
          </a:p>
          <a:p>
            <a:pPr marL="400050" indent="-400050"/>
            <a:endParaRPr lang="en-US" dirty="0" smtClean="0"/>
          </a:p>
          <a:p>
            <a:pPr marL="400050" indent="-400050" algn="just"/>
            <a:r>
              <a:rPr lang="en-US" sz="2000" b="1" dirty="0" smtClean="0">
                <a:solidFill>
                  <a:schemeClr val="accent5">
                    <a:lumMod val="75000"/>
                  </a:schemeClr>
                </a:solidFill>
                <a:latin typeface="Arial" pitchFamily="34" charset="0"/>
                <a:cs typeface="Arial" pitchFamily="34" charset="0"/>
              </a:rPr>
              <a:t>ii) Electronic Configuration </a:t>
            </a:r>
          </a:p>
          <a:p>
            <a:pPr marL="400050" indent="-400050" algn="just"/>
            <a:r>
              <a:rPr lang="en-US" sz="2000" dirty="0" smtClean="0">
                <a:latin typeface="Arial" pitchFamily="34" charset="0"/>
                <a:cs typeface="Arial" pitchFamily="34" charset="0"/>
              </a:rPr>
              <a:t>        Elements having exactly </a:t>
            </a:r>
            <a:r>
              <a:rPr lang="en-US" sz="2000" dirty="0" smtClean="0">
                <a:solidFill>
                  <a:srgbClr val="C00000"/>
                </a:solidFill>
                <a:latin typeface="Arial" pitchFamily="34" charset="0"/>
                <a:cs typeface="Arial" pitchFamily="34" charset="0"/>
              </a:rPr>
              <a:t>half-filled and completely filled  </a:t>
            </a:r>
            <a:r>
              <a:rPr lang="en-US" sz="2000" dirty="0" err="1" smtClean="0">
                <a:latin typeface="Arial" pitchFamily="34" charset="0"/>
                <a:cs typeface="Arial" pitchFamily="34" charset="0"/>
              </a:rPr>
              <a:t>orbitals</a:t>
            </a:r>
            <a:r>
              <a:rPr lang="en-US" sz="2000" dirty="0" smtClean="0">
                <a:latin typeface="Arial" pitchFamily="34" charset="0"/>
                <a:cs typeface="Arial" pitchFamily="34" charset="0"/>
              </a:rPr>
              <a:t> are very stable. As a result energy has to be supplied to add an electron. Since they do not accept the additional electrons easily their </a:t>
            </a:r>
            <a:r>
              <a:rPr lang="en-US" sz="2000" dirty="0" smtClean="0">
                <a:solidFill>
                  <a:srgbClr val="C00000"/>
                </a:solidFill>
                <a:latin typeface="Arial" pitchFamily="34" charset="0"/>
                <a:cs typeface="Arial" pitchFamily="34" charset="0"/>
              </a:rPr>
              <a:t>electron affinity value is less.</a:t>
            </a:r>
          </a:p>
          <a:p>
            <a:pPr marL="400050" indent="-400050"/>
            <a:endParaRPr lang="en-US" dirty="0" smtClean="0"/>
          </a:p>
          <a:p>
            <a:pPr marL="400050" indent="-400050"/>
            <a:r>
              <a:rPr lang="en-US" sz="2000" b="1" dirty="0" smtClean="0">
                <a:solidFill>
                  <a:schemeClr val="accent5">
                    <a:lumMod val="75000"/>
                  </a:schemeClr>
                </a:solidFill>
                <a:latin typeface="Arial" pitchFamily="34" charset="0"/>
                <a:cs typeface="Arial" pitchFamily="34" charset="0"/>
              </a:rPr>
              <a:t>iii) Nuclear charge</a:t>
            </a:r>
          </a:p>
          <a:p>
            <a:pPr marL="400050" indent="-400050" algn="just"/>
            <a:r>
              <a:rPr lang="en-US" dirty="0" smtClean="0"/>
              <a:t>       </a:t>
            </a:r>
            <a:r>
              <a:rPr lang="en-US" sz="2000" dirty="0" smtClean="0">
                <a:latin typeface="Arial" pitchFamily="34" charset="0"/>
                <a:cs typeface="Arial" pitchFamily="34" charset="0"/>
              </a:rPr>
              <a:t>As the </a:t>
            </a:r>
            <a:r>
              <a:rPr lang="en-US" sz="2000" dirty="0" smtClean="0">
                <a:solidFill>
                  <a:srgbClr val="C00000"/>
                </a:solidFill>
                <a:latin typeface="Arial" pitchFamily="34" charset="0"/>
                <a:cs typeface="Arial" pitchFamily="34" charset="0"/>
              </a:rPr>
              <a:t>nuclear charge increases</a:t>
            </a:r>
            <a:r>
              <a:rPr lang="en-US" sz="2000" dirty="0" smtClean="0">
                <a:latin typeface="Arial" pitchFamily="34" charset="0"/>
                <a:cs typeface="Arial" pitchFamily="34" charset="0"/>
              </a:rPr>
              <a:t>, the force of attraction between the nucleus and the incoming electron increases and hence the </a:t>
            </a:r>
            <a:r>
              <a:rPr lang="en-US" sz="2000" dirty="0" smtClean="0">
                <a:solidFill>
                  <a:srgbClr val="C00000"/>
                </a:solidFill>
                <a:latin typeface="Arial" pitchFamily="34" charset="0"/>
                <a:cs typeface="Arial" pitchFamily="34" charset="0"/>
              </a:rPr>
              <a:t>Electron affinity value , the tendency to add electron increases.</a:t>
            </a:r>
          </a:p>
          <a:p>
            <a:pPr marL="400050" indent="-400050"/>
            <a:endParaRPr lang="en-US" dirty="0" smtClean="0"/>
          </a:p>
          <a:p>
            <a:pPr marL="400050" indent="-400050"/>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28600" y="335280"/>
          <a:ext cx="8610598" cy="6522720"/>
        </p:xfrm>
        <a:graphic>
          <a:graphicData uri="http://schemas.openxmlformats.org/drawingml/2006/table">
            <a:tbl>
              <a:tblPr firstRow="1" bandRow="1">
                <a:tableStyleId>{5A111915-BE36-4E01-A7E5-04B1672EAD32}</a:tableStyleId>
              </a:tblPr>
              <a:tblGrid>
                <a:gridCol w="1888290"/>
                <a:gridCol w="2070605"/>
                <a:gridCol w="1979447"/>
                <a:gridCol w="2672256"/>
              </a:tblGrid>
              <a:tr h="2057400">
                <a:tc>
                  <a:txBody>
                    <a:bodyPr/>
                    <a:lstStyle/>
                    <a:p>
                      <a:pPr algn="ctr"/>
                      <a:r>
                        <a:rPr lang="en-US" sz="2400" b="1" dirty="0" smtClean="0">
                          <a:latin typeface="Arial" pitchFamily="34" charset="0"/>
                          <a:cs typeface="Arial" pitchFamily="34" charset="0"/>
                        </a:rPr>
                        <a:t>Successive electron gain enthalpy</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Electron gain Enthalpy value (heat)</a:t>
                      </a:r>
                    </a:p>
                    <a:p>
                      <a:pPr algn="ctr"/>
                      <a:r>
                        <a:rPr lang="en-US" sz="2400" b="1" baseline="0" dirty="0" smtClean="0">
                          <a:latin typeface="Arial" pitchFamily="34" charset="0"/>
                          <a:cs typeface="Arial" pitchFamily="34" charset="0"/>
                        </a:rPr>
                        <a:t>(Final – Initial) </a:t>
                      </a:r>
                      <a:r>
                        <a:rPr lang="el-GR" sz="2400" b="1" dirty="0" smtClean="0">
                          <a:latin typeface="Arial" pitchFamily="34" charset="0"/>
                          <a:cs typeface="Arial" pitchFamily="34" charset="0"/>
                        </a:rPr>
                        <a:t>Δ</a:t>
                      </a:r>
                      <a:r>
                        <a:rPr lang="en-US" sz="2400" b="1" dirty="0" smtClean="0">
                          <a:latin typeface="Arial" pitchFamily="34" charset="0"/>
                          <a:cs typeface="Arial" pitchFamily="34" charset="0"/>
                        </a:rPr>
                        <a:t>(H)</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Electron </a:t>
                      </a:r>
                    </a:p>
                    <a:p>
                      <a:pPr algn="ctr"/>
                      <a:r>
                        <a:rPr lang="en-US" sz="2400" b="1" dirty="0" smtClean="0">
                          <a:latin typeface="Arial" pitchFamily="34" charset="0"/>
                          <a:cs typeface="Arial" pitchFamily="34" charset="0"/>
                        </a:rPr>
                        <a:t>Affinity</a:t>
                      </a:r>
                    </a:p>
                    <a:p>
                      <a:pPr algn="ctr"/>
                      <a:r>
                        <a:rPr lang="en-US" sz="2400" b="1" dirty="0" smtClean="0">
                          <a:latin typeface="Arial" pitchFamily="34" charset="0"/>
                          <a:cs typeface="Arial" pitchFamily="34" charset="0"/>
                        </a:rPr>
                        <a:t>(tendency to accept electron)</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Heat</a:t>
                      </a:r>
                      <a:r>
                        <a:rPr lang="en-US" sz="2400" b="1" baseline="0" dirty="0" smtClean="0">
                          <a:latin typeface="Arial" pitchFamily="34" charset="0"/>
                          <a:cs typeface="Arial" pitchFamily="34" charset="0"/>
                        </a:rPr>
                        <a:t> release</a:t>
                      </a: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Arial" pitchFamily="34" charset="0"/>
                          <a:cs typeface="Arial" pitchFamily="34" charset="0"/>
                        </a:rPr>
                        <a:t>(Final – Initial) </a:t>
                      </a:r>
                      <a:r>
                        <a:rPr lang="el-GR" sz="2400" b="1" dirty="0" smtClean="0">
                          <a:latin typeface="Arial" pitchFamily="34" charset="0"/>
                          <a:cs typeface="Arial" pitchFamily="34" charset="0"/>
                        </a:rPr>
                        <a:t>Δ</a:t>
                      </a:r>
                      <a:r>
                        <a:rPr lang="en-US" sz="2400" b="1" dirty="0" smtClean="0">
                          <a:latin typeface="Arial" pitchFamily="34" charset="0"/>
                          <a:cs typeface="Arial" pitchFamily="34" charset="0"/>
                        </a:rPr>
                        <a:t>(H)</a:t>
                      </a:r>
                    </a:p>
                    <a:p>
                      <a:pPr algn="ctr"/>
                      <a:endParaRPr lang="en-US" sz="2400" b="1" dirty="0">
                        <a:latin typeface="Arial" pitchFamily="34" charset="0"/>
                        <a:cs typeface="Arial" pitchFamily="34" charset="0"/>
                      </a:endParaRPr>
                    </a:p>
                  </a:txBody>
                  <a:tcPr/>
                </a:tc>
              </a:tr>
              <a:tr h="975289">
                <a:tc>
                  <a:txBody>
                    <a:bodyPr/>
                    <a:lstStyle/>
                    <a:p>
                      <a:r>
                        <a:rPr lang="en-US" sz="2000" b="1" dirty="0" smtClean="0">
                          <a:latin typeface="Arial" pitchFamily="34" charset="0"/>
                          <a:cs typeface="Arial" pitchFamily="34" charset="0"/>
                        </a:rPr>
                        <a:t>First </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Negative</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Higher electron affinity</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Exothermic </a:t>
                      </a:r>
                    </a:p>
                    <a:p>
                      <a:r>
                        <a:rPr lang="en-US" sz="2000" b="1" dirty="0" smtClean="0">
                          <a:latin typeface="Arial" pitchFamily="34" charset="0"/>
                          <a:cs typeface="Arial" pitchFamily="34" charset="0"/>
                        </a:rPr>
                        <a:t>(Incoming</a:t>
                      </a:r>
                      <a:r>
                        <a:rPr lang="en-US" sz="2000" b="1" baseline="0" dirty="0" smtClean="0">
                          <a:latin typeface="Arial" pitchFamily="34" charset="0"/>
                          <a:cs typeface="Arial" pitchFamily="34" charset="0"/>
                        </a:rPr>
                        <a:t> electron releases heat )</a:t>
                      </a:r>
                      <a:endParaRPr lang="en-US" sz="2000" b="1" dirty="0">
                        <a:latin typeface="Arial" pitchFamily="34" charset="0"/>
                        <a:cs typeface="Arial" pitchFamily="34" charset="0"/>
                      </a:endParaRPr>
                    </a:p>
                  </a:txBody>
                  <a:tcPr/>
                </a:tc>
              </a:tr>
              <a:tr h="1566373">
                <a:tc>
                  <a:txBody>
                    <a:bodyPr/>
                    <a:lstStyle/>
                    <a:p>
                      <a:r>
                        <a:rPr lang="en-US" sz="2000" b="1" dirty="0" smtClean="0">
                          <a:latin typeface="Arial" pitchFamily="34" charset="0"/>
                          <a:cs typeface="Arial" pitchFamily="34" charset="0"/>
                        </a:rPr>
                        <a:t>Second</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Positive</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Electron affinity decreases</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Endothermic</a:t>
                      </a:r>
                    </a:p>
                    <a:p>
                      <a:r>
                        <a:rPr lang="en-US" sz="2000" b="1" dirty="0" smtClean="0">
                          <a:latin typeface="Arial" pitchFamily="34" charset="0"/>
                          <a:cs typeface="Arial" pitchFamily="34" charset="0"/>
                        </a:rPr>
                        <a:t>( energy</a:t>
                      </a:r>
                      <a:r>
                        <a:rPr lang="en-US" sz="2000" b="1" baseline="0" dirty="0" smtClean="0">
                          <a:latin typeface="Arial" pitchFamily="34" charset="0"/>
                          <a:cs typeface="Arial" pitchFamily="34" charset="0"/>
                        </a:rPr>
                        <a:t> is to be supplied to the atom to add another electron)</a:t>
                      </a:r>
                      <a:endParaRPr lang="en-US" sz="2000" b="1" dirty="0">
                        <a:latin typeface="Arial" pitchFamily="34" charset="0"/>
                        <a:cs typeface="Arial" pitchFamily="34" charset="0"/>
                      </a:endParaRPr>
                    </a:p>
                  </a:txBody>
                  <a:tcPr/>
                </a:tc>
              </a:tr>
              <a:tr h="1566373">
                <a:tc>
                  <a:txBody>
                    <a:bodyPr/>
                    <a:lstStyle/>
                    <a:p>
                      <a:r>
                        <a:rPr lang="en-US" sz="2000" b="1" dirty="0" smtClean="0">
                          <a:latin typeface="Arial" pitchFamily="34" charset="0"/>
                          <a:cs typeface="Arial" pitchFamily="34" charset="0"/>
                        </a:rPr>
                        <a:t>Third</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Positive</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Electron enthalpy decreases</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Endothermic</a:t>
                      </a:r>
                    </a:p>
                    <a:p>
                      <a:r>
                        <a:rPr lang="en-US" sz="2000" b="1" dirty="0" smtClean="0">
                          <a:latin typeface="Arial" pitchFamily="34" charset="0"/>
                          <a:cs typeface="Arial" pitchFamily="34" charset="0"/>
                        </a:rPr>
                        <a:t>( More energy</a:t>
                      </a:r>
                      <a:r>
                        <a:rPr lang="en-US" sz="2000" b="1" baseline="0" dirty="0" smtClean="0">
                          <a:latin typeface="Arial" pitchFamily="34" charset="0"/>
                          <a:cs typeface="Arial" pitchFamily="34" charset="0"/>
                        </a:rPr>
                        <a:t> is to be supplied to the atom to add another electron)</a:t>
                      </a:r>
                      <a:endParaRPr lang="en-US" sz="2000" b="1" dirty="0">
                        <a:latin typeface="Arial" pitchFamily="34" charset="0"/>
                        <a:cs typeface="Arial" pitchFamily="34" charset="0"/>
                      </a:endParaRPr>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9144000" cy="6924973"/>
          </a:xfrm>
          <a:prstGeom prst="rect">
            <a:avLst/>
          </a:prstGeom>
          <a:noFill/>
        </p:spPr>
        <p:txBody>
          <a:bodyPr wrap="square" rtlCol="0">
            <a:spAutoFit/>
          </a:bodyPr>
          <a:lstStyle/>
          <a:p>
            <a:pPr algn="ctr"/>
            <a:r>
              <a:rPr lang="en-US" sz="2400" b="1" dirty="0" smtClean="0">
                <a:solidFill>
                  <a:srgbClr val="C00000"/>
                </a:solidFill>
                <a:latin typeface="Arial" pitchFamily="34" charset="0"/>
                <a:cs typeface="Arial" pitchFamily="34" charset="0"/>
              </a:rPr>
              <a:t>Variation of electron affinity in the period</a:t>
            </a:r>
          </a:p>
          <a:p>
            <a:endParaRPr lang="en-US" sz="2000" b="1" dirty="0" smtClean="0">
              <a:latin typeface="Arial" pitchFamily="34" charset="0"/>
              <a:cs typeface="Arial" pitchFamily="34" charset="0"/>
            </a:endParaRPr>
          </a:p>
          <a:p>
            <a:pPr algn="just"/>
            <a:r>
              <a:rPr lang="en-US" sz="2000" b="1" dirty="0" smtClean="0">
                <a:latin typeface="Arial" pitchFamily="34" charset="0"/>
                <a:cs typeface="Arial" pitchFamily="34" charset="0"/>
              </a:rPr>
              <a:t> </a:t>
            </a:r>
            <a:r>
              <a:rPr lang="en-US" sz="2000" b="1" dirty="0" smtClean="0">
                <a:solidFill>
                  <a:srgbClr val="7030A0"/>
                </a:solidFill>
                <a:latin typeface="Arial" pitchFamily="34" charset="0"/>
                <a:cs typeface="Arial" pitchFamily="34" charset="0"/>
              </a:rPr>
              <a:t>As we move across a period  from left to right, the atomic size decreases and the nuclear charge increases. Both these factors tends to  increase the attraction by the nucleus for the incoming electron and hence  incoming electron releases energy and electron is added with ease.</a:t>
            </a:r>
          </a:p>
          <a:p>
            <a:pPr algn="just"/>
            <a:endParaRPr lang="en-US" sz="2000" b="1" dirty="0" smtClean="0">
              <a:solidFill>
                <a:srgbClr val="7030A0"/>
              </a:solidFill>
              <a:latin typeface="Arial" pitchFamily="34" charset="0"/>
              <a:cs typeface="Arial" pitchFamily="34" charset="0"/>
            </a:endParaRPr>
          </a:p>
          <a:p>
            <a:pPr algn="just"/>
            <a:r>
              <a:rPr lang="en-US" sz="2000" b="1" dirty="0" smtClean="0">
                <a:solidFill>
                  <a:srgbClr val="7030A0"/>
                </a:solidFill>
                <a:latin typeface="Arial" pitchFamily="34" charset="0"/>
                <a:cs typeface="Arial" pitchFamily="34" charset="0"/>
              </a:rPr>
              <a:t> </a:t>
            </a:r>
            <a:r>
              <a:rPr lang="en-US" sz="2000" b="1" dirty="0" smtClean="0">
                <a:solidFill>
                  <a:srgbClr val="0070C0"/>
                </a:solidFill>
                <a:latin typeface="Arial" pitchFamily="34" charset="0"/>
                <a:cs typeface="Arial" pitchFamily="34" charset="0"/>
              </a:rPr>
              <a:t>Thus, Electron affinity increases as we move from left to right.</a:t>
            </a:r>
          </a:p>
          <a:p>
            <a:pPr algn="just"/>
            <a:endParaRPr lang="en-US" sz="2000" b="1" dirty="0" smtClean="0">
              <a:solidFill>
                <a:srgbClr val="7030A0"/>
              </a:solidFill>
              <a:latin typeface="Arial" pitchFamily="34" charset="0"/>
              <a:cs typeface="Arial" pitchFamily="34" charset="0"/>
            </a:endParaRPr>
          </a:p>
          <a:p>
            <a:pPr algn="ctr"/>
            <a:r>
              <a:rPr lang="en-US" sz="2400" b="1" dirty="0" smtClean="0">
                <a:solidFill>
                  <a:srgbClr val="C00000"/>
                </a:solidFill>
                <a:latin typeface="Arial" pitchFamily="34" charset="0"/>
                <a:cs typeface="Arial" pitchFamily="34" charset="0"/>
              </a:rPr>
              <a:t>Variation of electron affinity in the group</a:t>
            </a:r>
          </a:p>
          <a:p>
            <a:pPr algn="just"/>
            <a:endParaRPr lang="en-US" sz="2000" b="1" dirty="0" smtClean="0">
              <a:solidFill>
                <a:srgbClr val="C00000"/>
              </a:solidFill>
              <a:latin typeface="Arial" pitchFamily="34" charset="0"/>
              <a:cs typeface="Arial" pitchFamily="34" charset="0"/>
            </a:endParaRPr>
          </a:p>
          <a:p>
            <a:pPr algn="just">
              <a:buFont typeface="Wingdings" pitchFamily="2" charset="2"/>
              <a:buChar char="q"/>
            </a:pPr>
            <a:r>
              <a:rPr lang="en-US" sz="2000" b="1" dirty="0" smtClean="0">
                <a:solidFill>
                  <a:schemeClr val="tx2">
                    <a:lumMod val="75000"/>
                  </a:schemeClr>
                </a:solidFill>
                <a:latin typeface="Arial" pitchFamily="34" charset="0"/>
                <a:cs typeface="Arial" pitchFamily="34" charset="0"/>
              </a:rPr>
              <a:t> Electron affinity decreases as we move down a group.</a:t>
            </a:r>
          </a:p>
          <a:p>
            <a:pPr algn="just">
              <a:buFont typeface="Wingdings" pitchFamily="2" charset="2"/>
              <a:buChar char="q"/>
            </a:pPr>
            <a:endParaRPr lang="en-US" sz="2000" b="1" dirty="0" smtClean="0">
              <a:solidFill>
                <a:schemeClr val="tx2">
                  <a:lumMod val="75000"/>
                </a:schemeClr>
              </a:solidFill>
              <a:latin typeface="Arial" pitchFamily="34" charset="0"/>
              <a:cs typeface="Arial" pitchFamily="34" charset="0"/>
            </a:endParaRPr>
          </a:p>
          <a:p>
            <a:pPr algn="just"/>
            <a:r>
              <a:rPr lang="en-US" sz="2000" b="1" dirty="0" smtClean="0">
                <a:latin typeface="Arial" pitchFamily="34" charset="0"/>
                <a:cs typeface="Arial" pitchFamily="34" charset="0"/>
              </a:rPr>
              <a:t>As we move down a group , both the atomic size and the nuclear charge increases. Thus , with the increase in the atomic size, the attraction of the nucleus for the incoming electrons decreases and hence electron affinity  value decreases.  </a:t>
            </a:r>
          </a:p>
          <a:p>
            <a:pPr algn="just">
              <a:buFont typeface="Wingdings" pitchFamily="2" charset="2"/>
              <a:buChar char="q"/>
            </a:pPr>
            <a:endParaRPr lang="en-US" sz="2000" b="1" dirty="0" smtClean="0">
              <a:solidFill>
                <a:schemeClr val="tx2">
                  <a:lumMod val="75000"/>
                </a:schemeClr>
              </a:solidFill>
              <a:latin typeface="Arial" pitchFamily="34" charset="0"/>
              <a:cs typeface="Arial" pitchFamily="34" charset="0"/>
            </a:endParaRPr>
          </a:p>
          <a:p>
            <a:pPr algn="just">
              <a:buFont typeface="Wingdings" pitchFamily="2" charset="2"/>
              <a:buChar char="q"/>
            </a:pPr>
            <a:endParaRPr lang="en-US" sz="2000" b="1" dirty="0" smtClean="0">
              <a:solidFill>
                <a:srgbClr val="7030A0"/>
              </a:solidFill>
              <a:latin typeface="Arial" pitchFamily="34" charset="0"/>
              <a:cs typeface="Arial" pitchFamily="34" charset="0"/>
            </a:endParaRPr>
          </a:p>
          <a:p>
            <a:pPr algn="just"/>
            <a:endParaRPr lang="en-US" sz="2000" b="1" dirty="0" smtClean="0">
              <a:solidFill>
                <a:srgbClr val="7030A0"/>
              </a:solidFill>
              <a:latin typeface="Arial" pitchFamily="34" charset="0"/>
              <a:cs typeface="Arial" pitchFamily="34" charset="0"/>
            </a:endParaRPr>
          </a:p>
          <a:p>
            <a:pPr algn="just"/>
            <a:endParaRPr lang="en-US" sz="2000" b="1" dirty="0">
              <a:solidFill>
                <a:srgbClr val="7030A0"/>
              </a:solidFill>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309420"/>
          </a:xfrm>
          <a:prstGeom prst="rect">
            <a:avLst/>
          </a:prstGeom>
          <a:noFill/>
        </p:spPr>
        <p:txBody>
          <a:bodyPr wrap="square" rtlCol="0">
            <a:spAutoFit/>
          </a:bodyPr>
          <a:lstStyle/>
          <a:p>
            <a:r>
              <a:rPr lang="en-US" sz="2400" b="1" i="1" dirty="0" smtClean="0">
                <a:solidFill>
                  <a:schemeClr val="accent5">
                    <a:lumMod val="75000"/>
                  </a:schemeClr>
                </a:solidFill>
                <a:latin typeface="Arial" pitchFamily="34" charset="0"/>
                <a:cs typeface="Arial" pitchFamily="34" charset="0"/>
              </a:rPr>
              <a:t>Some important  trends in electron affinity</a:t>
            </a:r>
          </a:p>
          <a:p>
            <a:endParaRPr lang="en-US" sz="2400" i="1" dirty="0" smtClean="0">
              <a:solidFill>
                <a:schemeClr val="accent5">
                  <a:lumMod val="75000"/>
                </a:schemeClr>
              </a:solidFill>
              <a:latin typeface="Arial" pitchFamily="34" charset="0"/>
              <a:cs typeface="Arial" pitchFamily="34" charset="0"/>
            </a:endParaRPr>
          </a:p>
          <a:p>
            <a:pPr algn="just">
              <a:buFont typeface="Wingdings" pitchFamily="2" charset="2"/>
              <a:buChar char="Ø"/>
            </a:pPr>
            <a:r>
              <a:rPr lang="en-US" dirty="0" smtClean="0"/>
              <a:t> </a:t>
            </a:r>
            <a:r>
              <a:rPr lang="en-US" sz="2000" dirty="0" smtClean="0">
                <a:latin typeface="Arial" pitchFamily="34" charset="0"/>
                <a:cs typeface="Arial" pitchFamily="34" charset="0"/>
              </a:rPr>
              <a:t>Halogens have the most higher value of Electron affinity.</a:t>
            </a:r>
          </a:p>
          <a:p>
            <a:pPr algn="just"/>
            <a:r>
              <a:rPr lang="en-US" dirty="0" smtClean="0"/>
              <a:t> </a:t>
            </a:r>
            <a:r>
              <a:rPr lang="en-US" sz="2000" dirty="0" smtClean="0">
                <a:solidFill>
                  <a:schemeClr val="accent5">
                    <a:lumMod val="75000"/>
                  </a:schemeClr>
                </a:solidFill>
                <a:latin typeface="Arial" pitchFamily="34" charset="0"/>
                <a:cs typeface="Arial" pitchFamily="34" charset="0"/>
              </a:rPr>
              <a:t>They require one more electron to acquire the stable noble gas configuration, as a result they have strong tendency to accept additional electron and their electron affinity value is highest</a:t>
            </a:r>
            <a:r>
              <a:rPr lang="en-US" dirty="0" smtClean="0"/>
              <a:t>. </a:t>
            </a:r>
          </a:p>
          <a:p>
            <a:pPr algn="just"/>
            <a:endParaRPr lang="en-US" dirty="0" smtClean="0"/>
          </a:p>
          <a:p>
            <a:pPr algn="just">
              <a:buFont typeface="Wingdings" pitchFamily="2" charset="2"/>
              <a:buChar char="Ø"/>
            </a:pPr>
            <a:r>
              <a:rPr lang="en-US" sz="2000" dirty="0" smtClean="0">
                <a:latin typeface="Arial" pitchFamily="34" charset="0"/>
                <a:cs typeface="Arial" pitchFamily="34" charset="0"/>
              </a:rPr>
              <a:t>The electron affinity of F is however unexpectedly less than that of </a:t>
            </a:r>
            <a:r>
              <a:rPr lang="en-US" sz="2000" dirty="0" err="1" smtClean="0">
                <a:latin typeface="Arial" pitchFamily="34" charset="0"/>
                <a:cs typeface="Arial" pitchFamily="34" charset="0"/>
              </a:rPr>
              <a:t>Cl</a:t>
            </a:r>
            <a:r>
              <a:rPr lang="en-US" sz="2000" dirty="0" smtClean="0">
                <a:latin typeface="Arial" pitchFamily="34" charset="0"/>
                <a:cs typeface="Arial" pitchFamily="34" charset="0"/>
              </a:rPr>
              <a:t> due to its small size</a:t>
            </a:r>
            <a:r>
              <a:rPr lang="en-US" dirty="0" smtClean="0"/>
              <a:t>. </a:t>
            </a:r>
            <a:r>
              <a:rPr lang="en-US" sz="2000" dirty="0" smtClean="0">
                <a:latin typeface="Arial" pitchFamily="34" charset="0"/>
                <a:cs typeface="Arial" pitchFamily="34" charset="0"/>
              </a:rPr>
              <a:t>Due to small size inter-electronic repulsion  is high and hence the incoming electron is not excepted with the same ease. </a:t>
            </a:r>
          </a:p>
          <a:p>
            <a:pPr algn="just"/>
            <a:endParaRPr lang="en-US" sz="2000" dirty="0" smtClean="0">
              <a:solidFill>
                <a:schemeClr val="accent2">
                  <a:lumMod val="75000"/>
                </a:schemeClr>
              </a:solidFill>
              <a:latin typeface="Arial" pitchFamily="34" charset="0"/>
              <a:cs typeface="Arial" pitchFamily="34" charset="0"/>
            </a:endParaRPr>
          </a:p>
          <a:p>
            <a:pPr algn="just">
              <a:buFont typeface="Wingdings" pitchFamily="2" charset="2"/>
              <a:buChar char="Ø"/>
            </a:pPr>
            <a:r>
              <a:rPr lang="en-US" sz="2000" dirty="0" smtClean="0">
                <a:solidFill>
                  <a:schemeClr val="accent3">
                    <a:lumMod val="50000"/>
                  </a:schemeClr>
                </a:solidFill>
                <a:latin typeface="Arial" pitchFamily="34" charset="0"/>
                <a:cs typeface="Arial" pitchFamily="34" charset="0"/>
              </a:rPr>
              <a:t>Chlorine has the most higher electron affinity value i.e. it can easily accept the incoming electron.</a:t>
            </a:r>
          </a:p>
          <a:p>
            <a:pPr algn="just"/>
            <a:endParaRPr lang="en-US" sz="2000" dirty="0" smtClean="0">
              <a:solidFill>
                <a:schemeClr val="accent2">
                  <a:lumMod val="75000"/>
                </a:schemeClr>
              </a:solidFill>
              <a:latin typeface="Arial" pitchFamily="34" charset="0"/>
              <a:cs typeface="Arial" pitchFamily="34" charset="0"/>
            </a:endParaRPr>
          </a:p>
          <a:p>
            <a:pPr algn="just">
              <a:buFont typeface="Wingdings" pitchFamily="2" charset="2"/>
              <a:buChar char="Ø"/>
            </a:pPr>
            <a:r>
              <a:rPr lang="en-US" sz="2000" dirty="0" smtClean="0">
                <a:solidFill>
                  <a:srgbClr val="FF0000"/>
                </a:solidFill>
                <a:latin typeface="Arial" pitchFamily="34" charset="0"/>
                <a:cs typeface="Arial" pitchFamily="34" charset="0"/>
              </a:rPr>
              <a:t>Elements Mg, Be, N, P have exceptionally low electron affinity due to their stable electronic configuration.</a:t>
            </a:r>
            <a:endParaRPr lang="en-US" sz="2000" dirty="0" smtClean="0">
              <a:solidFill>
                <a:srgbClr val="FF0000"/>
              </a:solidFill>
              <a:latin typeface="Arial" pitchFamily="34" charset="0"/>
              <a:cs typeface="Arial" pitchFamily="34" charset="0"/>
            </a:endParaRPr>
          </a:p>
          <a:p>
            <a:pPr algn="just"/>
            <a:endParaRPr lang="en-US" sz="2000" dirty="0" smtClean="0">
              <a:solidFill>
                <a:schemeClr val="accent2">
                  <a:lumMod val="75000"/>
                </a:schemeClr>
              </a:solidFill>
              <a:latin typeface="Arial" pitchFamily="34" charset="0"/>
              <a:cs typeface="Arial" pitchFamily="34" charset="0"/>
            </a:endParaRPr>
          </a:p>
          <a:p>
            <a:pPr algn="just">
              <a:buFont typeface="Wingdings" pitchFamily="2" charset="2"/>
              <a:buChar char="Ø"/>
            </a:pPr>
            <a:r>
              <a:rPr lang="en-US" sz="2000" dirty="0" smtClean="0">
                <a:solidFill>
                  <a:schemeClr val="accent2">
                    <a:lumMod val="75000"/>
                  </a:schemeClr>
                </a:solidFill>
                <a:latin typeface="Arial" pitchFamily="34" charset="0"/>
                <a:cs typeface="Arial" pitchFamily="34" charset="0"/>
              </a:rPr>
              <a:t>The electron affinity of </a:t>
            </a:r>
            <a:r>
              <a:rPr lang="en-US" sz="2000" dirty="0" err="1" smtClean="0">
                <a:solidFill>
                  <a:schemeClr val="accent2">
                    <a:lumMod val="75000"/>
                  </a:schemeClr>
                </a:solidFill>
                <a:latin typeface="Arial" pitchFamily="34" charset="0"/>
                <a:cs typeface="Arial" pitchFamily="34" charset="0"/>
              </a:rPr>
              <a:t>nobel</a:t>
            </a:r>
            <a:r>
              <a:rPr lang="en-US" sz="2000" dirty="0" smtClean="0">
                <a:solidFill>
                  <a:schemeClr val="accent2">
                    <a:lumMod val="75000"/>
                  </a:schemeClr>
                </a:solidFill>
                <a:latin typeface="Arial" pitchFamily="34" charset="0"/>
                <a:cs typeface="Arial" pitchFamily="34" charset="0"/>
              </a:rPr>
              <a:t> gases is  very less because of their maximum stability of full filled </a:t>
            </a:r>
            <a:r>
              <a:rPr lang="en-US" sz="2000" dirty="0" err="1" smtClean="0">
                <a:solidFill>
                  <a:schemeClr val="accent2">
                    <a:lumMod val="75000"/>
                  </a:schemeClr>
                </a:solidFill>
                <a:latin typeface="Arial" pitchFamily="34" charset="0"/>
                <a:cs typeface="Arial" pitchFamily="34" charset="0"/>
              </a:rPr>
              <a:t>orbitals</a:t>
            </a:r>
            <a:r>
              <a:rPr lang="en-US" sz="2000" dirty="0" smtClean="0">
                <a:solidFill>
                  <a:schemeClr val="accent2">
                    <a:lumMod val="75000"/>
                  </a:schemeClr>
                </a:solidFill>
                <a:latin typeface="Arial" pitchFamily="34" charset="0"/>
                <a:cs typeface="Arial" pitchFamily="34" charset="0"/>
              </a:rPr>
              <a:t>. </a:t>
            </a:r>
          </a:p>
          <a:p>
            <a:pPr algn="just">
              <a:buFont typeface="Wingdings" pitchFamily="2" charset="2"/>
              <a:buChar char="Ø"/>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4800"/>
            <a:ext cx="9144000" cy="4832092"/>
          </a:xfrm>
          <a:prstGeom prst="rect">
            <a:avLst/>
          </a:prstGeom>
          <a:noFill/>
        </p:spPr>
        <p:txBody>
          <a:bodyPr wrap="square" rtlCol="0">
            <a:spAutoFit/>
          </a:bodyPr>
          <a:lstStyle/>
          <a:p>
            <a:pPr algn="ctr"/>
            <a:r>
              <a:rPr lang="en-US" sz="2400" b="1" dirty="0" err="1" smtClean="0">
                <a:latin typeface="Arial" pitchFamily="34" charset="0"/>
                <a:cs typeface="Arial" pitchFamily="34" charset="0"/>
              </a:rPr>
              <a:t>Electronegativity</a:t>
            </a:r>
            <a:endParaRPr lang="en-US" sz="2400" b="1" dirty="0" smtClean="0">
              <a:latin typeface="Arial" pitchFamily="34" charset="0"/>
              <a:cs typeface="Arial" pitchFamily="34" charset="0"/>
            </a:endParaRPr>
          </a:p>
          <a:p>
            <a:pPr algn="ctr"/>
            <a:endParaRPr lang="en-US" sz="2400" b="1" dirty="0" smtClean="0">
              <a:latin typeface="Arial" pitchFamily="34" charset="0"/>
              <a:cs typeface="Arial" pitchFamily="34" charset="0"/>
            </a:endParaRPr>
          </a:p>
          <a:p>
            <a:pPr algn="just">
              <a:buFont typeface="Wingdings" pitchFamily="2" charset="2"/>
              <a:buChar char="Ø"/>
            </a:pPr>
            <a:r>
              <a:rPr lang="en-US" sz="2000" dirty="0" smtClean="0">
                <a:solidFill>
                  <a:schemeClr val="accent6">
                    <a:lumMod val="75000"/>
                  </a:schemeClr>
                </a:solidFill>
                <a:latin typeface="Arial" pitchFamily="34" charset="0"/>
                <a:cs typeface="Arial" pitchFamily="34" charset="0"/>
              </a:rPr>
              <a:t> </a:t>
            </a:r>
            <a:r>
              <a:rPr lang="en-US" sz="2000" b="1" dirty="0" err="1" smtClean="0">
                <a:solidFill>
                  <a:schemeClr val="accent6">
                    <a:lumMod val="75000"/>
                  </a:schemeClr>
                </a:solidFill>
                <a:latin typeface="Arial" pitchFamily="34" charset="0"/>
                <a:cs typeface="Arial" pitchFamily="34" charset="0"/>
              </a:rPr>
              <a:t>Electronegativity</a:t>
            </a:r>
            <a:r>
              <a:rPr lang="en-US" sz="2000" b="1" dirty="0" smtClean="0">
                <a:solidFill>
                  <a:schemeClr val="accent6">
                    <a:lumMod val="75000"/>
                  </a:schemeClr>
                </a:solidFill>
                <a:latin typeface="Arial" pitchFamily="34" charset="0"/>
                <a:cs typeface="Arial" pitchFamily="34" charset="0"/>
              </a:rPr>
              <a:t> of an element is the tendency of its atom to attract the shared pair of electrons towards itself in a covalent bond.</a:t>
            </a:r>
          </a:p>
          <a:p>
            <a:pPr algn="just"/>
            <a:r>
              <a:rPr lang="en-US" sz="2000" b="1" dirty="0" smtClean="0">
                <a:solidFill>
                  <a:schemeClr val="accent6">
                    <a:lumMod val="75000"/>
                  </a:schemeClr>
                </a:solidFill>
                <a:latin typeface="Arial" pitchFamily="34" charset="0"/>
                <a:cs typeface="Arial" pitchFamily="34" charset="0"/>
              </a:rPr>
              <a:t> </a:t>
            </a:r>
            <a:endParaRPr lang="en-US" sz="2000" b="1" dirty="0" smtClean="0">
              <a:solidFill>
                <a:schemeClr val="accent6">
                  <a:lumMod val="75000"/>
                </a:schemeClr>
              </a:solidFill>
              <a:latin typeface="Arial" pitchFamily="34" charset="0"/>
              <a:cs typeface="Arial" pitchFamily="34" charset="0"/>
            </a:endParaRPr>
          </a:p>
          <a:p>
            <a:pPr algn="just">
              <a:buFont typeface="Wingdings" pitchFamily="2" charset="2"/>
              <a:buChar char="Ø"/>
            </a:pPr>
            <a:r>
              <a:rPr lang="en-US" sz="2000" b="1" dirty="0" smtClean="0">
                <a:solidFill>
                  <a:schemeClr val="accent5">
                    <a:lumMod val="75000"/>
                  </a:schemeClr>
                </a:solidFill>
                <a:latin typeface="Arial" pitchFamily="34" charset="0"/>
                <a:cs typeface="Arial" pitchFamily="34" charset="0"/>
              </a:rPr>
              <a:t>It is represented by </a:t>
            </a:r>
            <a:r>
              <a:rPr lang="el-GR" sz="2000" b="1" dirty="0" smtClean="0">
                <a:solidFill>
                  <a:schemeClr val="accent5">
                    <a:lumMod val="75000"/>
                  </a:schemeClr>
                </a:solidFill>
                <a:latin typeface="Arial" pitchFamily="34" charset="0"/>
                <a:cs typeface="Arial" pitchFamily="34" charset="0"/>
              </a:rPr>
              <a:t>χ</a:t>
            </a:r>
            <a:r>
              <a:rPr lang="en-US" sz="2000" b="1" dirty="0" smtClean="0">
                <a:solidFill>
                  <a:schemeClr val="accent5">
                    <a:lumMod val="75000"/>
                  </a:schemeClr>
                </a:solidFill>
                <a:latin typeface="Arial" pitchFamily="34" charset="0"/>
                <a:cs typeface="Arial" pitchFamily="34" charset="0"/>
              </a:rPr>
              <a:t>.</a:t>
            </a:r>
          </a:p>
          <a:p>
            <a:pPr algn="just">
              <a:buFont typeface="Wingdings" pitchFamily="2" charset="2"/>
              <a:buChar char="Ø"/>
            </a:pPr>
            <a:endParaRPr lang="en-US" sz="2000" b="1" dirty="0" smtClean="0">
              <a:solidFill>
                <a:schemeClr val="accent5">
                  <a:lumMod val="75000"/>
                </a:schemeClr>
              </a:solidFill>
              <a:latin typeface="Arial" pitchFamily="34" charset="0"/>
              <a:cs typeface="Arial" pitchFamily="34" charset="0"/>
            </a:endParaRPr>
          </a:p>
          <a:p>
            <a:pPr algn="just">
              <a:buFont typeface="Wingdings" pitchFamily="2" charset="2"/>
              <a:buChar char="Ø"/>
            </a:pPr>
            <a:r>
              <a:rPr lang="en-US" sz="2000" b="1" dirty="0" smtClean="0">
                <a:solidFill>
                  <a:schemeClr val="accent5">
                    <a:lumMod val="75000"/>
                  </a:schemeClr>
                </a:solidFill>
                <a:latin typeface="Arial" pitchFamily="34" charset="0"/>
                <a:cs typeface="Arial" pitchFamily="34" charset="0"/>
              </a:rPr>
              <a:t>It is the property of atom in the bonded state.</a:t>
            </a:r>
          </a:p>
          <a:p>
            <a:pPr algn="just"/>
            <a:endParaRPr lang="en-US" sz="2000" dirty="0" smtClean="0">
              <a:latin typeface="Arial" pitchFamily="34" charset="0"/>
              <a:cs typeface="Arial" pitchFamily="34" charset="0"/>
            </a:endParaRPr>
          </a:p>
          <a:p>
            <a:pPr algn="just">
              <a:buFont typeface="Wingdings" pitchFamily="2" charset="2"/>
              <a:buChar char="Ø"/>
            </a:pPr>
            <a:r>
              <a:rPr lang="en-US" sz="2000" dirty="0" smtClean="0">
                <a:latin typeface="Arial" pitchFamily="34" charset="0"/>
                <a:cs typeface="Arial" pitchFamily="34" charset="0"/>
              </a:rPr>
              <a:t> A number of scales have been devised to measure the </a:t>
            </a:r>
            <a:r>
              <a:rPr lang="en-US" sz="2000" dirty="0" err="1" smtClean="0">
                <a:latin typeface="Arial" pitchFamily="34" charset="0"/>
                <a:cs typeface="Arial" pitchFamily="34" charset="0"/>
              </a:rPr>
              <a:t>electronegativity</a:t>
            </a:r>
            <a:r>
              <a:rPr lang="en-US" sz="2000" dirty="0" smtClean="0">
                <a:latin typeface="Arial" pitchFamily="34" charset="0"/>
                <a:cs typeface="Arial" pitchFamily="34" charset="0"/>
              </a:rPr>
              <a:t> of the atoms. Pauling scale is the most important of these scales.</a:t>
            </a:r>
          </a:p>
          <a:p>
            <a:pPr algn="just"/>
            <a:endParaRPr lang="en-US" sz="2000" dirty="0" smtClean="0">
              <a:latin typeface="Arial" pitchFamily="34" charset="0"/>
              <a:cs typeface="Arial" pitchFamily="34" charset="0"/>
            </a:endParaRPr>
          </a:p>
          <a:p>
            <a:pPr algn="just">
              <a:buFont typeface="Wingdings" pitchFamily="2" charset="2"/>
              <a:buChar char="Ø"/>
            </a:pPr>
            <a:r>
              <a:rPr lang="en-US" sz="2000" dirty="0" smtClean="0">
                <a:latin typeface="Arial" pitchFamily="34" charset="0"/>
                <a:cs typeface="Arial" pitchFamily="34" charset="0"/>
              </a:rPr>
              <a:t>By arbitrarily assigning a value of 4.0 to </a:t>
            </a:r>
            <a:r>
              <a:rPr lang="en-US" sz="2000" dirty="0" err="1" smtClean="0">
                <a:latin typeface="Arial" pitchFamily="34" charset="0"/>
                <a:cs typeface="Arial" pitchFamily="34" charset="0"/>
              </a:rPr>
              <a:t>flourine</a:t>
            </a:r>
            <a:r>
              <a:rPr lang="en-US" sz="2000" dirty="0" smtClean="0">
                <a:latin typeface="Arial" pitchFamily="34" charset="0"/>
                <a:cs typeface="Arial" pitchFamily="34" charset="0"/>
              </a:rPr>
              <a:t> ( the element having the greatest ability to attract electrons), the </a:t>
            </a:r>
            <a:r>
              <a:rPr lang="en-US" sz="2000" dirty="0" err="1" smtClean="0">
                <a:latin typeface="Arial" pitchFamily="34" charset="0"/>
                <a:cs typeface="Arial" pitchFamily="34" charset="0"/>
              </a:rPr>
              <a:t>electronegativity</a:t>
            </a:r>
            <a:r>
              <a:rPr lang="en-US" sz="2000" dirty="0" smtClean="0">
                <a:latin typeface="Arial" pitchFamily="34" charset="0"/>
                <a:cs typeface="Arial" pitchFamily="34" charset="0"/>
              </a:rPr>
              <a:t> of other elements were calculated.</a:t>
            </a:r>
            <a:endParaRPr lang="en-US" sz="2000" dirty="0">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893647"/>
          </a:xfrm>
          <a:prstGeom prst="rect">
            <a:avLst/>
          </a:prstGeom>
          <a:noFill/>
        </p:spPr>
        <p:txBody>
          <a:bodyPr wrap="square" rtlCol="0">
            <a:spAutoFit/>
          </a:bodyPr>
          <a:lstStyle/>
          <a:p>
            <a:pPr algn="ctr"/>
            <a:r>
              <a:rPr lang="en-US" sz="2400" b="1" dirty="0" smtClean="0">
                <a:latin typeface="Arial" pitchFamily="34" charset="0"/>
                <a:cs typeface="Arial" pitchFamily="34" charset="0"/>
              </a:rPr>
              <a:t>Factors Influencing </a:t>
            </a:r>
            <a:r>
              <a:rPr lang="en-US" sz="2400" b="1" dirty="0" err="1" smtClean="0">
                <a:latin typeface="Arial" pitchFamily="34" charset="0"/>
                <a:cs typeface="Arial" pitchFamily="34" charset="0"/>
              </a:rPr>
              <a:t>Electronegativity</a:t>
            </a:r>
            <a:endParaRPr lang="en-US" sz="2400" b="1" dirty="0" smtClean="0">
              <a:latin typeface="Arial" pitchFamily="34" charset="0"/>
              <a:cs typeface="Arial" pitchFamily="34" charset="0"/>
            </a:endParaRPr>
          </a:p>
          <a:p>
            <a:pPr marL="457200" indent="-457200">
              <a:buAutoNum type="alphaLcParenR"/>
            </a:pPr>
            <a:r>
              <a:rPr lang="en-US" sz="2400" b="1" dirty="0" smtClean="0">
                <a:latin typeface="Arial" pitchFamily="34" charset="0"/>
                <a:cs typeface="Arial" pitchFamily="34" charset="0"/>
              </a:rPr>
              <a:t>Atomic size</a:t>
            </a:r>
          </a:p>
          <a:p>
            <a:pPr marL="457200" indent="-457200" algn="just"/>
            <a:r>
              <a:rPr lang="en-US" sz="2400" b="1" dirty="0" smtClean="0">
                <a:latin typeface="Arial" pitchFamily="34" charset="0"/>
                <a:cs typeface="Arial" pitchFamily="34" charset="0"/>
              </a:rPr>
              <a:t> </a:t>
            </a:r>
            <a:r>
              <a:rPr lang="en-US" sz="2400" b="1" dirty="0" smtClean="0">
                <a:latin typeface="Arial" pitchFamily="34" charset="0"/>
                <a:cs typeface="Arial" pitchFamily="34" charset="0"/>
              </a:rPr>
              <a:t>   </a:t>
            </a:r>
            <a:r>
              <a:rPr lang="en-US" sz="2000" b="1" dirty="0" smtClean="0">
                <a:solidFill>
                  <a:schemeClr val="accent5">
                    <a:lumMod val="75000"/>
                  </a:schemeClr>
                </a:solidFill>
                <a:latin typeface="Arial" pitchFamily="34" charset="0"/>
                <a:cs typeface="Arial" pitchFamily="34" charset="0"/>
              </a:rPr>
              <a:t>The smaller the size of an atom, greater is its tendency to attract shared pair of electron towards itself</a:t>
            </a:r>
            <a:r>
              <a:rPr lang="en-US" sz="2000" b="1" dirty="0" smtClean="0">
                <a:latin typeface="Arial" pitchFamily="34" charset="0"/>
                <a:cs typeface="Arial" pitchFamily="34" charset="0"/>
              </a:rPr>
              <a:t> .</a:t>
            </a:r>
          </a:p>
          <a:p>
            <a:pPr marL="457200" indent="-457200" algn="just"/>
            <a:endParaRPr lang="en-US" sz="2000" b="1" dirty="0" smtClean="0">
              <a:latin typeface="Arial" pitchFamily="34" charset="0"/>
              <a:cs typeface="Arial" pitchFamily="34" charset="0"/>
            </a:endParaRPr>
          </a:p>
          <a:p>
            <a:pPr marL="457200" indent="-457200" algn="just"/>
            <a:r>
              <a:rPr lang="en-US" sz="2400" b="1" dirty="0" smtClean="0">
                <a:latin typeface="Arial" pitchFamily="34" charset="0"/>
                <a:cs typeface="Arial" pitchFamily="34" charset="0"/>
              </a:rPr>
              <a:t>b) Effective nuclear attraction</a:t>
            </a:r>
          </a:p>
          <a:p>
            <a:pPr marL="457200" indent="-457200" algn="just"/>
            <a:r>
              <a:rPr lang="en-US" sz="2400" b="1" dirty="0" smtClean="0">
                <a:latin typeface="Arial" pitchFamily="34" charset="0"/>
                <a:cs typeface="Arial" pitchFamily="34" charset="0"/>
              </a:rPr>
              <a:t> </a:t>
            </a:r>
            <a:r>
              <a:rPr lang="en-US" sz="2400" b="1" dirty="0" smtClean="0">
                <a:latin typeface="Arial" pitchFamily="34" charset="0"/>
                <a:cs typeface="Arial" pitchFamily="34" charset="0"/>
              </a:rPr>
              <a:t>     </a:t>
            </a:r>
            <a:r>
              <a:rPr lang="en-US" sz="2000" b="1" dirty="0" smtClean="0">
                <a:solidFill>
                  <a:schemeClr val="accent5">
                    <a:lumMod val="75000"/>
                  </a:schemeClr>
                </a:solidFill>
                <a:latin typeface="Arial" pitchFamily="34" charset="0"/>
                <a:cs typeface="Arial" pitchFamily="34" charset="0"/>
              </a:rPr>
              <a:t>The increase in the effective nuclear charge increases the attraction for the electrons and hence </a:t>
            </a:r>
            <a:r>
              <a:rPr lang="en-US" sz="2000" b="1" dirty="0" err="1" smtClean="0">
                <a:solidFill>
                  <a:schemeClr val="accent5">
                    <a:lumMod val="75000"/>
                  </a:schemeClr>
                </a:solidFill>
                <a:latin typeface="Arial" pitchFamily="34" charset="0"/>
                <a:cs typeface="Arial" pitchFamily="34" charset="0"/>
              </a:rPr>
              <a:t>electronegativity</a:t>
            </a:r>
            <a:r>
              <a:rPr lang="en-US" sz="2000" b="1" dirty="0" smtClean="0">
                <a:solidFill>
                  <a:schemeClr val="accent5">
                    <a:lumMod val="75000"/>
                  </a:schemeClr>
                </a:solidFill>
                <a:latin typeface="Arial" pitchFamily="34" charset="0"/>
                <a:cs typeface="Arial" pitchFamily="34" charset="0"/>
              </a:rPr>
              <a:t> increases.</a:t>
            </a:r>
          </a:p>
          <a:p>
            <a:pPr marL="457200" indent="-457200" algn="just"/>
            <a:endParaRPr lang="en-US" sz="2400" b="1" dirty="0" smtClean="0">
              <a:latin typeface="Arial" pitchFamily="34" charset="0"/>
              <a:cs typeface="Arial" pitchFamily="34" charset="0"/>
            </a:endParaRPr>
          </a:p>
          <a:p>
            <a:pPr marL="457200" indent="-457200">
              <a:buAutoNum type="alphaLcParenR" startAt="3"/>
            </a:pPr>
            <a:r>
              <a:rPr lang="en-US" sz="2400" b="1" dirty="0" smtClean="0">
                <a:latin typeface="Arial" pitchFamily="34" charset="0"/>
                <a:cs typeface="Arial" pitchFamily="34" charset="0"/>
              </a:rPr>
              <a:t>Charge on atom</a:t>
            </a:r>
          </a:p>
          <a:p>
            <a:pPr marL="457200" indent="-457200" algn="just"/>
            <a:r>
              <a:rPr lang="en-US" sz="2400" b="1" dirty="0" smtClean="0">
                <a:latin typeface="Arial" pitchFamily="34" charset="0"/>
                <a:cs typeface="Arial" pitchFamily="34" charset="0"/>
              </a:rPr>
              <a:t> </a:t>
            </a:r>
            <a:r>
              <a:rPr lang="en-US" sz="2400" b="1" dirty="0" smtClean="0">
                <a:latin typeface="Arial" pitchFamily="34" charset="0"/>
                <a:cs typeface="Arial" pitchFamily="34" charset="0"/>
              </a:rPr>
              <a:t>     </a:t>
            </a:r>
            <a:r>
              <a:rPr lang="en-US" sz="2000" b="1" dirty="0" err="1" smtClean="0">
                <a:solidFill>
                  <a:schemeClr val="accent5">
                    <a:lumMod val="75000"/>
                  </a:schemeClr>
                </a:solidFill>
                <a:latin typeface="Arial" pitchFamily="34" charset="0"/>
                <a:cs typeface="Arial" pitchFamily="34" charset="0"/>
              </a:rPr>
              <a:t>Cation</a:t>
            </a:r>
            <a:r>
              <a:rPr lang="en-US" sz="2000" b="1" dirty="0" smtClean="0">
                <a:solidFill>
                  <a:schemeClr val="accent5">
                    <a:lumMod val="75000"/>
                  </a:schemeClr>
                </a:solidFill>
                <a:latin typeface="Arial" pitchFamily="34" charset="0"/>
                <a:cs typeface="Arial" pitchFamily="34" charset="0"/>
              </a:rPr>
              <a:t> attracts electron pair more towards itself while an anion attracts the electron pair less readily than its parent atom.</a:t>
            </a:r>
          </a:p>
          <a:p>
            <a:pPr marL="457200" indent="-457200" algn="just"/>
            <a:r>
              <a:rPr lang="en-US" sz="2000" b="1" dirty="0" smtClean="0">
                <a:solidFill>
                  <a:schemeClr val="accent5">
                    <a:lumMod val="75000"/>
                  </a:schemeClr>
                </a:solidFill>
                <a:latin typeface="Arial" pitchFamily="34" charset="0"/>
                <a:cs typeface="Arial" pitchFamily="34" charset="0"/>
              </a:rPr>
              <a:t>        Higher the  oxidation state of element , higher is its </a:t>
            </a:r>
            <a:r>
              <a:rPr lang="en-US" sz="2000" b="1" dirty="0" err="1" smtClean="0">
                <a:solidFill>
                  <a:schemeClr val="accent5">
                    <a:lumMod val="75000"/>
                  </a:schemeClr>
                </a:solidFill>
                <a:latin typeface="Arial" pitchFamily="34" charset="0"/>
                <a:cs typeface="Arial" pitchFamily="34" charset="0"/>
              </a:rPr>
              <a:t>electronegativity</a:t>
            </a:r>
            <a:r>
              <a:rPr lang="en-US" sz="2000" b="1" dirty="0" smtClean="0">
                <a:solidFill>
                  <a:schemeClr val="accent5">
                    <a:lumMod val="75000"/>
                  </a:schemeClr>
                </a:solidFill>
                <a:latin typeface="Arial" pitchFamily="34" charset="0"/>
                <a:cs typeface="Arial" pitchFamily="34" charset="0"/>
              </a:rPr>
              <a:t>.</a:t>
            </a:r>
            <a:endParaRPr lang="en-US" sz="2000" b="1" dirty="0">
              <a:solidFill>
                <a:schemeClr val="accent5">
                  <a:lumMod val="75000"/>
                </a:schemeClr>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609600"/>
          </a:xfrm>
        </p:spPr>
        <p:txBody>
          <a:bodyPr>
            <a:normAutofit/>
          </a:bodyPr>
          <a:lstStyle/>
          <a:p>
            <a:r>
              <a:rPr lang="en-US" sz="3200" b="1" dirty="0" smtClean="0">
                <a:solidFill>
                  <a:schemeClr val="accent2">
                    <a:lumMod val="75000"/>
                  </a:schemeClr>
                </a:solidFill>
                <a:latin typeface="Arial" pitchFamily="34" charset="0"/>
                <a:cs typeface="Arial" pitchFamily="34" charset="0"/>
              </a:rPr>
              <a:t>Types of atomic radii</a:t>
            </a:r>
            <a:endParaRPr lang="en-US" sz="3200" b="1" dirty="0">
              <a:solidFill>
                <a:schemeClr val="accent2">
                  <a:lumMod val="75000"/>
                </a:schemeClr>
              </a:solidFill>
              <a:latin typeface="Arial" pitchFamily="34" charset="0"/>
              <a:cs typeface="Arial" pitchFamily="34" charset="0"/>
            </a:endParaRPr>
          </a:p>
        </p:txBody>
      </p:sp>
      <p:sp>
        <p:nvSpPr>
          <p:cNvPr id="4" name="TextBox 3"/>
          <p:cNvSpPr txBox="1"/>
          <p:nvPr/>
        </p:nvSpPr>
        <p:spPr>
          <a:xfrm>
            <a:off x="0" y="914400"/>
            <a:ext cx="9372600" cy="6878806"/>
          </a:xfrm>
          <a:prstGeom prst="rect">
            <a:avLst/>
          </a:prstGeom>
          <a:noFill/>
        </p:spPr>
        <p:txBody>
          <a:bodyPr wrap="square" rtlCol="0">
            <a:spAutoFit/>
          </a:bodyPr>
          <a:lstStyle/>
          <a:p>
            <a:pPr marL="342900" indent="-342900">
              <a:buAutoNum type="alphaLcParenR"/>
            </a:pPr>
            <a:r>
              <a:rPr lang="en-US" sz="2400" dirty="0" smtClean="0">
                <a:solidFill>
                  <a:schemeClr val="tx2">
                    <a:lumMod val="60000"/>
                    <a:lumOff val="40000"/>
                  </a:schemeClr>
                </a:solidFill>
                <a:latin typeface="Arial" pitchFamily="34" charset="0"/>
                <a:cs typeface="Arial" pitchFamily="34" charset="0"/>
              </a:rPr>
              <a:t>Covalent Radius</a:t>
            </a:r>
          </a:p>
          <a:p>
            <a:pPr marL="342900" indent="-342900">
              <a:buAutoNum type="alphaLcParenR"/>
            </a:pPr>
            <a:r>
              <a:rPr lang="en-US" sz="2400" dirty="0" smtClean="0">
                <a:solidFill>
                  <a:schemeClr val="accent4">
                    <a:lumMod val="75000"/>
                  </a:schemeClr>
                </a:solidFill>
                <a:latin typeface="Arial" pitchFamily="34" charset="0"/>
                <a:cs typeface="Arial" pitchFamily="34" charset="0"/>
              </a:rPr>
              <a:t>Vander Waal’s radius</a:t>
            </a:r>
          </a:p>
          <a:p>
            <a:pPr marL="342900" indent="-342900">
              <a:buAutoNum type="alphaLcParenR"/>
            </a:pPr>
            <a:r>
              <a:rPr lang="en-US" sz="2400" dirty="0" smtClean="0">
                <a:solidFill>
                  <a:schemeClr val="accent6">
                    <a:lumMod val="75000"/>
                  </a:schemeClr>
                </a:solidFill>
                <a:latin typeface="Arial" pitchFamily="34" charset="0"/>
                <a:cs typeface="Arial" pitchFamily="34" charset="0"/>
              </a:rPr>
              <a:t>Metallic radius</a:t>
            </a:r>
          </a:p>
          <a:p>
            <a:pPr marL="342900" indent="-342900">
              <a:buAutoNum type="alphaLcParenR"/>
            </a:pPr>
            <a:r>
              <a:rPr lang="en-US" sz="2400" dirty="0" smtClean="0">
                <a:solidFill>
                  <a:schemeClr val="accent3">
                    <a:lumMod val="75000"/>
                  </a:schemeClr>
                </a:solidFill>
                <a:latin typeface="Arial" pitchFamily="34" charset="0"/>
                <a:cs typeface="Arial" pitchFamily="34" charset="0"/>
              </a:rPr>
              <a:t>Ionic radius</a:t>
            </a:r>
          </a:p>
          <a:p>
            <a:pPr marL="342900" indent="-342900"/>
            <a:endParaRPr lang="en-US" sz="2400" dirty="0" smtClean="0">
              <a:solidFill>
                <a:schemeClr val="accent3">
                  <a:lumMod val="75000"/>
                </a:schemeClr>
              </a:solidFill>
              <a:latin typeface="Arial" pitchFamily="34" charset="0"/>
              <a:cs typeface="Arial" pitchFamily="34" charset="0"/>
            </a:endParaRPr>
          </a:p>
          <a:p>
            <a:pPr marL="342900" indent="-342900">
              <a:buFont typeface="Wingdings" pitchFamily="2" charset="2"/>
              <a:buChar char="q"/>
            </a:pPr>
            <a:r>
              <a:rPr lang="en-US" sz="2400" dirty="0" smtClean="0">
                <a:solidFill>
                  <a:schemeClr val="accent2">
                    <a:lumMod val="75000"/>
                  </a:schemeClr>
                </a:solidFill>
                <a:latin typeface="Arial" pitchFamily="34" charset="0"/>
                <a:cs typeface="Arial" pitchFamily="34" charset="0"/>
              </a:rPr>
              <a:t> Atomic radii are measured by </a:t>
            </a:r>
          </a:p>
          <a:p>
            <a:pPr marL="342900" indent="-342900"/>
            <a:r>
              <a:rPr lang="en-US" sz="2400" dirty="0" smtClean="0">
                <a:solidFill>
                  <a:schemeClr val="accent2">
                    <a:lumMod val="75000"/>
                  </a:schemeClr>
                </a:solidFill>
                <a:latin typeface="Arial" pitchFamily="34" charset="0"/>
                <a:cs typeface="Arial" pitchFamily="34" charset="0"/>
              </a:rPr>
              <a:t>either X-ray analysis or spectroscopic methods</a:t>
            </a:r>
          </a:p>
          <a:p>
            <a:pPr marL="342900" indent="-342900"/>
            <a:endParaRPr lang="en-US" sz="2400" dirty="0" smtClean="0">
              <a:solidFill>
                <a:schemeClr val="accent2">
                  <a:lumMod val="75000"/>
                </a:schemeClr>
              </a:solidFill>
              <a:latin typeface="Arial" pitchFamily="34" charset="0"/>
              <a:cs typeface="Arial" pitchFamily="34" charset="0"/>
            </a:endParaRPr>
          </a:p>
          <a:p>
            <a:pPr marL="457200" indent="-457200">
              <a:buAutoNum type="alphaLcParenR"/>
            </a:pPr>
            <a:r>
              <a:rPr lang="en-US" sz="2400" dirty="0" smtClean="0">
                <a:solidFill>
                  <a:schemeClr val="accent1">
                    <a:lumMod val="75000"/>
                  </a:schemeClr>
                </a:solidFill>
                <a:latin typeface="Arial" pitchFamily="34" charset="0"/>
                <a:cs typeface="Arial" pitchFamily="34" charset="0"/>
              </a:rPr>
              <a:t>Covalent Radius</a:t>
            </a:r>
          </a:p>
          <a:p>
            <a:pPr marL="457200" indent="-457200"/>
            <a:r>
              <a:rPr lang="en-US" sz="2400" dirty="0" smtClean="0">
                <a:latin typeface="Arial" pitchFamily="34" charset="0"/>
                <a:cs typeface="Arial" pitchFamily="34" charset="0"/>
              </a:rPr>
              <a:t>It is defined as one half the distance between the nuclei of two covalently  bonded atoms in  a </a:t>
            </a:r>
            <a:r>
              <a:rPr lang="en-US" sz="2400" dirty="0" err="1" smtClean="0">
                <a:latin typeface="Arial" pitchFamily="34" charset="0"/>
                <a:cs typeface="Arial" pitchFamily="34" charset="0"/>
              </a:rPr>
              <a:t>homonuclear</a:t>
            </a:r>
            <a:r>
              <a:rPr lang="en-US" sz="2400" dirty="0" smtClean="0">
                <a:latin typeface="Arial" pitchFamily="34" charset="0"/>
                <a:cs typeface="Arial" pitchFamily="34" charset="0"/>
              </a:rPr>
              <a:t> molecule.</a:t>
            </a:r>
          </a:p>
          <a:p>
            <a:pPr marL="457200" indent="-457200"/>
            <a:r>
              <a:rPr lang="en-US" sz="2400" dirty="0" smtClean="0">
                <a:latin typeface="Arial" pitchFamily="34" charset="0"/>
                <a:cs typeface="Arial" pitchFamily="34" charset="0"/>
              </a:rPr>
              <a:t>Thus, r </a:t>
            </a:r>
            <a:r>
              <a:rPr lang="en-US" sz="900" dirty="0" smtClean="0">
                <a:latin typeface="Arial" pitchFamily="34" charset="0"/>
                <a:cs typeface="Arial" pitchFamily="34" charset="0"/>
              </a:rPr>
              <a:t>covalent </a:t>
            </a:r>
            <a:r>
              <a:rPr lang="en-US" sz="2400" dirty="0" smtClean="0">
                <a:latin typeface="Arial" pitchFamily="34" charset="0"/>
                <a:cs typeface="Arial" pitchFamily="34" charset="0"/>
              </a:rPr>
              <a:t>= ½ [ </a:t>
            </a:r>
            <a:r>
              <a:rPr lang="en-US" sz="2400" dirty="0" err="1" smtClean="0">
                <a:latin typeface="Arial" pitchFamily="34" charset="0"/>
                <a:cs typeface="Arial" pitchFamily="34" charset="0"/>
              </a:rPr>
              <a:t>Internuclear</a:t>
            </a:r>
            <a:r>
              <a:rPr lang="en-US" sz="2400" dirty="0" smtClean="0">
                <a:latin typeface="Arial" pitchFamily="34" charset="0"/>
                <a:cs typeface="Arial" pitchFamily="34" charset="0"/>
              </a:rPr>
              <a:t> distance between two atoms]</a:t>
            </a:r>
          </a:p>
          <a:p>
            <a:pPr marL="457200" indent="-457200"/>
            <a:r>
              <a:rPr lang="en-US" sz="2400" dirty="0" smtClean="0">
                <a:latin typeface="Arial" pitchFamily="34" charset="0"/>
                <a:cs typeface="Arial" pitchFamily="34" charset="0"/>
              </a:rPr>
              <a:t>          r </a:t>
            </a:r>
            <a:r>
              <a:rPr lang="en-US" sz="900" dirty="0" smtClean="0">
                <a:latin typeface="Arial" pitchFamily="34" charset="0"/>
                <a:cs typeface="Arial" pitchFamily="34" charset="0"/>
              </a:rPr>
              <a:t>covalent </a:t>
            </a:r>
            <a:r>
              <a:rPr lang="en-US" sz="2400" dirty="0" smtClean="0">
                <a:latin typeface="Arial" pitchFamily="34" charset="0"/>
                <a:cs typeface="Arial" pitchFamily="34" charset="0"/>
              </a:rPr>
              <a:t>= ½ [ bond length]</a:t>
            </a:r>
          </a:p>
          <a:p>
            <a:pPr marL="457200" indent="-457200"/>
            <a:r>
              <a:rPr lang="en-US" sz="2400" dirty="0" smtClean="0">
                <a:latin typeface="Arial" pitchFamily="34" charset="0"/>
                <a:cs typeface="Arial" pitchFamily="34" charset="0"/>
              </a:rPr>
              <a:t>Example: </a:t>
            </a:r>
            <a:r>
              <a:rPr lang="en-US" sz="2400" dirty="0" err="1" smtClean="0">
                <a:latin typeface="Arial" pitchFamily="34" charset="0"/>
                <a:cs typeface="Arial" pitchFamily="34" charset="0"/>
              </a:rPr>
              <a:t>Internuclear</a:t>
            </a:r>
            <a:r>
              <a:rPr lang="en-US" sz="2400" dirty="0" smtClean="0">
                <a:latin typeface="Arial" pitchFamily="34" charset="0"/>
                <a:cs typeface="Arial" pitchFamily="34" charset="0"/>
              </a:rPr>
              <a:t> distance of hydrogen molecule is 74pm</a:t>
            </a:r>
          </a:p>
          <a:p>
            <a:pPr marL="457200" indent="-457200"/>
            <a:r>
              <a:rPr lang="en-US" sz="2400" dirty="0" smtClean="0">
                <a:latin typeface="Arial" pitchFamily="34" charset="0"/>
                <a:cs typeface="Arial" pitchFamily="34" charset="0"/>
              </a:rPr>
              <a:t>So, covalent radius of H atom is 74/2 = 37pm</a:t>
            </a:r>
          </a:p>
          <a:p>
            <a:pPr marL="457200" indent="-457200"/>
            <a:endParaRPr lang="en-US" sz="2400" dirty="0" smtClean="0">
              <a:latin typeface="Arial" pitchFamily="34" charset="0"/>
              <a:cs typeface="Arial" pitchFamily="34" charset="0"/>
            </a:endParaRPr>
          </a:p>
          <a:p>
            <a:pPr marL="457200" indent="-457200"/>
            <a:endParaRPr lang="en-US" sz="900" dirty="0" smtClean="0">
              <a:latin typeface="Arial" pitchFamily="34" charset="0"/>
              <a:cs typeface="Arial" pitchFamily="34" charset="0"/>
            </a:endParaRPr>
          </a:p>
          <a:p>
            <a:pPr marL="342900" indent="-342900"/>
            <a:endParaRPr lang="en-US" sz="2400" dirty="0" smtClean="0">
              <a:solidFill>
                <a:schemeClr val="accent2">
                  <a:lumMod val="75000"/>
                </a:schemeClr>
              </a:solidFill>
              <a:latin typeface="Arial" pitchFamily="34" charset="0"/>
              <a:cs typeface="Arial" pitchFamily="34" charset="0"/>
            </a:endParaRPr>
          </a:p>
          <a:p>
            <a:pPr marL="342900" indent="-342900"/>
            <a:endParaRPr lang="en-US" sz="2400" dirty="0">
              <a:solidFill>
                <a:schemeClr val="accent3">
                  <a:lumMod val="75000"/>
                </a:schemeClr>
              </a:solidFill>
              <a:latin typeface="Arial" pitchFamily="34" charset="0"/>
              <a:cs typeface="Arial" pitchFamily="34" charset="0"/>
            </a:endParaRPr>
          </a:p>
        </p:txBody>
      </p:sp>
      <p:pic>
        <p:nvPicPr>
          <p:cNvPr id="5" name="Picture 4" descr="Covalent radius.png"/>
          <p:cNvPicPr>
            <a:picLocks noChangeAspect="1"/>
          </p:cNvPicPr>
          <p:nvPr/>
        </p:nvPicPr>
        <p:blipFill>
          <a:blip r:embed="rId2"/>
          <a:stretch>
            <a:fillRect/>
          </a:stretch>
        </p:blipFill>
        <p:spPr>
          <a:xfrm>
            <a:off x="5181600" y="533401"/>
            <a:ext cx="3753095" cy="2667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04800"/>
            <a:ext cx="8229600" cy="5139869"/>
          </a:xfrm>
          <a:prstGeom prst="rect">
            <a:avLst/>
          </a:prstGeom>
          <a:noFill/>
        </p:spPr>
        <p:txBody>
          <a:bodyPr wrap="square" rtlCol="0">
            <a:spAutoFit/>
          </a:bodyPr>
          <a:lstStyle/>
          <a:p>
            <a:pPr algn="ctr"/>
            <a:r>
              <a:rPr lang="en-US" sz="2400" b="1" dirty="0" smtClean="0">
                <a:solidFill>
                  <a:schemeClr val="tx2">
                    <a:lumMod val="75000"/>
                  </a:schemeClr>
                </a:solidFill>
                <a:latin typeface="Arial" pitchFamily="34" charset="0"/>
                <a:cs typeface="Arial" pitchFamily="34" charset="0"/>
              </a:rPr>
              <a:t>Trends in groups and periods</a:t>
            </a:r>
          </a:p>
          <a:p>
            <a:pPr algn="ctr"/>
            <a:endParaRPr lang="en-US" sz="2400" b="1" dirty="0" smtClean="0">
              <a:solidFill>
                <a:schemeClr val="tx2">
                  <a:lumMod val="75000"/>
                </a:schemeClr>
              </a:solidFill>
              <a:latin typeface="Arial" pitchFamily="34" charset="0"/>
              <a:cs typeface="Arial" pitchFamily="34" charset="0"/>
            </a:endParaRPr>
          </a:p>
          <a:p>
            <a:r>
              <a:rPr lang="en-US" sz="2000" b="1" dirty="0" smtClean="0">
                <a:solidFill>
                  <a:schemeClr val="tx2">
                    <a:lumMod val="75000"/>
                  </a:schemeClr>
                </a:solidFill>
                <a:latin typeface="Arial" pitchFamily="34" charset="0"/>
                <a:cs typeface="Arial" pitchFamily="34" charset="0"/>
              </a:rPr>
              <a:t>Along the group</a:t>
            </a:r>
          </a:p>
          <a:p>
            <a:endParaRPr lang="en-US" sz="2000" b="1" dirty="0" smtClean="0">
              <a:solidFill>
                <a:schemeClr val="tx2">
                  <a:lumMod val="75000"/>
                </a:schemeClr>
              </a:solidFill>
              <a:latin typeface="Arial" pitchFamily="34" charset="0"/>
              <a:cs typeface="Arial" pitchFamily="34" charset="0"/>
            </a:endParaRPr>
          </a:p>
          <a:p>
            <a:pPr algn="just">
              <a:buFont typeface="Wingdings" pitchFamily="2" charset="2"/>
              <a:buChar char="q"/>
            </a:pPr>
            <a:r>
              <a:rPr lang="en-US" sz="2000" b="1" dirty="0" smtClean="0">
                <a:solidFill>
                  <a:schemeClr val="accent2">
                    <a:lumMod val="75000"/>
                  </a:schemeClr>
                </a:solidFill>
                <a:latin typeface="Arial" pitchFamily="34" charset="0"/>
                <a:cs typeface="Arial" pitchFamily="34" charset="0"/>
              </a:rPr>
              <a:t> </a:t>
            </a:r>
            <a:r>
              <a:rPr lang="en-US" sz="2000" b="1" dirty="0" err="1" smtClean="0">
                <a:solidFill>
                  <a:schemeClr val="accent2">
                    <a:lumMod val="75000"/>
                  </a:schemeClr>
                </a:solidFill>
                <a:latin typeface="Arial" pitchFamily="34" charset="0"/>
                <a:cs typeface="Arial" pitchFamily="34" charset="0"/>
              </a:rPr>
              <a:t>Electronegativity</a:t>
            </a:r>
            <a:r>
              <a:rPr lang="en-US" sz="2000" b="1" dirty="0" smtClean="0">
                <a:solidFill>
                  <a:schemeClr val="accent2">
                    <a:lumMod val="75000"/>
                  </a:schemeClr>
                </a:solidFill>
                <a:latin typeface="Arial" pitchFamily="34" charset="0"/>
                <a:cs typeface="Arial" pitchFamily="34" charset="0"/>
              </a:rPr>
              <a:t> decreases from top to bottom in a group because size of atom increases and also the screening effect increases.</a:t>
            </a:r>
          </a:p>
          <a:p>
            <a:pPr algn="just">
              <a:buFont typeface="Wingdings" pitchFamily="2" charset="2"/>
              <a:buChar char="q"/>
            </a:pPr>
            <a:endParaRPr lang="en-US" sz="2000" b="1" dirty="0" smtClean="0">
              <a:solidFill>
                <a:schemeClr val="accent2">
                  <a:lumMod val="75000"/>
                </a:schemeClr>
              </a:solidFill>
              <a:latin typeface="Arial" pitchFamily="34" charset="0"/>
              <a:cs typeface="Arial" pitchFamily="34" charset="0"/>
            </a:endParaRPr>
          </a:p>
          <a:p>
            <a:pPr algn="just"/>
            <a:r>
              <a:rPr lang="en-US" sz="2000" b="1" dirty="0" smtClean="0">
                <a:solidFill>
                  <a:schemeClr val="tx2">
                    <a:lumMod val="75000"/>
                  </a:schemeClr>
                </a:solidFill>
                <a:latin typeface="Arial" pitchFamily="34" charset="0"/>
                <a:cs typeface="Arial" pitchFamily="34" charset="0"/>
              </a:rPr>
              <a:t>Along the </a:t>
            </a:r>
            <a:r>
              <a:rPr lang="en-US" sz="2000" b="1" dirty="0" smtClean="0">
                <a:solidFill>
                  <a:schemeClr val="tx2">
                    <a:lumMod val="75000"/>
                  </a:schemeClr>
                </a:solidFill>
                <a:latin typeface="Arial" pitchFamily="34" charset="0"/>
                <a:cs typeface="Arial" pitchFamily="34" charset="0"/>
              </a:rPr>
              <a:t>period</a:t>
            </a:r>
          </a:p>
          <a:p>
            <a:pPr algn="just"/>
            <a:endParaRPr lang="en-US" sz="2000" b="1" dirty="0" smtClean="0">
              <a:solidFill>
                <a:schemeClr val="tx2">
                  <a:lumMod val="75000"/>
                </a:schemeClr>
              </a:solidFill>
              <a:latin typeface="Arial" pitchFamily="34" charset="0"/>
              <a:cs typeface="Arial" pitchFamily="34" charset="0"/>
            </a:endParaRPr>
          </a:p>
          <a:p>
            <a:pPr algn="just">
              <a:buFont typeface="Wingdings" pitchFamily="2" charset="2"/>
              <a:buChar char="q"/>
            </a:pPr>
            <a:r>
              <a:rPr lang="en-US" sz="2000" b="1" dirty="0" smtClean="0">
                <a:solidFill>
                  <a:schemeClr val="accent2">
                    <a:lumMod val="75000"/>
                  </a:schemeClr>
                </a:solidFill>
                <a:latin typeface="Arial" pitchFamily="34" charset="0"/>
                <a:cs typeface="Arial" pitchFamily="34" charset="0"/>
              </a:rPr>
              <a:t> The </a:t>
            </a:r>
            <a:r>
              <a:rPr lang="en-US" sz="2000" b="1" dirty="0" err="1" smtClean="0">
                <a:solidFill>
                  <a:schemeClr val="accent2">
                    <a:lumMod val="75000"/>
                  </a:schemeClr>
                </a:solidFill>
                <a:latin typeface="Arial" pitchFamily="34" charset="0"/>
                <a:cs typeface="Arial" pitchFamily="34" charset="0"/>
              </a:rPr>
              <a:t>electronegativity</a:t>
            </a:r>
            <a:r>
              <a:rPr lang="en-US" sz="2000" b="1" dirty="0" smtClean="0">
                <a:solidFill>
                  <a:schemeClr val="accent2">
                    <a:lumMod val="75000"/>
                  </a:schemeClr>
                </a:solidFill>
                <a:latin typeface="Arial" pitchFamily="34" charset="0"/>
                <a:cs typeface="Arial" pitchFamily="34" charset="0"/>
              </a:rPr>
              <a:t> value increases along a period from left to right. As we move from left to right the nuclear charge increases and atomic radius decreases thus increasing the </a:t>
            </a:r>
            <a:r>
              <a:rPr lang="en-US" sz="2000" b="1" dirty="0" err="1" smtClean="0">
                <a:solidFill>
                  <a:schemeClr val="accent2">
                    <a:lumMod val="75000"/>
                  </a:schemeClr>
                </a:solidFill>
                <a:latin typeface="Arial" pitchFamily="34" charset="0"/>
                <a:cs typeface="Arial" pitchFamily="34" charset="0"/>
              </a:rPr>
              <a:t>electronegativity</a:t>
            </a:r>
            <a:r>
              <a:rPr lang="en-US" sz="2000" b="1" dirty="0" smtClean="0">
                <a:solidFill>
                  <a:schemeClr val="accent2">
                    <a:lumMod val="75000"/>
                  </a:schemeClr>
                </a:solidFill>
                <a:latin typeface="Arial" pitchFamily="34" charset="0"/>
                <a:cs typeface="Arial" pitchFamily="34" charset="0"/>
              </a:rPr>
              <a:t> value.</a:t>
            </a:r>
            <a:endParaRPr lang="en-US" sz="2000" b="1" dirty="0" smtClean="0">
              <a:solidFill>
                <a:schemeClr val="accent2">
                  <a:lumMod val="75000"/>
                </a:schemeClr>
              </a:solidFill>
              <a:latin typeface="Arial" pitchFamily="34" charset="0"/>
              <a:cs typeface="Arial" pitchFamily="34" charset="0"/>
            </a:endParaRPr>
          </a:p>
          <a:p>
            <a:pPr>
              <a:buFont typeface="Wingdings" pitchFamily="2" charset="2"/>
              <a:buChar char="q"/>
            </a:pPr>
            <a:endParaRPr lang="en-US" sz="2000" b="1" dirty="0" smtClean="0">
              <a:solidFill>
                <a:schemeClr val="accent2">
                  <a:lumMod val="75000"/>
                </a:schemeClr>
              </a:solidFill>
              <a:latin typeface="Arial" pitchFamily="34" charset="0"/>
              <a:cs typeface="Arial" pitchFamily="34" charset="0"/>
            </a:endParaRPr>
          </a:p>
          <a:p>
            <a:pPr marL="457200" indent="-457200">
              <a:buFont typeface="Wingdings" pitchFamily="2" charset="2"/>
              <a:buChar char="q"/>
            </a:pPr>
            <a:endParaRPr lang="en-US" sz="2000" b="1" dirty="0">
              <a:solidFill>
                <a:schemeClr val="accent2">
                  <a:lumMod val="75000"/>
                </a:schemeClr>
              </a:solidFill>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57200"/>
            <a:ext cx="9144000" cy="5755422"/>
          </a:xfrm>
          <a:prstGeom prst="rect">
            <a:avLst/>
          </a:prstGeom>
          <a:noFill/>
        </p:spPr>
        <p:txBody>
          <a:bodyPr wrap="square" rtlCol="0">
            <a:spAutoFit/>
          </a:bodyPr>
          <a:lstStyle/>
          <a:p>
            <a:pPr algn="ctr"/>
            <a:r>
              <a:rPr lang="en-US" sz="2400" b="1" dirty="0" smtClean="0">
                <a:latin typeface="Arial" pitchFamily="34" charset="0"/>
                <a:cs typeface="Arial" pitchFamily="34" charset="0"/>
              </a:rPr>
              <a:t>Metallic Character</a:t>
            </a:r>
          </a:p>
          <a:p>
            <a:pPr algn="ctr"/>
            <a:endParaRPr lang="en-US" sz="2400" b="1" dirty="0" smtClean="0">
              <a:latin typeface="Arial" pitchFamily="34" charset="0"/>
              <a:cs typeface="Arial" pitchFamily="34" charset="0"/>
            </a:endParaRPr>
          </a:p>
          <a:p>
            <a:pPr algn="just">
              <a:buFont typeface="Wingdings" pitchFamily="2" charset="2"/>
              <a:buChar char="v"/>
            </a:pPr>
            <a:r>
              <a:rPr lang="en-US" sz="2000" b="1" dirty="0" smtClean="0">
                <a:latin typeface="Arial" pitchFamily="34" charset="0"/>
                <a:cs typeface="Arial" pitchFamily="34" charset="0"/>
              </a:rPr>
              <a:t> </a:t>
            </a:r>
            <a:r>
              <a:rPr lang="en-US" sz="2000" b="1" dirty="0" smtClean="0">
                <a:latin typeface="Arial" pitchFamily="34" charset="0"/>
                <a:cs typeface="Arial" pitchFamily="34" charset="0"/>
              </a:rPr>
              <a:t>Metals have the tendency to lose electrons in the chemical reaction while non-metals have tendency to gain electrons.</a:t>
            </a:r>
          </a:p>
          <a:p>
            <a:pPr algn="just">
              <a:buFont typeface="Wingdings" pitchFamily="2" charset="2"/>
              <a:buChar char="v"/>
            </a:pPr>
            <a:endParaRPr lang="en-US" sz="2000" b="1" dirty="0" smtClean="0">
              <a:latin typeface="Arial" pitchFamily="34" charset="0"/>
              <a:cs typeface="Arial" pitchFamily="34" charset="0"/>
            </a:endParaRPr>
          </a:p>
          <a:p>
            <a:pPr algn="just">
              <a:buFont typeface="Wingdings" pitchFamily="2" charset="2"/>
              <a:buChar char="v"/>
            </a:pPr>
            <a:r>
              <a:rPr lang="en-US" sz="2000" b="1" dirty="0" smtClean="0">
                <a:solidFill>
                  <a:srgbClr val="7030A0"/>
                </a:solidFill>
                <a:latin typeface="Arial" pitchFamily="34" charset="0"/>
                <a:cs typeface="Arial" pitchFamily="34" charset="0"/>
              </a:rPr>
              <a:t>Metallic character of an element increases the ability to be </a:t>
            </a:r>
            <a:r>
              <a:rPr lang="en-US" sz="2000" b="1" dirty="0" err="1" smtClean="0">
                <a:solidFill>
                  <a:srgbClr val="7030A0"/>
                </a:solidFill>
                <a:latin typeface="Arial" pitchFamily="34" charset="0"/>
                <a:cs typeface="Arial" pitchFamily="34" charset="0"/>
              </a:rPr>
              <a:t>oxidised</a:t>
            </a:r>
            <a:r>
              <a:rPr lang="en-US" sz="2000" b="1" dirty="0" smtClean="0">
                <a:solidFill>
                  <a:srgbClr val="7030A0"/>
                </a:solidFill>
                <a:latin typeface="Arial" pitchFamily="34" charset="0"/>
                <a:cs typeface="Arial" pitchFamily="34" charset="0"/>
              </a:rPr>
              <a:t> or to lose its electron. It also includes the ability to displace hydrogen from acids. </a:t>
            </a:r>
          </a:p>
          <a:p>
            <a:pPr algn="just">
              <a:buFont typeface="Wingdings" pitchFamily="2" charset="2"/>
              <a:buChar char="v"/>
            </a:pPr>
            <a:endParaRPr lang="en-US" sz="2000" b="1" dirty="0" smtClean="0">
              <a:solidFill>
                <a:srgbClr val="7030A0"/>
              </a:solidFill>
              <a:latin typeface="Arial" pitchFamily="34" charset="0"/>
              <a:cs typeface="Arial" pitchFamily="34" charset="0"/>
            </a:endParaRPr>
          </a:p>
          <a:p>
            <a:pPr algn="just">
              <a:buFont typeface="Wingdings" pitchFamily="2" charset="2"/>
              <a:buChar char="v"/>
            </a:pPr>
            <a:r>
              <a:rPr lang="en-US" sz="2000" b="1" dirty="0" smtClean="0">
                <a:solidFill>
                  <a:srgbClr val="7030A0"/>
                </a:solidFill>
                <a:latin typeface="Arial" pitchFamily="34" charset="0"/>
                <a:cs typeface="Arial" pitchFamily="34" charset="0"/>
              </a:rPr>
              <a:t>A few electrons in the valence shell, large atomic size, low effective nuclear charge and low ionization energy are the criteria for the increased electropositive character.</a:t>
            </a:r>
          </a:p>
          <a:p>
            <a:pPr algn="just">
              <a:buFont typeface="Wingdings" pitchFamily="2" charset="2"/>
              <a:buChar char="v"/>
            </a:pPr>
            <a:endParaRPr lang="en-US" sz="2000" b="1" dirty="0" smtClean="0">
              <a:solidFill>
                <a:srgbClr val="7030A0"/>
              </a:solidFill>
              <a:latin typeface="Arial" pitchFamily="34" charset="0"/>
              <a:cs typeface="Arial" pitchFamily="34" charset="0"/>
            </a:endParaRPr>
          </a:p>
          <a:p>
            <a:pPr algn="just">
              <a:buFont typeface="Wingdings" pitchFamily="2" charset="2"/>
              <a:buChar char="v"/>
            </a:pPr>
            <a:r>
              <a:rPr lang="en-US" sz="2000" b="1" dirty="0" smtClean="0">
                <a:solidFill>
                  <a:schemeClr val="accent6">
                    <a:lumMod val="75000"/>
                  </a:schemeClr>
                </a:solidFill>
                <a:latin typeface="Arial" pitchFamily="34" charset="0"/>
                <a:cs typeface="Arial" pitchFamily="34" charset="0"/>
              </a:rPr>
              <a:t>Periodic Trend of Metallic Character</a:t>
            </a:r>
          </a:p>
          <a:p>
            <a:pPr algn="just">
              <a:buFont typeface="Wingdings" pitchFamily="2" charset="2"/>
              <a:buChar char="Ø"/>
            </a:pPr>
            <a:r>
              <a:rPr lang="en-US" sz="2000" b="1" dirty="0" smtClean="0">
                <a:solidFill>
                  <a:schemeClr val="accent6">
                    <a:lumMod val="75000"/>
                  </a:schemeClr>
                </a:solidFill>
                <a:latin typeface="Arial" pitchFamily="34" charset="0"/>
                <a:cs typeface="Arial" pitchFamily="34" charset="0"/>
              </a:rPr>
              <a:t>    </a:t>
            </a:r>
            <a:r>
              <a:rPr lang="en-US" sz="2000" b="1" dirty="0" smtClean="0">
                <a:latin typeface="Arial" pitchFamily="34" charset="0"/>
                <a:cs typeface="Arial" pitchFamily="34" charset="0"/>
              </a:rPr>
              <a:t> Metallic character decreases as we move from left to right along a period.</a:t>
            </a:r>
          </a:p>
          <a:p>
            <a:pPr algn="just">
              <a:buFont typeface="Wingdings" pitchFamily="2" charset="2"/>
              <a:buChar char="Ø"/>
            </a:pPr>
            <a:endParaRPr lang="en-US" sz="2000" b="1" dirty="0" smtClean="0">
              <a:solidFill>
                <a:schemeClr val="accent6">
                  <a:lumMod val="75000"/>
                </a:schemeClr>
              </a:solidFill>
              <a:latin typeface="Arial" pitchFamily="34" charset="0"/>
              <a:cs typeface="Arial" pitchFamily="34" charset="0"/>
            </a:endParaRPr>
          </a:p>
          <a:p>
            <a:pPr algn="just">
              <a:buFont typeface="Wingdings" pitchFamily="2" charset="2"/>
              <a:buChar char="Ø"/>
            </a:pPr>
            <a:r>
              <a:rPr lang="en-US" sz="2000" b="1" dirty="0" smtClean="0">
                <a:solidFill>
                  <a:schemeClr val="accent6">
                    <a:lumMod val="75000"/>
                  </a:schemeClr>
                </a:solidFill>
                <a:latin typeface="Arial" pitchFamily="34" charset="0"/>
                <a:cs typeface="Arial" pitchFamily="34" charset="0"/>
              </a:rPr>
              <a:t> </a:t>
            </a:r>
            <a:r>
              <a:rPr lang="en-US" sz="2000" b="1" dirty="0" smtClean="0">
                <a:latin typeface="Arial" pitchFamily="34" charset="0"/>
                <a:cs typeface="Arial" pitchFamily="34" charset="0"/>
              </a:rPr>
              <a:t>Metallic character increases from top to bottom in a group.</a:t>
            </a:r>
            <a:endParaRPr lang="en-US" sz="2000" b="1" dirty="0">
              <a:solidFill>
                <a:schemeClr val="accent6">
                  <a:lumMod val="75000"/>
                </a:schemeClr>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801314"/>
          </a:xfrm>
          <a:prstGeom prst="rect">
            <a:avLst/>
          </a:prstGeom>
          <a:noFill/>
        </p:spPr>
        <p:txBody>
          <a:bodyPr wrap="square" rtlCol="0">
            <a:spAutoFit/>
          </a:bodyPr>
          <a:lstStyle/>
          <a:p>
            <a:pPr marL="342900" indent="-342900" algn="just">
              <a:buAutoNum type="alphaLcParenR" startAt="2"/>
            </a:pPr>
            <a:r>
              <a:rPr lang="en-US" sz="2400" dirty="0" err="1" smtClean="0">
                <a:solidFill>
                  <a:schemeClr val="accent4">
                    <a:lumMod val="75000"/>
                  </a:schemeClr>
                </a:solidFill>
                <a:latin typeface="Arial" pitchFamily="34" charset="0"/>
                <a:cs typeface="Arial" pitchFamily="34" charset="0"/>
              </a:rPr>
              <a:t>Vanderwaal’s</a:t>
            </a:r>
            <a:r>
              <a:rPr lang="en-US" sz="2400" dirty="0" smtClean="0">
                <a:solidFill>
                  <a:schemeClr val="accent4">
                    <a:lumMod val="75000"/>
                  </a:schemeClr>
                </a:solidFill>
                <a:latin typeface="Arial" pitchFamily="34" charset="0"/>
                <a:cs typeface="Arial" pitchFamily="34" charset="0"/>
              </a:rPr>
              <a:t> Radius</a:t>
            </a:r>
          </a:p>
          <a:p>
            <a:pPr marL="342900" indent="-342900" algn="just"/>
            <a:r>
              <a:rPr lang="en-US" sz="2400" dirty="0">
                <a:latin typeface="Arial" pitchFamily="34" charset="0"/>
                <a:cs typeface="Arial" pitchFamily="34" charset="0"/>
              </a:rPr>
              <a:t> </a:t>
            </a:r>
            <a:r>
              <a:rPr lang="en-US" sz="2400" dirty="0" smtClean="0">
                <a:latin typeface="Arial" pitchFamily="34" charset="0"/>
                <a:cs typeface="Arial" pitchFamily="34" charset="0"/>
              </a:rPr>
              <a:t>     It is defined as one-half of the  distance between the nuclei of two  identical non-bonded  isolated atoms or two identical atoms belonging to two neighboring molecules  of an element</a:t>
            </a:r>
            <a:r>
              <a:rPr lang="en-US" dirty="0" smtClean="0"/>
              <a:t>.</a:t>
            </a:r>
          </a:p>
          <a:p>
            <a:pPr marL="342900" indent="-342900" algn="just">
              <a:buFont typeface="Wingdings" pitchFamily="2" charset="2"/>
              <a:buChar char="v"/>
            </a:pPr>
            <a:endParaRPr lang="en-US" dirty="0"/>
          </a:p>
          <a:p>
            <a:pPr marL="342900" indent="-342900" algn="just">
              <a:buFont typeface="Wingdings" pitchFamily="2" charset="2"/>
              <a:buChar char="v"/>
            </a:pPr>
            <a:r>
              <a:rPr lang="en-US" sz="2400" dirty="0" smtClean="0">
                <a:solidFill>
                  <a:schemeClr val="accent4">
                    <a:lumMod val="75000"/>
                  </a:schemeClr>
                </a:solidFill>
                <a:latin typeface="Arial" pitchFamily="34" charset="0"/>
                <a:cs typeface="Arial" pitchFamily="34" charset="0"/>
              </a:rPr>
              <a:t>Also known as inert gas radii</a:t>
            </a:r>
          </a:p>
          <a:p>
            <a:pPr marL="342900" indent="-342900" algn="just"/>
            <a:endParaRPr lang="en-US" sz="2400" dirty="0">
              <a:solidFill>
                <a:schemeClr val="accent4">
                  <a:lumMod val="75000"/>
                </a:schemeClr>
              </a:solidFill>
              <a:latin typeface="Arial" pitchFamily="34" charset="0"/>
              <a:cs typeface="Arial" pitchFamily="34" charset="0"/>
            </a:endParaRPr>
          </a:p>
          <a:p>
            <a:pPr marL="342900" indent="-342900" algn="just"/>
            <a:r>
              <a:rPr lang="en-US" sz="2400" dirty="0" smtClean="0">
                <a:solidFill>
                  <a:srgbClr val="00B0F0"/>
                </a:solidFill>
                <a:latin typeface="Arial" pitchFamily="34" charset="0"/>
                <a:cs typeface="Arial" pitchFamily="34" charset="0"/>
              </a:rPr>
              <a:t>Example : Inter-nuclear distance between two adjacent chlorine  atoms is 360pm , so </a:t>
            </a:r>
            <a:r>
              <a:rPr lang="en-US" sz="2400" dirty="0" err="1" smtClean="0">
                <a:solidFill>
                  <a:srgbClr val="00B0F0"/>
                </a:solidFill>
                <a:latin typeface="Arial" pitchFamily="34" charset="0"/>
                <a:cs typeface="Arial" pitchFamily="34" charset="0"/>
              </a:rPr>
              <a:t>vander</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waals</a:t>
            </a:r>
            <a:r>
              <a:rPr lang="en-US" sz="2400" dirty="0" smtClean="0">
                <a:solidFill>
                  <a:srgbClr val="00B0F0"/>
                </a:solidFill>
                <a:latin typeface="Arial" pitchFamily="34" charset="0"/>
                <a:cs typeface="Arial" pitchFamily="34" charset="0"/>
              </a:rPr>
              <a:t> radius = 360/2</a:t>
            </a:r>
          </a:p>
          <a:p>
            <a:pPr marL="342900" indent="-342900" algn="just"/>
            <a:r>
              <a:rPr lang="en-US" sz="2400" dirty="0">
                <a:solidFill>
                  <a:srgbClr val="00B0F0"/>
                </a:solidFill>
                <a:latin typeface="Arial" pitchFamily="34" charset="0"/>
                <a:cs typeface="Arial" pitchFamily="34" charset="0"/>
              </a:rPr>
              <a:t> </a:t>
            </a:r>
            <a:r>
              <a:rPr lang="en-US" sz="2400" dirty="0" smtClean="0">
                <a:solidFill>
                  <a:srgbClr val="00B0F0"/>
                </a:solidFill>
                <a:latin typeface="Arial" pitchFamily="34" charset="0"/>
                <a:cs typeface="Arial" pitchFamily="34" charset="0"/>
              </a:rPr>
              <a:t>                                                                     = 180pm </a:t>
            </a:r>
          </a:p>
          <a:p>
            <a:pPr marL="342900" indent="-342900" algn="just"/>
            <a:r>
              <a:rPr lang="en-US" sz="2400" dirty="0" smtClean="0">
                <a:solidFill>
                  <a:srgbClr val="00B0F0"/>
                </a:solidFill>
                <a:latin typeface="Arial" pitchFamily="34" charset="0"/>
                <a:cs typeface="Arial" pitchFamily="34" charset="0"/>
              </a:rPr>
              <a:t>Vander Waal’s radii  are always greater than covalent radii.</a:t>
            </a:r>
          </a:p>
          <a:p>
            <a:pPr marL="342900" indent="-342900" algn="just"/>
            <a:endParaRPr lang="en-US" sz="2400" dirty="0" smtClean="0">
              <a:solidFill>
                <a:srgbClr val="00B0F0"/>
              </a:solidFill>
              <a:latin typeface="Arial" pitchFamily="34" charset="0"/>
              <a:cs typeface="Arial" pitchFamily="34" charset="0"/>
            </a:endParaRPr>
          </a:p>
          <a:p>
            <a:pPr marL="342900" indent="-342900" algn="just"/>
            <a:endParaRPr lang="en-US" sz="2400" dirty="0">
              <a:solidFill>
                <a:schemeClr val="accent4">
                  <a:lumMod val="75000"/>
                </a:schemeClr>
              </a:solidFill>
              <a:latin typeface="Arial" pitchFamily="34" charset="0"/>
              <a:cs typeface="Arial" pitchFamily="34" charset="0"/>
            </a:endParaRPr>
          </a:p>
        </p:txBody>
      </p:sp>
      <p:pic>
        <p:nvPicPr>
          <p:cNvPr id="5" name="Picture 4" descr="Vanderwaals radius.png"/>
          <p:cNvPicPr>
            <a:picLocks noChangeAspect="1"/>
          </p:cNvPicPr>
          <p:nvPr/>
        </p:nvPicPr>
        <p:blipFill>
          <a:blip r:embed="rId2"/>
          <a:stretch>
            <a:fillRect/>
          </a:stretch>
        </p:blipFill>
        <p:spPr>
          <a:xfrm>
            <a:off x="1371600" y="4191000"/>
            <a:ext cx="6477000" cy="2362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801314"/>
          </a:xfrm>
          <a:prstGeom prst="rect">
            <a:avLst/>
          </a:prstGeom>
          <a:noFill/>
        </p:spPr>
        <p:txBody>
          <a:bodyPr wrap="square" rtlCol="0">
            <a:spAutoFit/>
          </a:bodyPr>
          <a:lstStyle/>
          <a:p>
            <a:r>
              <a:rPr lang="en-US" sz="2400" dirty="0" smtClean="0">
                <a:solidFill>
                  <a:schemeClr val="accent6">
                    <a:lumMod val="75000"/>
                  </a:schemeClr>
                </a:solidFill>
                <a:latin typeface="Arial" pitchFamily="34" charset="0"/>
                <a:cs typeface="Arial" pitchFamily="34" charset="0"/>
              </a:rPr>
              <a:t>c) Metallic Radius</a:t>
            </a:r>
          </a:p>
          <a:p>
            <a:pPr algn="just">
              <a:buFont typeface="Wingdings" pitchFamily="2" charset="2"/>
              <a:buChar char="§"/>
            </a:pPr>
            <a:r>
              <a:rPr lang="en-US" sz="2400" dirty="0" smtClean="0">
                <a:solidFill>
                  <a:srgbClr val="0070C0"/>
                </a:solidFill>
                <a:latin typeface="Arial" pitchFamily="34" charset="0"/>
                <a:cs typeface="Arial" pitchFamily="34" charset="0"/>
              </a:rPr>
              <a:t>According to electron sea model, a metal lattice or a crystal consists of positive  kernels  or metal ions (left after the removal of valence electrons) arranged  in a definite patterns  in a sea of mobile electrons. </a:t>
            </a:r>
          </a:p>
          <a:p>
            <a:pPr algn="just">
              <a:buFont typeface="Wingdings" pitchFamily="2" charset="2"/>
              <a:buChar char="§"/>
            </a:pPr>
            <a:r>
              <a:rPr lang="en-US" sz="2400" dirty="0" smtClean="0">
                <a:solidFill>
                  <a:srgbClr val="0070C0"/>
                </a:solidFill>
                <a:latin typeface="Arial" pitchFamily="34" charset="0"/>
                <a:cs typeface="Arial" pitchFamily="34" charset="0"/>
              </a:rPr>
              <a:t> Thus,  each kernel is simultaneously  attracted by a number of mobile electrons and each mobile electron is attracted by positive kernels.</a:t>
            </a:r>
          </a:p>
          <a:p>
            <a:pPr algn="just">
              <a:buFont typeface="Wingdings" pitchFamily="2" charset="2"/>
              <a:buChar char="§"/>
            </a:pPr>
            <a:r>
              <a:rPr lang="en-US" sz="2400" dirty="0" smtClean="0">
                <a:solidFill>
                  <a:srgbClr val="0070C0"/>
                </a:solidFill>
                <a:latin typeface="Arial" pitchFamily="34" charset="0"/>
                <a:cs typeface="Arial" pitchFamily="34" charset="0"/>
              </a:rPr>
              <a:t>This simultaneous  force of attraction between the mobile electrons and the positive kernels is called metallic bond.</a:t>
            </a:r>
          </a:p>
          <a:p>
            <a:pPr algn="just">
              <a:buFont typeface="Wingdings" pitchFamily="2" charset="2"/>
              <a:buChar char="§"/>
            </a:pPr>
            <a:r>
              <a:rPr lang="en-US" sz="2400" dirty="0" smtClean="0">
                <a:solidFill>
                  <a:srgbClr val="0070C0"/>
                </a:solidFill>
                <a:latin typeface="Arial" pitchFamily="34" charset="0"/>
                <a:cs typeface="Arial" pitchFamily="34" charset="0"/>
              </a:rPr>
              <a:t> It is defined as  one half of the  inter-nuclear distance between the two adjacent metal ions in the metallic lattice.</a:t>
            </a:r>
          </a:p>
          <a:p>
            <a:pPr>
              <a:buFont typeface="Wingdings" pitchFamily="2" charset="2"/>
              <a:buChar char="§"/>
            </a:pPr>
            <a:endParaRPr lang="en-US" dirty="0"/>
          </a:p>
        </p:txBody>
      </p:sp>
      <p:pic>
        <p:nvPicPr>
          <p:cNvPr id="5" name="Picture 4" descr="Metallic radius.png"/>
          <p:cNvPicPr>
            <a:picLocks noChangeAspect="1"/>
          </p:cNvPicPr>
          <p:nvPr/>
        </p:nvPicPr>
        <p:blipFill>
          <a:blip r:embed="rId2"/>
          <a:stretch>
            <a:fillRect/>
          </a:stretch>
        </p:blipFill>
        <p:spPr>
          <a:xfrm>
            <a:off x="4724400" y="4419600"/>
            <a:ext cx="4419600" cy="2209800"/>
          </a:xfrm>
          <a:prstGeom prst="rect">
            <a:avLst/>
          </a:prstGeom>
        </p:spPr>
      </p:pic>
      <p:pic>
        <p:nvPicPr>
          <p:cNvPr id="6" name="Picture 5" descr="Elecrton sea model.png"/>
          <p:cNvPicPr>
            <a:picLocks noChangeAspect="1"/>
          </p:cNvPicPr>
          <p:nvPr/>
        </p:nvPicPr>
        <p:blipFill>
          <a:blip r:embed="rId3"/>
          <a:stretch>
            <a:fillRect/>
          </a:stretch>
        </p:blipFill>
        <p:spPr>
          <a:xfrm>
            <a:off x="838200" y="4648200"/>
            <a:ext cx="3657600" cy="2057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noFill/>
        </p:spPr>
        <p:txBody>
          <a:bodyPr wrap="square" rtlCol="0">
            <a:spAutoFit/>
          </a:bodyPr>
          <a:lstStyle/>
          <a:p>
            <a:pPr algn="ctr"/>
            <a:r>
              <a:rPr lang="en-US" sz="2400" b="1" dirty="0" smtClean="0">
                <a:solidFill>
                  <a:srgbClr val="C00000"/>
                </a:solidFill>
                <a:latin typeface="Arial" pitchFamily="34" charset="0"/>
                <a:cs typeface="Arial" pitchFamily="34" charset="0"/>
              </a:rPr>
              <a:t>Variation of atomic radii in the periodic table</a:t>
            </a:r>
            <a:endParaRPr lang="en-US" sz="2400" b="1" dirty="0">
              <a:solidFill>
                <a:srgbClr val="C00000"/>
              </a:solidFill>
              <a:latin typeface="Arial" pitchFamily="34" charset="0"/>
              <a:cs typeface="Arial" pitchFamily="34" charset="0"/>
            </a:endParaRPr>
          </a:p>
        </p:txBody>
      </p:sp>
      <p:sp>
        <p:nvSpPr>
          <p:cNvPr id="5" name="TextBox 4"/>
          <p:cNvSpPr txBox="1"/>
          <p:nvPr/>
        </p:nvSpPr>
        <p:spPr>
          <a:xfrm>
            <a:off x="0" y="381000"/>
            <a:ext cx="9144000" cy="1477328"/>
          </a:xfrm>
          <a:prstGeom prst="rect">
            <a:avLst/>
          </a:prstGeom>
          <a:noFill/>
        </p:spPr>
        <p:txBody>
          <a:bodyPr wrap="square" rtlCol="0">
            <a:spAutoFit/>
          </a:bodyPr>
          <a:lstStyle/>
          <a:p>
            <a:pPr marL="342900" indent="-342900">
              <a:buAutoNum type="alphaLcParenR"/>
            </a:pPr>
            <a:r>
              <a:rPr lang="en-US" b="1" dirty="0" smtClean="0">
                <a:solidFill>
                  <a:schemeClr val="tx2">
                    <a:lumMod val="60000"/>
                    <a:lumOff val="40000"/>
                  </a:schemeClr>
                </a:solidFill>
                <a:latin typeface="Arial" pitchFamily="34" charset="0"/>
                <a:cs typeface="Arial" pitchFamily="34" charset="0"/>
              </a:rPr>
              <a:t>Variation along a period</a:t>
            </a:r>
          </a:p>
          <a:p>
            <a:pPr marL="342900" indent="-342900"/>
            <a:r>
              <a:rPr lang="en-US" dirty="0">
                <a:solidFill>
                  <a:schemeClr val="tx2">
                    <a:lumMod val="60000"/>
                    <a:lumOff val="40000"/>
                  </a:schemeClr>
                </a:solidFill>
                <a:latin typeface="Arial" pitchFamily="34" charset="0"/>
                <a:cs typeface="Arial" pitchFamily="34" charset="0"/>
              </a:rPr>
              <a:t> </a:t>
            </a:r>
            <a:r>
              <a:rPr lang="en-US" b="1" dirty="0" smtClean="0">
                <a:solidFill>
                  <a:schemeClr val="tx2">
                    <a:lumMod val="60000"/>
                    <a:lumOff val="40000"/>
                  </a:schemeClr>
                </a:solidFill>
                <a:latin typeface="Arial" pitchFamily="34" charset="0"/>
                <a:cs typeface="Arial" pitchFamily="34" charset="0"/>
              </a:rPr>
              <a:t>The covalent and the </a:t>
            </a:r>
            <a:r>
              <a:rPr lang="en-US" b="1" dirty="0" err="1" smtClean="0">
                <a:solidFill>
                  <a:schemeClr val="tx2">
                    <a:lumMod val="60000"/>
                    <a:lumOff val="40000"/>
                  </a:schemeClr>
                </a:solidFill>
                <a:latin typeface="Arial" pitchFamily="34" charset="0"/>
                <a:cs typeface="Arial" pitchFamily="34" charset="0"/>
              </a:rPr>
              <a:t>Vanderwaal’s</a:t>
            </a:r>
            <a:r>
              <a:rPr lang="en-US" b="1" dirty="0" smtClean="0">
                <a:solidFill>
                  <a:schemeClr val="tx2">
                    <a:lumMod val="60000"/>
                    <a:lumOff val="40000"/>
                  </a:schemeClr>
                </a:solidFill>
                <a:latin typeface="Arial" pitchFamily="34" charset="0"/>
                <a:cs typeface="Arial" pitchFamily="34" charset="0"/>
              </a:rPr>
              <a:t> atomic radius decreases with the increase in atomic number as we move from left to right in a period.</a:t>
            </a:r>
          </a:p>
          <a:p>
            <a:pPr marL="342900" indent="-342900" algn="ctr"/>
            <a:r>
              <a:rPr lang="en-US" dirty="0" smtClean="0">
                <a:latin typeface="Arial" pitchFamily="34" charset="0"/>
                <a:cs typeface="Arial" pitchFamily="34" charset="0"/>
              </a:rPr>
              <a:t>Variation in atomic (covalent ) radii (pm) of the elements of second and third periods</a:t>
            </a:r>
          </a:p>
          <a:p>
            <a:pPr marL="342900" indent="-342900"/>
            <a:endParaRPr lang="en-US" dirty="0"/>
          </a:p>
        </p:txBody>
      </p:sp>
      <p:graphicFrame>
        <p:nvGraphicFramePr>
          <p:cNvPr id="6" name="Table 5"/>
          <p:cNvGraphicFramePr>
            <a:graphicFrameLocks noGrp="1"/>
          </p:cNvGraphicFramePr>
          <p:nvPr/>
        </p:nvGraphicFramePr>
        <p:xfrm>
          <a:off x="152400" y="1600200"/>
          <a:ext cx="8686802" cy="2560320"/>
        </p:xfrm>
        <a:graphic>
          <a:graphicData uri="http://schemas.openxmlformats.org/drawingml/2006/table">
            <a:tbl>
              <a:tblPr firstRow="1" bandRow="1">
                <a:tableStyleId>{912C8C85-51F0-491E-9774-3900AFEF0FD7}</a:tableStyleId>
              </a:tblPr>
              <a:tblGrid>
                <a:gridCol w="965200"/>
                <a:gridCol w="965200"/>
                <a:gridCol w="965200"/>
                <a:gridCol w="965200"/>
                <a:gridCol w="916944"/>
                <a:gridCol w="1013458"/>
                <a:gridCol w="965200"/>
                <a:gridCol w="965200"/>
                <a:gridCol w="965200"/>
              </a:tblGrid>
              <a:tr h="590550">
                <a:tc>
                  <a:txBody>
                    <a:bodyPr/>
                    <a:lstStyle/>
                    <a:p>
                      <a:r>
                        <a:rPr lang="en-US" dirty="0" smtClean="0">
                          <a:latin typeface="Arial" pitchFamily="34" charset="0"/>
                          <a:cs typeface="Arial" pitchFamily="34" charset="0"/>
                        </a:rPr>
                        <a:t>Period</a:t>
                      </a:r>
                      <a:r>
                        <a:rPr lang="en-US" baseline="0" dirty="0" smtClean="0">
                          <a:latin typeface="Arial" pitchFamily="34" charset="0"/>
                          <a:cs typeface="Arial" pitchFamily="34" charset="0"/>
                        </a:rPr>
                        <a:t> 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Li</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Be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C</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F</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Ne</a:t>
                      </a:r>
                      <a:endParaRPr lang="en-US" dirty="0">
                        <a:latin typeface="Arial" pitchFamily="34" charset="0"/>
                        <a:cs typeface="Arial" pitchFamily="34" charset="0"/>
                      </a:endParaRPr>
                    </a:p>
                  </a:txBody>
                  <a:tcPr/>
                </a:tc>
              </a:tr>
              <a:tr h="590550">
                <a:tc>
                  <a:txBody>
                    <a:bodyPr/>
                    <a:lstStyle/>
                    <a:p>
                      <a:r>
                        <a:rPr lang="en-US" dirty="0" smtClean="0">
                          <a:latin typeface="Arial" pitchFamily="34" charset="0"/>
                          <a:cs typeface="Arial" pitchFamily="34" charset="0"/>
                        </a:rPr>
                        <a:t>Atomic</a:t>
                      </a:r>
                      <a:r>
                        <a:rPr lang="en-US" baseline="0" dirty="0" smtClean="0">
                          <a:latin typeface="Arial" pitchFamily="34" charset="0"/>
                          <a:cs typeface="Arial" pitchFamily="34" charset="0"/>
                        </a:rPr>
                        <a:t> radius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152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111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88</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77</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70</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74</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72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160</a:t>
                      </a:r>
                      <a:endParaRPr lang="en-US" dirty="0">
                        <a:latin typeface="Arial" pitchFamily="34" charset="0"/>
                        <a:cs typeface="Arial" pitchFamily="34" charset="0"/>
                      </a:endParaRPr>
                    </a:p>
                  </a:txBody>
                  <a:tcPr/>
                </a:tc>
              </a:tr>
              <a:tr h="590550">
                <a:tc>
                  <a:txBody>
                    <a:bodyPr/>
                    <a:lstStyle/>
                    <a:p>
                      <a:r>
                        <a:rPr lang="en-US" dirty="0" smtClean="0">
                          <a:latin typeface="Arial" pitchFamily="34" charset="0"/>
                          <a:cs typeface="Arial" pitchFamily="34" charset="0"/>
                        </a:rPr>
                        <a:t>Period</a:t>
                      </a:r>
                      <a:r>
                        <a:rPr lang="en-US" baseline="0" dirty="0" smtClean="0">
                          <a:latin typeface="Arial" pitchFamily="34" charset="0"/>
                          <a:cs typeface="Arial" pitchFamily="34" charset="0"/>
                        </a:rPr>
                        <a:t> 3</a:t>
                      </a:r>
                      <a:endParaRPr lang="en-US" dirty="0">
                        <a:latin typeface="Arial" pitchFamily="34" charset="0"/>
                        <a:cs typeface="Arial" pitchFamily="34" charset="0"/>
                      </a:endParaRPr>
                    </a:p>
                  </a:txBody>
                  <a:tcPr>
                    <a:solidFill>
                      <a:schemeClr val="accent6">
                        <a:lumMod val="60000"/>
                        <a:lumOff val="40000"/>
                      </a:schemeClr>
                    </a:solidFill>
                  </a:tcPr>
                </a:tc>
                <a:tc>
                  <a:txBody>
                    <a:bodyPr/>
                    <a:lstStyle/>
                    <a:p>
                      <a:r>
                        <a:rPr lang="en-US" dirty="0" smtClean="0">
                          <a:latin typeface="Arial" pitchFamily="34" charset="0"/>
                          <a:cs typeface="Arial" pitchFamily="34" charset="0"/>
                        </a:rPr>
                        <a:t>Na</a:t>
                      </a:r>
                      <a:endParaRPr lang="en-US" dirty="0">
                        <a:latin typeface="Arial" pitchFamily="34" charset="0"/>
                        <a:cs typeface="Arial" pitchFamily="34" charset="0"/>
                      </a:endParaRPr>
                    </a:p>
                  </a:txBody>
                  <a:tcPr>
                    <a:solidFill>
                      <a:schemeClr val="accent6">
                        <a:lumMod val="60000"/>
                        <a:lumOff val="40000"/>
                      </a:schemeClr>
                    </a:solidFill>
                  </a:tcPr>
                </a:tc>
                <a:tc>
                  <a:txBody>
                    <a:bodyPr/>
                    <a:lstStyle/>
                    <a:p>
                      <a:r>
                        <a:rPr lang="en-US" dirty="0" smtClean="0">
                          <a:latin typeface="Arial" pitchFamily="34" charset="0"/>
                          <a:cs typeface="Arial" pitchFamily="34" charset="0"/>
                        </a:rPr>
                        <a:t>Mg</a:t>
                      </a:r>
                      <a:endParaRPr lang="en-US" dirty="0">
                        <a:latin typeface="Arial" pitchFamily="34" charset="0"/>
                        <a:cs typeface="Arial" pitchFamily="34" charset="0"/>
                      </a:endParaRPr>
                    </a:p>
                  </a:txBody>
                  <a:tcPr>
                    <a:solidFill>
                      <a:schemeClr val="accent6">
                        <a:lumMod val="60000"/>
                        <a:lumOff val="40000"/>
                      </a:schemeClr>
                    </a:solidFill>
                  </a:tcPr>
                </a:tc>
                <a:tc>
                  <a:txBody>
                    <a:bodyPr/>
                    <a:lstStyle/>
                    <a:p>
                      <a:r>
                        <a:rPr lang="en-US" dirty="0" smtClean="0">
                          <a:latin typeface="Arial" pitchFamily="34" charset="0"/>
                          <a:cs typeface="Arial" pitchFamily="34" charset="0"/>
                        </a:rPr>
                        <a:t>Al</a:t>
                      </a:r>
                      <a:endParaRPr lang="en-US" dirty="0">
                        <a:latin typeface="Arial" pitchFamily="34" charset="0"/>
                        <a:cs typeface="Arial" pitchFamily="34" charset="0"/>
                      </a:endParaRPr>
                    </a:p>
                  </a:txBody>
                  <a:tcPr>
                    <a:solidFill>
                      <a:schemeClr val="accent6">
                        <a:lumMod val="60000"/>
                        <a:lumOff val="40000"/>
                      </a:schemeClr>
                    </a:solidFill>
                  </a:tcPr>
                </a:tc>
                <a:tc>
                  <a:txBody>
                    <a:bodyPr/>
                    <a:lstStyle/>
                    <a:p>
                      <a:r>
                        <a:rPr lang="en-US" dirty="0" smtClean="0">
                          <a:latin typeface="Arial" pitchFamily="34" charset="0"/>
                          <a:cs typeface="Arial" pitchFamily="34" charset="0"/>
                        </a:rPr>
                        <a:t>Si</a:t>
                      </a:r>
                      <a:endParaRPr lang="en-US" dirty="0">
                        <a:latin typeface="Arial" pitchFamily="34" charset="0"/>
                        <a:cs typeface="Arial" pitchFamily="34" charset="0"/>
                      </a:endParaRPr>
                    </a:p>
                  </a:txBody>
                  <a:tcPr>
                    <a:solidFill>
                      <a:schemeClr val="accent6">
                        <a:lumMod val="60000"/>
                        <a:lumOff val="40000"/>
                      </a:schemeClr>
                    </a:solidFill>
                  </a:tcPr>
                </a:tc>
                <a:tc>
                  <a:txBody>
                    <a:bodyPr/>
                    <a:lstStyle/>
                    <a:p>
                      <a:r>
                        <a:rPr lang="en-US" dirty="0" smtClean="0">
                          <a:latin typeface="Arial" pitchFamily="34" charset="0"/>
                          <a:cs typeface="Arial" pitchFamily="34" charset="0"/>
                        </a:rPr>
                        <a:t>P</a:t>
                      </a:r>
                      <a:endParaRPr lang="en-US" dirty="0">
                        <a:latin typeface="Arial" pitchFamily="34" charset="0"/>
                        <a:cs typeface="Arial" pitchFamily="34" charset="0"/>
                      </a:endParaRPr>
                    </a:p>
                  </a:txBody>
                  <a:tcPr>
                    <a:solidFill>
                      <a:schemeClr val="accent6">
                        <a:lumMod val="60000"/>
                        <a:lumOff val="40000"/>
                      </a:schemeClr>
                    </a:solidFill>
                  </a:tcPr>
                </a:tc>
                <a:tc>
                  <a:txBody>
                    <a:bodyPr/>
                    <a:lstStyle/>
                    <a:p>
                      <a:r>
                        <a:rPr lang="en-US" dirty="0" smtClean="0">
                          <a:latin typeface="Arial" pitchFamily="34" charset="0"/>
                          <a:cs typeface="Arial" pitchFamily="34" charset="0"/>
                        </a:rPr>
                        <a:t>S</a:t>
                      </a:r>
                      <a:endParaRPr lang="en-US" dirty="0">
                        <a:latin typeface="Arial" pitchFamily="34" charset="0"/>
                        <a:cs typeface="Arial" pitchFamily="34" charset="0"/>
                      </a:endParaRPr>
                    </a:p>
                  </a:txBody>
                  <a:tcPr>
                    <a:solidFill>
                      <a:schemeClr val="accent6">
                        <a:lumMod val="60000"/>
                        <a:lumOff val="40000"/>
                      </a:schemeClr>
                    </a:solidFill>
                  </a:tcPr>
                </a:tc>
                <a:tc>
                  <a:txBody>
                    <a:bodyPr/>
                    <a:lstStyle/>
                    <a:p>
                      <a:r>
                        <a:rPr lang="en-US" dirty="0" err="1" smtClean="0">
                          <a:latin typeface="Arial" pitchFamily="34" charset="0"/>
                          <a:cs typeface="Arial" pitchFamily="34" charset="0"/>
                        </a:rPr>
                        <a:t>Cl</a:t>
                      </a:r>
                      <a:endParaRPr lang="en-US" dirty="0">
                        <a:latin typeface="Arial" pitchFamily="34" charset="0"/>
                        <a:cs typeface="Arial" pitchFamily="34" charset="0"/>
                      </a:endParaRPr>
                    </a:p>
                  </a:txBody>
                  <a:tcPr>
                    <a:solidFill>
                      <a:schemeClr val="accent6">
                        <a:lumMod val="60000"/>
                        <a:lumOff val="40000"/>
                      </a:schemeClr>
                    </a:solidFill>
                  </a:tcPr>
                </a:tc>
                <a:tc>
                  <a:txBody>
                    <a:bodyPr/>
                    <a:lstStyle/>
                    <a:p>
                      <a:r>
                        <a:rPr lang="en-US" dirty="0" err="1" smtClean="0">
                          <a:latin typeface="Arial" pitchFamily="34" charset="0"/>
                          <a:cs typeface="Arial" pitchFamily="34" charset="0"/>
                        </a:rPr>
                        <a:t>Ar</a:t>
                      </a:r>
                      <a:endParaRPr lang="en-US" dirty="0">
                        <a:latin typeface="Arial" pitchFamily="34" charset="0"/>
                        <a:cs typeface="Arial" pitchFamily="34" charset="0"/>
                      </a:endParaRPr>
                    </a:p>
                  </a:txBody>
                  <a:tcPr>
                    <a:solidFill>
                      <a:schemeClr val="accent6">
                        <a:lumMod val="60000"/>
                        <a:lumOff val="40000"/>
                      </a:schemeClr>
                    </a:solidFill>
                  </a:tcPr>
                </a:tc>
              </a:tr>
              <a:tr h="590550">
                <a:tc>
                  <a:txBody>
                    <a:bodyPr/>
                    <a:lstStyle/>
                    <a:p>
                      <a:r>
                        <a:rPr lang="en-US" dirty="0" smtClean="0">
                          <a:latin typeface="Arial" pitchFamily="34" charset="0"/>
                          <a:cs typeface="Arial" pitchFamily="34" charset="0"/>
                        </a:rPr>
                        <a:t>Atomic radius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186</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160</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143</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117</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110</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104</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99</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191</a:t>
                      </a:r>
                      <a:endParaRPr lang="en-US" dirty="0">
                        <a:latin typeface="Arial" pitchFamily="34" charset="0"/>
                        <a:cs typeface="Arial" pitchFamily="34" charset="0"/>
                      </a:endParaRPr>
                    </a:p>
                  </a:txBody>
                  <a:tcPr/>
                </a:tc>
              </a:tr>
            </a:tbl>
          </a:graphicData>
        </a:graphic>
      </p:graphicFrame>
      <p:sp>
        <p:nvSpPr>
          <p:cNvPr id="7" name="TextBox 6"/>
          <p:cNvSpPr txBox="1"/>
          <p:nvPr/>
        </p:nvSpPr>
        <p:spPr>
          <a:xfrm>
            <a:off x="0" y="4272677"/>
            <a:ext cx="9144000" cy="2585323"/>
          </a:xfrm>
          <a:prstGeom prst="rect">
            <a:avLst/>
          </a:prstGeom>
          <a:noFill/>
        </p:spPr>
        <p:txBody>
          <a:bodyPr wrap="square" rtlCol="0">
            <a:spAutoFit/>
          </a:bodyPr>
          <a:lstStyle/>
          <a:p>
            <a:pPr algn="just">
              <a:buFont typeface="Wingdings" pitchFamily="2" charset="2"/>
              <a:buChar char="v"/>
            </a:pPr>
            <a:r>
              <a:rPr lang="en-US" dirty="0" smtClean="0">
                <a:solidFill>
                  <a:schemeClr val="accent5">
                    <a:lumMod val="75000"/>
                  </a:schemeClr>
                </a:solidFill>
              </a:rPr>
              <a:t> </a:t>
            </a:r>
            <a:r>
              <a:rPr lang="en-US" b="1" dirty="0" smtClean="0">
                <a:solidFill>
                  <a:schemeClr val="accent5">
                    <a:lumMod val="75000"/>
                  </a:schemeClr>
                </a:solidFill>
                <a:latin typeface="Arial" pitchFamily="34" charset="0"/>
                <a:cs typeface="Arial" pitchFamily="34" charset="0"/>
              </a:rPr>
              <a:t>The alkali </a:t>
            </a:r>
            <a:r>
              <a:rPr lang="en-US" b="1" dirty="0" smtClean="0">
                <a:solidFill>
                  <a:srgbClr val="0070C0"/>
                </a:solidFill>
                <a:latin typeface="Arial" pitchFamily="34" charset="0"/>
                <a:cs typeface="Arial" pitchFamily="34" charset="0"/>
              </a:rPr>
              <a:t>metals which are at extreme left of the periodic are large in size. </a:t>
            </a:r>
          </a:p>
          <a:p>
            <a:pPr algn="just">
              <a:buFont typeface="Wingdings" pitchFamily="2" charset="2"/>
              <a:buChar char="v"/>
            </a:pPr>
            <a:r>
              <a:rPr lang="en-US" b="1" dirty="0" smtClean="0">
                <a:solidFill>
                  <a:schemeClr val="accent6">
                    <a:lumMod val="75000"/>
                  </a:schemeClr>
                </a:solidFill>
                <a:latin typeface="Arial" pitchFamily="34" charset="0"/>
                <a:cs typeface="Arial" pitchFamily="34" charset="0"/>
              </a:rPr>
              <a:t>The halogens present in extreme right of the periodic table have smallest size.</a:t>
            </a:r>
          </a:p>
          <a:p>
            <a:pPr algn="just">
              <a:buFont typeface="Wingdings" pitchFamily="2" charset="2"/>
              <a:buChar char="v"/>
            </a:pPr>
            <a:r>
              <a:rPr lang="en-US" b="1" dirty="0" smtClean="0">
                <a:solidFill>
                  <a:schemeClr val="accent2">
                    <a:lumMod val="75000"/>
                  </a:schemeClr>
                </a:solidFill>
                <a:latin typeface="Arial" pitchFamily="34" charset="0"/>
                <a:cs typeface="Arial" pitchFamily="34" charset="0"/>
              </a:rPr>
              <a:t>The anomalous behavior of the size of oxygen is due to the greater inter-electronic repulsion which outweigh the effect of increased nuclear charge and hence atomic size increases for O.</a:t>
            </a:r>
          </a:p>
          <a:p>
            <a:pPr algn="just">
              <a:buFont typeface="Wingdings" pitchFamily="2" charset="2"/>
              <a:buChar char="v"/>
            </a:pPr>
            <a:r>
              <a:rPr lang="en-US" b="1" dirty="0" smtClean="0">
                <a:solidFill>
                  <a:schemeClr val="accent5">
                    <a:lumMod val="75000"/>
                  </a:schemeClr>
                </a:solidFill>
                <a:latin typeface="Arial" pitchFamily="34" charset="0"/>
                <a:cs typeface="Arial" pitchFamily="34" charset="0"/>
              </a:rPr>
              <a:t>Size of inert gases are however larger  because in case of inert gases all the </a:t>
            </a:r>
            <a:r>
              <a:rPr lang="en-US" b="1" dirty="0" err="1" smtClean="0">
                <a:solidFill>
                  <a:schemeClr val="accent5">
                    <a:lumMod val="75000"/>
                  </a:schemeClr>
                </a:solidFill>
                <a:latin typeface="Arial" pitchFamily="34" charset="0"/>
                <a:cs typeface="Arial" pitchFamily="34" charset="0"/>
              </a:rPr>
              <a:t>orbitals</a:t>
            </a:r>
            <a:r>
              <a:rPr lang="en-US" b="1" dirty="0" smtClean="0">
                <a:solidFill>
                  <a:schemeClr val="accent5">
                    <a:lumMod val="75000"/>
                  </a:schemeClr>
                </a:solidFill>
                <a:latin typeface="Arial" pitchFamily="34" charset="0"/>
                <a:cs typeface="Arial" pitchFamily="34" charset="0"/>
              </a:rPr>
              <a:t> are completely filled and hence inter-electronic repulsion is maximum. And the atomic radius of inert are expressed in terms of </a:t>
            </a:r>
            <a:r>
              <a:rPr lang="en-US" b="1" dirty="0" err="1" smtClean="0">
                <a:solidFill>
                  <a:schemeClr val="accent5">
                    <a:lumMod val="75000"/>
                  </a:schemeClr>
                </a:solidFill>
                <a:latin typeface="Arial" pitchFamily="34" charset="0"/>
                <a:cs typeface="Arial" pitchFamily="34" charset="0"/>
              </a:rPr>
              <a:t>Vanderwaal’s</a:t>
            </a:r>
            <a:r>
              <a:rPr lang="en-US" b="1" dirty="0" smtClean="0">
                <a:solidFill>
                  <a:schemeClr val="accent5">
                    <a:lumMod val="75000"/>
                  </a:schemeClr>
                </a:solidFill>
                <a:latin typeface="Arial" pitchFamily="34" charset="0"/>
                <a:cs typeface="Arial" pitchFamily="34" charset="0"/>
              </a:rPr>
              <a:t> radius which is always greater. </a:t>
            </a:r>
            <a:endParaRPr lang="en-US" b="1" dirty="0">
              <a:solidFill>
                <a:schemeClr val="accent5">
                  <a:lumMod val="7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ariation of atomic radii along period.png"/>
          <p:cNvPicPr>
            <a:picLocks noChangeAspect="1"/>
          </p:cNvPicPr>
          <p:nvPr/>
        </p:nvPicPr>
        <p:blipFill>
          <a:blip r:embed="rId2"/>
          <a:stretch>
            <a:fillRect/>
          </a:stretch>
        </p:blipFill>
        <p:spPr>
          <a:xfrm>
            <a:off x="0" y="609600"/>
            <a:ext cx="4419600" cy="5029200"/>
          </a:xfrm>
          <a:prstGeom prst="rect">
            <a:avLst/>
          </a:prstGeom>
        </p:spPr>
      </p:pic>
      <p:pic>
        <p:nvPicPr>
          <p:cNvPr id="5" name="Picture 4" descr="VOAR- period.png"/>
          <p:cNvPicPr>
            <a:picLocks noChangeAspect="1"/>
          </p:cNvPicPr>
          <p:nvPr/>
        </p:nvPicPr>
        <p:blipFill>
          <a:blip r:embed="rId3"/>
          <a:stretch>
            <a:fillRect/>
          </a:stretch>
        </p:blipFill>
        <p:spPr>
          <a:xfrm>
            <a:off x="4400550" y="685800"/>
            <a:ext cx="474345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686800" cy="461665"/>
          </a:xfrm>
          <a:prstGeom prst="rect">
            <a:avLst/>
          </a:prstGeom>
          <a:noFill/>
        </p:spPr>
        <p:txBody>
          <a:bodyPr wrap="square" rtlCol="0">
            <a:spAutoFit/>
          </a:bodyPr>
          <a:lstStyle/>
          <a:p>
            <a:r>
              <a:rPr lang="en-US" sz="2400" b="1" dirty="0" smtClean="0">
                <a:solidFill>
                  <a:schemeClr val="accent4">
                    <a:lumMod val="75000"/>
                  </a:schemeClr>
                </a:solidFill>
                <a:latin typeface="Arial" pitchFamily="34" charset="0"/>
                <a:cs typeface="Arial" pitchFamily="34" charset="0"/>
              </a:rPr>
              <a:t>b) Variation within a group</a:t>
            </a:r>
            <a:endParaRPr lang="en-US" sz="2400" b="1" dirty="0">
              <a:solidFill>
                <a:schemeClr val="accent4">
                  <a:lumMod val="75000"/>
                </a:schemeClr>
              </a:solidFill>
              <a:latin typeface="Arial" pitchFamily="34" charset="0"/>
              <a:cs typeface="Arial" pitchFamily="34" charset="0"/>
            </a:endParaRPr>
          </a:p>
        </p:txBody>
      </p:sp>
      <p:sp>
        <p:nvSpPr>
          <p:cNvPr id="5" name="TextBox 4"/>
          <p:cNvSpPr txBox="1"/>
          <p:nvPr/>
        </p:nvSpPr>
        <p:spPr>
          <a:xfrm>
            <a:off x="0" y="685800"/>
            <a:ext cx="9144000" cy="707886"/>
          </a:xfrm>
          <a:prstGeom prst="rect">
            <a:avLst/>
          </a:prstGeom>
          <a:noFill/>
        </p:spPr>
        <p:txBody>
          <a:bodyPr wrap="square" rtlCol="0">
            <a:spAutoFit/>
          </a:bodyPr>
          <a:lstStyle/>
          <a:p>
            <a:pPr>
              <a:buFont typeface="Wingdings" pitchFamily="2" charset="2"/>
              <a:buChar char="v"/>
            </a:pPr>
            <a:r>
              <a:rPr lang="en-US" dirty="0" smtClean="0">
                <a:solidFill>
                  <a:schemeClr val="accent6">
                    <a:lumMod val="75000"/>
                  </a:schemeClr>
                </a:solidFill>
              </a:rPr>
              <a:t> </a:t>
            </a:r>
            <a:r>
              <a:rPr lang="en-US" sz="2000" dirty="0" smtClean="0">
                <a:solidFill>
                  <a:schemeClr val="accent6">
                    <a:lumMod val="75000"/>
                  </a:schemeClr>
                </a:solidFill>
                <a:latin typeface="Arial" pitchFamily="34" charset="0"/>
                <a:cs typeface="Arial" pitchFamily="34" charset="0"/>
              </a:rPr>
              <a:t>The atomic radii of elements increases with the increase in atomic number as we move from top to bottom in a group.</a:t>
            </a:r>
            <a:endParaRPr lang="en-US" sz="2000" dirty="0">
              <a:solidFill>
                <a:schemeClr val="accent6">
                  <a:lumMod val="75000"/>
                </a:schemeClr>
              </a:solidFill>
              <a:latin typeface="Arial" pitchFamily="34" charset="0"/>
              <a:cs typeface="Arial" pitchFamily="34" charset="0"/>
            </a:endParaRPr>
          </a:p>
        </p:txBody>
      </p:sp>
      <p:sp>
        <p:nvSpPr>
          <p:cNvPr id="6" name="TextBox 5"/>
          <p:cNvSpPr txBox="1"/>
          <p:nvPr/>
        </p:nvSpPr>
        <p:spPr>
          <a:xfrm>
            <a:off x="0" y="1524000"/>
            <a:ext cx="9144000" cy="369332"/>
          </a:xfrm>
          <a:prstGeom prst="rect">
            <a:avLst/>
          </a:prstGeom>
          <a:noFill/>
        </p:spPr>
        <p:txBody>
          <a:bodyPr wrap="square" rtlCol="0">
            <a:spAutoFit/>
          </a:bodyPr>
          <a:lstStyle/>
          <a:p>
            <a:pPr algn="ctr"/>
            <a:r>
              <a:rPr lang="en-US" dirty="0" smtClean="0">
                <a:latin typeface="Arial" pitchFamily="34" charset="0"/>
                <a:cs typeface="Arial" pitchFamily="34" charset="0"/>
              </a:rPr>
              <a:t> </a:t>
            </a:r>
            <a:r>
              <a:rPr lang="en-US" b="1" dirty="0" smtClean="0">
                <a:latin typeface="Arial" pitchFamily="34" charset="0"/>
                <a:cs typeface="Arial" pitchFamily="34" charset="0"/>
              </a:rPr>
              <a:t>Table: Increase in atomic radii (pm) of alkali metals and halogens</a:t>
            </a:r>
            <a:endParaRPr lang="en-US" b="1" dirty="0">
              <a:latin typeface="Arial" pitchFamily="34" charset="0"/>
              <a:cs typeface="Arial" pitchFamily="34" charset="0"/>
            </a:endParaRPr>
          </a:p>
        </p:txBody>
      </p:sp>
      <p:graphicFrame>
        <p:nvGraphicFramePr>
          <p:cNvPr id="7" name="Table 6"/>
          <p:cNvGraphicFramePr>
            <a:graphicFrameLocks noGrp="1"/>
          </p:cNvGraphicFramePr>
          <p:nvPr/>
        </p:nvGraphicFramePr>
        <p:xfrm>
          <a:off x="1524000" y="2057400"/>
          <a:ext cx="6096000" cy="3116580"/>
        </p:xfrm>
        <a:graphic>
          <a:graphicData uri="http://schemas.openxmlformats.org/drawingml/2006/table">
            <a:tbl>
              <a:tblPr firstRow="1" bandRow="1">
                <a:tableStyleId>{775DCB02-9BB8-47FD-8907-85C794F793BA}</a:tableStyleId>
              </a:tblPr>
              <a:tblGrid>
                <a:gridCol w="1524000"/>
                <a:gridCol w="1524000"/>
                <a:gridCol w="1524000"/>
                <a:gridCol w="1524000"/>
              </a:tblGrid>
              <a:tr h="495300">
                <a:tc>
                  <a:txBody>
                    <a:bodyPr/>
                    <a:lstStyle/>
                    <a:p>
                      <a:pPr algn="ctr"/>
                      <a:r>
                        <a:rPr lang="en-US" dirty="0" smtClean="0"/>
                        <a:t>Alkali metals</a:t>
                      </a:r>
                    </a:p>
                    <a:p>
                      <a:pPr algn="ctr"/>
                      <a:r>
                        <a:rPr lang="en-US" dirty="0" smtClean="0"/>
                        <a:t>Group 1</a:t>
                      </a:r>
                      <a:endParaRPr lang="en-US" dirty="0"/>
                    </a:p>
                  </a:txBody>
                  <a:tcPr/>
                </a:tc>
                <a:tc>
                  <a:txBody>
                    <a:bodyPr/>
                    <a:lstStyle/>
                    <a:p>
                      <a:pPr algn="ctr"/>
                      <a:r>
                        <a:rPr lang="en-US" dirty="0" smtClean="0"/>
                        <a:t>Atomic radius</a:t>
                      </a:r>
                    </a:p>
                    <a:p>
                      <a:pPr algn="ctr"/>
                      <a:r>
                        <a:rPr lang="en-US" dirty="0" smtClean="0"/>
                        <a:t>(pm)</a:t>
                      </a:r>
                      <a:endParaRPr lang="en-US" dirty="0"/>
                    </a:p>
                  </a:txBody>
                  <a:tcPr/>
                </a:tc>
                <a:tc>
                  <a:txBody>
                    <a:bodyPr/>
                    <a:lstStyle/>
                    <a:p>
                      <a:pPr algn="ctr"/>
                      <a:r>
                        <a:rPr lang="en-US" dirty="0" smtClean="0"/>
                        <a:t>Halogens</a:t>
                      </a:r>
                    </a:p>
                    <a:p>
                      <a:pPr algn="ctr"/>
                      <a:r>
                        <a:rPr lang="en-US" dirty="0" smtClean="0"/>
                        <a:t>(Group 17)</a:t>
                      </a:r>
                      <a:endParaRPr lang="en-US" dirty="0"/>
                    </a:p>
                  </a:txBody>
                  <a:tcPr/>
                </a:tc>
                <a:tc>
                  <a:txBody>
                    <a:bodyPr/>
                    <a:lstStyle/>
                    <a:p>
                      <a:pPr algn="ctr"/>
                      <a:r>
                        <a:rPr lang="en-US" dirty="0" smtClean="0"/>
                        <a:t>Atomic radius</a:t>
                      </a:r>
                    </a:p>
                    <a:p>
                      <a:pPr algn="ctr"/>
                      <a:r>
                        <a:rPr lang="en-US" dirty="0" smtClean="0"/>
                        <a:t>(pm)</a:t>
                      </a:r>
                      <a:endParaRPr lang="en-US" dirty="0"/>
                    </a:p>
                  </a:txBody>
                  <a:tcPr/>
                </a:tc>
              </a:tr>
              <a:tr h="495300">
                <a:tc>
                  <a:txBody>
                    <a:bodyPr/>
                    <a:lstStyle/>
                    <a:p>
                      <a:pPr algn="ctr"/>
                      <a:r>
                        <a:rPr lang="en-US" sz="2000" dirty="0" smtClean="0">
                          <a:latin typeface="Arial" pitchFamily="34" charset="0"/>
                          <a:cs typeface="Arial" pitchFamily="34" charset="0"/>
                        </a:rPr>
                        <a:t>Li</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152</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F</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72</a:t>
                      </a:r>
                      <a:endParaRPr lang="en-US" sz="2000" dirty="0">
                        <a:latin typeface="Arial" pitchFamily="34" charset="0"/>
                        <a:cs typeface="Arial" pitchFamily="34" charset="0"/>
                      </a:endParaRPr>
                    </a:p>
                  </a:txBody>
                  <a:tcPr/>
                </a:tc>
              </a:tr>
              <a:tr h="495300">
                <a:tc>
                  <a:txBody>
                    <a:bodyPr/>
                    <a:lstStyle/>
                    <a:p>
                      <a:pPr algn="ctr"/>
                      <a:r>
                        <a:rPr lang="en-US" sz="2000" dirty="0" smtClean="0">
                          <a:latin typeface="Arial" pitchFamily="34" charset="0"/>
                          <a:cs typeface="Arial" pitchFamily="34" charset="0"/>
                        </a:rPr>
                        <a:t>Na</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186</a:t>
                      </a:r>
                      <a:endParaRPr lang="en-US" sz="2000" dirty="0">
                        <a:latin typeface="Arial" pitchFamily="34" charset="0"/>
                        <a:cs typeface="Arial" pitchFamily="34" charset="0"/>
                      </a:endParaRPr>
                    </a:p>
                  </a:txBody>
                  <a:tcPr/>
                </a:tc>
                <a:tc>
                  <a:txBody>
                    <a:bodyPr/>
                    <a:lstStyle/>
                    <a:p>
                      <a:pPr algn="ctr"/>
                      <a:r>
                        <a:rPr lang="en-US" sz="2000" dirty="0" err="1" smtClean="0">
                          <a:latin typeface="Arial" pitchFamily="34" charset="0"/>
                          <a:cs typeface="Arial" pitchFamily="34" charset="0"/>
                        </a:rPr>
                        <a:t>Cl</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99</a:t>
                      </a:r>
                      <a:endParaRPr lang="en-US" sz="2000" dirty="0">
                        <a:latin typeface="Arial" pitchFamily="34" charset="0"/>
                        <a:cs typeface="Arial" pitchFamily="34" charset="0"/>
                      </a:endParaRPr>
                    </a:p>
                  </a:txBody>
                  <a:tcPr/>
                </a:tc>
              </a:tr>
              <a:tr h="495300">
                <a:tc>
                  <a:txBody>
                    <a:bodyPr/>
                    <a:lstStyle/>
                    <a:p>
                      <a:pPr algn="ctr"/>
                      <a:r>
                        <a:rPr lang="en-US" sz="2000" dirty="0" smtClean="0">
                          <a:latin typeface="Arial" pitchFamily="34" charset="0"/>
                          <a:cs typeface="Arial" pitchFamily="34" charset="0"/>
                        </a:rPr>
                        <a:t>K</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231</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Br</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114</a:t>
                      </a:r>
                      <a:endParaRPr lang="en-US" sz="2000" dirty="0">
                        <a:latin typeface="Arial" pitchFamily="34" charset="0"/>
                        <a:cs typeface="Arial" pitchFamily="34" charset="0"/>
                      </a:endParaRPr>
                    </a:p>
                  </a:txBody>
                  <a:tcPr/>
                </a:tc>
              </a:tr>
              <a:tr h="495300">
                <a:tc>
                  <a:txBody>
                    <a:bodyPr/>
                    <a:lstStyle/>
                    <a:p>
                      <a:pPr algn="ctr"/>
                      <a:r>
                        <a:rPr lang="en-US" sz="2000" dirty="0" err="1" smtClean="0">
                          <a:latin typeface="Arial" pitchFamily="34" charset="0"/>
                          <a:cs typeface="Arial" pitchFamily="34" charset="0"/>
                        </a:rPr>
                        <a:t>Rb</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244</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I</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133</a:t>
                      </a:r>
                      <a:endParaRPr lang="en-US" sz="2000" dirty="0">
                        <a:latin typeface="Arial" pitchFamily="34" charset="0"/>
                        <a:cs typeface="Arial" pitchFamily="34" charset="0"/>
                      </a:endParaRPr>
                    </a:p>
                  </a:txBody>
                  <a:tcPr/>
                </a:tc>
              </a:tr>
              <a:tr h="495300">
                <a:tc>
                  <a:txBody>
                    <a:bodyPr/>
                    <a:lstStyle/>
                    <a:p>
                      <a:pPr algn="ctr"/>
                      <a:r>
                        <a:rPr lang="en-US" sz="2000" dirty="0" smtClean="0">
                          <a:latin typeface="Arial" pitchFamily="34" charset="0"/>
                          <a:cs typeface="Arial" pitchFamily="34" charset="0"/>
                        </a:rPr>
                        <a:t>Cs</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262</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At</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140</a:t>
                      </a:r>
                      <a:endParaRPr lang="en-US" sz="2000" dirty="0">
                        <a:latin typeface="Arial" pitchFamily="34" charset="0"/>
                        <a:cs typeface="Arial" pitchFamily="34" charset="0"/>
                      </a:endParaRPr>
                    </a:p>
                  </a:txBody>
                  <a:tcPr/>
                </a:tc>
              </a:tr>
            </a:tbl>
          </a:graphicData>
        </a:graphic>
      </p:graphicFrame>
      <p:sp>
        <p:nvSpPr>
          <p:cNvPr id="9" name="TextBox 8"/>
          <p:cNvSpPr txBox="1"/>
          <p:nvPr/>
        </p:nvSpPr>
        <p:spPr>
          <a:xfrm>
            <a:off x="0" y="5562600"/>
            <a:ext cx="9144000" cy="923330"/>
          </a:xfrm>
          <a:prstGeom prst="rect">
            <a:avLst/>
          </a:prstGeom>
          <a:noFill/>
        </p:spPr>
        <p:txBody>
          <a:bodyPr wrap="square" rtlCol="0">
            <a:spAutoFit/>
          </a:bodyPr>
          <a:lstStyle/>
          <a:p>
            <a:pPr algn="just">
              <a:buFont typeface="Wingdings" pitchFamily="2" charset="2"/>
              <a:buChar char="v"/>
            </a:pPr>
            <a:r>
              <a:rPr lang="en-US" b="1" dirty="0" smtClean="0">
                <a:solidFill>
                  <a:srgbClr val="0070C0"/>
                </a:solidFill>
                <a:latin typeface="Arial" pitchFamily="34" charset="0"/>
                <a:cs typeface="Arial" pitchFamily="34" charset="0"/>
              </a:rPr>
              <a:t> As we move down a group , the principal quantum number (n) increases , a new energy shell is added at each succeeding element and valence electrons lie further away from the nucleus. Hence atomic radius increases.  </a:t>
            </a:r>
            <a:endParaRPr lang="en-US" b="1" dirty="0">
              <a:solidFill>
                <a:srgbClr val="0070C0"/>
              </a:solidFill>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oup 1.png"/>
          <p:cNvPicPr>
            <a:picLocks noChangeAspect="1"/>
          </p:cNvPicPr>
          <p:nvPr/>
        </p:nvPicPr>
        <p:blipFill>
          <a:blip r:embed="rId2"/>
          <a:stretch>
            <a:fillRect/>
          </a:stretch>
        </p:blipFill>
        <p:spPr>
          <a:xfrm>
            <a:off x="1905000" y="685801"/>
            <a:ext cx="4648199" cy="3738562"/>
          </a:xfrm>
          <a:prstGeom prst="rect">
            <a:avLst/>
          </a:prstGeom>
        </p:spPr>
      </p:pic>
      <p:sp>
        <p:nvSpPr>
          <p:cNvPr id="5" name="TextBox 4"/>
          <p:cNvSpPr txBox="1"/>
          <p:nvPr/>
        </p:nvSpPr>
        <p:spPr>
          <a:xfrm>
            <a:off x="1219200" y="4876800"/>
            <a:ext cx="6705600" cy="646331"/>
          </a:xfrm>
          <a:prstGeom prst="rect">
            <a:avLst/>
          </a:prstGeom>
          <a:noFill/>
        </p:spPr>
        <p:txBody>
          <a:bodyPr wrap="square" rtlCol="0">
            <a:spAutoFit/>
          </a:bodyPr>
          <a:lstStyle/>
          <a:p>
            <a:pPr algn="ctr"/>
            <a:r>
              <a:rPr lang="en-US" b="1" dirty="0" smtClean="0">
                <a:solidFill>
                  <a:srgbClr val="0070C0"/>
                </a:solidFill>
                <a:latin typeface="Arial" pitchFamily="34" charset="0"/>
                <a:cs typeface="Arial" pitchFamily="34" charset="0"/>
              </a:rPr>
              <a:t>Variation of atomic radius with atomic number for alkali metals and halogens</a:t>
            </a:r>
            <a:endParaRPr lang="en-US" b="1" dirty="0">
              <a:solidFill>
                <a:srgbClr val="0070C0"/>
              </a:solidFill>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TotalTime>
  <Words>3289</Words>
  <Application>Microsoft Office PowerPoint</Application>
  <PresentationFormat>On-screen Show (4:3)</PresentationFormat>
  <Paragraphs>446</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Atomic Properties and Their Periodic Trends</vt:lpstr>
      <vt:lpstr> Atomic Radius </vt:lpstr>
      <vt:lpstr>Types of atomic radii</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Factors affecting Electron gain enthalpy</vt:lpstr>
      <vt:lpstr>Slide 25</vt:lpstr>
      <vt:lpstr>Slide 26</vt:lpstr>
      <vt:lpstr>Slide 27</vt:lpstr>
      <vt:lpstr>Slide 28</vt:lpstr>
      <vt:lpstr>Slide 29</vt:lpstr>
      <vt:lpstr>Slide 30</vt:lpstr>
      <vt:lpstr>Slide 31</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 Properties and Their Periodic Trends</dc:title>
  <dc:creator>USER</dc:creator>
  <cp:lastModifiedBy>USER</cp:lastModifiedBy>
  <cp:revision>177</cp:revision>
  <dcterms:created xsi:type="dcterms:W3CDTF">2022-11-19T05:44:54Z</dcterms:created>
  <dcterms:modified xsi:type="dcterms:W3CDTF">2022-11-23T04:59:00Z</dcterms:modified>
</cp:coreProperties>
</file>