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4"/>
    <p:sldMasterId id="214748366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FFBD3-CB6D-BF5D-CD25-17F541A59507}" v="10" dt="2024-03-02T17:12:10.438"/>
    <p1510:client id="{A12F9827-01A4-4DB7-A42C-313BDDB324BB}" v="2" dt="2024-03-04T11:54:35.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Desai" userId="S::shreya.dict21@pdpu.ac.in::0a962ba7-1c64-40a1-ac46-a9ecdeab0362" providerId="AD" clId="Web-{048FFBD3-CB6D-BF5D-CD25-17F541A59507}"/>
    <pc:docChg chg="modSld">
      <pc:chgData name="ShreyaDesai" userId="S::shreya.dict21@pdpu.ac.in::0a962ba7-1c64-40a1-ac46-a9ecdeab0362" providerId="AD" clId="Web-{048FFBD3-CB6D-BF5D-CD25-17F541A59507}" dt="2024-03-02T17:12:10.438" v="9" actId="20577"/>
      <pc:docMkLst>
        <pc:docMk/>
      </pc:docMkLst>
      <pc:sldChg chg="modSp">
        <pc:chgData name="ShreyaDesai" userId="S::shreya.dict21@pdpu.ac.in::0a962ba7-1c64-40a1-ac46-a9ecdeab0362" providerId="AD" clId="Web-{048FFBD3-CB6D-BF5D-CD25-17F541A59507}" dt="2024-03-02T17:12:10.438" v="9" actId="20577"/>
        <pc:sldMkLst>
          <pc:docMk/>
          <pc:sldMk cId="2370598537" sldId="270"/>
        </pc:sldMkLst>
        <pc:spChg chg="mod">
          <ac:chgData name="ShreyaDesai" userId="S::shreya.dict21@pdpu.ac.in::0a962ba7-1c64-40a1-ac46-a9ecdeab0362" providerId="AD" clId="Web-{048FFBD3-CB6D-BF5D-CD25-17F541A59507}" dt="2024-03-02T17:12:10.438" v="9" actId="20577"/>
          <ac:spMkLst>
            <pc:docMk/>
            <pc:sldMk cId="2370598537" sldId="270"/>
            <ac:spMk id="5" creationId="{00000000-0000-0000-0000-000000000000}"/>
          </ac:spMkLst>
        </pc:spChg>
      </pc:sldChg>
    </pc:docChg>
  </pc:docChgLst>
  <pc:docChgLst>
    <pc:chgData name="NaiyaPatel" userId="S::naiya.pict21@pdpu.ac.in::08420f96-f4a1-49ac-86d9-ad6d74fafdb4" providerId="AD" clId="Web-{A12F9827-01A4-4DB7-A42C-313BDDB324BB}"/>
    <pc:docChg chg="sldOrd">
      <pc:chgData name="NaiyaPatel" userId="S::naiya.pict21@pdpu.ac.in::08420f96-f4a1-49ac-86d9-ad6d74fafdb4" providerId="AD" clId="Web-{A12F9827-01A4-4DB7-A42C-313BDDB324BB}" dt="2024-03-04T11:54:35.817" v="1"/>
      <pc:docMkLst>
        <pc:docMk/>
      </pc:docMkLst>
      <pc:sldChg chg="ord">
        <pc:chgData name="NaiyaPatel" userId="S::naiya.pict21@pdpu.ac.in::08420f96-f4a1-49ac-86d9-ad6d74fafdb4" providerId="AD" clId="Web-{A12F9827-01A4-4DB7-A42C-313BDDB324BB}" dt="2024-03-04T11:54:35.817" v="1"/>
        <pc:sldMkLst>
          <pc:docMk/>
          <pc:sldMk cId="3849639208" sldId="268"/>
        </pc:sldMkLst>
      </pc:sldChg>
    </pc:docChg>
  </pc:docChgLst>
  <pc:docChgLst>
    <pc:chgData name="SahilKungwani" userId="S::sahil.kict21@pdpu.ac.in::bc0a76ff-3e60-497b-8056-2abeb68287df" providerId="AD" clId="Web-{736B946E-6972-45CA-8B1C-2C94585F5742}"/>
    <pc:docChg chg="modSld">
      <pc:chgData name="SahilKungwani" userId="S::sahil.kict21@pdpu.ac.in::bc0a76ff-3e60-497b-8056-2abeb68287df" providerId="AD" clId="Web-{736B946E-6972-45CA-8B1C-2C94585F5742}" dt="2024-03-01T08:15:54.099" v="1" actId="1076"/>
      <pc:docMkLst>
        <pc:docMk/>
      </pc:docMkLst>
      <pc:sldChg chg="modSp">
        <pc:chgData name="SahilKungwani" userId="S::sahil.kict21@pdpu.ac.in::bc0a76ff-3e60-497b-8056-2abeb68287df" providerId="AD" clId="Web-{736B946E-6972-45CA-8B1C-2C94585F5742}" dt="2024-03-01T08:15:54.099" v="1" actId="1076"/>
        <pc:sldMkLst>
          <pc:docMk/>
          <pc:sldMk cId="2565070615" sldId="278"/>
        </pc:sldMkLst>
        <pc:picChg chg="mod">
          <ac:chgData name="SahilKungwani" userId="S::sahil.kict21@pdpu.ac.in::bc0a76ff-3e60-497b-8056-2abeb68287df" providerId="AD" clId="Web-{736B946E-6972-45CA-8B1C-2C94585F5742}" dt="2024-03-01T08:15:54.099" v="1" actId="1076"/>
          <ac:picMkLst>
            <pc:docMk/>
            <pc:sldMk cId="2565070615" sldId="278"/>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4189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4135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50361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36688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91490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89056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087778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134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12952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5056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8549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3/4/2024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3/4/2024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26263882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avascript.info/in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Learn/Forms/Form_validation#validating_against_a_regular_express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avaScript_engi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piderMonkey" TargetMode="External"/><Relationship Id="rId2" Type="http://schemas.openxmlformats.org/officeDocument/2006/relationships/hyperlink" Target="https://en.wikipedia.org/wiki/V8_(JavaScript_engi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effectLst/>
                <a:hlinkClick r:id="rId2"/>
              </a:rPr>
              <a:t>An Introduction to JavaScript</a:t>
            </a:r>
            <a:endParaRPr lang="en-IN"/>
          </a:p>
        </p:txBody>
      </p:sp>
    </p:spTree>
    <p:extLst>
      <p:ext uri="{BB962C8B-B14F-4D97-AF65-F5344CB8AC3E}">
        <p14:creationId xmlns:p14="http://schemas.microsoft.com/office/powerpoint/2010/main" val="373844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err="1"/>
              <a:t>Javascript</a:t>
            </a:r>
            <a:r>
              <a:rPr lang="en-IN"/>
              <a:t> validations</a:t>
            </a:r>
          </a:p>
        </p:txBody>
      </p:sp>
      <p:sp>
        <p:nvSpPr>
          <p:cNvPr id="9" name="Content Placeholder 8"/>
          <p:cNvSpPr>
            <a:spLocks noGrp="1"/>
          </p:cNvSpPr>
          <p:nvPr>
            <p:ph idx="1"/>
          </p:nvPr>
        </p:nvSpPr>
        <p:spPr/>
        <p:txBody>
          <a:bodyPr>
            <a:normAutofit lnSpcReduction="10000"/>
          </a:bodyPr>
          <a:lstStyle/>
          <a:p>
            <a:r>
              <a:rPr lang="en-GB" b="1"/>
              <a:t>required: </a:t>
            </a:r>
            <a:r>
              <a:rPr lang="en-GB"/>
              <a:t>Specifies whether a form field needs to be filled in before the form can be submitted.</a:t>
            </a:r>
          </a:p>
          <a:p>
            <a:r>
              <a:rPr lang="en-GB" b="1" err="1"/>
              <a:t>minlength</a:t>
            </a:r>
            <a:r>
              <a:rPr lang="en-GB" b="1"/>
              <a:t> and </a:t>
            </a:r>
            <a:r>
              <a:rPr lang="en-GB" b="1" err="1"/>
              <a:t>maxlength</a:t>
            </a:r>
            <a:r>
              <a:rPr lang="en-GB" b="1"/>
              <a:t>: </a:t>
            </a:r>
            <a:r>
              <a:rPr lang="en-GB"/>
              <a:t>Specifies the minimum and maximum length of textual data (strings).</a:t>
            </a:r>
          </a:p>
          <a:p>
            <a:r>
              <a:rPr lang="en-GB" b="1"/>
              <a:t>min and max: </a:t>
            </a:r>
            <a:r>
              <a:rPr lang="en-GB"/>
              <a:t>Specifies the minimum and maximum values of numerical input types.</a:t>
            </a:r>
          </a:p>
          <a:p>
            <a:r>
              <a:rPr lang="en-GB" b="1"/>
              <a:t>type: </a:t>
            </a:r>
            <a:r>
              <a:rPr lang="en-GB"/>
              <a:t>Specifies whether the data needs to be a number, an email address, or some other specific </a:t>
            </a:r>
            <a:r>
              <a:rPr lang="en-GB" err="1"/>
              <a:t>preset</a:t>
            </a:r>
            <a:r>
              <a:rPr lang="en-GB"/>
              <a:t> type.</a:t>
            </a:r>
          </a:p>
          <a:p>
            <a:r>
              <a:rPr lang="en-GB" b="1"/>
              <a:t>pattern: </a:t>
            </a:r>
            <a:r>
              <a:rPr lang="en-GB"/>
              <a:t>Specifies a regular expression that defines a pattern the entered data needs to follow.</a:t>
            </a:r>
            <a:endParaRPr lang="en-IN"/>
          </a:p>
        </p:txBody>
      </p:sp>
    </p:spTree>
    <p:extLst>
      <p:ext uri="{BB962C8B-B14F-4D97-AF65-F5344CB8AC3E}">
        <p14:creationId xmlns:p14="http://schemas.microsoft.com/office/powerpoint/2010/main" val="334103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If the data entered in a form field follows all of the rules specified by the above attributes, it is considered valid. If not, it is considered invalid.</a:t>
            </a:r>
            <a:br>
              <a:rPr lang="en-GB"/>
            </a:br>
            <a:endParaRPr lang="en-IN"/>
          </a:p>
        </p:txBody>
      </p:sp>
      <p:sp>
        <p:nvSpPr>
          <p:cNvPr id="3" name="Content Placeholder 2"/>
          <p:cNvSpPr>
            <a:spLocks noGrp="1"/>
          </p:cNvSpPr>
          <p:nvPr>
            <p:ph idx="1"/>
          </p:nvPr>
        </p:nvSpPr>
        <p:spPr/>
        <p:txBody>
          <a:bodyPr>
            <a:normAutofit/>
          </a:bodyPr>
          <a:lstStyle/>
          <a:p>
            <a:endParaRPr lang="en-GB"/>
          </a:p>
          <a:p>
            <a:r>
              <a:rPr lang="en-GB" b="1"/>
              <a:t>When an element is valid, the following things are true:</a:t>
            </a:r>
          </a:p>
          <a:p>
            <a:endParaRPr lang="en-GB"/>
          </a:p>
          <a:p>
            <a:r>
              <a:rPr lang="en-GB"/>
              <a:t>The element matches the </a:t>
            </a:r>
            <a:r>
              <a:rPr lang="en-GB" b="1"/>
              <a:t>:valid </a:t>
            </a:r>
            <a:r>
              <a:rPr lang="en-GB"/>
              <a:t>CSS pseudo-class, which lets you apply a specific style to valid elements.</a:t>
            </a:r>
          </a:p>
          <a:p>
            <a:r>
              <a:rPr lang="en-GB"/>
              <a:t>If the user tries to send the data, the browser will submit the form, provided there is nothing else stopping it from doing so (e.g., JavaScript).</a:t>
            </a:r>
            <a:endParaRPr lang="en-IN"/>
          </a:p>
        </p:txBody>
      </p:sp>
    </p:spTree>
    <p:extLst>
      <p:ext uri="{BB962C8B-B14F-4D97-AF65-F5344CB8AC3E}">
        <p14:creationId xmlns:p14="http://schemas.microsoft.com/office/powerpoint/2010/main" val="210109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Arial" panose="020B0604020202020204" pitchFamily="34" charset="0"/>
              <a:buChar char="•"/>
            </a:pPr>
            <a:r>
              <a:rPr lang="en-GB"/>
              <a:t>When an element is invalid, the following things are true:</a:t>
            </a:r>
            <a:br>
              <a:rPr lang="en-GB"/>
            </a:br>
            <a:br>
              <a:rPr lang="en-GB"/>
            </a:br>
            <a:br>
              <a:rPr lang="en-GB"/>
            </a:br>
            <a:br>
              <a:rPr lang="en-GB"/>
            </a:br>
            <a:br>
              <a:rPr lang="en-GB"/>
            </a:br>
            <a:r>
              <a:rPr lang="en-GB"/>
              <a:t>The element matches </a:t>
            </a:r>
            <a:r>
              <a:rPr lang="en-GB" b="1"/>
              <a:t>the :invalid </a:t>
            </a:r>
            <a:r>
              <a:rPr lang="en-GB"/>
              <a:t>CSS pseudo-class, and sometimes other UI pseudo-classes (e.g., :out-of-range) depending on the error, which lets you apply a specific style to invalid elements.</a:t>
            </a:r>
            <a:br>
              <a:rPr lang="en-GB"/>
            </a:br>
            <a:r>
              <a:rPr lang="en-GB"/>
              <a:t>If the user tries to send the data, the browser will block the form and display an error message.</a:t>
            </a:r>
            <a:endParaRPr lang="en-IN"/>
          </a:p>
        </p:txBody>
      </p:sp>
    </p:spTree>
    <p:extLst>
      <p:ext uri="{BB962C8B-B14F-4D97-AF65-F5344CB8AC3E}">
        <p14:creationId xmlns:p14="http://schemas.microsoft.com/office/powerpoint/2010/main" val="146585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a:effectLst/>
                <a:hlinkClick r:id="rId2"/>
              </a:rPr>
              <a:t>Validating against a regular expression</a:t>
            </a:r>
            <a:br>
              <a:rPr lang="en-GB" b="1">
                <a:effectLst/>
              </a:rPr>
            </a:br>
            <a:endParaRPr lang="en-IN"/>
          </a:p>
        </p:txBody>
      </p:sp>
      <p:pic>
        <p:nvPicPr>
          <p:cNvPr id="4" name="Content Placeholder 3"/>
          <p:cNvPicPr>
            <a:picLocks noGrp="1" noChangeAspect="1"/>
          </p:cNvPicPr>
          <p:nvPr>
            <p:ph idx="1"/>
          </p:nvPr>
        </p:nvPicPr>
        <p:blipFill>
          <a:blip r:embed="rId3"/>
          <a:stretch>
            <a:fillRect/>
          </a:stretch>
        </p:blipFill>
        <p:spPr>
          <a:xfrm>
            <a:off x="1141413" y="2112135"/>
            <a:ext cx="9644495" cy="3325231"/>
          </a:xfrm>
          <a:prstGeom prst="rect">
            <a:avLst/>
          </a:prstGeom>
        </p:spPr>
      </p:pic>
    </p:spTree>
    <p:extLst>
      <p:ext uri="{BB962C8B-B14F-4D97-AF65-F5344CB8AC3E}">
        <p14:creationId xmlns:p14="http://schemas.microsoft.com/office/powerpoint/2010/main" val="384963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a:t>Interaction: alert, prompt, confirm</a:t>
            </a:r>
            <a:br>
              <a:rPr lang="en-IN" b="1"/>
            </a:br>
            <a:br>
              <a:rPr lang="en-IN"/>
            </a:br>
            <a:endParaRPr lang="en-IN"/>
          </a:p>
        </p:txBody>
      </p:sp>
      <p:sp>
        <p:nvSpPr>
          <p:cNvPr id="3" name="Content Placeholder 2"/>
          <p:cNvSpPr>
            <a:spLocks noGrp="1"/>
          </p:cNvSpPr>
          <p:nvPr>
            <p:ph idx="1"/>
          </p:nvPr>
        </p:nvSpPr>
        <p:spPr>
          <a:xfrm>
            <a:off x="838200" y="1825625"/>
            <a:ext cx="2845158" cy="4351338"/>
          </a:xfrm>
        </p:spPr>
        <p:txBody>
          <a:bodyPr/>
          <a:lstStyle/>
          <a:p>
            <a:r>
              <a:rPr lang="en-IN"/>
              <a:t>alert("Hello");</a:t>
            </a:r>
          </a:p>
        </p:txBody>
      </p:sp>
      <p:sp>
        <p:nvSpPr>
          <p:cNvPr id="5" name="Content Placeholder 2"/>
          <p:cNvSpPr txBox="1">
            <a:spLocks/>
          </p:cNvSpPr>
          <p:nvPr/>
        </p:nvSpPr>
        <p:spPr>
          <a:xfrm>
            <a:off x="3424706" y="1440777"/>
            <a:ext cx="4818768" cy="47361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a:t>Prompt</a:t>
            </a:r>
            <a:endParaRPr lang="en-US"/>
          </a:p>
          <a:p>
            <a:r>
              <a:rPr lang="en-GB"/>
              <a:t>The function prompt accepts two arguments:</a:t>
            </a:r>
          </a:p>
          <a:p>
            <a:endParaRPr lang="en-GB"/>
          </a:p>
          <a:p>
            <a:r>
              <a:rPr lang="en-GB"/>
              <a:t>result = prompt(title, [default]);</a:t>
            </a:r>
            <a:endParaRPr lang="en-IN"/>
          </a:p>
        </p:txBody>
      </p:sp>
      <p:cxnSp>
        <p:nvCxnSpPr>
          <p:cNvPr id="8" name="Elbow Connector 7"/>
          <p:cNvCxnSpPr/>
          <p:nvPr/>
        </p:nvCxnSpPr>
        <p:spPr>
          <a:xfrm flipV="1">
            <a:off x="6722772" y="3820989"/>
            <a:ext cx="489397" cy="1545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5273898" y="4338393"/>
            <a:ext cx="489397" cy="154547"/>
          </a:xfrm>
          <a:prstGeom prst="bentConnector3">
            <a:avLst>
              <a:gd name="adj1" fmla="val 39474"/>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3"/>
          <p:cNvSpPr>
            <a:spLocks noChangeArrowheads="1"/>
          </p:cNvSpPr>
          <p:nvPr/>
        </p:nvSpPr>
        <p:spPr bwMode="auto">
          <a:xfrm>
            <a:off x="0" y="-358549"/>
            <a:ext cx="65" cy="71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1415" rIns="0" bIns="1967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p:cNvSpPr txBox="1"/>
          <p:nvPr/>
        </p:nvSpPr>
        <p:spPr>
          <a:xfrm>
            <a:off x="7106305" y="3575096"/>
            <a:ext cx="1300766" cy="646331"/>
          </a:xfrm>
          <a:prstGeom prst="rect">
            <a:avLst/>
          </a:prstGeom>
          <a:noFill/>
        </p:spPr>
        <p:txBody>
          <a:bodyPr wrap="square" rtlCol="0">
            <a:spAutoFit/>
          </a:bodyPr>
          <a:lstStyle/>
          <a:p>
            <a:r>
              <a:rPr lang="en-IN"/>
              <a:t>Txt to show to visitor</a:t>
            </a:r>
          </a:p>
        </p:txBody>
      </p:sp>
      <p:sp>
        <p:nvSpPr>
          <p:cNvPr id="17" name="Rectangle 16"/>
          <p:cNvSpPr/>
          <p:nvPr/>
        </p:nvSpPr>
        <p:spPr>
          <a:xfrm>
            <a:off x="5763295" y="4144154"/>
            <a:ext cx="952262" cy="1200329"/>
          </a:xfrm>
          <a:prstGeom prst="rect">
            <a:avLst/>
          </a:prstGeom>
        </p:spPr>
        <p:txBody>
          <a:bodyPr wrap="square">
            <a:spAutoFit/>
          </a:bodyPr>
          <a:lstStyle/>
          <a:p>
            <a:r>
              <a:rPr lang="en-GB">
                <a:solidFill>
                  <a:srgbClr val="313130"/>
                </a:solidFill>
                <a:latin typeface="BlinkMacSystemFont"/>
              </a:rPr>
              <a:t>value for the input field.</a:t>
            </a:r>
            <a:endParaRPr lang="en-IN"/>
          </a:p>
        </p:txBody>
      </p:sp>
    </p:spTree>
    <p:extLst>
      <p:ext uri="{BB962C8B-B14F-4D97-AF65-F5344CB8AC3E}">
        <p14:creationId xmlns:p14="http://schemas.microsoft.com/office/powerpoint/2010/main" val="237059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JavaScript Functions</a:t>
            </a:r>
          </a:p>
        </p:txBody>
      </p:sp>
      <p:sp>
        <p:nvSpPr>
          <p:cNvPr id="3" name="Content Placeholder 2"/>
          <p:cNvSpPr>
            <a:spLocks noGrp="1"/>
          </p:cNvSpPr>
          <p:nvPr>
            <p:ph idx="1"/>
          </p:nvPr>
        </p:nvSpPr>
        <p:spPr/>
        <p:txBody>
          <a:bodyPr/>
          <a:lstStyle/>
          <a:p>
            <a:r>
              <a:rPr lang="en-GB"/>
              <a:t>Functions are one of the fundamental building blocks in JavaScript. </a:t>
            </a:r>
          </a:p>
          <a:p>
            <a:pPr marL="0" indent="0">
              <a:buNone/>
            </a:pPr>
            <a:r>
              <a:rPr lang="en-GB"/>
              <a:t>function square(number) {</a:t>
            </a:r>
          </a:p>
          <a:p>
            <a:pPr marL="0" indent="0">
              <a:buNone/>
            </a:pPr>
            <a:r>
              <a:rPr lang="en-GB"/>
              <a:t>  return number * number;</a:t>
            </a:r>
          </a:p>
          <a:p>
            <a:pPr marL="0" indent="0">
              <a:buNone/>
            </a:pPr>
            <a:r>
              <a:rPr lang="en-GB"/>
              <a:t>}</a:t>
            </a:r>
          </a:p>
          <a:p>
            <a:endParaRPr lang="en-IN"/>
          </a:p>
        </p:txBody>
      </p:sp>
    </p:spTree>
    <p:extLst>
      <p:ext uri="{BB962C8B-B14F-4D97-AF65-F5344CB8AC3E}">
        <p14:creationId xmlns:p14="http://schemas.microsoft.com/office/powerpoint/2010/main" val="2227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9822" y="581695"/>
            <a:ext cx="11494990" cy="5072130"/>
          </a:xfrm>
          <a:prstGeom prst="rect">
            <a:avLst/>
          </a:prstGeom>
          <a:solidFill>
            <a:schemeClr val="bg1">
              <a:lumMod val="95000"/>
            </a:schemeClr>
          </a:solidFill>
        </p:spPr>
      </p:pic>
      <p:sp>
        <p:nvSpPr>
          <p:cNvPr id="5" name="Rectangle 4"/>
          <p:cNvSpPr/>
          <p:nvPr/>
        </p:nvSpPr>
        <p:spPr>
          <a:xfrm>
            <a:off x="11307651" y="914400"/>
            <a:ext cx="515155" cy="63106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23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4725" y="122415"/>
            <a:ext cx="10137015" cy="6563067"/>
          </a:xfrm>
          <a:prstGeom prst="rect">
            <a:avLst/>
          </a:prstGeom>
        </p:spPr>
      </p:pic>
    </p:spTree>
    <p:extLst>
      <p:ext uri="{BB962C8B-B14F-4D97-AF65-F5344CB8AC3E}">
        <p14:creationId xmlns:p14="http://schemas.microsoft.com/office/powerpoint/2010/main" val="75800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32773" y="0"/>
            <a:ext cx="6506736" cy="6858000"/>
          </a:xfrm>
          <a:prstGeom prst="rect">
            <a:avLst/>
          </a:prstGeom>
        </p:spPr>
      </p:pic>
    </p:spTree>
    <p:extLst>
      <p:ext uri="{BB962C8B-B14F-4D97-AF65-F5344CB8AC3E}">
        <p14:creationId xmlns:p14="http://schemas.microsoft.com/office/powerpoint/2010/main" val="10191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2154" y="296080"/>
            <a:ext cx="10863619" cy="5692596"/>
          </a:xfrm>
          <a:prstGeom prst="rect">
            <a:avLst/>
          </a:prstGeom>
        </p:spPr>
      </p:pic>
    </p:spTree>
    <p:extLst>
      <p:ext uri="{BB962C8B-B14F-4D97-AF65-F5344CB8AC3E}">
        <p14:creationId xmlns:p14="http://schemas.microsoft.com/office/powerpoint/2010/main" val="220573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682581"/>
            <a:ext cx="9857145" cy="5108620"/>
          </a:xfrm>
        </p:spPr>
        <p:txBody>
          <a:bodyPr/>
          <a:lstStyle/>
          <a:p>
            <a:r>
              <a:rPr lang="en-GB" i="1">
                <a:effectLst/>
              </a:rPr>
              <a:t>JavaScript</a:t>
            </a:r>
            <a:r>
              <a:rPr lang="en-GB">
                <a:effectLst/>
              </a:rPr>
              <a:t> was initially created to “make web pages alive”.</a:t>
            </a:r>
          </a:p>
          <a:p>
            <a:r>
              <a:rPr lang="en-GB">
                <a:effectLst/>
              </a:rPr>
              <a:t>The programs in this language are called </a:t>
            </a:r>
            <a:r>
              <a:rPr lang="en-GB" i="1">
                <a:effectLst/>
              </a:rPr>
              <a:t>scripts</a:t>
            </a:r>
            <a:r>
              <a:rPr lang="en-GB">
                <a:effectLst/>
              </a:rPr>
              <a:t>. They can be written right in a web page’s HTML and run automatically as the page loads.</a:t>
            </a:r>
          </a:p>
          <a:p>
            <a:r>
              <a:rPr lang="en-GB">
                <a:effectLst/>
              </a:rPr>
              <a:t>Scripts are provided and executed as plain text. They don’t need special preparation or compilation to run.</a:t>
            </a:r>
          </a:p>
          <a:p>
            <a:r>
              <a:rPr lang="en-GB"/>
              <a:t>Java vs </a:t>
            </a:r>
            <a:r>
              <a:rPr lang="en-GB" err="1"/>
              <a:t>Javascript</a:t>
            </a:r>
            <a:br>
              <a:rPr lang="en-GB"/>
            </a:br>
            <a:br>
              <a:rPr lang="en-GB"/>
            </a:br>
            <a:endParaRPr lang="en-IN"/>
          </a:p>
        </p:txBody>
      </p:sp>
    </p:spTree>
    <p:extLst>
      <p:ext uri="{BB962C8B-B14F-4D97-AF65-F5344CB8AC3E}">
        <p14:creationId xmlns:p14="http://schemas.microsoft.com/office/powerpoint/2010/main" val="129666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6583" y="1155812"/>
            <a:ext cx="11713718" cy="3403310"/>
          </a:xfrm>
          <a:prstGeom prst="rect">
            <a:avLst/>
          </a:prstGeom>
        </p:spPr>
      </p:pic>
    </p:spTree>
    <p:extLst>
      <p:ext uri="{BB962C8B-B14F-4D97-AF65-F5344CB8AC3E}">
        <p14:creationId xmlns:p14="http://schemas.microsoft.com/office/powerpoint/2010/main" val="3926508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2559" y="1158763"/>
            <a:ext cx="9013266" cy="4512989"/>
          </a:xfrm>
          <a:prstGeom prst="rect">
            <a:avLst/>
          </a:prstGeom>
        </p:spPr>
      </p:pic>
    </p:spTree>
    <p:extLst>
      <p:ext uri="{BB962C8B-B14F-4D97-AF65-F5344CB8AC3E}">
        <p14:creationId xmlns:p14="http://schemas.microsoft.com/office/powerpoint/2010/main" val="3493019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0054" y="995160"/>
            <a:ext cx="6902876" cy="1181369"/>
          </a:xfrm>
          <a:prstGeom prst="rect">
            <a:avLst/>
          </a:prstGeom>
        </p:spPr>
      </p:pic>
      <p:pic>
        <p:nvPicPr>
          <p:cNvPr id="3" name="Picture 2"/>
          <p:cNvPicPr>
            <a:picLocks noChangeAspect="1"/>
          </p:cNvPicPr>
          <p:nvPr/>
        </p:nvPicPr>
        <p:blipFill>
          <a:blip r:embed="rId3"/>
          <a:stretch>
            <a:fillRect/>
          </a:stretch>
        </p:blipFill>
        <p:spPr>
          <a:xfrm>
            <a:off x="760054" y="2176529"/>
            <a:ext cx="7048500" cy="4524375"/>
          </a:xfrm>
          <a:prstGeom prst="rect">
            <a:avLst/>
          </a:prstGeom>
        </p:spPr>
      </p:pic>
    </p:spTree>
    <p:extLst>
      <p:ext uri="{BB962C8B-B14F-4D97-AF65-F5344CB8AC3E}">
        <p14:creationId xmlns:p14="http://schemas.microsoft.com/office/powerpoint/2010/main" val="256507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4284372"/>
          </a:xfrm>
        </p:spPr>
        <p:txBody>
          <a:bodyPr>
            <a:normAutofit/>
          </a:bodyPr>
          <a:lstStyle/>
          <a:p>
            <a:r>
              <a:rPr lang="en-GB">
                <a:effectLst/>
              </a:rPr>
              <a:t>Today, JavaScript can execute not only in the browser, but also on the server, or actually on any device that has a special program called </a:t>
            </a:r>
            <a:r>
              <a:rPr lang="en-GB">
                <a:effectLst/>
                <a:hlinkClick r:id="rId2"/>
              </a:rPr>
              <a:t>the JavaScript engine</a:t>
            </a:r>
            <a:r>
              <a:rPr lang="en-GB">
                <a:effectLst/>
              </a:rPr>
              <a:t>.</a:t>
            </a:r>
            <a:endParaRPr lang="en-IN"/>
          </a:p>
        </p:txBody>
      </p:sp>
    </p:spTree>
    <p:extLst>
      <p:ext uri="{BB962C8B-B14F-4D97-AF65-F5344CB8AC3E}">
        <p14:creationId xmlns:p14="http://schemas.microsoft.com/office/powerpoint/2010/main" val="220993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313645"/>
            <a:ext cx="10024570" cy="4477555"/>
          </a:xfrm>
        </p:spPr>
        <p:txBody>
          <a:bodyPr/>
          <a:lstStyle/>
          <a:p>
            <a:r>
              <a:rPr lang="en-IN">
                <a:effectLst/>
              </a:rPr>
              <a:t>Different engines have different “codenames”. For example:</a:t>
            </a:r>
          </a:p>
          <a:p>
            <a:r>
              <a:rPr lang="en-IN">
                <a:effectLst/>
                <a:hlinkClick r:id="rId2"/>
              </a:rPr>
              <a:t>V8</a:t>
            </a:r>
            <a:r>
              <a:rPr lang="en-IN">
                <a:effectLst/>
              </a:rPr>
              <a:t> – in Chrome, Opera and Edge.</a:t>
            </a:r>
          </a:p>
          <a:p>
            <a:r>
              <a:rPr lang="en-IN" err="1">
                <a:effectLst/>
                <a:hlinkClick r:id="rId3"/>
              </a:rPr>
              <a:t>SpiderMonkey</a:t>
            </a:r>
            <a:r>
              <a:rPr lang="en-IN">
                <a:effectLst/>
              </a:rPr>
              <a:t> – in Firefox.</a:t>
            </a:r>
          </a:p>
          <a:p>
            <a:r>
              <a:rPr lang="en-IN">
                <a:effectLst/>
              </a:rPr>
              <a:t>…There are other codenames like “Chakra” for IE, “</a:t>
            </a:r>
            <a:r>
              <a:rPr lang="en-IN" err="1">
                <a:effectLst/>
              </a:rPr>
              <a:t>JavaScriptCore</a:t>
            </a:r>
            <a:r>
              <a:rPr lang="en-IN">
                <a:effectLst/>
              </a:rPr>
              <a:t>”, “Nitro” and “</a:t>
            </a:r>
            <a:r>
              <a:rPr lang="en-IN" err="1">
                <a:effectLst/>
              </a:rPr>
              <a:t>SquirrelFish</a:t>
            </a:r>
            <a:r>
              <a:rPr lang="en-IN">
                <a:effectLst/>
              </a:rPr>
              <a:t>” for Safari, etc.</a:t>
            </a:r>
          </a:p>
          <a:p>
            <a:pPr marL="0" indent="0">
              <a:buNone/>
            </a:pPr>
            <a:endParaRPr lang="en-IN"/>
          </a:p>
        </p:txBody>
      </p:sp>
    </p:spTree>
    <p:extLst>
      <p:ext uri="{BB962C8B-B14F-4D97-AF65-F5344CB8AC3E}">
        <p14:creationId xmlns:p14="http://schemas.microsoft.com/office/powerpoint/2010/main" val="48684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effectLst/>
              </a:rPr>
              <a:t>Developer console</a:t>
            </a:r>
            <a:br>
              <a:rPr lang="en-IN" b="1">
                <a:effectLst/>
              </a:rPr>
            </a:br>
            <a:br>
              <a:rPr lang="en-IN">
                <a:effectLst/>
              </a:rPr>
            </a:br>
            <a:endParaRPr lang="en-IN"/>
          </a:p>
        </p:txBody>
      </p:sp>
      <p:sp>
        <p:nvSpPr>
          <p:cNvPr id="3" name="Content Placeholder 2"/>
          <p:cNvSpPr>
            <a:spLocks noGrp="1"/>
          </p:cNvSpPr>
          <p:nvPr>
            <p:ph idx="1"/>
          </p:nvPr>
        </p:nvSpPr>
        <p:spPr/>
        <p:txBody>
          <a:bodyPr/>
          <a:lstStyle/>
          <a:p>
            <a:r>
              <a:rPr lang="en-GB">
                <a:effectLst/>
              </a:rPr>
              <a:t>Code is prone to errors.  So, if something goes wrong in the script, we won’t see what’s broken and can’t fix it as in the browser, users don’t see errors by default.</a:t>
            </a:r>
          </a:p>
          <a:p>
            <a:r>
              <a:rPr lang="en-GB">
                <a:effectLst/>
              </a:rPr>
              <a:t>To see errors and get a lot of other useful information about scripts, “developer tools” have been embedded in browsers.</a:t>
            </a:r>
          </a:p>
          <a:p>
            <a:pPr marL="0" indent="0">
              <a:buNone/>
            </a:pPr>
            <a:br>
              <a:rPr lang="en-GB"/>
            </a:br>
            <a:endParaRPr lang="en-IN"/>
          </a:p>
        </p:txBody>
      </p:sp>
    </p:spTree>
    <p:extLst>
      <p:ext uri="{BB962C8B-B14F-4D97-AF65-F5344CB8AC3E}">
        <p14:creationId xmlns:p14="http://schemas.microsoft.com/office/powerpoint/2010/main" val="184925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0463" y="1558543"/>
            <a:ext cx="6838950" cy="3457575"/>
          </a:xfrm>
          <a:prstGeom prst="rect">
            <a:avLst/>
          </a:prstGeom>
        </p:spPr>
      </p:pic>
      <p:sp>
        <p:nvSpPr>
          <p:cNvPr id="5" name="Rectangle 4"/>
          <p:cNvSpPr/>
          <p:nvPr/>
        </p:nvSpPr>
        <p:spPr>
          <a:xfrm>
            <a:off x="9309413" y="0"/>
            <a:ext cx="2882587"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0" y="4990361"/>
            <a:ext cx="9309413" cy="186763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0"/>
            <a:ext cx="2470463" cy="49903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470463" y="-25758"/>
            <a:ext cx="6838950" cy="15327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042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a:t>The &lt;script&gt; tag has a few attributes that are rarely used nowadays but can still be found in old code:</a:t>
            </a:r>
          </a:p>
          <a:p>
            <a:r>
              <a:rPr lang="en-GB"/>
              <a:t>&lt;script </a:t>
            </a:r>
            <a:r>
              <a:rPr lang="en-GB" err="1"/>
              <a:t>src</a:t>
            </a:r>
            <a:r>
              <a:rPr lang="en-GB"/>
              <a:t>="/path/to/script.js"&gt;&lt;/script&gt; //External Scripts</a:t>
            </a:r>
          </a:p>
          <a:p>
            <a:endParaRPr lang="en-IN"/>
          </a:p>
        </p:txBody>
      </p:sp>
    </p:spTree>
    <p:extLst>
      <p:ext uri="{BB962C8B-B14F-4D97-AF65-F5344CB8AC3E}">
        <p14:creationId xmlns:p14="http://schemas.microsoft.com/office/powerpoint/2010/main" val="76870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155506"/>
          </a:xfrm>
          <a:prstGeom prst="rect">
            <a:avLst/>
          </a:prstGeom>
        </p:spPr>
      </p:pic>
    </p:spTree>
    <p:extLst>
      <p:ext uri="{BB962C8B-B14F-4D97-AF65-F5344CB8AC3E}">
        <p14:creationId xmlns:p14="http://schemas.microsoft.com/office/powerpoint/2010/main" val="213867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“use strict”</a:t>
            </a:r>
            <a:br>
              <a:rPr lang="en-GB"/>
            </a:br>
            <a:endParaRPr lang="en-IN"/>
          </a:p>
        </p:txBody>
      </p:sp>
      <p:sp>
        <p:nvSpPr>
          <p:cNvPr id="3" name="Content Placeholder 2"/>
          <p:cNvSpPr>
            <a:spLocks noGrp="1"/>
          </p:cNvSpPr>
          <p:nvPr>
            <p:ph idx="1"/>
          </p:nvPr>
        </p:nvSpPr>
        <p:spPr/>
        <p:txBody>
          <a:bodyPr/>
          <a:lstStyle/>
          <a:p>
            <a:r>
              <a:rPr lang="en-GB"/>
              <a:t>The directive looks like a string: "use strict" or 'use strict'. When it is located at the top of a script, the whole script works the “modern” way.</a:t>
            </a:r>
            <a:endParaRPr lang="en-IN"/>
          </a:p>
        </p:txBody>
      </p:sp>
    </p:spTree>
    <p:extLst>
      <p:ext uri="{BB962C8B-B14F-4D97-AF65-F5344CB8AC3E}">
        <p14:creationId xmlns:p14="http://schemas.microsoft.com/office/powerpoint/2010/main" val="212946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D382425921DB4C8B411D1243D7FF51" ma:contentTypeVersion="4" ma:contentTypeDescription="Create a new document." ma:contentTypeScope="" ma:versionID="3ee6f1f8fa2a86152f093e367681ec53">
  <xsd:schema xmlns:xsd="http://www.w3.org/2001/XMLSchema" xmlns:xs="http://www.w3.org/2001/XMLSchema" xmlns:p="http://schemas.microsoft.com/office/2006/metadata/properties" xmlns:ns2="44e29de1-f9f6-468e-ac8d-8e1d1508ada3" targetNamespace="http://schemas.microsoft.com/office/2006/metadata/properties" ma:root="true" ma:fieldsID="5846392c1e071822d245eb204135d98b" ns2:_="">
    <xsd:import namespace="44e29de1-f9f6-468e-ac8d-8e1d1508ada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29de1-f9f6-468e-ac8d-8e1d1508ad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43F230-5DEF-48FF-86D1-9DF7247748B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AB8831-D74A-4A15-A933-A4A0A3142483}">
  <ds:schemaRefs>
    <ds:schemaRef ds:uri="44e29de1-f9f6-468e-ac8d-8e1d1508ad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A09C96C-C706-4A6D-A4CF-19853C2BA4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Mesh</vt:lpstr>
      <vt:lpstr>Office Theme</vt:lpstr>
      <vt:lpstr>An Introduction to JavaScript</vt:lpstr>
      <vt:lpstr>PowerPoint Presentation</vt:lpstr>
      <vt:lpstr>Today, JavaScript can execute not only in the browser, but also on the server, or actually on any device that has a special program called the JavaScript engine.</vt:lpstr>
      <vt:lpstr>PowerPoint Presentation</vt:lpstr>
      <vt:lpstr>Developer console  </vt:lpstr>
      <vt:lpstr>PowerPoint Presentation</vt:lpstr>
      <vt:lpstr>PowerPoint Presentation</vt:lpstr>
      <vt:lpstr>PowerPoint Presentation</vt:lpstr>
      <vt:lpstr>“use strict” </vt:lpstr>
      <vt:lpstr>Javascript validations</vt:lpstr>
      <vt:lpstr>If the data entered in a form field follows all of the rules specified by the above attributes, it is considered valid. If not, it is considered invalid. </vt:lpstr>
      <vt:lpstr>When an element is invalid, the following things are true:     The element matches the :invalid CSS pseudo-class, and sometimes other UI pseudo-classes (e.g., :out-of-range) depending on the error, which lets you apply a specific style to invalid elements. If the user tries to send the data, the browser will block the form and display an error message.</vt:lpstr>
      <vt:lpstr>Validating against a regular expression </vt:lpstr>
      <vt:lpstr>Interaction: alert, prompt, confirm  </vt:lpstr>
      <vt:lpstr>JavaScript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JavaScript</dc:title>
  <dc:creator>Shivangi Mehta</dc:creator>
  <cp:revision>1</cp:revision>
  <dcterms:created xsi:type="dcterms:W3CDTF">2024-02-09T04:48:47Z</dcterms:created>
  <dcterms:modified xsi:type="dcterms:W3CDTF">2024-03-04T11:55:22Z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0x01010066D382425921DB4C8B411D1243D7FF51</vt:lpwstr>
  </property>
</Properties>
</file>