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8" r:id="rId7"/>
    <p:sldId id="290" r:id="rId8"/>
    <p:sldId id="289" r:id="rId9"/>
    <p:sldId id="292" r:id="rId10"/>
    <p:sldId id="293" r:id="rId11"/>
    <p:sldId id="294" r:id="rId12"/>
    <p:sldId id="295" r:id="rId13"/>
    <p:sldId id="296"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14373-1E46-66B9-593E-834F8D05EB2B}" v="2" dt="2024-03-04T10:38:39.099"/>
    <p1510:client id="{EAFF3B12-888E-4423-9288-C7983D7BD7B9}" v="2" dt="2024-03-02T11:56:50.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Barot" userId="S::raj.bict21@pdpu.ac.in::f8baf9c2-e9dc-4da5-be99-faeaa2b4948f" providerId="AD" clId="Web-{2EF547E0-4A5F-C954-661D-7010DB905B73}"/>
    <pc:docChg chg="modSld">
      <pc:chgData name="RajBarot" userId="S::raj.bict21@pdpu.ac.in::f8baf9c2-e9dc-4da5-be99-faeaa2b4948f" providerId="AD" clId="Web-{2EF547E0-4A5F-C954-661D-7010DB905B73}" dt="2024-03-02T04:29:21.214" v="1"/>
      <pc:docMkLst>
        <pc:docMk/>
      </pc:docMkLst>
      <pc:sldChg chg="addSp delSp modSp">
        <pc:chgData name="RajBarot" userId="S::raj.bict21@pdpu.ac.in::f8baf9c2-e9dc-4da5-be99-faeaa2b4948f" providerId="AD" clId="Web-{2EF547E0-4A5F-C954-661D-7010DB905B73}" dt="2024-03-02T04:29:21.214" v="1"/>
        <pc:sldMkLst>
          <pc:docMk/>
          <pc:sldMk cId="2059417160" sldId="296"/>
        </pc:sldMkLst>
        <pc:spChg chg="add del mod">
          <ac:chgData name="RajBarot" userId="S::raj.bict21@pdpu.ac.in::f8baf9c2-e9dc-4da5-be99-faeaa2b4948f" providerId="AD" clId="Web-{2EF547E0-4A5F-C954-661D-7010DB905B73}" dt="2024-03-02T04:29:21.214" v="1"/>
          <ac:spMkLst>
            <pc:docMk/>
            <pc:sldMk cId="2059417160" sldId="296"/>
            <ac:spMk id="3" creationId="{32C01E66-7BB1-9F87-E91A-D0A4DC896DFD}"/>
          </ac:spMkLst>
        </pc:spChg>
        <pc:picChg chg="add del">
          <ac:chgData name="RajBarot" userId="S::raj.bict21@pdpu.ac.in::f8baf9c2-e9dc-4da5-be99-faeaa2b4948f" providerId="AD" clId="Web-{2EF547E0-4A5F-C954-661D-7010DB905B73}" dt="2024-03-02T04:29:21.214" v="1"/>
          <ac:picMkLst>
            <pc:docMk/>
            <pc:sldMk cId="2059417160" sldId="296"/>
            <ac:picMk id="7" creationId="{00000000-0000-0000-0000-000000000000}"/>
          </ac:picMkLst>
        </pc:picChg>
      </pc:sldChg>
    </pc:docChg>
  </pc:docChgLst>
  <pc:docChgLst>
    <pc:chgData name="NikunjParmar" userId="S::nikunj.pict21@pdpu.ac.in::8de662f6-527e-4144-8955-0435e7c38544" providerId="AD" clId="Web-{ECABB56D-53A5-4269-ACBD-3082752AB45E}"/>
    <pc:docChg chg="modSld">
      <pc:chgData name="NikunjParmar" userId="S::nikunj.pict21@pdpu.ac.in::8de662f6-527e-4144-8955-0435e7c38544" providerId="AD" clId="Web-{ECABB56D-53A5-4269-ACBD-3082752AB45E}" dt="2024-03-01T16:50:11.336" v="0" actId="1076"/>
      <pc:docMkLst>
        <pc:docMk/>
      </pc:docMkLst>
      <pc:sldChg chg="modSp">
        <pc:chgData name="NikunjParmar" userId="S::nikunj.pict21@pdpu.ac.in::8de662f6-527e-4144-8955-0435e7c38544" providerId="AD" clId="Web-{ECABB56D-53A5-4269-ACBD-3082752AB45E}" dt="2024-03-01T16:50:11.336" v="0" actId="1076"/>
        <pc:sldMkLst>
          <pc:docMk/>
          <pc:sldMk cId="1487838505" sldId="288"/>
        </pc:sldMkLst>
        <pc:picChg chg="mod">
          <ac:chgData name="NikunjParmar" userId="S::nikunj.pict21@pdpu.ac.in::8de662f6-527e-4144-8955-0435e7c38544" providerId="AD" clId="Web-{ECABB56D-53A5-4269-ACBD-3082752AB45E}" dt="2024-03-01T16:50:11.336" v="0" actId="1076"/>
          <ac:picMkLst>
            <pc:docMk/>
            <pc:sldMk cId="1487838505" sldId="288"/>
            <ac:picMk id="11" creationId="{A8BAA4DF-716D-F1D0-60E0-1F5DE640F59F}"/>
          </ac:picMkLst>
        </pc:picChg>
      </pc:sldChg>
    </pc:docChg>
  </pc:docChgLst>
  <pc:docChgLst>
    <pc:chgData name="SumitBhikhchandani" userId="S::sumit.bict21@pdpu.ac.in::a9680f60-9816-4e2c-a6f5-db9b9a1702bb" providerId="AD" clId="Web-{D9A547A5-3AFB-7B12-1253-A80C44CF7FDD}"/>
    <pc:docChg chg="delSld">
      <pc:chgData name="SumitBhikhchandani" userId="S::sumit.bict21@pdpu.ac.in::a9680f60-9816-4e2c-a6f5-db9b9a1702bb" providerId="AD" clId="Web-{D9A547A5-3AFB-7B12-1253-A80C44CF7FDD}" dt="2024-03-02T07:52:31.567" v="0"/>
      <pc:docMkLst>
        <pc:docMk/>
      </pc:docMkLst>
      <pc:sldChg chg="del">
        <pc:chgData name="SumitBhikhchandani" userId="S::sumit.bict21@pdpu.ac.in::a9680f60-9816-4e2c-a6f5-db9b9a1702bb" providerId="AD" clId="Web-{D9A547A5-3AFB-7B12-1253-A80C44CF7FDD}" dt="2024-03-02T07:52:31.567" v="0"/>
        <pc:sldMkLst>
          <pc:docMk/>
          <pc:sldMk cId="1803771347" sldId="291"/>
        </pc:sldMkLst>
      </pc:sldChg>
    </pc:docChg>
  </pc:docChgLst>
  <pc:docChgLst>
    <pc:chgData name="NaiyaPatel" userId="S::naiya.pict21@pdpu.ac.in::08420f96-f4a1-49ac-86d9-ad6d74fafdb4" providerId="AD" clId="Web-{EAFF3B12-888E-4423-9288-C7983D7BD7B9}"/>
    <pc:docChg chg="addSld delSld">
      <pc:chgData name="NaiyaPatel" userId="S::naiya.pict21@pdpu.ac.in::08420f96-f4a1-49ac-86d9-ad6d74fafdb4" providerId="AD" clId="Web-{EAFF3B12-888E-4423-9288-C7983D7BD7B9}" dt="2024-03-02T11:56:50.058" v="1"/>
      <pc:docMkLst>
        <pc:docMk/>
      </pc:docMkLst>
      <pc:sldChg chg="new del">
        <pc:chgData name="NaiyaPatel" userId="S::naiya.pict21@pdpu.ac.in::08420f96-f4a1-49ac-86d9-ad6d74fafdb4" providerId="AD" clId="Web-{EAFF3B12-888E-4423-9288-C7983D7BD7B9}" dt="2024-03-02T11:56:50.058" v="1"/>
        <pc:sldMkLst>
          <pc:docMk/>
          <pc:sldMk cId="1196278496" sldId="298"/>
        </pc:sldMkLst>
      </pc:sldChg>
    </pc:docChg>
  </pc:docChgLst>
  <pc:docChgLst>
    <pc:chgData name="MonilKhoja" userId="S::monil.kict21@pdpu.ac.in::1653e01f-3ccc-4e1d-ab75-b4e453fb2b8e" providerId="AD" clId="Web-{CD214373-1E46-66B9-593E-834F8D05EB2B}"/>
    <pc:docChg chg="addSld delSld">
      <pc:chgData name="MonilKhoja" userId="S::monil.kict21@pdpu.ac.in::1653e01f-3ccc-4e1d-ab75-b4e453fb2b8e" providerId="AD" clId="Web-{CD214373-1E46-66B9-593E-834F8D05EB2B}" dt="2024-03-04T10:38:39.099" v="1"/>
      <pc:docMkLst>
        <pc:docMk/>
      </pc:docMkLst>
      <pc:sldChg chg="new del">
        <pc:chgData name="MonilKhoja" userId="S::monil.kict21@pdpu.ac.in::1653e01f-3ccc-4e1d-ab75-b4e453fb2b8e" providerId="AD" clId="Web-{CD214373-1E46-66B9-593E-834F8D05EB2B}" dt="2024-03-04T10:38:39.099" v="1"/>
        <pc:sldMkLst>
          <pc:docMk/>
          <pc:sldMk cId="2395950830"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3/4/2024</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HTTP/Status/40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Glossary/HTTP" TargetMode="External"/><Relationship Id="rId2" Type="http://schemas.openxmlformats.org/officeDocument/2006/relationships/hyperlink" Target="https://developer.mozilla.org/en-US/docs/Glossary/UR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a:t>Web Technology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a:t>-By Shivangi Mehta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452359" y="3585424"/>
            <a:ext cx="7233961" cy="2583557"/>
          </a:xfrm>
          <a:prstGeom prst="rect">
            <a:avLst/>
          </a:prstGeom>
        </p:spPr>
      </p:pic>
      <p:sp>
        <p:nvSpPr>
          <p:cNvPr id="8" name="Rectangle 7"/>
          <p:cNvSpPr/>
          <p:nvPr/>
        </p:nvSpPr>
        <p:spPr>
          <a:xfrm>
            <a:off x="2004811" y="825861"/>
            <a:ext cx="6096000" cy="2862322"/>
          </a:xfrm>
          <a:prstGeom prst="rect">
            <a:avLst/>
          </a:prstGeom>
        </p:spPr>
        <p:txBody>
          <a:bodyPr>
            <a:spAutoFit/>
          </a:bodyPr>
          <a:lstStyle/>
          <a:p>
            <a:pPr algn="just"/>
            <a:r>
              <a:rPr lang="en-GB">
                <a:latin typeface="Inter"/>
              </a:rPr>
              <a:t>At the most basic level, whenever a browser needs a file that is hosted on a web server, the browser requests the file via HTTP. When the request reaches the correct (hardware) web server, the (software) </a:t>
            </a:r>
            <a:r>
              <a:rPr lang="en-GB" i="1">
                <a:latin typeface="Inter"/>
              </a:rPr>
              <a:t>HTTP server</a:t>
            </a:r>
            <a:r>
              <a:rPr lang="en-GB">
                <a:latin typeface="Inter"/>
              </a:rPr>
              <a:t> accepts the request, finds the requested document, and sends it back to the browser, also through HTTP. (If the server doesn't find the requested document, it returns a </a:t>
            </a:r>
            <a:r>
              <a:rPr lang="en-GB" u="sng">
                <a:latin typeface="Inter"/>
                <a:hlinkClick r:id="rId3"/>
              </a:rPr>
              <a:t>404</a:t>
            </a:r>
            <a:r>
              <a:rPr lang="en-GB">
                <a:latin typeface="Inter"/>
              </a:rPr>
              <a:t> response instead.)</a:t>
            </a:r>
          </a:p>
          <a:p>
            <a:pPr algn="just"/>
            <a:br>
              <a:rPr lang="en-GB"/>
            </a:br>
            <a:endParaRPr lang="en-IN"/>
          </a:p>
        </p:txBody>
      </p:sp>
    </p:spTree>
    <p:extLst>
      <p:ext uri="{BB962C8B-B14F-4D97-AF65-F5344CB8AC3E}">
        <p14:creationId xmlns:p14="http://schemas.microsoft.com/office/powerpoint/2010/main" val="205941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Website Design Principles</a:t>
            </a:r>
          </a:p>
        </p:txBody>
      </p:sp>
      <p:sp>
        <p:nvSpPr>
          <p:cNvPr id="3" name="Content Placeholder 2"/>
          <p:cNvSpPr>
            <a:spLocks noGrp="1"/>
          </p:cNvSpPr>
          <p:nvPr>
            <p:ph idx="1"/>
          </p:nvPr>
        </p:nvSpPr>
        <p:spPr/>
        <p:txBody>
          <a:bodyPr>
            <a:normAutofit lnSpcReduction="10000"/>
          </a:bodyPr>
          <a:lstStyle/>
          <a:p>
            <a:r>
              <a:rPr lang="en-IN"/>
              <a:t>Simplicity</a:t>
            </a:r>
          </a:p>
          <a:p>
            <a:r>
              <a:rPr lang="en-IN"/>
              <a:t>Consistency</a:t>
            </a:r>
          </a:p>
          <a:p>
            <a:r>
              <a:rPr lang="en-IN" err="1"/>
              <a:t>Color</a:t>
            </a:r>
            <a:r>
              <a:rPr lang="en-IN"/>
              <a:t> Palette</a:t>
            </a:r>
          </a:p>
          <a:p>
            <a:r>
              <a:rPr lang="en-IN"/>
              <a:t>Responsive</a:t>
            </a:r>
          </a:p>
          <a:p>
            <a:r>
              <a:rPr lang="en-IN"/>
              <a:t>Typography</a:t>
            </a:r>
          </a:p>
          <a:p>
            <a:r>
              <a:rPr lang="en-IN"/>
              <a:t>Fast Loading</a:t>
            </a:r>
          </a:p>
          <a:p>
            <a:r>
              <a:rPr lang="en-IN"/>
              <a:t>User friendly and Easy Navigation</a:t>
            </a:r>
          </a:p>
          <a:p>
            <a:endParaRPr lang="en-IN"/>
          </a:p>
        </p:txBody>
      </p:sp>
    </p:spTree>
    <p:extLst>
      <p:ext uri="{BB962C8B-B14F-4D97-AF65-F5344CB8AC3E}">
        <p14:creationId xmlns:p14="http://schemas.microsoft.com/office/powerpoint/2010/main" val="414429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599"/>
            <a:ext cx="5978072" cy="1481150"/>
          </a:xfrm>
        </p:spPr>
        <p:txBody>
          <a:bodyPr>
            <a:normAutofit/>
          </a:bodyPr>
          <a:lstStyle/>
          <a:p>
            <a:r>
              <a:rPr lang="en-US"/>
              <a:t>What will you study?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279176"/>
            <a:ext cx="5978072" cy="3415672"/>
          </a:xfrm>
        </p:spPr>
        <p:txBody>
          <a:bodyPr anchor="ctr">
            <a:normAutofit lnSpcReduction="10000"/>
          </a:bodyPr>
          <a:lstStyle/>
          <a:p>
            <a:pPr algn="just"/>
            <a:endParaRPr lang="en-IN"/>
          </a:p>
          <a:p>
            <a:pPr algn="just"/>
            <a:r>
              <a:rPr lang="en-GB"/>
              <a:t>Introduction to WWW : Protocols and programs 	</a:t>
            </a:r>
            <a:endParaRPr lang="en-IN"/>
          </a:p>
          <a:p>
            <a:pPr algn="just"/>
            <a:r>
              <a:rPr lang="en-IN"/>
              <a:t> Secure connections 	</a:t>
            </a:r>
          </a:p>
          <a:p>
            <a:pPr algn="just"/>
            <a:r>
              <a:rPr lang="en-IN"/>
              <a:t> Web servers 	</a:t>
            </a:r>
          </a:p>
          <a:p>
            <a:pPr algn="just"/>
            <a:r>
              <a:rPr lang="en-GB"/>
              <a:t> Web site design principles, planning the site and navigation 	</a:t>
            </a:r>
          </a:p>
          <a:p>
            <a:pPr algn="just"/>
            <a:endParaRPr lang="en-IN"/>
          </a:p>
          <a:p>
            <a:pPr algn="just"/>
            <a:endParaRPr lang="en-US"/>
          </a:p>
          <a:p>
            <a:pPr algn="just"/>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5692" r="19408"/>
          <a:stretch/>
        </p:blipFill>
        <p:spPr>
          <a:xfrm>
            <a:off x="7620351" y="10"/>
            <a:ext cx="4571649" cy="6857990"/>
          </a:xfrm>
          <a:prstGeom prst="rect">
            <a:avLst/>
          </a:prstGeom>
        </p:spPr>
      </p:pic>
      <p:pic>
        <p:nvPicPr>
          <p:cNvPr id="64" name="Picture 63">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omputer script on a screen">
            <a:extLst>
              <a:ext uri="{FF2B5EF4-FFF2-40B4-BE49-F238E27FC236}">
                <a16:creationId xmlns:a16="http://schemas.microsoft.com/office/drawing/2014/main" id="{A8BAA4DF-716D-F1D0-60E0-1F5DE640F59F}"/>
              </a:ext>
            </a:extLst>
          </p:cNvPr>
          <p:cNvPicPr>
            <a:picLocks noChangeAspect="1"/>
          </p:cNvPicPr>
          <p:nvPr/>
        </p:nvPicPr>
        <p:blipFill rotWithShape="1">
          <a:blip r:embed="rId2">
            <a:alphaModFix amt="35000"/>
          </a:blip>
          <a:srcRect t="5981" b="9750"/>
          <a:stretch/>
        </p:blipFill>
        <p:spPr>
          <a:xfrm>
            <a:off x="24210" y="0"/>
            <a:ext cx="12191980" cy="6857990"/>
          </a:xfrm>
          <a:prstGeom prst="rect">
            <a:avLst/>
          </a:prstGeom>
        </p:spPr>
      </p:pic>
      <p:sp>
        <p:nvSpPr>
          <p:cNvPr id="2" name="Title 1">
            <a:extLst>
              <a:ext uri="{FF2B5EF4-FFF2-40B4-BE49-F238E27FC236}">
                <a16:creationId xmlns:a16="http://schemas.microsoft.com/office/drawing/2014/main" id="{CA249FE2-FCEA-4B65-BDAC-880E9003709F}"/>
              </a:ext>
            </a:extLst>
          </p:cNvPr>
          <p:cNvSpPr>
            <a:spLocks noGrp="1"/>
          </p:cNvSpPr>
          <p:nvPr>
            <p:ph type="title"/>
          </p:nvPr>
        </p:nvSpPr>
        <p:spPr/>
        <p:txBody>
          <a:bodyPr vert="horz" lIns="91440" tIns="45720" rIns="91440" bIns="45720" rtlCol="0" anchor="b">
            <a:normAutofit/>
          </a:bodyPr>
          <a:lstStyle/>
          <a:p>
            <a:r>
              <a:rPr lang="en-GB" sz="5400"/>
              <a:t>Introduction to WWW</a:t>
            </a:r>
            <a:endParaRPr lang="en-US" sz="5400"/>
          </a:p>
        </p:txBody>
      </p:sp>
      <p:sp>
        <p:nvSpPr>
          <p:cNvPr id="3" name="Content Placeholder 2"/>
          <p:cNvSpPr>
            <a:spLocks noGrp="1"/>
          </p:cNvSpPr>
          <p:nvPr>
            <p:ph idx="1"/>
          </p:nvPr>
        </p:nvSpPr>
        <p:spPr/>
        <p:txBody>
          <a:bodyPr/>
          <a:lstStyle/>
          <a:p>
            <a:r>
              <a:rPr lang="en-GB">
                <a:effectLst/>
              </a:rPr>
              <a:t>Hypertext makes it easy to link content on one web page to content on another web page or site. Hypertext and HTTP enable people to access the millions of websites active on the WWW.</a:t>
            </a:r>
            <a:endParaRPr lang="en-IN"/>
          </a:p>
        </p:txBody>
      </p:sp>
    </p:spTree>
    <p:extLst>
      <p:ext uri="{BB962C8B-B14F-4D97-AF65-F5344CB8AC3E}">
        <p14:creationId xmlns:p14="http://schemas.microsoft.com/office/powerpoint/2010/main" val="14878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omputer script on a screen">
            <a:extLst>
              <a:ext uri="{FF2B5EF4-FFF2-40B4-BE49-F238E27FC236}">
                <a16:creationId xmlns:a16="http://schemas.microsoft.com/office/drawing/2014/main" id="{A8BAA4DF-716D-F1D0-60E0-1F5DE640F59F}"/>
              </a:ext>
            </a:extLst>
          </p:cNvPr>
          <p:cNvPicPr>
            <a:picLocks noChangeAspect="1"/>
          </p:cNvPicPr>
          <p:nvPr/>
        </p:nvPicPr>
        <p:blipFill rotWithShape="1">
          <a:blip r:embed="rId2">
            <a:alphaModFix amt="35000"/>
          </a:blip>
          <a:srcRect t="5981" b="9750"/>
          <a:stretch/>
        </p:blipFill>
        <p:spPr>
          <a:xfrm>
            <a:off x="20" y="0"/>
            <a:ext cx="12191980" cy="6857990"/>
          </a:xfrm>
          <a:prstGeom prst="rect">
            <a:avLst/>
          </a:prstGeom>
        </p:spPr>
      </p:pic>
      <p:sp>
        <p:nvSpPr>
          <p:cNvPr id="2" name="Title 1">
            <a:extLst>
              <a:ext uri="{FF2B5EF4-FFF2-40B4-BE49-F238E27FC236}">
                <a16:creationId xmlns:a16="http://schemas.microsoft.com/office/drawing/2014/main" id="{CA249FE2-FCEA-4B65-BDAC-880E9003709F}"/>
              </a:ext>
            </a:extLst>
          </p:cNvPr>
          <p:cNvSpPr>
            <a:spLocks noGrp="1"/>
          </p:cNvSpPr>
          <p:nvPr>
            <p:ph type="title"/>
          </p:nvPr>
        </p:nvSpPr>
        <p:spPr/>
        <p:txBody>
          <a:bodyPr vert="horz" lIns="91440" tIns="45720" rIns="91440" bIns="45720" rtlCol="0" anchor="b">
            <a:normAutofit/>
          </a:bodyPr>
          <a:lstStyle/>
          <a:p>
            <a:r>
              <a:rPr lang="en-GB" sz="5400" b="1">
                <a:effectLst/>
              </a:rPr>
              <a:t>Web 1.0, 2.0 and Web 3.0 ?</a:t>
            </a:r>
            <a:r>
              <a:rPr lang="en-US" sz="5400"/>
              <a:t>		</a:t>
            </a:r>
          </a:p>
        </p:txBody>
      </p:sp>
      <p:sp>
        <p:nvSpPr>
          <p:cNvPr id="3" name="Content Placeholder 2"/>
          <p:cNvSpPr>
            <a:spLocks noGrp="1"/>
          </p:cNvSpPr>
          <p:nvPr>
            <p:ph idx="1"/>
          </p:nvPr>
        </p:nvSpPr>
        <p:spPr/>
        <p:txBody>
          <a:bodyPr/>
          <a:lstStyle/>
          <a:p>
            <a:pPr algn="just"/>
            <a:r>
              <a:rPr lang="en-IN" b="1">
                <a:effectLst/>
              </a:rPr>
              <a:t>Web 1.0: </a:t>
            </a:r>
            <a:r>
              <a:rPr lang="en-IN">
                <a:effectLst/>
              </a:rPr>
              <a:t>Defined in 1989. H</a:t>
            </a:r>
            <a:r>
              <a:rPr lang="en-GB">
                <a:effectLst/>
              </a:rPr>
              <a:t>ad no video content and a page format similar to that of a printed page. It </a:t>
            </a:r>
            <a:r>
              <a:rPr lang="en-IN">
                <a:effectLst/>
              </a:rPr>
              <a:t>focused on providing information.</a:t>
            </a:r>
          </a:p>
          <a:p>
            <a:pPr algn="just"/>
            <a:r>
              <a:rPr lang="en-GB">
                <a:effectLst/>
              </a:rPr>
              <a:t>Around the beginning of the 21</a:t>
            </a:r>
            <a:r>
              <a:rPr lang="en-GB" baseline="30000">
                <a:effectLst/>
              </a:rPr>
              <a:t>st</a:t>
            </a:r>
            <a:r>
              <a:rPr lang="en-GB">
                <a:effectLst/>
              </a:rPr>
              <a:t> century, </a:t>
            </a:r>
            <a:r>
              <a:rPr lang="en-GB" b="1">
                <a:effectLst/>
              </a:rPr>
              <a:t>Web 2.0</a:t>
            </a:r>
            <a:r>
              <a:rPr lang="en-GB">
                <a:effectLst/>
              </a:rPr>
              <a:t> initiated in a new era that was more interactive and dynamic than its predecessor and focused on user collaboration, universal network connectivity and communications channels.</a:t>
            </a:r>
          </a:p>
          <a:p>
            <a:pPr algn="just"/>
            <a:r>
              <a:rPr lang="en-GB">
                <a:effectLst/>
              </a:rPr>
              <a:t>As smartphones, mobile internet access and social networks spurred the growth of Web 2.0, applications -- such as Airbnb, </a:t>
            </a:r>
            <a:r>
              <a:rPr lang="en-GB" err="1">
                <a:effectLst/>
              </a:rPr>
              <a:t>TikTok</a:t>
            </a:r>
            <a:r>
              <a:rPr lang="en-GB">
                <a:effectLst/>
              </a:rPr>
              <a:t>, Twitter and Uber -- which increased online interactivity and utility, became increasingly popular.</a:t>
            </a:r>
            <a:endParaRPr lang="en-IN"/>
          </a:p>
        </p:txBody>
      </p:sp>
    </p:spTree>
    <p:extLst>
      <p:ext uri="{BB962C8B-B14F-4D97-AF65-F5344CB8AC3E}">
        <p14:creationId xmlns:p14="http://schemas.microsoft.com/office/powerpoint/2010/main" val="315174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effectLst/>
              </a:rPr>
              <a:t>Powered by protocols</a:t>
            </a:r>
            <a:endParaRPr lang="en-IN"/>
          </a:p>
        </p:txBody>
      </p:sp>
      <p:sp>
        <p:nvSpPr>
          <p:cNvPr id="3" name="Content Placeholder 2"/>
          <p:cNvSpPr>
            <a:spLocks noGrp="1"/>
          </p:cNvSpPr>
          <p:nvPr>
            <p:ph idx="1"/>
          </p:nvPr>
        </p:nvSpPr>
        <p:spPr>
          <a:xfrm>
            <a:off x="913794" y="2076450"/>
            <a:ext cx="10561281" cy="4466018"/>
          </a:xfrm>
        </p:spPr>
        <p:txBody>
          <a:bodyPr>
            <a:normAutofit fontScale="92500" lnSpcReduction="20000"/>
          </a:bodyPr>
          <a:lstStyle/>
          <a:p>
            <a:pPr algn="just" fontAlgn="base"/>
            <a:r>
              <a:rPr lang="en-GB" b="1">
                <a:effectLst/>
              </a:rPr>
              <a:t>A web browser loads a webpage using various protocols:</a:t>
            </a:r>
          </a:p>
          <a:p>
            <a:pPr algn="just" fontAlgn="base"/>
            <a:endParaRPr lang="en-GB" b="1">
              <a:effectLst/>
            </a:endParaRPr>
          </a:p>
          <a:p>
            <a:pPr algn="just" fontAlgn="base"/>
            <a:r>
              <a:rPr lang="en-GB">
                <a:effectLst/>
              </a:rPr>
              <a:t>It uses the </a:t>
            </a:r>
            <a:r>
              <a:rPr lang="en-GB" b="1">
                <a:effectLst/>
              </a:rPr>
              <a:t>Domain Name System (DNS) protocol</a:t>
            </a:r>
            <a:r>
              <a:rPr lang="en-GB">
                <a:effectLst/>
              </a:rPr>
              <a:t> to convert a domain name into an IP address.</a:t>
            </a:r>
          </a:p>
          <a:p>
            <a:pPr algn="just" fontAlgn="base"/>
            <a:r>
              <a:rPr lang="en-GB">
                <a:effectLst/>
              </a:rPr>
              <a:t>It uses the </a:t>
            </a:r>
            <a:r>
              <a:rPr lang="en-GB" b="1" err="1">
                <a:effectLst/>
              </a:rPr>
              <a:t>HyperText</a:t>
            </a:r>
            <a:r>
              <a:rPr lang="en-GB" b="1">
                <a:effectLst/>
              </a:rPr>
              <a:t> Transfer Protocol (HTTP)</a:t>
            </a:r>
            <a:r>
              <a:rPr lang="en-GB">
                <a:effectLst/>
              </a:rPr>
              <a:t> to request the webpage contents from that IP address.</a:t>
            </a:r>
          </a:p>
          <a:p>
            <a:pPr algn="just" fontAlgn="base"/>
            <a:r>
              <a:rPr lang="en-GB">
                <a:effectLst/>
              </a:rPr>
              <a:t>It may also use the </a:t>
            </a:r>
            <a:r>
              <a:rPr lang="en-GB" b="1">
                <a:effectLst/>
              </a:rPr>
              <a:t>Transport Layer Security (TLS) protocol</a:t>
            </a:r>
            <a:r>
              <a:rPr lang="en-GB">
                <a:effectLst/>
              </a:rPr>
              <a:t> to serve the website over a secure, encrypted connection.</a:t>
            </a:r>
          </a:p>
          <a:p>
            <a:pPr algn="just" fontAlgn="base"/>
            <a:r>
              <a:rPr lang="en-GB">
                <a:effectLst/>
              </a:rPr>
              <a:t>The web browser uses these protocols </a:t>
            </a:r>
            <a:r>
              <a:rPr lang="en-GB" i="1">
                <a:effectLst/>
              </a:rPr>
              <a:t>on top</a:t>
            </a:r>
            <a:r>
              <a:rPr lang="en-GB">
                <a:effectLst/>
              </a:rPr>
              <a:t> of the Internet protocols, so every HTTP request also uses TCP and IP.</a:t>
            </a:r>
          </a:p>
          <a:p>
            <a:pPr algn="just" fontAlgn="base"/>
            <a:r>
              <a:rPr lang="en-GB">
                <a:effectLst/>
              </a:rPr>
              <a:t>The Web is just one of the applications built on top of the Internet protocols, but it is by far the most popular.</a:t>
            </a:r>
          </a:p>
          <a:p>
            <a:pPr algn="just" fontAlgn="base"/>
            <a:endParaRPr lang="en-GB" b="1">
              <a:effectLst/>
            </a:endParaRPr>
          </a:p>
          <a:p>
            <a:pPr algn="just"/>
            <a:endParaRPr lang="en-IN"/>
          </a:p>
        </p:txBody>
      </p:sp>
    </p:spTree>
    <p:extLst>
      <p:ext uri="{BB962C8B-B14F-4D97-AF65-F5344CB8AC3E}">
        <p14:creationId xmlns:p14="http://schemas.microsoft.com/office/powerpoint/2010/main" val="179915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4445"/>
            <a:ext cx="10353762" cy="1257300"/>
          </a:xfrm>
        </p:spPr>
        <p:txBody>
          <a:bodyPr/>
          <a:lstStyle/>
          <a:p>
            <a:r>
              <a:rPr lang="en-IN"/>
              <a:t>Secure Connection</a:t>
            </a:r>
          </a:p>
        </p:txBody>
      </p:sp>
      <p:sp>
        <p:nvSpPr>
          <p:cNvPr id="3" name="Content Placeholder 2"/>
          <p:cNvSpPr>
            <a:spLocks noGrp="1"/>
          </p:cNvSpPr>
          <p:nvPr>
            <p:ph idx="1"/>
          </p:nvPr>
        </p:nvSpPr>
        <p:spPr>
          <a:xfrm>
            <a:off x="913795" y="1223493"/>
            <a:ext cx="10353762" cy="5331853"/>
          </a:xfrm>
        </p:spPr>
        <p:txBody>
          <a:bodyPr>
            <a:normAutofit/>
          </a:bodyPr>
          <a:lstStyle/>
          <a:p>
            <a:pPr algn="just"/>
            <a:r>
              <a:rPr lang="en-GB">
                <a:effectLst/>
              </a:rPr>
              <a:t>Secure connection refers to a connection that uses encryption protocols to protect the data being transferred. A secure connection protects data from unauthorized parties, identifies and authenticates the recipient of the data, and ensures the data has not been tampered with.</a:t>
            </a:r>
            <a:endParaRPr lang="en-GB" b="1">
              <a:effectLst/>
            </a:endParaRPr>
          </a:p>
          <a:p>
            <a:pPr lvl="1" algn="just"/>
            <a:r>
              <a:rPr lang="en-GB" b="1">
                <a:effectLst/>
              </a:rPr>
              <a:t>SSL (Secure Socket Layer). </a:t>
            </a:r>
            <a:r>
              <a:rPr lang="en-GB">
                <a:effectLst/>
              </a:rPr>
              <a:t>SSL and its successor, TLS (Transport Layer Security) are cryptographic protocols that protect the communication over the internet.</a:t>
            </a:r>
          </a:p>
          <a:p>
            <a:pPr lvl="1" algn="just"/>
            <a:r>
              <a:rPr lang="en-GB" b="1">
                <a:effectLst/>
              </a:rPr>
              <a:t>VPN (virtual private network). </a:t>
            </a:r>
            <a:r>
              <a:rPr lang="en-GB">
                <a:effectLst/>
              </a:rPr>
              <a:t>A VPN encrypts a user’s connection to the internet and routes it via one of their servers. VPNs can use different protocols, such as </a:t>
            </a:r>
            <a:r>
              <a:rPr lang="en-GB" err="1">
                <a:effectLst/>
              </a:rPr>
              <a:t>OpenVPN</a:t>
            </a:r>
            <a:r>
              <a:rPr lang="en-GB">
                <a:effectLst/>
              </a:rPr>
              <a:t> or </a:t>
            </a:r>
            <a:r>
              <a:rPr lang="en-GB" err="1">
                <a:effectLst/>
              </a:rPr>
              <a:t>NordLynx</a:t>
            </a:r>
            <a:r>
              <a:rPr lang="en-GB">
                <a:effectLst/>
              </a:rPr>
              <a:t>, to make the connection secure.</a:t>
            </a:r>
          </a:p>
          <a:p>
            <a:pPr lvl="1" algn="just"/>
            <a:r>
              <a:rPr lang="en-GB" b="1">
                <a:effectLst/>
              </a:rPr>
              <a:t>SSH (Secure Shell). </a:t>
            </a:r>
            <a:r>
              <a:rPr lang="en-GB">
                <a:effectLst/>
              </a:rPr>
              <a:t>SSH is used by administrators and developers to secure a connection between two or more network devices. It is often used to connect to remote devices securely.</a:t>
            </a:r>
          </a:p>
          <a:p>
            <a:pPr algn="just"/>
            <a:endParaRPr lang="en-IN"/>
          </a:p>
        </p:txBody>
      </p:sp>
    </p:spTree>
    <p:extLst>
      <p:ext uri="{BB962C8B-B14F-4D97-AF65-F5344CB8AC3E}">
        <p14:creationId xmlns:p14="http://schemas.microsoft.com/office/powerpoint/2010/main" val="386617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GB" b="1" err="1">
                <a:effectLst/>
              </a:rPr>
              <a:t>IPSec</a:t>
            </a:r>
            <a:r>
              <a:rPr lang="en-GB" b="1">
                <a:effectLst/>
              </a:rPr>
              <a:t> (Internet Protocol Security). </a:t>
            </a:r>
            <a:r>
              <a:rPr lang="en-GB" err="1">
                <a:effectLst/>
              </a:rPr>
              <a:t>IPSec</a:t>
            </a:r>
            <a:r>
              <a:rPr lang="en-GB">
                <a:effectLst/>
              </a:rPr>
              <a:t> is a set of protocols used to secure communication over the internet. It’s valued for providing confidentiality, integrity, and data authenticity.</a:t>
            </a:r>
          </a:p>
          <a:p>
            <a:pPr algn="just"/>
            <a:r>
              <a:rPr lang="en-GB" b="1">
                <a:effectLst/>
              </a:rPr>
              <a:t>SFTP (Secure File Transfer Protocol). </a:t>
            </a:r>
            <a:r>
              <a:rPr lang="en-GB">
                <a:effectLst/>
              </a:rPr>
              <a:t>SFTP is a secure version of its predecessor, FTP. It is used to transfer sensitive files over the internet.</a:t>
            </a:r>
          </a:p>
          <a:p>
            <a:pPr algn="just"/>
            <a:r>
              <a:rPr lang="en-GB" b="1">
                <a:effectLst/>
              </a:rPr>
              <a:t>HTTPS (Hypertext Transfer Protocol Secure). </a:t>
            </a:r>
            <a:r>
              <a:rPr lang="en-GB">
                <a:effectLst/>
              </a:rPr>
              <a:t>HTTPS provides encrypted communication between the web servers and the client, or, in other words, protects your connection to websites you visit. You can know your connection is secure by the padlock next to the website’s address.</a:t>
            </a:r>
          </a:p>
          <a:p>
            <a:endParaRPr lang="en-IN"/>
          </a:p>
        </p:txBody>
      </p:sp>
    </p:spTree>
    <p:extLst>
      <p:ext uri="{BB962C8B-B14F-4D97-AF65-F5344CB8AC3E}">
        <p14:creationId xmlns:p14="http://schemas.microsoft.com/office/powerpoint/2010/main" val="214865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Working of Web </a:t>
            </a:r>
          </a:p>
        </p:txBody>
      </p:sp>
      <p:sp>
        <p:nvSpPr>
          <p:cNvPr id="3" name="Content Placeholder 2"/>
          <p:cNvSpPr>
            <a:spLocks noGrp="1"/>
          </p:cNvSpPr>
          <p:nvPr>
            <p:ph idx="1"/>
          </p:nvPr>
        </p:nvSpPr>
        <p:spPr>
          <a:xfrm>
            <a:off x="913795" y="2076450"/>
            <a:ext cx="10353762" cy="4594806"/>
          </a:xfrm>
        </p:spPr>
        <p:txBody>
          <a:bodyPr>
            <a:normAutofit fontScale="92500"/>
          </a:bodyPr>
          <a:lstStyle/>
          <a:p>
            <a:pPr algn="just"/>
            <a:r>
              <a:rPr lang="en-GB">
                <a:effectLst/>
              </a:rPr>
              <a:t>The browser goes to the DNS server, and finds the real address of the server that the website lives on (you find the address of the shop).</a:t>
            </a:r>
          </a:p>
          <a:p>
            <a:pPr algn="just"/>
            <a:r>
              <a:rPr lang="en-GB">
                <a:effectLst/>
              </a:rPr>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pPr algn="just"/>
            <a:r>
              <a:rPr lang="en-GB">
                <a:effectLst/>
              </a:rPr>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pPr algn="just"/>
            <a:r>
              <a:rPr lang="en-GB">
                <a:effectLst/>
              </a:rPr>
              <a:t>The browser assembles the small chunks into a complete web page and displays it to you</a:t>
            </a:r>
          </a:p>
          <a:p>
            <a:pPr algn="just"/>
            <a:endParaRPr lang="en-IN"/>
          </a:p>
        </p:txBody>
      </p:sp>
    </p:spTree>
    <p:extLst>
      <p:ext uri="{BB962C8B-B14F-4D97-AF65-F5344CB8AC3E}">
        <p14:creationId xmlns:p14="http://schemas.microsoft.com/office/powerpoint/2010/main" val="377399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a:effectLst/>
              </a:rPr>
              <a:t>What is a web server?</a:t>
            </a:r>
            <a:br>
              <a:rPr lang="en-GB" b="1">
                <a:effectLst/>
              </a:rPr>
            </a:br>
            <a:br>
              <a:rPr lang="en-GB">
                <a:effectLst/>
              </a:rPr>
            </a:br>
            <a:endParaRPr lang="en-IN"/>
          </a:p>
        </p:txBody>
      </p:sp>
      <p:sp>
        <p:nvSpPr>
          <p:cNvPr id="3" name="Content Placeholder 2"/>
          <p:cNvSpPr>
            <a:spLocks noGrp="1"/>
          </p:cNvSpPr>
          <p:nvPr>
            <p:ph idx="1"/>
          </p:nvPr>
        </p:nvSpPr>
        <p:spPr/>
        <p:txBody>
          <a:bodyPr>
            <a:normAutofit fontScale="92500"/>
          </a:bodyPr>
          <a:lstStyle/>
          <a:p>
            <a:pPr algn="just"/>
            <a:r>
              <a:rPr lang="en-GB">
                <a:effectLst/>
              </a:rPr>
              <a:t>On the hardware side, a 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p>
          <a:p>
            <a:pPr algn="just"/>
            <a:r>
              <a:rPr lang="en-GB">
                <a:effectLst/>
              </a:rPr>
              <a:t>On the software side, a web server includes several parts that control how web users access hosted files. At a minimum, this is an </a:t>
            </a:r>
            <a:r>
              <a:rPr lang="en-GB" i="1">
                <a:effectLst/>
              </a:rPr>
              <a:t>HTTP server</a:t>
            </a:r>
            <a:r>
              <a:rPr lang="en-GB">
                <a:effectLst/>
              </a:rPr>
              <a:t>. An HTTP server is software that understands </a:t>
            </a:r>
            <a:r>
              <a:rPr lang="en-GB" u="sng">
                <a:effectLst/>
                <a:hlinkClick r:id="rId2"/>
              </a:rPr>
              <a:t>URLs</a:t>
            </a:r>
            <a:r>
              <a:rPr lang="en-GB">
                <a:effectLst/>
              </a:rPr>
              <a:t> (web addresses) and </a:t>
            </a:r>
            <a:r>
              <a:rPr lang="en-GB" u="sng">
                <a:effectLst/>
                <a:hlinkClick r:id="rId3"/>
              </a:rPr>
              <a:t>HTTP</a:t>
            </a:r>
            <a:r>
              <a:rPr lang="en-GB">
                <a:effectLst/>
              </a:rPr>
              <a:t> (the protocol your browser uses to view webpages). An HTTP server can be accessed through the domain names of the websites it stores, and it delivers the content of these hosted websites to the end user's device.</a:t>
            </a:r>
          </a:p>
          <a:p>
            <a:pPr algn="just"/>
            <a:endParaRPr lang="en-IN"/>
          </a:p>
        </p:txBody>
      </p:sp>
    </p:spTree>
    <p:extLst>
      <p:ext uri="{BB962C8B-B14F-4D97-AF65-F5344CB8AC3E}">
        <p14:creationId xmlns:p14="http://schemas.microsoft.com/office/powerpoint/2010/main" val="3227494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D382425921DB4C8B411D1243D7FF51" ma:contentTypeVersion="4" ma:contentTypeDescription="Create a new document." ma:contentTypeScope="" ma:versionID="3ee6f1f8fa2a86152f093e367681ec53">
  <xsd:schema xmlns:xsd="http://www.w3.org/2001/XMLSchema" xmlns:xs="http://www.w3.org/2001/XMLSchema" xmlns:p="http://schemas.microsoft.com/office/2006/metadata/properties" xmlns:ns2="44e29de1-f9f6-468e-ac8d-8e1d1508ada3" targetNamespace="http://schemas.microsoft.com/office/2006/metadata/properties" ma:root="true" ma:fieldsID="5846392c1e071822d245eb204135d98b" ns2:_="">
    <xsd:import namespace="44e29de1-f9f6-468e-ac8d-8e1d1508ad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29de1-f9f6-468e-ac8d-8e1d1508ad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4B010B65-5D50-4FE4-A7CB-79EBA2088B7B}">
  <ds:schemaRefs>
    <ds:schemaRef ds:uri="44e29de1-f9f6-468e-ac8d-8e1d1508ad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4C00F4-06E9-43E3-AD97-88A857CEFA82}">
  <ds:schemaRefs>
    <ds:schemaRef ds:uri="38b65d1e-0848-4864-9c1e-3c7f3884f9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{5E7E3334-180D-4503-8E9A-098E4F0CB398}tf55705232_win32</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SlateVTI</vt:lpstr>
      <vt:lpstr>Web Technology</vt:lpstr>
      <vt:lpstr>What will you study?</vt:lpstr>
      <vt:lpstr>Introduction to WWW</vt:lpstr>
      <vt:lpstr>Web 1.0, 2.0 and Web 3.0 ?  </vt:lpstr>
      <vt:lpstr>Powered by protocols</vt:lpstr>
      <vt:lpstr>Secure Connection</vt:lpstr>
      <vt:lpstr>PowerPoint Presentation</vt:lpstr>
      <vt:lpstr>Working of Web </vt:lpstr>
      <vt:lpstr>What is a web server?  </vt:lpstr>
      <vt:lpstr>PowerPoint Presentation</vt:lpstr>
      <vt:lpstr>Website Design Principles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shivangi mehta</dc:creator>
  <cp:revision>1</cp:revision>
  <dcterms:created xsi:type="dcterms:W3CDTF">2022-04-23T09:56:42Z</dcterms:created>
  <dcterms:modified xsi:type="dcterms:W3CDTF">2024-03-04T10:39:19Z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0x01010066D382425921DB4C8B411D1243D7FF51</vt:lpwstr>
  </property>
</Properties>
</file>