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7" r:id="rId2"/>
    <p:sldId id="512" r:id="rId3"/>
    <p:sldId id="513" r:id="rId4"/>
    <p:sldId id="515" r:id="rId5"/>
    <p:sldId id="516" r:id="rId6"/>
    <p:sldId id="517" r:id="rId7"/>
    <p:sldId id="518" r:id="rId8"/>
    <p:sldId id="520" r:id="rId9"/>
    <p:sldId id="521" r:id="rId10"/>
    <p:sldId id="524" r:id="rId11"/>
    <p:sldId id="525" r:id="rId12"/>
    <p:sldId id="526" r:id="rId13"/>
    <p:sldId id="527" r:id="rId14"/>
    <p:sldId id="522" r:id="rId15"/>
    <p:sldId id="523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9" r:id="rId25"/>
    <p:sldId id="480" r:id="rId26"/>
    <p:sldId id="528" r:id="rId27"/>
    <p:sldId id="52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66" autoAdjust="0"/>
  </p:normalViewPr>
  <p:slideViewPr>
    <p:cSldViewPr>
      <p:cViewPr varScale="1">
        <p:scale>
          <a:sx n="71" d="100"/>
          <a:sy n="71" d="100"/>
        </p:scale>
        <p:origin x="17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F13D2C-E1F4-42B1-ABC7-3CABA4A608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Satisfaction factors/ dissatisfaction factors</a:t>
            </a:r>
          </a:p>
          <a:p>
            <a:r>
              <a:rPr lang="en-US" dirty="0"/>
              <a:t>A motivation to buy a car was different then the things which dissatisfy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13D2C-E1F4-42B1-ABC7-3CABA4A608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3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A2C30F-5F62-45CE-B30F-2BB336B1DB17}" type="slidenum">
              <a:rPr lang="en-US"/>
              <a:pPr/>
              <a:t>18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CF5D6-E444-4884-A4EC-40B90E7EA37A}" type="slidenum">
              <a:rPr lang="en-US"/>
              <a:pPr/>
              <a:t>19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/>
              <a:t>inflexible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084C7-D1DF-4895-85C3-1BC41CFE4D4F}" type="slidenum">
              <a:rPr lang="en-US"/>
              <a:pPr/>
              <a:t>22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Responsible</a:t>
            </a:r>
          </a:p>
          <a:p>
            <a:r>
              <a:rPr lang="en-US" dirty="0"/>
              <a:t>Accountable</a:t>
            </a:r>
          </a:p>
          <a:p>
            <a:r>
              <a:rPr lang="en-US" dirty="0"/>
              <a:t>Consulted</a:t>
            </a:r>
          </a:p>
          <a:p>
            <a:r>
              <a:rPr lang="en-US" dirty="0"/>
              <a:t>Informed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13D2C-E1F4-42B1-ABC7-3CABA4A608A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5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human is feels motivated based on these three factors.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13D2C-E1F4-42B1-ABC7-3CABA4A608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X-people are lazy negative point of view</a:t>
            </a:r>
          </a:p>
          <a:p>
            <a:r>
              <a:rPr lang="en-US" dirty="0"/>
              <a:t>Y-people are committed to goal.</a:t>
            </a:r>
          </a:p>
          <a:p>
            <a:r>
              <a:rPr lang="en-US" dirty="0"/>
              <a:t>Mutual trust—job security-life time employment</a:t>
            </a:r>
          </a:p>
          <a:p>
            <a:r>
              <a:rPr lang="en-US" dirty="0"/>
              <a:t>Participation of employees in making decision</a:t>
            </a:r>
          </a:p>
          <a:p>
            <a:r>
              <a:rPr lang="en-US" dirty="0"/>
              <a:t>Competition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13D2C-E1F4-42B1-ABC7-3CABA4A608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9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Inspire,affect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13D2C-E1F4-42B1-ABC7-3CABA4A608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Coercive-use of force or threat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13D2C-E1F4-42B1-ABC7-3CABA4A608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create a heroic image of a leader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Referent power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defined by trust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By its very nature, it is not something the leader can command of others, but rather something the leader earns on a case-by-case basis over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13D2C-E1F4-42B1-ABC7-3CABA4A608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13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http://teamgantt.com/blog/2014/02/21/7-habits-of-highly-effective-project-managers/</a:t>
            </a:r>
          </a:p>
          <a:p>
            <a:r>
              <a:rPr lang="en-US" dirty="0"/>
              <a:t>Physical spiritual mental social</a:t>
            </a:r>
          </a:p>
          <a:p>
            <a:r>
              <a:rPr lang="en-US" dirty="0"/>
              <a:t>Successful productive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13D2C-E1F4-42B1-ABC7-3CABA4A608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Rapport</a:t>
            </a:r>
            <a:r>
              <a:rPr lang="en-US" dirty="0"/>
              <a:t> is a positive feeling about a relationship and is like a bridge between two islands. Stronger bridges can carry heavier trucks and lorries. When you have a stronger relationship with someone, you can ask more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13D2C-E1F4-42B1-ABC7-3CABA4A608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96107-65AA-4B24-B10D-68F932EFD29A}" type="slidenum">
              <a:rPr lang="en-US"/>
              <a:pPr/>
              <a:t>17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38D78B-B72E-42F8-AA81-8DBB9CA095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6047C8-CDFF-4219-A384-991FAFFBF6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85725"/>
            <a:ext cx="2190750" cy="6315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5725"/>
            <a:ext cx="6419850" cy="6315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FE8510-478B-4B32-B3B6-0550519724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7630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771900"/>
            <a:ext cx="87630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5250" y="6610350"/>
            <a:ext cx="43434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48450"/>
            <a:ext cx="381000" cy="152400"/>
          </a:xfrm>
        </p:spPr>
        <p:txBody>
          <a:bodyPr/>
          <a:lstStyle>
            <a:lvl1pPr>
              <a:defRPr/>
            </a:lvl1pPr>
          </a:lstStyle>
          <a:p>
            <a:fld id="{D7BAED91-2DBE-4B8F-9F24-FEA00F957E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5250" y="6610350"/>
            <a:ext cx="43434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86800" y="6648450"/>
            <a:ext cx="381000" cy="152400"/>
          </a:xfrm>
        </p:spPr>
        <p:txBody>
          <a:bodyPr/>
          <a:lstStyle>
            <a:lvl1pPr>
              <a:defRPr/>
            </a:lvl1pPr>
          </a:lstStyle>
          <a:p>
            <a:fld id="{4D5C7585-6043-454D-A2EA-4A5A27853E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27F289-D60C-4AE9-A9E0-43367790E2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F20BBE-CD03-4E5C-B4BD-54ED9F71BF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05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305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D3DDF5-76E6-4BEA-B84D-526EDA2877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1D4254-C760-45AC-836E-2C55B019C1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DAA4ED-E455-4805-AA8C-822FFD5E87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F2ED5C-2996-482A-A07E-266CA3B912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A7ADE5-387C-4EB6-A057-05E7595417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D2BAC9-8F3D-49F2-A7D2-A5159715A4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5725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5250" y="6610350"/>
            <a:ext cx="4343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648450"/>
            <a:ext cx="381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261BE589-C206-4376-A7A2-8F478106BA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33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Software Project Human Resource Management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Coercive Power </a:t>
            </a:r>
            <a:r>
              <a:rPr lang="en-US" dirty="0"/>
              <a:t>is often the least effective but most employed (and abused) type of power in the corporate world.</a:t>
            </a:r>
            <a:br>
              <a:rPr lang="en-US" dirty="0"/>
            </a:br>
            <a:r>
              <a:rPr lang="en-US" sz="2400" dirty="0">
                <a:solidFill>
                  <a:srgbClr val="00B050"/>
                </a:solidFill>
              </a:rPr>
              <a:t>Coercive Power is forcing someone to do something against their will or setting up “consequences” to employee actions. 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Reward Power </a:t>
            </a:r>
            <a:r>
              <a:rPr lang="en-US" dirty="0"/>
              <a:t>is another widely used method in business today. The results of Reward power are mixed and it is therefore the second weakest form of power.</a:t>
            </a:r>
            <a:br>
              <a:rPr lang="en-US" dirty="0"/>
            </a:br>
            <a:r>
              <a:rPr lang="en-US" sz="2400" dirty="0">
                <a:solidFill>
                  <a:srgbClr val="00B050"/>
                </a:solidFill>
              </a:rPr>
              <a:t>Reward Power is the concept of do this and get that. Or (said another way) if you do this, you will receive something in return.</a:t>
            </a:r>
          </a:p>
        </p:txBody>
      </p:sp>
    </p:spTree>
    <p:extLst>
      <p:ext uri="{BB962C8B-B14F-4D97-AF65-F5344CB8AC3E}">
        <p14:creationId xmlns:p14="http://schemas.microsoft.com/office/powerpoint/2010/main" val="99180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Legitimate Power </a:t>
            </a:r>
            <a:r>
              <a:rPr lang="en-US" dirty="0"/>
              <a:t>is in all organizations.</a:t>
            </a:r>
            <a:br>
              <a:rPr lang="en-US" dirty="0"/>
            </a:br>
            <a:r>
              <a:rPr lang="en-US" sz="2400" dirty="0">
                <a:solidFill>
                  <a:srgbClr val="00B050"/>
                </a:solidFill>
              </a:rPr>
              <a:t>Legitimate Power is the power of position or role. This is the typical “command and control” structure that is employed by the Military world.</a:t>
            </a:r>
          </a:p>
          <a:p>
            <a:r>
              <a:rPr lang="en-US" dirty="0">
                <a:solidFill>
                  <a:schemeClr val="accent2"/>
                </a:solidFill>
              </a:rPr>
              <a:t>Referent Power </a:t>
            </a:r>
            <a:r>
              <a:rPr lang="en-US" dirty="0"/>
              <a:t>is the “cult of </a:t>
            </a:r>
            <a:r>
              <a:rPr lang="en-US" dirty="0" err="1"/>
              <a:t>personality”.This</a:t>
            </a:r>
            <a:r>
              <a:rPr lang="en-US" dirty="0"/>
              <a:t> is the power and ability for an individual to attract others and to build loyalty within them.</a:t>
            </a:r>
            <a:br>
              <a:rPr lang="en-US" dirty="0"/>
            </a:br>
            <a:r>
              <a:rPr lang="en-US" sz="2400" dirty="0">
                <a:solidFill>
                  <a:srgbClr val="00B050"/>
                </a:solidFill>
              </a:rPr>
              <a:t>Referent Power is also the power of respect. This can occur through time if a leader is successful and has a well known track-record of success.</a:t>
            </a:r>
          </a:p>
        </p:txBody>
      </p:sp>
    </p:spTree>
    <p:extLst>
      <p:ext uri="{BB962C8B-B14F-4D97-AF65-F5344CB8AC3E}">
        <p14:creationId xmlns:p14="http://schemas.microsoft.com/office/powerpoint/2010/main" val="180295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Informational Power </a:t>
            </a:r>
            <a:r>
              <a:rPr lang="en-US" dirty="0"/>
              <a:t>is the newest addition to the types of power by French and Raven. Nonetheless, it is in the top 3 most effective types of power.</a:t>
            </a:r>
            <a:br>
              <a:rPr lang="en-US" dirty="0"/>
            </a:br>
            <a:r>
              <a:rPr lang="en-US" sz="2400" dirty="0">
                <a:solidFill>
                  <a:srgbClr val="00B050"/>
                </a:solidFill>
              </a:rPr>
              <a:t>Informational Power is the power of having information that another does not have. </a:t>
            </a:r>
          </a:p>
        </p:txBody>
      </p:sp>
    </p:spTree>
    <p:extLst>
      <p:ext uri="{BB962C8B-B14F-4D97-AF65-F5344CB8AC3E}">
        <p14:creationId xmlns:p14="http://schemas.microsoft.com/office/powerpoint/2010/main" val="129561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Closely related to Informational Power,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Expert Power</a:t>
            </a:r>
            <a:r>
              <a:rPr lang="en-US" dirty="0"/>
              <a:t> is when an individual possesses in-depth information, knowledge, or expertise in the area that they are responsible for. This type of power is often the most effective type of power.</a:t>
            </a:r>
          </a:p>
        </p:txBody>
      </p:sp>
    </p:spTree>
    <p:extLst>
      <p:ext uri="{BB962C8B-B14F-4D97-AF65-F5344CB8AC3E}">
        <p14:creationId xmlns:p14="http://schemas.microsoft.com/office/powerpoint/2010/main" val="188953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3458"/>
            <a:ext cx="8229600" cy="762000"/>
          </a:xfrm>
        </p:spPr>
        <p:txBody>
          <a:bodyPr/>
          <a:lstStyle/>
          <a:p>
            <a:r>
              <a:rPr lang="en-US" dirty="0"/>
              <a:t>Improving Effectiveness - Covey’s 7 Habits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Project managers can apply Covey’s 7 habits to improve effectiveness on projects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proactive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Begin with the end in mind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Put first things first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Think win/win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first to understand, then to be understood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Synergize ( team work)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Sharpen the saw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Empathic Listening and Rapport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Good project managers are </a:t>
            </a:r>
            <a:r>
              <a:rPr lang="en-US" b="1" dirty="0"/>
              <a:t>empathic listeners</a:t>
            </a:r>
            <a:r>
              <a:rPr lang="en-US" dirty="0"/>
              <a:t> - they listen with the intent to understand</a:t>
            </a:r>
          </a:p>
          <a:p>
            <a:pPr>
              <a:lnSpc>
                <a:spcPct val="90000"/>
              </a:lnSpc>
            </a:pPr>
            <a:r>
              <a:rPr lang="en-US" dirty="0"/>
              <a:t>Before you can communicate with others, you have to have </a:t>
            </a:r>
            <a:r>
              <a:rPr lang="en-US" b="1" dirty="0"/>
              <a:t>rapport </a:t>
            </a:r>
            <a:r>
              <a:rPr lang="en-US" dirty="0"/>
              <a:t>– a relation of harmony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Resource Management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Matching the activity plan to available resources and if necessary change the plan to fit the resources</a:t>
            </a:r>
          </a:p>
          <a:p>
            <a:pPr>
              <a:lnSpc>
                <a:spcPct val="90000"/>
              </a:lnSpc>
            </a:pPr>
            <a:r>
              <a:rPr lang="en-US" dirty="0"/>
              <a:t>The result of resource allocation will normally be a number of schedules including: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Activity Schedule</a:t>
            </a:r>
            <a:r>
              <a:rPr lang="en-US" dirty="0"/>
              <a:t>: indicating the plan start and completion dates for each activity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Resource schedule</a:t>
            </a:r>
            <a:r>
              <a:rPr lang="en-US" dirty="0"/>
              <a:t>: showing the dates on which each resource will be required and the level of its requirement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Cost schedule</a:t>
            </a:r>
            <a:r>
              <a:rPr lang="en-US" dirty="0"/>
              <a:t>: showing the cumulative expenditure incurred by the resource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What is Resource Allocation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process of resource allocation</a:t>
            </a:r>
          </a:p>
          <a:p>
            <a:pPr lvl="1"/>
            <a:r>
              <a:rPr lang="en-AU" dirty="0"/>
              <a:t>After the activities have been identified using various techniques and tabulated into a Work-Break-Down, the resources need to be allocated to complete the identified tasks.</a:t>
            </a:r>
          </a:p>
          <a:p>
            <a:r>
              <a:rPr lang="en-AU" dirty="0"/>
              <a:t>The resource is any item or person required for the execution of the project, that include:</a:t>
            </a:r>
          </a:p>
          <a:p>
            <a:pPr lvl="1"/>
            <a:r>
              <a:rPr lang="en-AU" dirty="0"/>
              <a:t>Ranging from Paper clip to key personnel </a:t>
            </a:r>
          </a:p>
          <a:p>
            <a:pPr lvl="2"/>
            <a:r>
              <a:rPr lang="en-AU" dirty="0"/>
              <a:t>Project manager must not engage to plan normal stationary items – the job of office manager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Who allocates resources?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Project Manager.</a:t>
            </a:r>
          </a:p>
          <a:p>
            <a:pPr lvl="1"/>
            <a:r>
              <a:rPr lang="en-AU" dirty="0"/>
              <a:t>Concentrate on resources where there is a possibility that they might not be sufficiently available when required.</a:t>
            </a:r>
          </a:p>
          <a:p>
            <a:pPr lvl="2"/>
            <a:r>
              <a:rPr lang="en-AU" dirty="0"/>
              <a:t>Senior Software Developers are the hardest to find – these need to be very carefully planned for in advance.</a:t>
            </a:r>
          </a:p>
          <a:p>
            <a:pPr lvl="2"/>
            <a:r>
              <a:rPr lang="en-AU" dirty="0"/>
              <a:t>Developers do not like to wait for work, they prefer to be busy with activities and tasks that show clear progress.</a:t>
            </a:r>
          </a:p>
          <a:p>
            <a:pPr lvl="3"/>
            <a:r>
              <a:rPr lang="en-AU" dirty="0"/>
              <a:t>Book their time in advance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Resource Categories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5213"/>
            <a:ext cx="8650288" cy="5335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dirty="0"/>
              <a:t>Resource will fall into following categories 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Labour: </a:t>
            </a:r>
            <a:r>
              <a:rPr lang="en-AU" sz="2000" dirty="0"/>
              <a:t>Even the project manager, system analysts and software developers </a:t>
            </a:r>
            <a:endParaRPr lang="en-AU" dirty="0"/>
          </a:p>
          <a:p>
            <a:pPr lvl="1">
              <a:lnSpc>
                <a:spcPct val="90000"/>
              </a:lnSpc>
            </a:pPr>
            <a:r>
              <a:rPr lang="en-AU" dirty="0"/>
              <a:t>Equipment: Obvious items including workstations and office equipment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Materials (</a:t>
            </a:r>
            <a:r>
              <a:rPr lang="en-AU" sz="2000" dirty="0"/>
              <a:t>Consumed items – floppy disks, CDs)</a:t>
            </a:r>
            <a:r>
              <a:rPr lang="en-AU" dirty="0"/>
              <a:t>.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Space (</a:t>
            </a:r>
            <a:r>
              <a:rPr lang="en-AU" sz="2000" dirty="0"/>
              <a:t>Rooms, Cubicles</a:t>
            </a:r>
            <a:r>
              <a:rPr lang="en-AU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Services (</a:t>
            </a:r>
            <a:r>
              <a:rPr lang="en-AU" sz="2000" dirty="0"/>
              <a:t>Telecomm, Cleaning services</a:t>
            </a:r>
            <a:r>
              <a:rPr lang="en-AU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Time (</a:t>
            </a:r>
            <a:r>
              <a:rPr lang="en-AU" sz="2000" dirty="0"/>
              <a:t>The most rigid item of all</a:t>
            </a:r>
            <a:r>
              <a:rPr lang="en-AU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Money 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Note: These are broad categories only.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Project Human Resource Management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990600"/>
            <a:ext cx="8459787" cy="5335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Making the most effective use of the people involved with a project</a:t>
            </a:r>
          </a:p>
          <a:p>
            <a:pPr>
              <a:lnSpc>
                <a:spcPct val="90000"/>
              </a:lnSpc>
            </a:pPr>
            <a:r>
              <a:rPr lang="en-US" dirty="0"/>
              <a:t>Processes include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Human resource planning</a:t>
            </a:r>
            <a:r>
              <a:rPr lang="en-US" dirty="0"/>
              <a:t>: identifying and documenting project roles, responsibilities, and reporting relationships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Acquiring the project team</a:t>
            </a:r>
            <a:r>
              <a:rPr lang="en-US" dirty="0"/>
              <a:t>: getting the needed personnel assigned to and working on the project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Developing the project team</a:t>
            </a:r>
            <a:r>
              <a:rPr lang="en-US" dirty="0"/>
              <a:t>: building individual and group skills to enhance project performance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Managing the project team</a:t>
            </a:r>
            <a:r>
              <a:rPr lang="en-US" dirty="0"/>
              <a:t>: tracking team member performance, motivating team members, providing timely feedback, resolving issues and conflicts, and coordinating changes to help enhance project performance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Organizational Planning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Organizational planning for the project involve:</a:t>
            </a:r>
          </a:p>
          <a:p>
            <a:pPr lvl="1"/>
            <a:r>
              <a:rPr lang="en-US" dirty="0"/>
              <a:t>Identifying, documenting, and assigning project role, responsibilities and reporting relation</a:t>
            </a:r>
          </a:p>
          <a:p>
            <a:pPr lvl="1"/>
            <a:r>
              <a:rPr lang="en-US" dirty="0"/>
              <a:t>Shown in a matrix form called a “Responsibility Assignment Matrix- RAM and Staffing management plan ”</a:t>
            </a:r>
          </a:p>
          <a:p>
            <a:r>
              <a:rPr lang="en-US" dirty="0"/>
              <a:t>Organizational Breakdown Structure –OBS</a:t>
            </a:r>
          </a:p>
          <a:p>
            <a:pPr lvl="1"/>
            <a:r>
              <a:rPr lang="en-US" dirty="0"/>
              <a:t>A specific type of organizational chart that shows which organizational unit is responsible for which work item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Sample Organizational Chart for an IT Project</a:t>
            </a:r>
            <a:endParaRPr lang="en-US" sz="3600"/>
          </a:p>
        </p:txBody>
      </p:sp>
      <p:pic>
        <p:nvPicPr>
          <p:cNvPr id="3758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868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Resource Organisation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5213"/>
            <a:ext cx="8650288" cy="5184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dirty="0"/>
              <a:t>A program organization chart is essential to allocate staff effectively,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Develop the hierarchical program organization.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Identify Roles and Responsibilities.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Plan for number of staff in each role (at a high level).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Establish Teams.</a:t>
            </a:r>
          </a:p>
          <a:p>
            <a:pPr>
              <a:lnSpc>
                <a:spcPct val="80000"/>
              </a:lnSpc>
            </a:pPr>
            <a:r>
              <a:rPr lang="en-AU" dirty="0"/>
              <a:t>For each activity identify,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Work amount required (in work units)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Basic skill or experience level required (to even undertake the task)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Complexity of the task (this will help to determine the experience required)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Task Category (Unskilled, skilled, leadership, expert, management)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Role and Responsibility Assignments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Include following: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Role: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Define the accountable person by title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Authority: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Has the authority to assign project resources, make decisions and sign-off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Responsibility: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work assigned to team member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Competency: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Determines what skill is needed to complete activity </a:t>
            </a:r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Examining the Staffing Pool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Ability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Experience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Interest level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Cost </a:t>
            </a:r>
          </a:p>
          <a:p>
            <a:pPr>
              <a:lnSpc>
                <a:spcPct val="90000"/>
              </a:lnSpc>
            </a:pPr>
            <a:r>
              <a:rPr lang="en-US" sz="2400"/>
              <a:t>Acquiring the resource </a:t>
            </a:r>
          </a:p>
          <a:p>
            <a:pPr>
              <a:lnSpc>
                <a:spcPct val="90000"/>
              </a:lnSpc>
            </a:pPr>
            <a:r>
              <a:rPr lang="en-US" sz="2400"/>
              <a:t>Assembling the team</a:t>
            </a:r>
          </a:p>
          <a:p>
            <a:pPr>
              <a:lnSpc>
                <a:spcPct val="90000"/>
              </a:lnSpc>
            </a:pPr>
            <a:r>
              <a:rPr lang="en-US" sz="2400"/>
              <a:t>Developing the team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Responsibility Assignment Matrices RAM or RACI Chart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8763000" cy="2630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 b="1"/>
              <a:t>responsibility assignment matrix (RAM)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matrix that maps the work of the project as described in the WBS to the people responsible for performing the work as described in the OBS </a:t>
            </a:r>
          </a:p>
          <a:p>
            <a:pPr>
              <a:lnSpc>
                <a:spcPct val="90000"/>
              </a:lnSpc>
            </a:pPr>
            <a:r>
              <a:rPr lang="en-US" sz="2400"/>
              <a:t>RAM allocate work to responsible and performing organizations, team or individuals depending on the desired level of details </a:t>
            </a:r>
          </a:p>
        </p:txBody>
      </p:sp>
      <p:pic>
        <p:nvPicPr>
          <p:cNvPr id="38093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47800" y="3503156"/>
            <a:ext cx="6705600" cy="3240087"/>
          </a:xfrm>
          <a:noFill/>
          <a:ln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RAM Showing Stakeholder Roles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838200"/>
            <a:ext cx="88392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RAM is also helpful to define the role and responsibilities on project including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role of the stakeholder in the project i.e accountable or just participant in part of the project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Providing some input, review or sign-off </a:t>
            </a:r>
          </a:p>
          <a:p>
            <a:pPr>
              <a:lnSpc>
                <a:spcPct val="90000"/>
              </a:lnSpc>
            </a:pPr>
            <a:r>
              <a:rPr lang="en-US" sz="2400"/>
              <a:t>An effective tool for project manager to communicate roles and responsibilities of important stakeholders   </a:t>
            </a:r>
          </a:p>
        </p:txBody>
      </p:sp>
      <p:pic>
        <p:nvPicPr>
          <p:cNvPr id="38195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85938" y="3450768"/>
            <a:ext cx="5376862" cy="3295650"/>
          </a:xfrm>
          <a:noFill/>
          <a:ln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EFCE-15A6-4F9C-8D04-9B2C3AB9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 stands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4A19-7F25-40F8-86EA-5C1BA615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Responsible- the person who does the work</a:t>
            </a:r>
          </a:p>
          <a:p>
            <a:r>
              <a:rPr lang="en-US" dirty="0"/>
              <a:t>Accountable- the approver who is accountable for the complete and thorough completion of the task or project</a:t>
            </a:r>
          </a:p>
          <a:p>
            <a:r>
              <a:rPr lang="en-US" dirty="0"/>
              <a:t>Consulted- the person whose opinion is sought</a:t>
            </a:r>
          </a:p>
          <a:p>
            <a:r>
              <a:rPr lang="en-US" dirty="0"/>
              <a:t>Informed- The person who is kept up to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87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93E8-70B2-4A12-96CA-5AB33196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D8AD46-EA56-4B41-B035-CC85B209B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8227597" cy="4029075"/>
          </a:xfrm>
        </p:spPr>
      </p:pic>
    </p:spTree>
    <p:extLst>
      <p:ext uri="{BB962C8B-B14F-4D97-AF65-F5344CB8AC3E}">
        <p14:creationId xmlns:p14="http://schemas.microsoft.com/office/powerpoint/2010/main" val="345478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Managing People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562600"/>
          </a:xfrm>
        </p:spPr>
        <p:txBody>
          <a:bodyPr/>
          <a:lstStyle/>
          <a:p>
            <a:r>
              <a:rPr lang="en-US" sz="2400" dirty="0"/>
              <a:t>Psychologists and management theorists have devoted much research and thought to the field of managing people at work</a:t>
            </a:r>
          </a:p>
          <a:p>
            <a:r>
              <a:rPr lang="en-US" sz="2400" dirty="0"/>
              <a:t>Important areas related to project management include</a:t>
            </a:r>
          </a:p>
          <a:p>
            <a:pPr lvl="1"/>
            <a:r>
              <a:rPr lang="en-US" sz="2000" dirty="0"/>
              <a:t>motivation theories</a:t>
            </a:r>
          </a:p>
          <a:p>
            <a:pPr lvl="1"/>
            <a:r>
              <a:rPr lang="en-US" sz="2000" dirty="0"/>
              <a:t>influence and power</a:t>
            </a:r>
          </a:p>
          <a:p>
            <a:pPr lvl="1"/>
            <a:r>
              <a:rPr lang="en-US" sz="2000" dirty="0"/>
              <a:t>Effectiveness</a:t>
            </a:r>
          </a:p>
          <a:p>
            <a:r>
              <a:rPr lang="en-US" sz="2400" dirty="0"/>
              <a:t>Intrinsic motivation </a:t>
            </a:r>
          </a:p>
          <a:p>
            <a:pPr lvl="1"/>
            <a:r>
              <a:rPr lang="en-US" sz="2000" dirty="0"/>
              <a:t>causes people to participate in an </a:t>
            </a:r>
            <a:r>
              <a:rPr lang="en-US" sz="2000" dirty="0">
                <a:solidFill>
                  <a:srgbClr val="FF0000"/>
                </a:solidFill>
              </a:rPr>
              <a:t>activity for their own enjoyment</a:t>
            </a:r>
          </a:p>
          <a:p>
            <a:r>
              <a:rPr lang="en-US" sz="2400" dirty="0"/>
              <a:t>Extrinsic motivation </a:t>
            </a:r>
          </a:p>
          <a:p>
            <a:pPr lvl="1"/>
            <a:r>
              <a:rPr lang="en-US" sz="2000" dirty="0"/>
              <a:t>causes people to do something for </a:t>
            </a:r>
            <a:r>
              <a:rPr lang="en-US" sz="2000" dirty="0">
                <a:solidFill>
                  <a:srgbClr val="FF0000"/>
                </a:solidFill>
              </a:rPr>
              <a:t>a reward or to avoid a penalty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Maslow’s Hierarchy of Needs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1413"/>
            <a:ext cx="8686800" cy="2403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Abraham Maslow – “humans possess unique qualities that enable them to make independent choices, thus giving them control of their destiny”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Maslow developed a </a:t>
            </a:r>
            <a:r>
              <a:rPr lang="en-US" sz="2000" b="1"/>
              <a:t>hierarchy of needs</a:t>
            </a:r>
            <a:r>
              <a:rPr lang="en-US" sz="2000"/>
              <a:t> which states that people’s behaviors are guided or motivated by a sequence of needs </a:t>
            </a:r>
          </a:p>
        </p:txBody>
      </p:sp>
      <p:pic>
        <p:nvPicPr>
          <p:cNvPr id="4208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00600" y="3424238"/>
            <a:ext cx="4191000" cy="3281362"/>
          </a:xfrm>
          <a:noFill/>
          <a:ln/>
        </p:spPr>
      </p:pic>
      <p:grpSp>
        <p:nvGrpSpPr>
          <p:cNvPr id="420869" name="Group 5"/>
          <p:cNvGrpSpPr>
            <a:grpSpLocks/>
          </p:cNvGrpSpPr>
          <p:nvPr/>
        </p:nvGrpSpPr>
        <p:grpSpPr bwMode="auto">
          <a:xfrm>
            <a:off x="152400" y="3505200"/>
            <a:ext cx="4724400" cy="3176588"/>
            <a:chOff x="96" y="2208"/>
            <a:chExt cx="2976" cy="2001"/>
          </a:xfrm>
        </p:grpSpPr>
        <p:grpSp>
          <p:nvGrpSpPr>
            <p:cNvPr id="420870" name="Group 6"/>
            <p:cNvGrpSpPr>
              <a:grpSpLocks/>
            </p:cNvGrpSpPr>
            <p:nvPr/>
          </p:nvGrpSpPr>
          <p:grpSpPr bwMode="auto">
            <a:xfrm>
              <a:off x="96" y="2208"/>
              <a:ext cx="2976" cy="2001"/>
              <a:chOff x="96" y="2208"/>
              <a:chExt cx="2976" cy="2001"/>
            </a:xfrm>
          </p:grpSpPr>
          <p:grpSp>
            <p:nvGrpSpPr>
              <p:cNvPr id="420871" name="Group 7"/>
              <p:cNvGrpSpPr>
                <a:grpSpLocks/>
              </p:cNvGrpSpPr>
              <p:nvPr/>
            </p:nvGrpSpPr>
            <p:grpSpPr bwMode="auto">
              <a:xfrm>
                <a:off x="96" y="2208"/>
                <a:ext cx="2976" cy="2001"/>
                <a:chOff x="0" y="2208"/>
                <a:chExt cx="2976" cy="2001"/>
              </a:xfrm>
            </p:grpSpPr>
            <p:pic>
              <p:nvPicPr>
                <p:cNvPr id="420872" name="Picture 8" descr="400px-Maslow%27s_hierarchy_of_needs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0" y="2208"/>
                  <a:ext cx="2976" cy="2001"/>
                </a:xfrm>
                <a:prstGeom prst="rect">
                  <a:avLst/>
                </a:prstGeom>
                <a:solidFill>
                  <a:schemeClr val="accent1"/>
                </a:solidFill>
              </p:spPr>
            </p:pic>
            <p:sp>
              <p:nvSpPr>
                <p:cNvPr id="420873" name="Rectangle 9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528" cy="96"/>
                </a:xfrm>
                <a:prstGeom prst="rect">
                  <a:avLst/>
                </a:prstGeom>
                <a:solidFill>
                  <a:srgbClr val="FFFF75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0874" name="Text Box 10"/>
              <p:cNvSpPr txBox="1">
                <a:spLocks noChangeArrowheads="1"/>
              </p:cNvSpPr>
              <p:nvPr/>
            </p:nvSpPr>
            <p:spPr bwMode="auto">
              <a:xfrm>
                <a:off x="96" y="3504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chemeClr val="accent2"/>
                    </a:solidFill>
                  </a:rPr>
                  <a:t>Social </a:t>
                </a:r>
              </a:p>
            </p:txBody>
          </p:sp>
        </p:grpSp>
        <p:sp>
          <p:nvSpPr>
            <p:cNvPr id="420875" name="Text Box 11"/>
            <p:cNvSpPr txBox="1">
              <a:spLocks noChangeArrowheads="1"/>
            </p:cNvSpPr>
            <p:nvPr/>
          </p:nvSpPr>
          <p:spPr bwMode="auto">
            <a:xfrm>
              <a:off x="1666" y="4044"/>
              <a:ext cx="1310" cy="96"/>
            </a:xfrm>
            <a:prstGeom prst="rect">
              <a:avLst/>
            </a:prstGeom>
            <a:solidFill>
              <a:srgbClr val="FF858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Herzberg’s Motivational and Hygiene Factors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Frederick Herzberg distinguished between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motivational factors: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achievement, recognition, the work itself, responsibility, advancement, and growth, which produce job satisfaction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hygiene factors: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cause dissatisfaction if not present, but do not motivate workers to do more.  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Examples include salaries, more supervision, and work conditions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725"/>
            <a:ext cx="8229600" cy="508000"/>
          </a:xfrm>
        </p:spPr>
        <p:txBody>
          <a:bodyPr/>
          <a:lstStyle/>
          <a:p>
            <a:r>
              <a:rPr lang="en-US" sz="3200" dirty="0"/>
              <a:t>McClelland’s Acquired-Needs Theory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990600"/>
            <a:ext cx="8385175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Specific needs are acquired or learned over time and shaped by life experiences, including: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Achievement: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Achievers like challenging projects with achievable goals and lots of feedback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Affiliation: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People with high affiliation desire harmonious relationships and need to feel accepted by others, so managers should try to create a cooperative work environment for them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Power: 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People with a need for power desire either personal power (not good) or institutional power( good for the organization). 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Provide institutional power seekers with management opportunities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McGregor’s Theory X and Y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Douglas McGregor - 1960s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Theory X: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assumes workers dislike and avoid work, so managers must use pressure, threats and various control schemes to get workers to meet objectives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Theory Y: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assumes individuals consider work as natural as play or rest and enjoy the satisfaction of esteem and self-actualization needs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Theory Z: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introduced in 1981 by William </a:t>
            </a:r>
            <a:r>
              <a:rPr lang="en-US" sz="2000" dirty="0" err="1"/>
              <a:t>Ouchi</a:t>
            </a:r>
            <a:r>
              <a:rPr lang="en-US" sz="2000" dirty="0"/>
              <a:t> and is based on the Japanese approach to motivating workers, emphasizing trust, quality, collective decision making, reduce boss culture.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229600" cy="619125"/>
          </a:xfrm>
        </p:spPr>
        <p:txBody>
          <a:bodyPr/>
          <a:lstStyle/>
          <a:p>
            <a:r>
              <a:rPr lang="en-US" dirty="0"/>
              <a:t>Ways to Influence that Help and Hurt Projects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081088"/>
            <a:ext cx="8483600" cy="4868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Projects are more likely to </a:t>
            </a:r>
            <a:r>
              <a:rPr lang="en-US" i="1" dirty="0"/>
              <a:t>succeed</a:t>
            </a:r>
            <a:r>
              <a:rPr lang="en-US" dirty="0"/>
              <a:t> when project managers influence with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expertise</a:t>
            </a:r>
          </a:p>
          <a:p>
            <a:pPr>
              <a:lnSpc>
                <a:spcPct val="90000"/>
              </a:lnSpc>
            </a:pPr>
            <a:r>
              <a:rPr lang="en-US" dirty="0"/>
              <a:t>Projects are more likely to </a:t>
            </a:r>
            <a:r>
              <a:rPr lang="en-US" i="1" dirty="0"/>
              <a:t>fail</a:t>
            </a:r>
            <a:r>
              <a:rPr lang="en-US" dirty="0"/>
              <a:t> when project managers rely too heavily 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authority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penalty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Power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Power </a:t>
            </a:r>
            <a:r>
              <a:rPr lang="en-US" dirty="0"/>
              <a:t>is the potential ability to influence behavior to get people to do things they would not otherwise do</a:t>
            </a:r>
          </a:p>
          <a:p>
            <a:pPr>
              <a:lnSpc>
                <a:spcPct val="90000"/>
              </a:lnSpc>
            </a:pPr>
            <a:r>
              <a:rPr lang="en-US" dirty="0"/>
              <a:t>Types of power include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Coercive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Legitimate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Reward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Referent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1761</Words>
  <Application>Microsoft Office PowerPoint</Application>
  <PresentationFormat>On-screen Show (4:3)</PresentationFormat>
  <Paragraphs>192</Paragraphs>
  <Slides>27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arial</vt:lpstr>
      <vt:lpstr>Default Design</vt:lpstr>
      <vt:lpstr>Software Project Human Resource Management</vt:lpstr>
      <vt:lpstr>Project Human Resource Management</vt:lpstr>
      <vt:lpstr>Keys to Managing People</vt:lpstr>
      <vt:lpstr>Maslow’s Hierarchy of Needs</vt:lpstr>
      <vt:lpstr>Herzberg’s Motivational and Hygiene Factors</vt:lpstr>
      <vt:lpstr>McClelland’s Acquired-Needs Theory</vt:lpstr>
      <vt:lpstr>McGregor’s Theory X and Y</vt:lpstr>
      <vt:lpstr>Ways to Influence that Help and Hurt Projects</vt:lpstr>
      <vt:lpstr>Power</vt:lpstr>
      <vt:lpstr>PowerPoint Presentation</vt:lpstr>
      <vt:lpstr>PowerPoint Presentation</vt:lpstr>
      <vt:lpstr>PowerPoint Presentation</vt:lpstr>
      <vt:lpstr>PowerPoint Presentation</vt:lpstr>
      <vt:lpstr>Improving Effectiveness - Covey’s 7 Habits</vt:lpstr>
      <vt:lpstr>Empathic Listening and Rapport</vt:lpstr>
      <vt:lpstr>Resource Management</vt:lpstr>
      <vt:lpstr>What is Resource Allocation</vt:lpstr>
      <vt:lpstr>Who allocates resources?</vt:lpstr>
      <vt:lpstr>Resource Categories</vt:lpstr>
      <vt:lpstr>Organizational Planning</vt:lpstr>
      <vt:lpstr>Sample Organizational Chart for an IT Project</vt:lpstr>
      <vt:lpstr>Resource Organisation</vt:lpstr>
      <vt:lpstr>Role and Responsibility Assignments</vt:lpstr>
      <vt:lpstr>Responsibility Assignment Matrices RAM or RACI Chart</vt:lpstr>
      <vt:lpstr>RAM Showing Stakeholder Roles</vt:lpstr>
      <vt:lpstr>RACI stands for</vt:lpstr>
      <vt:lpstr>PowerPoint Presentation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SPM &amp;  Classic mistakes</dc:title>
  <dc:creator>Athar</dc:creator>
  <cp:lastModifiedBy>Ruqia Bibi</cp:lastModifiedBy>
  <cp:revision>64</cp:revision>
  <dcterms:created xsi:type="dcterms:W3CDTF">2012-06-24T14:40:05Z</dcterms:created>
  <dcterms:modified xsi:type="dcterms:W3CDTF">2023-12-26T05:02:24Z</dcterms:modified>
</cp:coreProperties>
</file>