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98" r:id="rId4"/>
    <p:sldId id="261" r:id="rId5"/>
    <p:sldId id="263" r:id="rId6"/>
    <p:sldId id="294" r:id="rId7"/>
    <p:sldId id="295" r:id="rId8"/>
    <p:sldId id="289" r:id="rId9"/>
    <p:sldId id="290" r:id="rId10"/>
    <p:sldId id="297" r:id="rId11"/>
    <p:sldId id="299" r:id="rId12"/>
    <p:sldId id="301" r:id="rId13"/>
    <p:sldId id="333" r:id="rId14"/>
    <p:sldId id="303" r:id="rId15"/>
    <p:sldId id="304" r:id="rId16"/>
    <p:sldId id="308" r:id="rId17"/>
    <p:sldId id="309" r:id="rId18"/>
    <p:sldId id="312" r:id="rId19"/>
    <p:sldId id="322" r:id="rId20"/>
    <p:sldId id="332" r:id="rId21"/>
    <p:sldId id="265" r:id="rId22"/>
    <p:sldId id="268" r:id="rId23"/>
    <p:sldId id="273" r:id="rId24"/>
    <p:sldId id="271" r:id="rId25"/>
    <p:sldId id="274" r:id="rId26"/>
    <p:sldId id="325" r:id="rId27"/>
    <p:sldId id="284" r:id="rId28"/>
    <p:sldId id="331" r:id="rId29"/>
    <p:sldId id="334" r:id="rId30"/>
    <p:sldId id="315" r:id="rId31"/>
    <p:sldId id="280" r:id="rId32"/>
    <p:sldId id="310" r:id="rId33"/>
    <p:sldId id="262" r:id="rId34"/>
    <p:sldId id="293" r:id="rId35"/>
    <p:sldId id="314" r:id="rId36"/>
    <p:sldId id="27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65" autoAdjust="0"/>
  </p:normalViewPr>
  <p:slideViewPr>
    <p:cSldViewPr>
      <p:cViewPr varScale="1">
        <p:scale>
          <a:sx n="72" d="100"/>
          <a:sy n="72" d="100"/>
        </p:scale>
        <p:origin x="176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D3FB0D-22FD-4C3B-AC9A-48EEFE90316E}" type="datetimeFigureOut">
              <a:rPr lang="en-US" smtClean="0"/>
              <a:pPr/>
              <a:t>10/2/2023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06B40A-34D3-47C3-81A8-1BAEC5FE6F1F}" type="slidenum">
              <a:rPr lang="en-US" smtClean="0"/>
              <a:pPr/>
              <a:t>‹#›</a:t>
            </a:fld>
            <a:endParaRPr lang="en-US"/>
          </a:p>
        </p:txBody>
      </p:sp>
    </p:spTree>
    <p:extLst>
      <p:ext uri="{BB962C8B-B14F-4D97-AF65-F5344CB8AC3E}">
        <p14:creationId xmlns:p14="http://schemas.microsoft.com/office/powerpoint/2010/main" val="117967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4"/>
                </a:solidFill>
                <a:effectLst/>
                <a:latin typeface="Google Sans"/>
              </a:rPr>
              <a:t>What does KPMG do exactly?</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KPMG </a:t>
            </a:r>
            <a:r>
              <a:rPr lang="en-US" b="0" i="0" dirty="0">
                <a:solidFill>
                  <a:srgbClr val="040C28"/>
                </a:solidFill>
                <a:effectLst/>
                <a:latin typeface="Google Sans"/>
              </a:rPr>
              <a:t>provides audit, tax and advisory services</a:t>
            </a:r>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B06B40A-34D3-47C3-81A8-1BAEC5FE6F1F}" type="slidenum">
              <a:rPr lang="en-US" smtClean="0"/>
              <a:pPr/>
              <a:t>7</a:t>
            </a:fld>
            <a:endParaRPr lang="en-US"/>
          </a:p>
        </p:txBody>
      </p:sp>
    </p:spTree>
    <p:extLst>
      <p:ext uri="{BB962C8B-B14F-4D97-AF65-F5344CB8AC3E}">
        <p14:creationId xmlns:p14="http://schemas.microsoft.com/office/powerpoint/2010/main" val="295363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316" y="8685527"/>
            <a:ext cx="2972115" cy="4568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defRPr>
            </a:lvl1pPr>
            <a:lvl2pPr marL="742950" indent="-285750">
              <a:defRPr sz="1600" b="1">
                <a:solidFill>
                  <a:schemeClr val="tx1"/>
                </a:solidFill>
                <a:latin typeface="Helvetica" pitchFamily="34" charset="0"/>
              </a:defRPr>
            </a:lvl2pPr>
            <a:lvl3pPr marL="1143000" indent="-228600">
              <a:defRPr sz="1600" b="1">
                <a:solidFill>
                  <a:schemeClr val="tx1"/>
                </a:solidFill>
                <a:latin typeface="Helvetica" pitchFamily="34" charset="0"/>
              </a:defRPr>
            </a:lvl3pPr>
            <a:lvl4pPr marL="1600200" indent="-228600">
              <a:defRPr sz="1600" b="1">
                <a:solidFill>
                  <a:schemeClr val="tx1"/>
                </a:solidFill>
                <a:latin typeface="Helvetica" pitchFamily="34" charset="0"/>
              </a:defRPr>
            </a:lvl4pPr>
            <a:lvl5pPr marL="2057400" indent="-228600">
              <a:defRPr sz="1600" b="1">
                <a:solidFill>
                  <a:schemeClr val="tx1"/>
                </a:solidFill>
                <a:latin typeface="Helvetica" pitchFamily="34" charset="0"/>
              </a:defRPr>
            </a:lvl5pPr>
            <a:lvl6pPr marL="2514600" indent="-228600" algn="ctr" eaLnBrk="0" fontAlgn="base" hangingPunct="0">
              <a:spcBef>
                <a:spcPct val="0"/>
              </a:spcBef>
              <a:spcAft>
                <a:spcPct val="0"/>
              </a:spcAft>
              <a:defRPr sz="1600" b="1">
                <a:solidFill>
                  <a:schemeClr val="tx1"/>
                </a:solidFill>
                <a:latin typeface="Helvetica" pitchFamily="34" charset="0"/>
              </a:defRPr>
            </a:lvl6pPr>
            <a:lvl7pPr marL="2971800" indent="-228600" algn="ctr" eaLnBrk="0" fontAlgn="base" hangingPunct="0">
              <a:spcBef>
                <a:spcPct val="0"/>
              </a:spcBef>
              <a:spcAft>
                <a:spcPct val="0"/>
              </a:spcAft>
              <a:defRPr sz="1600" b="1">
                <a:solidFill>
                  <a:schemeClr val="tx1"/>
                </a:solidFill>
                <a:latin typeface="Helvetica" pitchFamily="34" charset="0"/>
              </a:defRPr>
            </a:lvl7pPr>
            <a:lvl8pPr marL="3429000" indent="-228600" algn="ctr" eaLnBrk="0" fontAlgn="base" hangingPunct="0">
              <a:spcBef>
                <a:spcPct val="0"/>
              </a:spcBef>
              <a:spcAft>
                <a:spcPct val="0"/>
              </a:spcAft>
              <a:defRPr sz="1600" b="1">
                <a:solidFill>
                  <a:schemeClr val="tx1"/>
                </a:solidFill>
                <a:latin typeface="Helvetica" pitchFamily="34" charset="0"/>
              </a:defRPr>
            </a:lvl8pPr>
            <a:lvl9pPr marL="3886200" indent="-228600" algn="ctr" eaLnBrk="0" fontAlgn="base" hangingPunct="0">
              <a:spcBef>
                <a:spcPct val="0"/>
              </a:spcBef>
              <a:spcAft>
                <a:spcPct val="0"/>
              </a:spcAft>
              <a:defRPr sz="1600" b="1">
                <a:solidFill>
                  <a:schemeClr val="tx1"/>
                </a:solidFill>
                <a:latin typeface="Helvetica" pitchFamily="34" charset="0"/>
              </a:defRPr>
            </a:lvl9pPr>
          </a:lstStyle>
          <a:p>
            <a:fld id="{EC84DAAE-2FE6-46ED-B16F-23A7E71FFBE9}" type="slidenum">
              <a:rPr lang="en-US"/>
              <a:pPr/>
              <a:t>11</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dirty="0">
                <a:latin typeface="Arial" charset="0"/>
              </a:rPr>
              <a:t>System software</a:t>
            </a:r>
          </a:p>
          <a:p>
            <a:pPr lvl="1"/>
            <a:r>
              <a:rPr lang="en-US" dirty="0">
                <a:latin typeface="Arial" charset="0"/>
              </a:rPr>
              <a:t>Drivers, operating system components, compilers, editors, etc.</a:t>
            </a:r>
          </a:p>
          <a:p>
            <a:r>
              <a:rPr lang="en-US" dirty="0">
                <a:latin typeface="Arial" charset="0"/>
              </a:rPr>
              <a:t>Application software</a:t>
            </a:r>
          </a:p>
          <a:p>
            <a:pPr lvl="1"/>
            <a:r>
              <a:rPr lang="en-US" dirty="0">
                <a:latin typeface="Arial" charset="0"/>
              </a:rPr>
              <a:t>Stand-alone software for specific business need, transaction processing system</a:t>
            </a:r>
          </a:p>
          <a:p>
            <a:r>
              <a:rPr lang="en-US" dirty="0">
                <a:latin typeface="Arial" charset="0"/>
              </a:rPr>
              <a:t>Scientific software</a:t>
            </a:r>
          </a:p>
          <a:p>
            <a:pPr lvl="1"/>
            <a:r>
              <a:rPr lang="en-US" dirty="0">
                <a:latin typeface="Arial" charset="0"/>
              </a:rPr>
              <a:t>Stress analysis software, simulation software</a:t>
            </a:r>
          </a:p>
        </p:txBody>
      </p:sp>
    </p:spTree>
    <p:extLst>
      <p:ext uri="{BB962C8B-B14F-4D97-AF65-F5344CB8AC3E}">
        <p14:creationId xmlns:p14="http://schemas.microsoft.com/office/powerpoint/2010/main" val="149005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Restriction---limitation</a:t>
            </a:r>
          </a:p>
        </p:txBody>
      </p:sp>
      <p:sp>
        <p:nvSpPr>
          <p:cNvPr id="4" name="Slide Number Placeholder 3"/>
          <p:cNvSpPr>
            <a:spLocks noGrp="1"/>
          </p:cNvSpPr>
          <p:nvPr>
            <p:ph type="sldNum" sz="quarter" idx="5"/>
          </p:nvPr>
        </p:nvSpPr>
        <p:spPr/>
        <p:txBody>
          <a:bodyPr/>
          <a:lstStyle/>
          <a:p>
            <a:fld id="{EB06B40A-34D3-47C3-81A8-1BAEC5FE6F1F}" type="slidenum">
              <a:rPr lang="en-US" smtClean="0"/>
              <a:pPr/>
              <a:t>16</a:t>
            </a:fld>
            <a:endParaRPr lang="en-US"/>
          </a:p>
        </p:txBody>
      </p:sp>
    </p:spTree>
    <p:extLst>
      <p:ext uri="{BB962C8B-B14F-4D97-AF65-F5344CB8AC3E}">
        <p14:creationId xmlns:p14="http://schemas.microsoft.com/office/powerpoint/2010/main" val="131556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Connected to one another.</a:t>
            </a:r>
          </a:p>
        </p:txBody>
      </p:sp>
      <p:sp>
        <p:nvSpPr>
          <p:cNvPr id="4" name="Slide Number Placeholder 3"/>
          <p:cNvSpPr>
            <a:spLocks noGrp="1"/>
          </p:cNvSpPr>
          <p:nvPr>
            <p:ph type="sldNum" sz="quarter" idx="5"/>
          </p:nvPr>
        </p:nvSpPr>
        <p:spPr/>
        <p:txBody>
          <a:bodyPr/>
          <a:lstStyle/>
          <a:p>
            <a:fld id="{EB06B40A-34D3-47C3-81A8-1BAEC5FE6F1F}" type="slidenum">
              <a:rPr lang="en-US" smtClean="0"/>
              <a:pPr/>
              <a:t>18</a:t>
            </a:fld>
            <a:endParaRPr lang="en-US"/>
          </a:p>
        </p:txBody>
      </p:sp>
    </p:spTree>
    <p:extLst>
      <p:ext uri="{BB962C8B-B14F-4D97-AF65-F5344CB8AC3E}">
        <p14:creationId xmlns:p14="http://schemas.microsoft.com/office/powerpoint/2010/main" val="27011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sz="1200" u="sng" dirty="0">
                <a:latin typeface="Trebuchet MS" panose="020B0603020202020204" pitchFamily="34" charset="0"/>
              </a:rPr>
              <a:t>Effectiveness</a:t>
            </a:r>
            <a:r>
              <a:rPr lang="en-US" altLang="en-US" sz="1200" dirty="0">
                <a:latin typeface="Trebuchet MS" panose="020B0603020202020204" pitchFamily="34" charset="0"/>
              </a:rPr>
              <a:t>: The achievement of objectives</a:t>
            </a:r>
          </a:p>
          <a:p>
            <a:pPr lvl="1"/>
            <a:r>
              <a:rPr lang="en-US" altLang="en-US" sz="1200" u="sng" dirty="0">
                <a:latin typeface="Trebuchet MS" panose="020B0603020202020204" pitchFamily="34" charset="0"/>
              </a:rPr>
              <a:t>Efficiency</a:t>
            </a:r>
            <a:r>
              <a:rPr lang="en-US" altLang="en-US" sz="1200" dirty="0">
                <a:latin typeface="Trebuchet MS" panose="020B0603020202020204" pitchFamily="34" charset="0"/>
              </a:rPr>
              <a:t>: The achievement of ends with least amount of resources</a:t>
            </a:r>
          </a:p>
          <a:p>
            <a:endParaRPr lang="en-US" dirty="0"/>
          </a:p>
          <a:p>
            <a:endParaRPr lang="en-US" dirty="0"/>
          </a:p>
          <a:p>
            <a:r>
              <a:rPr lang="en-US" b="0" i="0" dirty="0">
                <a:solidFill>
                  <a:srgbClr val="4D5156"/>
                </a:solidFill>
                <a:effectLst/>
                <a:latin typeface="Google Sans"/>
              </a:rPr>
              <a:t>Effectiveness is about doing the right task, completing activities and achieving goals. Efficiency is about doing things in an optimal way, for example doing it the fastest or in the least expensive way. It could be the wrong thing, but it was done optimally.</a:t>
            </a:r>
            <a:endParaRPr lang="en-US" dirty="0"/>
          </a:p>
        </p:txBody>
      </p:sp>
      <p:sp>
        <p:nvSpPr>
          <p:cNvPr id="4" name="Slide Number Placeholder 3"/>
          <p:cNvSpPr>
            <a:spLocks noGrp="1"/>
          </p:cNvSpPr>
          <p:nvPr>
            <p:ph type="sldNum" sz="quarter" idx="5"/>
          </p:nvPr>
        </p:nvSpPr>
        <p:spPr/>
        <p:txBody>
          <a:bodyPr/>
          <a:lstStyle/>
          <a:p>
            <a:fld id="{EB06B40A-34D3-47C3-81A8-1BAEC5FE6F1F}" type="slidenum">
              <a:rPr lang="en-US" smtClean="0"/>
              <a:pPr/>
              <a:t>19</a:t>
            </a:fld>
            <a:endParaRPr lang="en-US"/>
          </a:p>
        </p:txBody>
      </p:sp>
    </p:spTree>
    <p:extLst>
      <p:ext uri="{BB962C8B-B14F-4D97-AF65-F5344CB8AC3E}">
        <p14:creationId xmlns:p14="http://schemas.microsoft.com/office/powerpoint/2010/main" val="65365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87A80-44C9-4A46-B670-657851F57580}" type="slidenum">
              <a:rPr lang="en-US"/>
              <a:pPr/>
              <a:t>27</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a:lstStyle/>
          <a:p>
            <a:pPr>
              <a:buFontTx/>
              <a:buChar char="-"/>
            </a:pPr>
            <a:endParaRPr lang="en-US" dirty="0"/>
          </a:p>
        </p:txBody>
      </p:sp>
    </p:spTree>
    <p:extLst>
      <p:ext uri="{BB962C8B-B14F-4D97-AF65-F5344CB8AC3E}">
        <p14:creationId xmlns:p14="http://schemas.microsoft.com/office/powerpoint/2010/main" val="278024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87A80-44C9-4A46-B670-657851F57580}" type="slidenum">
              <a:rPr lang="en-US"/>
              <a:pPr/>
              <a:t>31</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a:lstStyle/>
          <a:p>
            <a:pPr>
              <a:buFontTx/>
              <a:buChar char="-"/>
            </a:pPr>
            <a:r>
              <a:rPr lang="en-US"/>
              <a:t>Temporary: </a:t>
            </a:r>
          </a:p>
          <a:p>
            <a:pPr lvl="1">
              <a:buFontTx/>
              <a:buChar char="-"/>
            </a:pPr>
            <a:r>
              <a:rPr lang="en-US"/>
              <a:t>can be years</a:t>
            </a:r>
          </a:p>
          <a:p>
            <a:pPr lvl="1">
              <a:buFontTx/>
              <a:buChar char="-"/>
            </a:pPr>
            <a:r>
              <a:rPr lang="en-US"/>
              <a:t>Result can be lasting</a:t>
            </a:r>
          </a:p>
          <a:p>
            <a:pPr lvl="1">
              <a:buFontTx/>
              <a:buChar char="-"/>
            </a:pPr>
            <a:r>
              <a:rPr lang="en-US"/>
              <a:t>Team can be temporary</a:t>
            </a:r>
          </a:p>
          <a:p>
            <a:pPr>
              <a:buFontTx/>
              <a:buChar char="-"/>
            </a:pPr>
            <a:r>
              <a:rPr lang="en-US"/>
              <a:t>Finite duration</a:t>
            </a:r>
          </a:p>
          <a:p>
            <a:pPr>
              <a:buFontTx/>
              <a:buChar char="-"/>
            </a:pPr>
            <a:r>
              <a:rPr lang="en-US"/>
              <a:t>Ex: thousands of buildings, but each is unique</a:t>
            </a:r>
          </a:p>
          <a:p>
            <a:pPr>
              <a:buFontTx/>
              <a:buChar char="-"/>
            </a:pPr>
            <a:r>
              <a:rPr lang="en-US"/>
              <a:t>Scope s/b constant even as elaboration happens</a:t>
            </a:r>
          </a:p>
          <a:p>
            <a:pPr>
              <a:buFontTx/>
              <a:buChar char="-"/>
            </a:pPr>
            <a:endParaRPr lang="en-US"/>
          </a:p>
        </p:txBody>
      </p:sp>
    </p:spTree>
    <p:extLst>
      <p:ext uri="{BB962C8B-B14F-4D97-AF65-F5344CB8AC3E}">
        <p14:creationId xmlns:p14="http://schemas.microsoft.com/office/powerpoint/2010/main" val="361217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42E9E23-2581-40CE-81A1-208A12A94E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689FA7-975B-45C5-A326-DA408EE50281}" type="slidenum">
              <a:rPr lang="en-GB" altLang="en-US"/>
              <a:pPr/>
              <a:t>33</a:t>
            </a:fld>
            <a:endParaRPr lang="en-GB" altLang="en-US"/>
          </a:p>
        </p:txBody>
      </p:sp>
      <p:sp>
        <p:nvSpPr>
          <p:cNvPr id="50179" name="Rectangle 2">
            <a:extLst>
              <a:ext uri="{FF2B5EF4-FFF2-40B4-BE49-F238E27FC236}">
                <a16:creationId xmlns:a16="http://schemas.microsoft.com/office/drawing/2014/main" id="{39192434-914A-429E-BC9B-9CFE9C18130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95972A3-F07D-400F-9FC4-FC1F07710B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GB" altLang="en-US">
                <a:latin typeface="Arial" panose="020B0604020202020204" pitchFamily="34" charset="0"/>
              </a:rPr>
              <a:t>There are two key points here.</a:t>
            </a:r>
          </a:p>
          <a:p>
            <a:pPr marL="228600" indent="-228600" eaLnBrk="1" hangingPunct="1"/>
            <a:endParaRPr lang="en-GB" altLang="en-US">
              <a:latin typeface="Arial" panose="020B0604020202020204" pitchFamily="34" charset="0"/>
            </a:endParaRPr>
          </a:p>
          <a:p>
            <a:pPr marL="228600" indent="-228600" eaLnBrk="1" hangingPunct="1">
              <a:buFontTx/>
              <a:buAutoNum type="arabicPeriod"/>
            </a:pPr>
            <a:r>
              <a:rPr lang="en-GB" altLang="en-US">
                <a:latin typeface="Arial" panose="020B0604020202020204" pitchFamily="34" charset="0"/>
              </a:rPr>
              <a:t>Often you see something like ‘feasibility study’ being put as the first stage of development life cycle, and indeed it might be. However, the recommendation of the feasibility study might be not to carry out the proposed project. Planning of the project should therefore take place after the feasibility study (or as a part of the feasibility study perhaps). Clearly the feasibility study itself might need a plan.</a:t>
            </a:r>
          </a:p>
          <a:p>
            <a:pPr marL="228600" indent="-228600" eaLnBrk="1" hangingPunct="1">
              <a:buFontTx/>
              <a:buAutoNum type="arabicPeriod"/>
            </a:pPr>
            <a:r>
              <a:rPr lang="en-GB" altLang="en-US">
                <a:latin typeface="Arial" panose="020B0604020202020204" pitchFamily="34" charset="0"/>
              </a:rPr>
              <a:t>All plans are to some extent provisional and subject to change. The key point is that the evolving plan allows us to </a:t>
            </a:r>
            <a:r>
              <a:rPr lang="en-GB" altLang="en-US" i="1">
                <a:latin typeface="Arial" panose="020B0604020202020204" pitchFamily="34" charset="0"/>
              </a:rPr>
              <a:t>control</a:t>
            </a:r>
            <a:r>
              <a:rPr lang="en-GB" altLang="en-US">
                <a:latin typeface="Arial" panose="020B0604020202020204" pitchFamily="34" charset="0"/>
              </a:rPr>
              <a:t> the project.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7530621-B6FD-4391-8D7F-B35A6F857B42}"/>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708FEC16-390F-480F-BDA1-C8B92503DB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Rather than making a long term project completion plan, the project manager now plans all incremental deliveries with evolving functionalities. This type of project management is often called </a:t>
            </a:r>
            <a:r>
              <a:rPr lang="en-US" altLang="en-US" i="1">
                <a:latin typeface="Arial" panose="020B0604020202020204" pitchFamily="34" charset="0"/>
              </a:rPr>
              <a:t>Extreme</a:t>
            </a:r>
            <a:r>
              <a:rPr lang="en-US" altLang="en-US">
                <a:latin typeface="Arial" panose="020B0604020202020204" pitchFamily="34" charset="0"/>
              </a:rPr>
              <a:t> project management. </a:t>
            </a:r>
          </a:p>
        </p:txBody>
      </p:sp>
      <p:sp>
        <p:nvSpPr>
          <p:cNvPr id="68612" name="Slide Number Placeholder 3">
            <a:extLst>
              <a:ext uri="{FF2B5EF4-FFF2-40B4-BE49-F238E27FC236}">
                <a16:creationId xmlns:a16="http://schemas.microsoft.com/office/drawing/2014/main" id="{F8C62015-B6EF-48AE-8713-9F1EE1C94C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EB00D1-5DCD-4046-AB23-B7AB1739ED0B}" type="slidenum">
              <a:rPr lang="en-GB" altLang="en-US"/>
              <a:pPr/>
              <a:t>34</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
        <p:nvSpPr>
          <p:cNvPr id="7"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
        <p:nvSpPr>
          <p:cNvPr id="4" name="Footer Placeholder 3">
            <a:extLst>
              <a:ext uri="{FF2B5EF4-FFF2-40B4-BE49-F238E27FC236}">
                <a16:creationId xmlns:a16="http://schemas.microsoft.com/office/drawing/2014/main" id="{5CA37048-E43E-4F8E-8E4D-F56F52A5A832}"/>
              </a:ext>
            </a:extLst>
          </p:cNvPr>
          <p:cNvSpPr>
            <a:spLocks noGrp="1"/>
          </p:cNvSpPr>
          <p:nvPr>
            <p:ph type="ftr" sz="quarter" idx="13"/>
          </p:nvPr>
        </p:nvSpPr>
        <p:spPr/>
        <p:txBody>
          <a:bodyPr/>
          <a:lstStyle/>
          <a:p>
            <a:endParaRPr lang="en-US" dirty="0"/>
          </a:p>
        </p:txBody>
      </p:sp>
      <p:sp>
        <p:nvSpPr>
          <p:cNvPr id="5" name="Title 4">
            <a:extLst>
              <a:ext uri="{FF2B5EF4-FFF2-40B4-BE49-F238E27FC236}">
                <a16:creationId xmlns:a16="http://schemas.microsoft.com/office/drawing/2014/main" id="{D76689DB-8C0F-437D-A8C0-2DE3DAE7FF2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
        <p:nvSpPr>
          <p:cNvPr id="7"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24B4159-FCFA-4B65-AB9B-C8053E6DB226}" type="slidenum">
              <a:rPr lang="en-US" smtClean="0"/>
              <a:pPr/>
              <a:t>‹#›</a:t>
            </a:fld>
            <a:endParaRPr lang="en-US"/>
          </a:p>
        </p:txBody>
      </p:sp>
      <p:sp>
        <p:nvSpPr>
          <p:cNvPr id="8"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24B4159-FCFA-4B65-AB9B-C8053E6DB226}" type="slidenum">
              <a:rPr lang="en-US" smtClean="0"/>
              <a:pPr/>
              <a:t>‹#›</a:t>
            </a:fld>
            <a:endParaRPr lang="en-US"/>
          </a:p>
        </p:txBody>
      </p:sp>
      <p:sp>
        <p:nvSpPr>
          <p:cNvPr id="10" name="Footer Placeholder 4"/>
          <p:cNvSpPr>
            <a:spLocks noGrp="1"/>
          </p:cNvSpPr>
          <p:nvPr>
            <p:ph type="ftr" sz="quarter" idx="1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24B4159-FCFA-4B65-AB9B-C8053E6DB226}" type="slidenum">
              <a:rPr lang="en-US" smtClean="0"/>
              <a:pPr/>
              <a:t>‹#›</a:t>
            </a:fld>
            <a:endParaRPr lang="en-US"/>
          </a:p>
        </p:txBody>
      </p:sp>
      <p:sp>
        <p:nvSpPr>
          <p:cNvPr id="6"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4B4159-FCFA-4B65-AB9B-C8053E6DB226}" type="slidenum">
              <a:rPr lang="en-US" smtClean="0"/>
              <a:pPr/>
              <a:t>‹#›</a:t>
            </a:fld>
            <a:endParaRPr lang="en-US"/>
          </a:p>
        </p:txBody>
      </p:sp>
      <p:sp>
        <p:nvSpPr>
          <p:cNvPr id="5"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610600" y="6492875"/>
            <a:ext cx="4572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824B4159-FCFA-4B65-AB9B-C8053E6DB2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000" u="sng"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0000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FF000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0000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Project Management </a:t>
            </a:r>
          </a:p>
        </p:txBody>
      </p:sp>
      <p:sp>
        <p:nvSpPr>
          <p:cNvPr id="3" name="Subtitle 2"/>
          <p:cNvSpPr>
            <a:spLocks noGrp="1"/>
          </p:cNvSpPr>
          <p:nvPr>
            <p:ph type="subTitle" idx="1"/>
          </p:nvPr>
        </p:nvSpPr>
        <p:spPr/>
        <p:txBody>
          <a:bodyPr>
            <a:normAutofit fontScale="85000" lnSpcReduction="20000"/>
          </a:bodyPr>
          <a:lstStyle/>
          <a:p>
            <a:endParaRPr lang="en-US" dirty="0"/>
          </a:p>
          <a:p>
            <a:r>
              <a:rPr lang="en-US" b="1" dirty="0"/>
              <a:t>Dr. Ruqia Bibi</a:t>
            </a:r>
          </a:p>
          <a:p>
            <a:r>
              <a:rPr lang="en-US" i="1" dirty="0"/>
              <a:t>Assistant Professor</a:t>
            </a:r>
          </a:p>
          <a:p>
            <a:r>
              <a:rPr lang="en-US" i="1" dirty="0"/>
              <a:t>UIIT</a:t>
            </a:r>
          </a:p>
        </p:txBody>
      </p:sp>
      <p:sp>
        <p:nvSpPr>
          <p:cNvPr id="4" name="Slide Number Placeholder 3"/>
          <p:cNvSpPr>
            <a:spLocks noGrp="1"/>
          </p:cNvSpPr>
          <p:nvPr>
            <p:ph type="sldNum" sz="quarter" idx="12"/>
          </p:nvPr>
        </p:nvSpPr>
        <p:spPr/>
        <p:txBody>
          <a:bodyPr/>
          <a:lstStyle/>
          <a:p>
            <a:fld id="{824B4159-FCFA-4B65-AB9B-C8053E6DB22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321469" y="1857376"/>
            <a:ext cx="8658225" cy="3389709"/>
          </a:xfrm>
        </p:spPr>
        <p:txBody>
          <a:bodyPr>
            <a:normAutofit fontScale="92500"/>
          </a:bodyPr>
          <a:lstStyle/>
          <a:p>
            <a:r>
              <a:rPr lang="en-US" sz="2250" dirty="0">
                <a:latin typeface="Trebuchet MS" panose="020B0603020202020204" pitchFamily="34" charset="0"/>
              </a:rPr>
              <a:t>Software can be considered a </a:t>
            </a:r>
            <a:r>
              <a:rPr lang="en-US" sz="2250" b="1" i="1" dirty="0">
                <a:solidFill>
                  <a:srgbClr val="00B0F0"/>
                </a:solidFill>
                <a:latin typeface="Trebuchet MS" panose="020B0603020202020204" pitchFamily="34" charset="0"/>
              </a:rPr>
              <a:t>product of engineering </a:t>
            </a:r>
            <a:r>
              <a:rPr lang="en-US" sz="2250" dirty="0">
                <a:latin typeface="Trebuchet MS" panose="020B0603020202020204" pitchFamily="34" charset="0"/>
              </a:rPr>
              <a:t>just like an airplane, automobile, television, or an other object that requires a high degree of skill to turn a raw material into a usable product.</a:t>
            </a:r>
          </a:p>
          <a:p>
            <a:endParaRPr lang="en-US" sz="2250" dirty="0">
              <a:latin typeface="Trebuchet MS" panose="020B0603020202020204" pitchFamily="34" charset="0"/>
            </a:endParaRPr>
          </a:p>
          <a:p>
            <a:r>
              <a:rPr lang="en-US" sz="2250" dirty="0">
                <a:latin typeface="Trebuchet MS" panose="020B0603020202020204" pitchFamily="34" charset="0"/>
              </a:rPr>
              <a:t>But software is </a:t>
            </a:r>
            <a:r>
              <a:rPr lang="en-US" sz="2250" b="1" i="1" dirty="0">
                <a:solidFill>
                  <a:srgbClr val="00B0F0"/>
                </a:solidFill>
                <a:latin typeface="Trebuchet MS" panose="020B0603020202020204" pitchFamily="34" charset="0"/>
              </a:rPr>
              <a:t>developed or engineered</a:t>
            </a:r>
            <a:r>
              <a:rPr lang="en-US" sz="2250" dirty="0">
                <a:latin typeface="Trebuchet MS" panose="020B0603020202020204" pitchFamily="34" charset="0"/>
              </a:rPr>
              <a:t>, </a:t>
            </a:r>
            <a:r>
              <a:rPr lang="en-US" sz="2250" dirty="0">
                <a:solidFill>
                  <a:srgbClr val="00B0F0"/>
                </a:solidFill>
                <a:latin typeface="Trebuchet MS" panose="020B0603020202020204" pitchFamily="34" charset="0"/>
              </a:rPr>
              <a:t>not manufactured</a:t>
            </a:r>
            <a:r>
              <a:rPr lang="en-US" sz="2250" dirty="0">
                <a:latin typeface="Trebuchet MS" panose="020B0603020202020204" pitchFamily="34" charset="0"/>
              </a:rPr>
              <a:t>! </a:t>
            </a:r>
          </a:p>
          <a:p>
            <a:pPr marL="0" indent="0">
              <a:buNone/>
            </a:pPr>
            <a:endParaRPr lang="en-US" sz="2250" dirty="0">
              <a:latin typeface="Trebuchet MS" panose="020B0603020202020204" pitchFamily="34" charset="0"/>
            </a:endParaRPr>
          </a:p>
          <a:p>
            <a:r>
              <a:rPr lang="en-US" sz="2250" dirty="0">
                <a:latin typeface="Trebuchet MS" panose="020B0603020202020204" pitchFamily="34" charset="0"/>
              </a:rPr>
              <a:t>Software is a </a:t>
            </a:r>
            <a:r>
              <a:rPr lang="en-US" sz="2250" b="1" i="1" dirty="0">
                <a:solidFill>
                  <a:srgbClr val="00B0F0"/>
                </a:solidFill>
                <a:latin typeface="Trebuchet MS" panose="020B0603020202020204" pitchFamily="34" charset="0"/>
              </a:rPr>
              <a:t>set of programs or data </a:t>
            </a:r>
            <a:r>
              <a:rPr lang="en-US" sz="2250" dirty="0">
                <a:latin typeface="Trebuchet MS" panose="020B0603020202020204" pitchFamily="34" charset="0"/>
              </a:rPr>
              <a:t>combined with its documentation which is helpful or even needed to run the application. (</a:t>
            </a:r>
            <a:r>
              <a:rPr lang="en-US" sz="2250" dirty="0" err="1">
                <a:solidFill>
                  <a:srgbClr val="C00000"/>
                </a:solidFill>
                <a:latin typeface="Trebuchet MS" panose="020B0603020202020204" pitchFamily="34" charset="0"/>
              </a:rPr>
              <a:t>Hesse</a:t>
            </a:r>
            <a:r>
              <a:rPr lang="en-US" sz="2250" dirty="0">
                <a:solidFill>
                  <a:srgbClr val="C00000"/>
                </a:solidFill>
                <a:latin typeface="Trebuchet MS" panose="020B0603020202020204" pitchFamily="34" charset="0"/>
              </a:rPr>
              <a:t> et al. 1984</a:t>
            </a:r>
            <a:r>
              <a:rPr lang="en-US" sz="2250" dirty="0">
                <a:latin typeface="Trebuchet MS" panose="020B0603020202020204" pitchFamily="34" charset="0"/>
              </a:rPr>
              <a:t>)</a:t>
            </a:r>
          </a:p>
          <a:p>
            <a:endParaRPr lang="en-US" sz="1950" dirty="0">
              <a:solidFill>
                <a:srgbClr val="0070C0"/>
              </a:solidFill>
              <a:latin typeface="Times New Roman" pitchFamily="18" charset="0"/>
              <a:cs typeface="Times New Roman" pitchFamily="18" charset="0"/>
            </a:endParaRPr>
          </a:p>
          <a:p>
            <a:endParaRPr lang="en-US" sz="1950" dirty="0">
              <a:latin typeface="Times New Roman" pitchFamily="18" charset="0"/>
              <a:cs typeface="Times New Roman" pitchFamily="18" charset="0"/>
            </a:endParaRPr>
          </a:p>
        </p:txBody>
      </p:sp>
      <p:sp>
        <p:nvSpPr>
          <p:cNvPr id="14339" name="Rectangle 2"/>
          <p:cNvSpPr>
            <a:spLocks noGrp="1" noChangeArrowheads="1"/>
          </p:cNvSpPr>
          <p:nvPr>
            <p:ph type="title"/>
          </p:nvPr>
        </p:nvSpPr>
        <p:spPr>
          <a:xfrm>
            <a:off x="603647" y="716758"/>
            <a:ext cx="7061201" cy="937022"/>
          </a:xfrm>
        </p:spPr>
        <p:txBody>
          <a:bodyPr>
            <a:normAutofit/>
          </a:bodyPr>
          <a:lstStyle/>
          <a:p>
            <a:r>
              <a:rPr lang="en-US" dirty="0">
                <a:latin typeface="Trebuchet MS" panose="020B0603020202020204" pitchFamily="34" charset="0"/>
              </a:rPr>
              <a:t>What is Software?</a:t>
            </a:r>
          </a:p>
        </p:txBody>
      </p:sp>
    </p:spTree>
    <p:extLst>
      <p:ext uri="{BB962C8B-B14F-4D97-AF65-F5344CB8AC3E}">
        <p14:creationId xmlns:p14="http://schemas.microsoft.com/office/powerpoint/2010/main" val="189643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8411" y="613173"/>
            <a:ext cx="6842125" cy="988219"/>
          </a:xfrm>
        </p:spPr>
        <p:txBody>
          <a:bodyPr>
            <a:normAutofit/>
          </a:bodyPr>
          <a:lstStyle/>
          <a:p>
            <a:r>
              <a:rPr lang="en-US" dirty="0">
                <a:latin typeface="Trebuchet MS" panose="020B0603020202020204" pitchFamily="34" charset="0"/>
              </a:rPr>
              <a:t>What is Software? </a:t>
            </a:r>
          </a:p>
        </p:txBody>
      </p:sp>
      <p:sp>
        <p:nvSpPr>
          <p:cNvPr id="15363" name="Rectangle 3"/>
          <p:cNvSpPr>
            <a:spLocks noGrp="1" noChangeArrowheads="1"/>
          </p:cNvSpPr>
          <p:nvPr>
            <p:ph type="body" idx="1"/>
          </p:nvPr>
        </p:nvSpPr>
        <p:spPr>
          <a:xfrm>
            <a:off x="608410" y="1684735"/>
            <a:ext cx="7849789" cy="3973115"/>
          </a:xfrm>
        </p:spPr>
        <p:txBody>
          <a:bodyPr>
            <a:normAutofit fontScale="55000" lnSpcReduction="20000"/>
          </a:bodyPr>
          <a:lstStyle/>
          <a:p>
            <a:pPr marL="0" indent="0" algn="just">
              <a:lnSpc>
                <a:spcPct val="120000"/>
              </a:lnSpc>
              <a:buNone/>
            </a:pPr>
            <a:r>
              <a:rPr lang="en-US" b="1" dirty="0">
                <a:solidFill>
                  <a:srgbClr val="C00000"/>
                </a:solidFill>
                <a:latin typeface="Trebuchet MS" panose="020B0603020202020204" pitchFamily="34" charset="0"/>
                <a:cs typeface="Times New Roman" pitchFamily="18" charset="0"/>
              </a:rPr>
              <a:t>Taxonomies: </a:t>
            </a:r>
            <a:r>
              <a:rPr lang="en-US" b="1" dirty="0">
                <a:solidFill>
                  <a:srgbClr val="626262"/>
                </a:solidFill>
                <a:latin typeface="Trebuchet MS" panose="020B0603020202020204" pitchFamily="34" charset="0"/>
                <a:cs typeface="Times New Roman" pitchFamily="18" charset="0"/>
              </a:rPr>
              <a:t>(common classes exhibit common properties)</a:t>
            </a:r>
          </a:p>
          <a:p>
            <a:pPr algn="just">
              <a:lnSpc>
                <a:spcPct val="120000"/>
              </a:lnSpc>
            </a:pPr>
            <a:r>
              <a:rPr lang="en-US" dirty="0">
                <a:solidFill>
                  <a:srgbClr val="0070C0"/>
                </a:solidFill>
                <a:latin typeface="Trebuchet MS" panose="020B0603020202020204" pitchFamily="34" charset="0"/>
                <a:cs typeface="Times New Roman" pitchFamily="18" charset="0"/>
              </a:rPr>
              <a:t>System software: </a:t>
            </a:r>
            <a:r>
              <a:rPr lang="en-US" dirty="0">
                <a:latin typeface="Trebuchet MS" panose="020B0603020202020204" pitchFamily="34" charset="0"/>
                <a:cs typeface="Times New Roman" pitchFamily="18" charset="0"/>
              </a:rPr>
              <a:t>Drivers, operating system components, compilers,</a:t>
            </a:r>
          </a:p>
          <a:p>
            <a:pPr algn="just">
              <a:lnSpc>
                <a:spcPct val="120000"/>
              </a:lnSpc>
            </a:pPr>
            <a:r>
              <a:rPr lang="en-US" dirty="0">
                <a:solidFill>
                  <a:srgbClr val="0070C0"/>
                </a:solidFill>
                <a:latin typeface="Trebuchet MS" panose="020B0603020202020204" pitchFamily="34" charset="0"/>
                <a:cs typeface="Times New Roman" pitchFamily="18" charset="0"/>
              </a:rPr>
              <a:t>Application software: </a:t>
            </a:r>
            <a:r>
              <a:rPr lang="en-US" dirty="0">
                <a:latin typeface="Trebuchet MS" panose="020B0603020202020204" pitchFamily="34" charset="0"/>
                <a:cs typeface="Times New Roman" pitchFamily="18" charset="0"/>
              </a:rPr>
              <a:t>Stand-alone software for specific business need, transaction processing system</a:t>
            </a:r>
          </a:p>
          <a:p>
            <a:pPr algn="just">
              <a:lnSpc>
                <a:spcPct val="120000"/>
              </a:lnSpc>
            </a:pPr>
            <a:r>
              <a:rPr lang="en-US" dirty="0">
                <a:solidFill>
                  <a:srgbClr val="0070C0"/>
                </a:solidFill>
                <a:latin typeface="Trebuchet MS" panose="020B0603020202020204" pitchFamily="34" charset="0"/>
                <a:cs typeface="Times New Roman" pitchFamily="18" charset="0"/>
              </a:rPr>
              <a:t>Scientific software</a:t>
            </a:r>
            <a:r>
              <a:rPr lang="en-US" dirty="0">
                <a:latin typeface="Trebuchet MS" panose="020B0603020202020204" pitchFamily="34" charset="0"/>
                <a:cs typeface="Times New Roman" pitchFamily="18" charset="0"/>
              </a:rPr>
              <a:t>: Stress analysis software, simulation software</a:t>
            </a:r>
          </a:p>
          <a:p>
            <a:pPr algn="just">
              <a:lnSpc>
                <a:spcPct val="120000"/>
              </a:lnSpc>
            </a:pPr>
            <a:r>
              <a:rPr lang="en-US" dirty="0">
                <a:solidFill>
                  <a:srgbClr val="0070C0"/>
                </a:solidFill>
                <a:latin typeface="Trebuchet MS" panose="020B0603020202020204" pitchFamily="34" charset="0"/>
                <a:cs typeface="Times New Roman" pitchFamily="18" charset="0"/>
              </a:rPr>
              <a:t>Embedded software: </a:t>
            </a:r>
            <a:r>
              <a:rPr lang="en-US" dirty="0">
                <a:latin typeface="Trebuchet MS" panose="020B0603020202020204" pitchFamily="34" charset="0"/>
                <a:cs typeface="Times New Roman" pitchFamily="18" charset="0"/>
              </a:rPr>
              <a:t>Reside within a product or system, keypad control for microwave, </a:t>
            </a:r>
          </a:p>
          <a:p>
            <a:pPr algn="just">
              <a:lnSpc>
                <a:spcPct val="120000"/>
              </a:lnSpc>
            </a:pPr>
            <a:r>
              <a:rPr lang="en-US" dirty="0">
                <a:solidFill>
                  <a:srgbClr val="0070C0"/>
                </a:solidFill>
                <a:latin typeface="Trebuchet MS" panose="020B0603020202020204" pitchFamily="34" charset="0"/>
                <a:cs typeface="Times New Roman" pitchFamily="18" charset="0"/>
              </a:rPr>
              <a:t>Product-line software: </a:t>
            </a:r>
            <a:r>
              <a:rPr lang="en-US" dirty="0">
                <a:latin typeface="Trebuchet MS" panose="020B0603020202020204" pitchFamily="34" charset="0"/>
                <a:cs typeface="Times New Roman" pitchFamily="18" charset="0"/>
              </a:rPr>
              <a:t>Word-processing, spread sheets</a:t>
            </a:r>
          </a:p>
          <a:p>
            <a:pPr algn="just">
              <a:lnSpc>
                <a:spcPct val="120000"/>
              </a:lnSpc>
            </a:pPr>
            <a:r>
              <a:rPr lang="en-US" dirty="0">
                <a:solidFill>
                  <a:srgbClr val="0070C0"/>
                </a:solidFill>
                <a:latin typeface="Trebuchet MS" panose="020B0603020202020204" pitchFamily="34" charset="0"/>
                <a:cs typeface="Times New Roman" pitchFamily="18" charset="0"/>
              </a:rPr>
              <a:t>Artificial Intelligence software</a:t>
            </a:r>
            <a:r>
              <a:rPr lang="en-US" dirty="0">
                <a:latin typeface="Trebuchet MS" panose="020B0603020202020204" pitchFamily="34" charset="0"/>
                <a:cs typeface="Times New Roman" pitchFamily="18" charset="0"/>
              </a:rPr>
              <a:t>: Game playing, expert systems</a:t>
            </a:r>
          </a:p>
          <a:p>
            <a:pPr marL="0" indent="0" algn="just">
              <a:lnSpc>
                <a:spcPct val="120000"/>
              </a:lnSpc>
              <a:buNone/>
            </a:pPr>
            <a:r>
              <a:rPr lang="en-US" b="1" dirty="0">
                <a:solidFill>
                  <a:srgbClr val="C00000"/>
                </a:solidFill>
                <a:latin typeface="Trebuchet MS" panose="020B0603020202020204" pitchFamily="34" charset="0"/>
                <a:cs typeface="Times New Roman" pitchFamily="18" charset="0"/>
              </a:rPr>
              <a:t>Other Taxonomies…</a:t>
            </a:r>
          </a:p>
          <a:p>
            <a:pPr algn="just">
              <a:lnSpc>
                <a:spcPct val="120000"/>
              </a:lnSpc>
            </a:pPr>
            <a:r>
              <a:rPr lang="en-US" dirty="0">
                <a:solidFill>
                  <a:srgbClr val="0070C0"/>
                </a:solidFill>
                <a:latin typeface="Trebuchet MS" panose="020B0603020202020204" pitchFamily="34" charset="0"/>
                <a:cs typeface="Times New Roman" pitchFamily="18" charset="0"/>
              </a:rPr>
              <a:t>Web Application OR Desktop Application</a:t>
            </a:r>
            <a:endParaRPr lang="en-US" dirty="0">
              <a:latin typeface="Times New Roman" pitchFamily="18" charset="0"/>
              <a:cs typeface="Times New Roman" pitchFamily="18" charset="0"/>
            </a:endParaRPr>
          </a:p>
          <a:p>
            <a:pPr algn="just">
              <a:lnSpc>
                <a:spcPct val="120000"/>
              </a:lnSpc>
            </a:pP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7884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5769" y="602456"/>
            <a:ext cx="6986588" cy="994172"/>
          </a:xfrm>
        </p:spPr>
        <p:txBody>
          <a:bodyPr>
            <a:normAutofit/>
          </a:bodyPr>
          <a:lstStyle/>
          <a:p>
            <a:r>
              <a:rPr lang="en-US" dirty="0">
                <a:latin typeface="Trebuchet MS" panose="020B0603020202020204" pitchFamily="34" charset="0"/>
              </a:rPr>
              <a:t>What is a Project? </a:t>
            </a:r>
          </a:p>
        </p:txBody>
      </p:sp>
      <p:sp>
        <p:nvSpPr>
          <p:cNvPr id="14339" name="Rectangle 3"/>
          <p:cNvSpPr>
            <a:spLocks noGrp="1" noChangeArrowheads="1"/>
          </p:cNvSpPr>
          <p:nvPr>
            <p:ph type="body" idx="1"/>
          </p:nvPr>
        </p:nvSpPr>
        <p:spPr>
          <a:xfrm>
            <a:off x="510779" y="1953816"/>
            <a:ext cx="8276034" cy="3929063"/>
          </a:xfrm>
        </p:spPr>
        <p:txBody>
          <a:bodyPr>
            <a:normAutofit fontScale="77500" lnSpcReduction="20000"/>
          </a:bodyPr>
          <a:lstStyle/>
          <a:p>
            <a:r>
              <a:rPr lang="en-US" altLang="en-US" sz="2550" b="1" dirty="0">
                <a:solidFill>
                  <a:srgbClr val="00B0F0"/>
                </a:solidFill>
                <a:latin typeface="Trebuchet MS" panose="020B0603020202020204" pitchFamily="34" charset="0"/>
              </a:rPr>
              <a:t>Project Management Institute </a:t>
            </a:r>
            <a:r>
              <a:rPr lang="en-US" altLang="en-US" sz="2550" dirty="0">
                <a:latin typeface="Trebuchet MS" panose="020B0603020202020204" pitchFamily="34" charset="0"/>
              </a:rPr>
              <a:t>(PMI) definition: A project is a temporary endeavor undertaken to </a:t>
            </a:r>
            <a:r>
              <a:rPr lang="en-US" altLang="en-US" sz="2550" i="1" dirty="0">
                <a:solidFill>
                  <a:srgbClr val="00B0F0"/>
                </a:solidFill>
                <a:latin typeface="Trebuchet MS" panose="020B0603020202020204" pitchFamily="34" charset="0"/>
              </a:rPr>
              <a:t>create</a:t>
            </a:r>
            <a:r>
              <a:rPr lang="en-US" altLang="en-US" sz="2550" dirty="0">
                <a:latin typeface="Trebuchet MS" panose="020B0603020202020204" pitchFamily="34" charset="0"/>
              </a:rPr>
              <a:t> a unique </a:t>
            </a:r>
            <a:r>
              <a:rPr lang="en-US" altLang="en-US" sz="2550" i="1" dirty="0">
                <a:solidFill>
                  <a:srgbClr val="00B0F0"/>
                </a:solidFill>
                <a:latin typeface="Trebuchet MS" panose="020B0603020202020204" pitchFamily="34" charset="0"/>
              </a:rPr>
              <a:t>product</a:t>
            </a:r>
            <a:r>
              <a:rPr lang="en-US" altLang="en-US" sz="2550" dirty="0">
                <a:latin typeface="Trebuchet MS" panose="020B0603020202020204" pitchFamily="34" charset="0"/>
              </a:rPr>
              <a:t> or </a:t>
            </a:r>
            <a:r>
              <a:rPr lang="en-US" altLang="en-US" sz="2550" i="1" dirty="0">
                <a:solidFill>
                  <a:srgbClr val="00B0F0"/>
                </a:solidFill>
                <a:latin typeface="Trebuchet MS" panose="020B0603020202020204" pitchFamily="34" charset="0"/>
              </a:rPr>
              <a:t>service.</a:t>
            </a:r>
          </a:p>
          <a:p>
            <a:pPr algn="just">
              <a:spcBef>
                <a:spcPts val="0"/>
              </a:spcBef>
              <a:spcAft>
                <a:spcPts val="900"/>
              </a:spcAft>
            </a:pPr>
            <a:endParaRPr lang="en-US" sz="2550" dirty="0">
              <a:latin typeface="Trebuchet MS" panose="020B0603020202020204" pitchFamily="34" charset="0"/>
            </a:endParaRPr>
          </a:p>
          <a:p>
            <a:pPr algn="just">
              <a:spcBef>
                <a:spcPts val="0"/>
              </a:spcBef>
              <a:spcAft>
                <a:spcPts val="900"/>
              </a:spcAft>
            </a:pPr>
            <a:r>
              <a:rPr lang="en-US" sz="2550" dirty="0">
                <a:latin typeface="Trebuchet MS" panose="020B0603020202020204" pitchFamily="34" charset="0"/>
              </a:rPr>
              <a:t>Software project management is the </a:t>
            </a:r>
            <a:r>
              <a:rPr lang="en-US" sz="2550" b="1" dirty="0">
                <a:solidFill>
                  <a:srgbClr val="00B0F0"/>
                </a:solidFill>
                <a:latin typeface="Trebuchet MS" panose="020B0603020202020204" pitchFamily="34" charset="0"/>
              </a:rPr>
              <a:t>art</a:t>
            </a:r>
            <a:r>
              <a:rPr lang="en-US" sz="2550" dirty="0">
                <a:latin typeface="Trebuchet MS" panose="020B0603020202020204" pitchFamily="34" charset="0"/>
              </a:rPr>
              <a:t> and </a:t>
            </a:r>
            <a:r>
              <a:rPr lang="en-US" sz="2550" b="1" dirty="0">
                <a:solidFill>
                  <a:srgbClr val="00B0F0"/>
                </a:solidFill>
                <a:latin typeface="Trebuchet MS" panose="020B0603020202020204" pitchFamily="34" charset="0"/>
              </a:rPr>
              <a:t>science</a:t>
            </a:r>
            <a:r>
              <a:rPr lang="en-US" sz="2550" dirty="0">
                <a:latin typeface="Trebuchet MS" panose="020B0603020202020204" pitchFamily="34" charset="0"/>
              </a:rPr>
              <a:t> of </a:t>
            </a:r>
            <a:r>
              <a:rPr lang="en-US" sz="2550" dirty="0">
                <a:solidFill>
                  <a:srgbClr val="00B0F0"/>
                </a:solidFill>
                <a:latin typeface="Trebuchet MS" panose="020B0603020202020204" pitchFamily="34" charset="0"/>
              </a:rPr>
              <a:t>planning</a:t>
            </a:r>
            <a:r>
              <a:rPr lang="en-US" sz="2550" dirty="0">
                <a:latin typeface="Trebuchet MS" panose="020B0603020202020204" pitchFamily="34" charset="0"/>
              </a:rPr>
              <a:t> and </a:t>
            </a:r>
            <a:r>
              <a:rPr lang="en-US" sz="2550" dirty="0">
                <a:solidFill>
                  <a:srgbClr val="00B0F0"/>
                </a:solidFill>
                <a:latin typeface="Trebuchet MS" panose="020B0603020202020204" pitchFamily="34" charset="0"/>
              </a:rPr>
              <a:t>leading</a:t>
            </a:r>
            <a:r>
              <a:rPr lang="en-US" sz="2550" dirty="0">
                <a:latin typeface="Trebuchet MS" panose="020B0603020202020204" pitchFamily="34" charset="0"/>
              </a:rPr>
              <a:t> software projects. It is a sub-discipline of </a:t>
            </a:r>
            <a:r>
              <a:rPr lang="en-US" sz="2550" dirty="0">
                <a:solidFill>
                  <a:srgbClr val="00B0F0"/>
                </a:solidFill>
                <a:latin typeface="Trebuchet MS" panose="020B0603020202020204" pitchFamily="34" charset="0"/>
              </a:rPr>
              <a:t>project management</a:t>
            </a:r>
            <a:r>
              <a:rPr lang="en-US" sz="2550" dirty="0">
                <a:latin typeface="Trebuchet MS" panose="020B0603020202020204" pitchFamily="34" charset="0"/>
              </a:rPr>
              <a:t> in which software projects are </a:t>
            </a:r>
            <a:r>
              <a:rPr lang="en-US" sz="2550" b="1" dirty="0">
                <a:solidFill>
                  <a:srgbClr val="00B0F0"/>
                </a:solidFill>
                <a:latin typeface="Trebuchet MS" panose="020B0603020202020204" pitchFamily="34" charset="0"/>
              </a:rPr>
              <a:t>planned</a:t>
            </a:r>
            <a:r>
              <a:rPr lang="en-US" sz="2550" dirty="0">
                <a:latin typeface="Trebuchet MS" panose="020B0603020202020204" pitchFamily="34" charset="0"/>
              </a:rPr>
              <a:t>, </a:t>
            </a:r>
            <a:r>
              <a:rPr lang="en-US" sz="2550" b="1" dirty="0">
                <a:solidFill>
                  <a:srgbClr val="00B0F0"/>
                </a:solidFill>
                <a:latin typeface="Trebuchet MS" panose="020B0603020202020204" pitchFamily="34" charset="0"/>
              </a:rPr>
              <a:t>implemented</a:t>
            </a:r>
            <a:r>
              <a:rPr lang="en-US" sz="2550" dirty="0">
                <a:latin typeface="Trebuchet MS" panose="020B0603020202020204" pitchFamily="34" charset="0"/>
              </a:rPr>
              <a:t>, </a:t>
            </a:r>
            <a:r>
              <a:rPr lang="en-US" sz="2550" b="1" dirty="0">
                <a:solidFill>
                  <a:srgbClr val="00B0F0"/>
                </a:solidFill>
                <a:latin typeface="Trebuchet MS" panose="020B0603020202020204" pitchFamily="34" charset="0"/>
              </a:rPr>
              <a:t>monitored</a:t>
            </a:r>
            <a:r>
              <a:rPr lang="en-US" sz="2550" dirty="0">
                <a:latin typeface="Trebuchet MS" panose="020B0603020202020204" pitchFamily="34" charset="0"/>
              </a:rPr>
              <a:t> and </a:t>
            </a:r>
            <a:r>
              <a:rPr lang="en-US" sz="2550" b="1" dirty="0">
                <a:solidFill>
                  <a:srgbClr val="00B0F0"/>
                </a:solidFill>
                <a:latin typeface="Trebuchet MS" panose="020B0603020202020204" pitchFamily="34" charset="0"/>
              </a:rPr>
              <a:t>controlled</a:t>
            </a:r>
            <a:r>
              <a:rPr lang="en-US" sz="2550" dirty="0">
                <a:latin typeface="Trebuchet MS" panose="020B0603020202020204" pitchFamily="34" charset="0"/>
              </a:rPr>
              <a:t>. </a:t>
            </a:r>
            <a:r>
              <a:rPr lang="en-US" sz="2550" b="1" dirty="0">
                <a:solidFill>
                  <a:srgbClr val="002060"/>
                </a:solidFill>
                <a:latin typeface="Trebuchet MS" panose="020B0603020202020204" pitchFamily="34" charset="0"/>
              </a:rPr>
              <a:t>[Wikipedia]</a:t>
            </a:r>
          </a:p>
          <a:p>
            <a:pPr eaLnBrk="1" hangingPunct="1">
              <a:buFont typeface="Wingdings" pitchFamily="2" charset="2"/>
              <a:buNone/>
            </a:pPr>
            <a:endParaRPr lang="en-US" sz="2550" dirty="0">
              <a:latin typeface="Trebuchet MS" panose="020B0603020202020204" pitchFamily="34" charset="0"/>
              <a:cs typeface="Times New Roman" pitchFamily="18" charset="0"/>
            </a:endParaRPr>
          </a:p>
          <a:p>
            <a:pPr eaLnBrk="1" hangingPunct="1">
              <a:buFont typeface="Wingdings" pitchFamily="2" charset="2"/>
              <a:buNone/>
            </a:pPr>
            <a:r>
              <a:rPr lang="en-US" sz="2100" dirty="0">
                <a:latin typeface="Trebuchet MS" panose="020B0603020202020204" pitchFamily="34" charset="0"/>
                <a:cs typeface="Times New Roman" pitchFamily="18" charset="0"/>
              </a:rPr>
              <a:t>     </a:t>
            </a:r>
          </a:p>
          <a:p>
            <a:pPr eaLnBrk="1" hangingPunct="1">
              <a:buFont typeface="Wingdings" pitchFamily="2" charset="2"/>
              <a:buNone/>
            </a:pPr>
            <a:endParaRPr lang="en-US" sz="2100" dirty="0">
              <a:latin typeface="Times New Roman" pitchFamily="18" charset="0"/>
              <a:cs typeface="Times New Roman" pitchFamily="18" charset="0"/>
            </a:endParaRPr>
          </a:p>
          <a:p>
            <a:pPr eaLnBrk="1" hangingPunct="1">
              <a:buFont typeface="Wingdings" pitchFamily="2" charset="2"/>
              <a:buNone/>
            </a:pPr>
            <a:endParaRPr lang="en-US" sz="2100" dirty="0">
              <a:latin typeface="Times New Roman" pitchFamily="18" charset="0"/>
              <a:cs typeface="Times New Roman" pitchFamily="18" charset="0"/>
            </a:endParaRPr>
          </a:p>
          <a:p>
            <a:pPr eaLnBrk="1" hangingPunct="1">
              <a:buFont typeface="Wingdings" pitchFamily="2" charset="2"/>
              <a:buNone/>
            </a:pPr>
            <a:endParaRPr lang="en-US" sz="1500" dirty="0">
              <a:solidFill>
                <a:srgbClr val="C00000"/>
              </a:solidFill>
              <a:latin typeface="Times New Roman" pitchFamily="18" charset="0"/>
              <a:cs typeface="Times New Roman" pitchFamily="18" charset="0"/>
            </a:endParaRPr>
          </a:p>
          <a:p>
            <a:pPr eaLnBrk="1" hangingPunct="1">
              <a:buFont typeface="Wingdings" pitchFamily="2" charset="2"/>
              <a:buNone/>
            </a:pPr>
            <a:r>
              <a:rPr lang="en-US" sz="1500" dirty="0">
                <a:solidFill>
                  <a:srgbClr val="C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27698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047750" y="1859751"/>
            <a:ext cx="4532844" cy="538609"/>
          </a:xfrm>
          <a:prstGeom prst="rect">
            <a:avLst/>
          </a:prstGeom>
          <a:noFill/>
        </p:spPr>
        <p:txBody>
          <a:bodyPr vert="horz" wrap="none" lIns="0" tIns="0" rIns="0" bIns="0" rtlCol="0">
            <a:spAutoFit/>
          </a:bodyPr>
          <a:lstStyle/>
          <a:p>
            <a:pPr>
              <a:lnSpc>
                <a:spcPts val="2070"/>
              </a:lnSpc>
            </a:pPr>
            <a:r>
              <a:rPr lang="en-CA" sz="2100" dirty="0">
                <a:solidFill>
                  <a:schemeClr val="accent5">
                    <a:lumMod val="50000"/>
                  </a:schemeClr>
                </a:solidFill>
                <a:latin typeface="Trebuchet MS" panose="020B0603020202020204" pitchFamily="34" charset="0"/>
                <a:cs typeface="Arial"/>
              </a:rPr>
              <a:t>A </a:t>
            </a:r>
            <a:r>
              <a:rPr lang="en-CA" sz="2100" b="1" dirty="0">
                <a:solidFill>
                  <a:srgbClr val="0070C0"/>
                </a:solidFill>
                <a:latin typeface="Trebuchet MS" panose="020B0603020202020204" pitchFamily="34" charset="0"/>
                <a:cs typeface="Arial"/>
              </a:rPr>
              <a:t>projec</a:t>
            </a:r>
            <a:r>
              <a:rPr lang="en-CA" sz="2100" b="1" dirty="0">
                <a:solidFill>
                  <a:schemeClr val="accent5">
                    <a:lumMod val="50000"/>
                  </a:schemeClr>
                </a:solidFill>
                <a:latin typeface="Trebuchet MS" panose="020B0603020202020204" pitchFamily="34" charset="0"/>
                <a:cs typeface="Arial"/>
              </a:rPr>
              <a:t>t</a:t>
            </a:r>
            <a:r>
              <a:rPr lang="en-CA" sz="2100" dirty="0">
                <a:solidFill>
                  <a:schemeClr val="accent5">
                    <a:lumMod val="50000"/>
                  </a:schemeClr>
                </a:solidFill>
                <a:latin typeface="Trebuchet MS" panose="020B0603020202020204" pitchFamily="34" charset="0"/>
                <a:cs typeface="Arial"/>
              </a:rPr>
              <a:t> is characterized as follows:</a:t>
            </a:r>
          </a:p>
          <a:p>
            <a:pPr>
              <a:lnSpc>
                <a:spcPts val="2070"/>
              </a:lnSpc>
            </a:pPr>
            <a:endParaRPr lang="en-CA" sz="2100" dirty="0">
              <a:solidFill>
                <a:schemeClr val="accent5">
                  <a:lumMod val="50000"/>
                </a:schemeClr>
              </a:solidFill>
              <a:latin typeface="Trebuchet MS" panose="020B0603020202020204" pitchFamily="34" charset="0"/>
            </a:endParaRPr>
          </a:p>
        </p:txBody>
      </p:sp>
      <p:sp>
        <p:nvSpPr>
          <p:cNvPr id="6" name="TextBox 4"/>
          <p:cNvSpPr txBox="1"/>
          <p:nvPr/>
        </p:nvSpPr>
        <p:spPr>
          <a:xfrm>
            <a:off x="1047750" y="2202651"/>
            <a:ext cx="3710952" cy="538609"/>
          </a:xfrm>
          <a:prstGeom prst="rect">
            <a:avLst/>
          </a:prstGeom>
          <a:noFill/>
        </p:spPr>
        <p:txBody>
          <a:bodyPr vert="horz" wrap="none" lIns="0" tIns="0" rIns="0" bIns="0" rtlCol="0">
            <a:spAutoFit/>
          </a:bodyPr>
          <a:lstStyle/>
          <a:p>
            <a:pPr>
              <a:lnSpc>
                <a:spcPts val="2070"/>
              </a:lnSpc>
            </a:pPr>
            <a:r>
              <a:rPr lang="en-CA" sz="2100" dirty="0">
                <a:solidFill>
                  <a:srgbClr val="000000"/>
                </a:solidFill>
                <a:latin typeface="Trebuchet MS" panose="020B0603020202020204" pitchFamily="34" charset="0"/>
                <a:cs typeface="Arial"/>
              </a:rPr>
              <a:t>• a </a:t>
            </a:r>
            <a:r>
              <a:rPr lang="en-CA" sz="2100" b="1" dirty="0">
                <a:solidFill>
                  <a:srgbClr val="00B0F0"/>
                </a:solidFill>
                <a:latin typeface="Trebuchet MS" panose="020B0603020202020204" pitchFamily="34" charset="0"/>
                <a:cs typeface="Arial"/>
              </a:rPr>
              <a:t>one-time effort </a:t>
            </a:r>
            <a:r>
              <a:rPr lang="en-CA" sz="2100" dirty="0">
                <a:solidFill>
                  <a:srgbClr val="000000"/>
                </a:solidFill>
                <a:latin typeface="Trebuchet MS" panose="020B0603020202020204" pitchFamily="34" charset="0"/>
                <a:cs typeface="Arial"/>
              </a:rPr>
              <a:t>is planned</a:t>
            </a:r>
          </a:p>
          <a:p>
            <a:pPr>
              <a:lnSpc>
                <a:spcPts val="2070"/>
              </a:lnSpc>
            </a:pPr>
            <a:endParaRPr lang="en-CA" sz="2100" dirty="0">
              <a:solidFill>
                <a:srgbClr val="000000"/>
              </a:solidFill>
              <a:latin typeface="Trebuchet MS" panose="020B0603020202020204" pitchFamily="34" charset="0"/>
            </a:endParaRPr>
          </a:p>
        </p:txBody>
      </p:sp>
      <p:sp>
        <p:nvSpPr>
          <p:cNvPr id="7" name="TextBox 5"/>
          <p:cNvSpPr txBox="1"/>
          <p:nvPr/>
        </p:nvSpPr>
        <p:spPr>
          <a:xfrm>
            <a:off x="1047750" y="2555076"/>
            <a:ext cx="5222584" cy="538609"/>
          </a:xfrm>
          <a:prstGeom prst="rect">
            <a:avLst/>
          </a:prstGeom>
          <a:noFill/>
        </p:spPr>
        <p:txBody>
          <a:bodyPr vert="horz" wrap="none" lIns="0" tIns="0" rIns="0" bIns="0" rtlCol="0">
            <a:spAutoFit/>
          </a:bodyPr>
          <a:lstStyle/>
          <a:p>
            <a:pPr>
              <a:lnSpc>
                <a:spcPts val="2070"/>
              </a:lnSpc>
            </a:pPr>
            <a:r>
              <a:rPr lang="en-CA" sz="2100" dirty="0">
                <a:solidFill>
                  <a:srgbClr val="081D58"/>
                </a:solidFill>
                <a:latin typeface="Trebuchet MS" panose="020B0603020202020204" pitchFamily="34" charset="0"/>
                <a:cs typeface="Arial"/>
              </a:rPr>
              <a:t>•</a:t>
            </a:r>
            <a:r>
              <a:rPr lang="en-CA" sz="2100" dirty="0">
                <a:solidFill>
                  <a:srgbClr val="000000"/>
                </a:solidFill>
                <a:latin typeface="Trebuchet MS" panose="020B0603020202020204" pitchFamily="34" charset="0"/>
                <a:cs typeface="Arial"/>
              </a:rPr>
              <a:t> </a:t>
            </a:r>
            <a:r>
              <a:rPr lang="en-CA" sz="2100" b="1" dirty="0">
                <a:solidFill>
                  <a:srgbClr val="00B0F0"/>
                </a:solidFill>
                <a:latin typeface="Trebuchet MS" panose="020B0603020202020204" pitchFamily="34" charset="0"/>
                <a:cs typeface="Arial"/>
              </a:rPr>
              <a:t>starting</a:t>
            </a:r>
            <a:r>
              <a:rPr lang="en-CA" sz="2100" dirty="0">
                <a:solidFill>
                  <a:srgbClr val="000000"/>
                </a:solidFill>
                <a:latin typeface="Trebuchet MS" panose="020B0603020202020204" pitchFamily="34" charset="0"/>
                <a:cs typeface="Arial"/>
              </a:rPr>
              <a:t> and </a:t>
            </a:r>
            <a:r>
              <a:rPr lang="en-CA" sz="2100" b="1" dirty="0">
                <a:solidFill>
                  <a:srgbClr val="00B0F0"/>
                </a:solidFill>
                <a:latin typeface="Trebuchet MS" panose="020B0603020202020204" pitchFamily="34" charset="0"/>
                <a:cs typeface="Arial"/>
              </a:rPr>
              <a:t>ending dates </a:t>
            </a:r>
            <a:r>
              <a:rPr lang="en-CA" sz="2100" dirty="0">
                <a:solidFill>
                  <a:srgbClr val="000000"/>
                </a:solidFill>
                <a:latin typeface="Trebuchet MS" panose="020B0603020202020204" pitchFamily="34" charset="0"/>
                <a:cs typeface="Arial"/>
              </a:rPr>
              <a:t>are prescribed</a:t>
            </a:r>
          </a:p>
          <a:p>
            <a:pPr>
              <a:lnSpc>
                <a:spcPts val="2070"/>
              </a:lnSpc>
            </a:pPr>
            <a:endParaRPr lang="en-CA" sz="2100" dirty="0">
              <a:solidFill>
                <a:srgbClr val="000000"/>
              </a:solidFill>
              <a:latin typeface="Trebuchet MS" panose="020B0603020202020204" pitchFamily="34" charset="0"/>
            </a:endParaRPr>
          </a:p>
        </p:txBody>
      </p:sp>
      <p:sp>
        <p:nvSpPr>
          <p:cNvPr id="8" name="TextBox 6"/>
          <p:cNvSpPr txBox="1"/>
          <p:nvPr/>
        </p:nvSpPr>
        <p:spPr>
          <a:xfrm>
            <a:off x="1047750" y="2897976"/>
            <a:ext cx="3696525" cy="538609"/>
          </a:xfrm>
          <a:prstGeom prst="rect">
            <a:avLst/>
          </a:prstGeom>
          <a:noFill/>
        </p:spPr>
        <p:txBody>
          <a:bodyPr vert="horz" wrap="none" lIns="0" tIns="0" rIns="0" bIns="0" rtlCol="0">
            <a:spAutoFit/>
          </a:bodyPr>
          <a:lstStyle/>
          <a:p>
            <a:pPr>
              <a:lnSpc>
                <a:spcPts val="2070"/>
              </a:lnSpc>
            </a:pPr>
            <a:r>
              <a:rPr lang="en-CA" sz="2100" dirty="0">
                <a:solidFill>
                  <a:srgbClr val="081D58"/>
                </a:solidFill>
                <a:latin typeface="Trebuchet MS" panose="020B0603020202020204" pitchFamily="34" charset="0"/>
                <a:cs typeface="Arial"/>
              </a:rPr>
              <a:t>•</a:t>
            </a:r>
            <a:r>
              <a:rPr lang="en-CA" sz="2100" dirty="0">
                <a:solidFill>
                  <a:srgbClr val="000000"/>
                </a:solidFill>
                <a:latin typeface="Trebuchet MS" panose="020B0603020202020204" pitchFamily="34" charset="0"/>
                <a:cs typeface="Arial"/>
              </a:rPr>
              <a:t> a </a:t>
            </a:r>
            <a:r>
              <a:rPr lang="en-CA" sz="2100" b="1" dirty="0">
                <a:solidFill>
                  <a:srgbClr val="00B0F0"/>
                </a:solidFill>
                <a:latin typeface="Trebuchet MS" panose="020B0603020202020204" pitchFamily="34" charset="0"/>
                <a:cs typeface="Arial"/>
              </a:rPr>
              <a:t>project team </a:t>
            </a:r>
            <a:r>
              <a:rPr lang="en-CA" sz="2100" dirty="0">
                <a:solidFill>
                  <a:srgbClr val="000000"/>
                </a:solidFill>
                <a:latin typeface="Trebuchet MS" panose="020B0603020202020204" pitchFamily="34" charset="0"/>
                <a:cs typeface="Arial"/>
              </a:rPr>
              <a:t>is assembled</a:t>
            </a:r>
          </a:p>
          <a:p>
            <a:pPr>
              <a:lnSpc>
                <a:spcPts val="2070"/>
              </a:lnSpc>
            </a:pPr>
            <a:endParaRPr lang="en-CA" sz="2100" dirty="0">
              <a:solidFill>
                <a:srgbClr val="000000"/>
              </a:solidFill>
              <a:latin typeface="Trebuchet MS" panose="020B0603020202020204" pitchFamily="34" charset="0"/>
            </a:endParaRPr>
          </a:p>
        </p:txBody>
      </p:sp>
      <p:sp>
        <p:nvSpPr>
          <p:cNvPr id="9" name="TextBox 7"/>
          <p:cNvSpPr txBox="1"/>
          <p:nvPr/>
        </p:nvSpPr>
        <p:spPr>
          <a:xfrm>
            <a:off x="1047750" y="3250401"/>
            <a:ext cx="4498026" cy="538609"/>
          </a:xfrm>
          <a:prstGeom prst="rect">
            <a:avLst/>
          </a:prstGeom>
          <a:noFill/>
        </p:spPr>
        <p:txBody>
          <a:bodyPr vert="horz" wrap="none" lIns="0" tIns="0" rIns="0" bIns="0" rtlCol="0">
            <a:spAutoFit/>
          </a:bodyPr>
          <a:lstStyle/>
          <a:p>
            <a:pPr>
              <a:lnSpc>
                <a:spcPts val="2070"/>
              </a:lnSpc>
            </a:pPr>
            <a:r>
              <a:rPr lang="en-CA" sz="2100" dirty="0">
                <a:solidFill>
                  <a:srgbClr val="081D58"/>
                </a:solidFill>
                <a:latin typeface="Trebuchet MS" panose="020B0603020202020204" pitchFamily="34" charset="0"/>
                <a:cs typeface="Arial"/>
              </a:rPr>
              <a:t>•</a:t>
            </a:r>
            <a:r>
              <a:rPr lang="en-CA" sz="2100" dirty="0">
                <a:solidFill>
                  <a:srgbClr val="000000"/>
                </a:solidFill>
                <a:latin typeface="Trebuchet MS" panose="020B0603020202020204" pitchFamily="34" charset="0"/>
                <a:cs typeface="Arial"/>
              </a:rPr>
              <a:t> </a:t>
            </a:r>
            <a:r>
              <a:rPr lang="en-CA" sz="2100" b="1" dirty="0">
                <a:solidFill>
                  <a:srgbClr val="00B0F0"/>
                </a:solidFill>
                <a:latin typeface="Trebuchet MS" panose="020B0603020202020204" pitchFamily="34" charset="0"/>
                <a:cs typeface="Arial"/>
              </a:rPr>
              <a:t>schedule</a:t>
            </a:r>
            <a:r>
              <a:rPr lang="en-CA" sz="2100" dirty="0">
                <a:solidFill>
                  <a:srgbClr val="000000"/>
                </a:solidFill>
                <a:latin typeface="Trebuchet MS" panose="020B0603020202020204" pitchFamily="34" charset="0"/>
                <a:cs typeface="Arial"/>
              </a:rPr>
              <a:t> and </a:t>
            </a:r>
            <a:r>
              <a:rPr lang="en-CA" sz="2100" b="1" dirty="0">
                <a:solidFill>
                  <a:srgbClr val="00B0F0"/>
                </a:solidFill>
                <a:latin typeface="Trebuchet MS" panose="020B0603020202020204" pitchFamily="34" charset="0"/>
                <a:cs typeface="Arial"/>
              </a:rPr>
              <a:t>budget</a:t>
            </a:r>
            <a:r>
              <a:rPr lang="en-CA" sz="2100" dirty="0">
                <a:solidFill>
                  <a:srgbClr val="000000"/>
                </a:solidFill>
                <a:latin typeface="Trebuchet MS" panose="020B0603020202020204" pitchFamily="34" charset="0"/>
                <a:cs typeface="Arial"/>
              </a:rPr>
              <a:t> are allocated</a:t>
            </a:r>
          </a:p>
          <a:p>
            <a:pPr>
              <a:lnSpc>
                <a:spcPts val="2070"/>
              </a:lnSpc>
            </a:pPr>
            <a:endParaRPr lang="en-CA" sz="2100" dirty="0">
              <a:solidFill>
                <a:srgbClr val="000000"/>
              </a:solidFill>
              <a:latin typeface="Trebuchet MS" panose="020B0603020202020204" pitchFamily="34" charset="0"/>
            </a:endParaRPr>
          </a:p>
        </p:txBody>
      </p:sp>
      <p:sp>
        <p:nvSpPr>
          <p:cNvPr id="10" name="TextBox 8"/>
          <p:cNvSpPr txBox="1"/>
          <p:nvPr/>
        </p:nvSpPr>
        <p:spPr>
          <a:xfrm>
            <a:off x="1047750" y="3593301"/>
            <a:ext cx="5059077" cy="538609"/>
          </a:xfrm>
          <a:prstGeom prst="rect">
            <a:avLst/>
          </a:prstGeom>
          <a:noFill/>
        </p:spPr>
        <p:txBody>
          <a:bodyPr vert="horz" wrap="none" lIns="0" tIns="0" rIns="0" bIns="0" rtlCol="0">
            <a:spAutoFit/>
          </a:bodyPr>
          <a:lstStyle/>
          <a:p>
            <a:pPr>
              <a:lnSpc>
                <a:spcPts val="2070"/>
              </a:lnSpc>
            </a:pPr>
            <a:r>
              <a:rPr lang="en-CA" sz="2100" dirty="0">
                <a:solidFill>
                  <a:srgbClr val="081D58"/>
                </a:solidFill>
                <a:latin typeface="Trebuchet MS" panose="020B0603020202020204" pitchFamily="34" charset="0"/>
                <a:cs typeface="Arial"/>
              </a:rPr>
              <a:t>•</a:t>
            </a:r>
            <a:r>
              <a:rPr lang="en-CA" sz="2100" dirty="0">
                <a:solidFill>
                  <a:srgbClr val="000000"/>
                </a:solidFill>
                <a:latin typeface="Trebuchet MS" panose="020B0603020202020204" pitchFamily="34" charset="0"/>
                <a:cs typeface="Arial"/>
              </a:rPr>
              <a:t> well-defined </a:t>
            </a:r>
            <a:r>
              <a:rPr lang="en-CA" sz="2100" b="1" dirty="0">
                <a:solidFill>
                  <a:srgbClr val="00B0F0"/>
                </a:solidFill>
                <a:latin typeface="Trebuchet MS" panose="020B0603020202020204" pitchFamily="34" charset="0"/>
                <a:cs typeface="Arial"/>
              </a:rPr>
              <a:t>objectives</a:t>
            </a:r>
            <a:r>
              <a:rPr lang="en-CA" sz="2100" dirty="0">
                <a:solidFill>
                  <a:srgbClr val="000000"/>
                </a:solidFill>
                <a:latin typeface="Trebuchet MS" panose="020B0603020202020204" pitchFamily="34" charset="0"/>
                <a:cs typeface="Arial"/>
              </a:rPr>
              <a:t> are established</a:t>
            </a:r>
          </a:p>
          <a:p>
            <a:pPr>
              <a:lnSpc>
                <a:spcPts val="2070"/>
              </a:lnSpc>
            </a:pPr>
            <a:endParaRPr lang="en-CA" sz="2100" dirty="0">
              <a:solidFill>
                <a:srgbClr val="000000"/>
              </a:solidFill>
              <a:latin typeface="Trebuchet MS" panose="020B0603020202020204" pitchFamily="34" charset="0"/>
            </a:endParaRPr>
          </a:p>
        </p:txBody>
      </p:sp>
      <p:sp>
        <p:nvSpPr>
          <p:cNvPr id="11" name="TextBox 9"/>
          <p:cNvSpPr txBox="1"/>
          <p:nvPr/>
        </p:nvSpPr>
        <p:spPr>
          <a:xfrm>
            <a:off x="1047750" y="3959945"/>
            <a:ext cx="7063979" cy="1461939"/>
          </a:xfrm>
          <a:prstGeom prst="rect">
            <a:avLst/>
          </a:prstGeom>
          <a:noFill/>
        </p:spPr>
        <p:txBody>
          <a:bodyPr vert="horz" wrap="square" lIns="0" tIns="0" rIns="0" bIns="0" rtlCol="0">
            <a:spAutoFit/>
          </a:bodyPr>
          <a:lstStyle/>
          <a:p>
            <a:pPr>
              <a:lnSpc>
                <a:spcPts val="2325"/>
              </a:lnSpc>
            </a:pPr>
            <a:r>
              <a:rPr lang="en-CA" dirty="0">
                <a:solidFill>
                  <a:srgbClr val="081D58"/>
                </a:solidFill>
                <a:latin typeface="Arial"/>
                <a:cs typeface="Arial"/>
              </a:rPr>
              <a:t>•</a:t>
            </a:r>
            <a:r>
              <a:rPr lang="en-CA" dirty="0">
                <a:solidFill>
                  <a:srgbClr val="000000"/>
                </a:solidFill>
                <a:latin typeface="Arial"/>
                <a:cs typeface="Arial"/>
              </a:rPr>
              <a:t> </a:t>
            </a:r>
            <a:r>
              <a:rPr lang="en-CA" sz="2100" dirty="0">
                <a:solidFill>
                  <a:srgbClr val="00B0F0"/>
                </a:solidFill>
                <a:latin typeface="Trebuchet MS" panose="020B0603020202020204" pitchFamily="34" charset="0"/>
                <a:cs typeface="Arial"/>
              </a:rPr>
              <a:t>activities</a:t>
            </a:r>
            <a:r>
              <a:rPr lang="en-CA" sz="2100" dirty="0">
                <a:solidFill>
                  <a:srgbClr val="000000"/>
                </a:solidFill>
                <a:latin typeface="Trebuchet MS" panose="020B0603020202020204" pitchFamily="34" charset="0"/>
                <a:cs typeface="Arial"/>
              </a:rPr>
              <a:t> are </a:t>
            </a:r>
            <a:r>
              <a:rPr lang="en-CA" sz="2100" dirty="0">
                <a:solidFill>
                  <a:srgbClr val="00B0F0"/>
                </a:solidFill>
                <a:latin typeface="Trebuchet MS" panose="020B0603020202020204" pitchFamily="34" charset="0"/>
                <a:cs typeface="Arial"/>
              </a:rPr>
              <a:t>defined</a:t>
            </a:r>
            <a:r>
              <a:rPr lang="en-CA" sz="2100" dirty="0">
                <a:solidFill>
                  <a:srgbClr val="000000"/>
                </a:solidFill>
                <a:latin typeface="Trebuchet MS" panose="020B0603020202020204" pitchFamily="34" charset="0"/>
                <a:cs typeface="Arial"/>
              </a:rPr>
              <a:t>, </a:t>
            </a:r>
            <a:r>
              <a:rPr lang="en-CA" sz="2100" dirty="0">
                <a:solidFill>
                  <a:srgbClr val="00B0F0"/>
                </a:solidFill>
                <a:latin typeface="Trebuchet MS" panose="020B0603020202020204" pitchFamily="34" charset="0"/>
                <a:cs typeface="Arial"/>
              </a:rPr>
              <a:t>roles are identified</a:t>
            </a:r>
            <a:r>
              <a:rPr lang="en-CA" sz="2100" dirty="0">
                <a:solidFill>
                  <a:srgbClr val="000000"/>
                </a:solidFill>
                <a:latin typeface="Trebuchet MS" panose="020B0603020202020204" pitchFamily="34" charset="0"/>
                <a:cs typeface="Arial"/>
              </a:rPr>
              <a:t>, </a:t>
            </a:r>
            <a:r>
              <a:rPr lang="en-CA" sz="2100" dirty="0">
                <a:solidFill>
                  <a:srgbClr val="00B0F0"/>
                </a:solidFill>
                <a:latin typeface="Trebuchet MS" panose="020B0603020202020204" pitchFamily="34" charset="0"/>
                <a:cs typeface="Arial"/>
              </a:rPr>
              <a:t>responsibilities are assigned</a:t>
            </a:r>
            <a:r>
              <a:rPr lang="en-CA" sz="2100" dirty="0">
                <a:solidFill>
                  <a:srgbClr val="000000"/>
                </a:solidFill>
                <a:latin typeface="Trebuchet MS" panose="020B0603020202020204" pitchFamily="34" charset="0"/>
                <a:cs typeface="Arial"/>
              </a:rPr>
              <a:t>, and </a:t>
            </a:r>
            <a:r>
              <a:rPr lang="en-CA" sz="2100" dirty="0">
                <a:solidFill>
                  <a:srgbClr val="00B0F0"/>
                </a:solidFill>
                <a:latin typeface="Trebuchet MS" panose="020B0603020202020204" pitchFamily="34" charset="0"/>
                <a:cs typeface="Arial"/>
              </a:rPr>
              <a:t>authority is delegated</a:t>
            </a:r>
          </a:p>
          <a:p>
            <a:pPr>
              <a:lnSpc>
                <a:spcPts val="2325"/>
              </a:lnSpc>
            </a:pPr>
            <a:endParaRPr lang="en-CA" dirty="0">
              <a:solidFill>
                <a:srgbClr val="000000"/>
              </a:solidFill>
              <a:latin typeface="Arial"/>
              <a:cs typeface="Arial"/>
            </a:endParaRPr>
          </a:p>
          <a:p>
            <a:pPr>
              <a:lnSpc>
                <a:spcPts val="2325"/>
              </a:lnSpc>
            </a:pPr>
            <a:endParaRPr lang="en-CA" dirty="0">
              <a:solidFill>
                <a:srgbClr val="000000"/>
              </a:solidFill>
              <a:latin typeface="Arial"/>
              <a:cs typeface="Arial"/>
            </a:endParaRPr>
          </a:p>
          <a:p>
            <a:pPr>
              <a:lnSpc>
                <a:spcPts val="2325"/>
              </a:lnSpc>
            </a:pPr>
            <a:endParaRPr lang="en-CA" dirty="0">
              <a:solidFill>
                <a:srgbClr val="000000"/>
              </a:solidFill>
            </a:endParaRPr>
          </a:p>
        </p:txBody>
      </p:sp>
      <p:sp>
        <p:nvSpPr>
          <p:cNvPr id="12" name="TextBox 10"/>
          <p:cNvSpPr txBox="1"/>
          <p:nvPr/>
        </p:nvSpPr>
        <p:spPr>
          <a:xfrm>
            <a:off x="1468041" y="4784905"/>
            <a:ext cx="5550694" cy="836768"/>
          </a:xfrm>
          <a:prstGeom prst="rect">
            <a:avLst/>
          </a:prstGeom>
          <a:noFill/>
          <a:ln>
            <a:noFill/>
          </a:ln>
        </p:spPr>
        <p:txBody>
          <a:bodyPr vert="horz" wrap="square" lIns="0" tIns="0" rIns="0" bIns="0" rtlCol="0">
            <a:spAutoFit/>
          </a:bodyPr>
          <a:lstStyle/>
          <a:p>
            <a:pPr algn="ctr">
              <a:lnSpc>
                <a:spcPts val="2175"/>
              </a:lnSpc>
              <a:tabLst>
                <a:tab pos="561975" algn="l"/>
              </a:tabLst>
            </a:pPr>
            <a:r>
              <a:rPr lang="en-CA" b="1" dirty="0">
                <a:solidFill>
                  <a:srgbClr val="C00000"/>
                </a:solidFill>
                <a:latin typeface="Trebuchet MS" panose="020B0603020202020204" pitchFamily="34" charset="0"/>
                <a:cs typeface="Times New Roman"/>
              </a:rPr>
              <a:t>Software projects are temporary</a:t>
            </a:r>
            <a:br>
              <a:rPr lang="en-CA" b="1" dirty="0">
                <a:solidFill>
                  <a:srgbClr val="C00000"/>
                </a:solidFill>
                <a:latin typeface="Trebuchet MS" panose="020B0603020202020204" pitchFamily="34" charset="0"/>
              </a:rPr>
            </a:br>
            <a:r>
              <a:rPr lang="en-CA" b="1" dirty="0">
                <a:solidFill>
                  <a:srgbClr val="C00000"/>
                </a:solidFill>
                <a:latin typeface="Trebuchet MS" panose="020B0603020202020204" pitchFamily="34" charset="0"/>
                <a:cs typeface="Times New Roman"/>
              </a:rPr>
              <a:t>	organizational units</a:t>
            </a:r>
          </a:p>
          <a:p>
            <a:pPr>
              <a:lnSpc>
                <a:spcPts val="2175"/>
              </a:lnSpc>
            </a:pPr>
            <a:endParaRPr lang="en-CA" b="1" dirty="0">
              <a:solidFill>
                <a:srgbClr val="000000"/>
              </a:solidFill>
            </a:endParaRPr>
          </a:p>
        </p:txBody>
      </p:sp>
      <p:sp>
        <p:nvSpPr>
          <p:cNvPr id="13" name="Rectangle 2"/>
          <p:cNvSpPr>
            <a:spLocks noGrp="1" noChangeArrowheads="1"/>
          </p:cNvSpPr>
          <p:nvPr>
            <p:ph type="title"/>
          </p:nvPr>
        </p:nvSpPr>
        <p:spPr>
          <a:xfrm>
            <a:off x="627778" y="647735"/>
            <a:ext cx="6986588" cy="994172"/>
          </a:xfrm>
        </p:spPr>
        <p:txBody>
          <a:bodyPr>
            <a:normAutofit/>
          </a:bodyPr>
          <a:lstStyle/>
          <a:p>
            <a:r>
              <a:rPr lang="en-US" dirty="0">
                <a:latin typeface="Trebuchet MS" panose="020B0603020202020204" pitchFamily="34" charset="0"/>
              </a:rPr>
              <a:t>What is a Project? </a:t>
            </a:r>
          </a:p>
        </p:txBody>
      </p:sp>
    </p:spTree>
    <p:extLst>
      <p:ext uri="{BB962C8B-B14F-4D97-AF65-F5344CB8AC3E}">
        <p14:creationId xmlns:p14="http://schemas.microsoft.com/office/powerpoint/2010/main" val="2187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82229" y="1757362"/>
            <a:ext cx="7661275" cy="4795837"/>
          </a:xfrm>
        </p:spPr>
        <p:txBody>
          <a:bodyPr>
            <a:normAutofit fontScale="92500" lnSpcReduction="10000"/>
          </a:bodyPr>
          <a:lstStyle/>
          <a:p>
            <a:pPr eaLnBrk="1" hangingPunct="1">
              <a:lnSpc>
                <a:spcPct val="90000"/>
              </a:lnSpc>
            </a:pPr>
            <a:r>
              <a:rPr lang="en-US" sz="2100" dirty="0">
                <a:solidFill>
                  <a:srgbClr val="0070C0"/>
                </a:solidFill>
                <a:latin typeface="Trebuchet MS" panose="020B0603020202020204" pitchFamily="34" charset="0"/>
              </a:rPr>
              <a:t>Temporary</a:t>
            </a:r>
          </a:p>
          <a:p>
            <a:pPr lvl="1" eaLnBrk="1" hangingPunct="1">
              <a:lnSpc>
                <a:spcPct val="90000"/>
              </a:lnSpc>
            </a:pPr>
            <a:r>
              <a:rPr lang="en-US" sz="1800" dirty="0">
                <a:latin typeface="Trebuchet MS" panose="020B0603020202020204" pitchFamily="34" charset="0"/>
              </a:rPr>
              <a:t>It means that every project has a definite </a:t>
            </a:r>
            <a:r>
              <a:rPr lang="en-US" sz="1800" i="1" dirty="0">
                <a:latin typeface="Trebuchet MS" panose="020B0603020202020204" pitchFamily="34" charset="0"/>
              </a:rPr>
              <a:t>beginning</a:t>
            </a:r>
            <a:r>
              <a:rPr lang="en-US" sz="1800" dirty="0">
                <a:latin typeface="Trebuchet MS" panose="020B0603020202020204" pitchFamily="34" charset="0"/>
              </a:rPr>
              <a:t> and definite </a:t>
            </a:r>
            <a:r>
              <a:rPr lang="en-US" sz="1800" i="1" dirty="0">
                <a:latin typeface="Trebuchet MS" panose="020B0603020202020204" pitchFamily="34" charset="0"/>
              </a:rPr>
              <a:t>end</a:t>
            </a:r>
          </a:p>
          <a:p>
            <a:pPr lvl="2" eaLnBrk="1" hangingPunct="1">
              <a:lnSpc>
                <a:spcPct val="90000"/>
              </a:lnSpc>
            </a:pPr>
            <a:r>
              <a:rPr lang="en-US" sz="1650" dirty="0">
                <a:latin typeface="Trebuchet MS" panose="020B0603020202020204" pitchFamily="34" charset="0"/>
              </a:rPr>
              <a:t>End is reached when project’s objectives have been achieved OR it is clear that objective will not be met. The project is terminated in such a situation</a:t>
            </a:r>
          </a:p>
          <a:p>
            <a:pPr lvl="1" eaLnBrk="1" hangingPunct="1">
              <a:lnSpc>
                <a:spcPct val="90000"/>
              </a:lnSpc>
            </a:pPr>
            <a:r>
              <a:rPr lang="en-US" sz="1800" dirty="0">
                <a:latin typeface="Trebuchet MS" panose="020B0603020202020204" pitchFamily="34" charset="0"/>
              </a:rPr>
              <a:t>The term temporary does not apply to a project’s product or service (which is a lasting result)</a:t>
            </a:r>
          </a:p>
          <a:p>
            <a:pPr marL="274320" lvl="1" indent="0">
              <a:lnSpc>
                <a:spcPct val="90000"/>
              </a:lnSpc>
              <a:buNone/>
            </a:pPr>
            <a:endParaRPr lang="en-US" sz="1800" dirty="0">
              <a:latin typeface="Trebuchet MS" panose="020B0603020202020204" pitchFamily="34" charset="0"/>
            </a:endParaRPr>
          </a:p>
          <a:p>
            <a:pPr eaLnBrk="1" hangingPunct="1">
              <a:lnSpc>
                <a:spcPct val="90000"/>
              </a:lnSpc>
            </a:pPr>
            <a:r>
              <a:rPr lang="en-US" sz="2100" dirty="0">
                <a:solidFill>
                  <a:srgbClr val="0070C0"/>
                </a:solidFill>
                <a:latin typeface="Trebuchet MS" panose="020B0603020202020204" pitchFamily="34" charset="0"/>
              </a:rPr>
              <a:t>Unique </a:t>
            </a:r>
          </a:p>
          <a:p>
            <a:pPr lvl="1" eaLnBrk="1" hangingPunct="1">
              <a:lnSpc>
                <a:spcPct val="90000"/>
              </a:lnSpc>
            </a:pPr>
            <a:r>
              <a:rPr lang="en-US" sz="1800" dirty="0">
                <a:latin typeface="Trebuchet MS" panose="020B0603020202020204" pitchFamily="34" charset="0"/>
              </a:rPr>
              <a:t>It means that the product or service is different in some distinguishing way from all similar products or services </a:t>
            </a:r>
          </a:p>
          <a:p>
            <a:pPr lvl="1">
              <a:lnSpc>
                <a:spcPct val="90000"/>
              </a:lnSpc>
            </a:pPr>
            <a:r>
              <a:rPr lang="en-US" sz="1800" dirty="0">
                <a:latin typeface="Trebuchet MS" panose="020B0603020202020204" pitchFamily="34" charset="0"/>
              </a:rPr>
              <a:t>the process to create your project is unique, and therefore, the product of the project (the thing the project creates) is subsequently unique. </a:t>
            </a:r>
          </a:p>
          <a:p>
            <a:pPr lvl="1">
              <a:lnSpc>
                <a:spcPct val="90000"/>
              </a:lnSpc>
            </a:pPr>
            <a:r>
              <a:rPr lang="en-US" sz="1800" dirty="0">
                <a:latin typeface="Trebuchet MS" panose="020B0603020202020204" pitchFamily="34" charset="0"/>
              </a:rPr>
              <a:t>This is distinct from a program, which often uses an existing process and duplicates it over and over to produce a replicated product. </a:t>
            </a:r>
          </a:p>
          <a:p>
            <a:pPr lvl="2">
              <a:lnSpc>
                <a:spcPct val="90000"/>
              </a:lnSpc>
            </a:pPr>
            <a:r>
              <a:rPr lang="en-US" sz="1400" dirty="0">
                <a:latin typeface="Trebuchet MS" panose="020B0603020202020204" pitchFamily="34" charset="0"/>
              </a:rPr>
              <a:t>Example:</a:t>
            </a:r>
          </a:p>
          <a:p>
            <a:pPr lvl="2">
              <a:lnSpc>
                <a:spcPct val="90000"/>
              </a:lnSpc>
            </a:pPr>
            <a:r>
              <a:rPr lang="en-US" sz="1400" dirty="0">
                <a:latin typeface="Trebuchet MS" panose="020B0603020202020204" pitchFamily="34" charset="0"/>
              </a:rPr>
              <a:t>An assembly line is an example of a program, while building a skyscraper is an example of a project.     </a:t>
            </a:r>
          </a:p>
        </p:txBody>
      </p:sp>
      <p:sp>
        <p:nvSpPr>
          <p:cNvPr id="5" name="Rectangle 2"/>
          <p:cNvSpPr>
            <a:spLocks noGrp="1" noChangeArrowheads="1"/>
          </p:cNvSpPr>
          <p:nvPr>
            <p:ph type="title"/>
          </p:nvPr>
        </p:nvSpPr>
        <p:spPr>
          <a:xfrm>
            <a:off x="542926" y="591741"/>
            <a:ext cx="6986588" cy="994172"/>
          </a:xfrm>
        </p:spPr>
        <p:txBody>
          <a:bodyPr>
            <a:normAutofit/>
          </a:bodyPr>
          <a:lstStyle/>
          <a:p>
            <a:r>
              <a:rPr lang="en-US" dirty="0">
                <a:latin typeface="Trebuchet MS" panose="020B0603020202020204" pitchFamily="34" charset="0"/>
              </a:rPr>
              <a:t>What is a Project? </a:t>
            </a:r>
          </a:p>
        </p:txBody>
      </p:sp>
    </p:spTree>
    <p:extLst>
      <p:ext uri="{BB962C8B-B14F-4D97-AF65-F5344CB8AC3E}">
        <p14:creationId xmlns:p14="http://schemas.microsoft.com/office/powerpoint/2010/main" val="310796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713583" y="1682353"/>
            <a:ext cx="7661275" cy="2984105"/>
          </a:xfrm>
        </p:spPr>
        <p:txBody>
          <a:bodyPr>
            <a:normAutofit/>
          </a:bodyPr>
          <a:lstStyle/>
          <a:p>
            <a:pPr eaLnBrk="1" hangingPunct="1">
              <a:lnSpc>
                <a:spcPct val="80000"/>
              </a:lnSpc>
            </a:pPr>
            <a:r>
              <a:rPr lang="en-US" sz="2100" dirty="0">
                <a:latin typeface="Trebuchet MS" panose="020B0603020202020204" pitchFamily="34" charset="0"/>
              </a:rPr>
              <a:t>Projects may involve a single person or thousands</a:t>
            </a:r>
          </a:p>
          <a:p>
            <a:pPr eaLnBrk="1" hangingPunct="1">
              <a:lnSpc>
                <a:spcPct val="80000"/>
              </a:lnSpc>
            </a:pPr>
            <a:r>
              <a:rPr lang="en-US" sz="2100" dirty="0">
                <a:latin typeface="Trebuchet MS" panose="020B0603020202020204" pitchFamily="34" charset="0"/>
              </a:rPr>
              <a:t>Projects may be completed in hours, several months or years</a:t>
            </a:r>
          </a:p>
          <a:p>
            <a:pPr eaLnBrk="1" hangingPunct="1">
              <a:lnSpc>
                <a:spcPct val="80000"/>
              </a:lnSpc>
            </a:pPr>
            <a:r>
              <a:rPr lang="en-US" sz="2100" dirty="0">
                <a:latin typeface="Trebuchet MS" panose="020B0603020202020204" pitchFamily="34" charset="0"/>
              </a:rPr>
              <a:t>Examples of projects; </a:t>
            </a:r>
            <a:r>
              <a:rPr lang="en-US" sz="2100" dirty="0">
                <a:solidFill>
                  <a:srgbClr val="0070C0"/>
                </a:solidFill>
                <a:latin typeface="Trebuchet MS" panose="020B0603020202020204" pitchFamily="34" charset="0"/>
              </a:rPr>
              <a:t>different situation</a:t>
            </a:r>
          </a:p>
          <a:p>
            <a:pPr lvl="1" eaLnBrk="1" hangingPunct="1">
              <a:lnSpc>
                <a:spcPct val="80000"/>
              </a:lnSpc>
            </a:pPr>
            <a:r>
              <a:rPr lang="en-US" sz="1800" dirty="0">
                <a:solidFill>
                  <a:srgbClr val="0070C0"/>
                </a:solidFill>
                <a:latin typeface="Trebuchet MS" panose="020B0603020202020204" pitchFamily="34" charset="0"/>
              </a:rPr>
              <a:t>Developing a new product or service</a:t>
            </a:r>
          </a:p>
          <a:p>
            <a:pPr lvl="1" eaLnBrk="1" hangingPunct="1">
              <a:lnSpc>
                <a:spcPct val="80000"/>
              </a:lnSpc>
            </a:pPr>
            <a:r>
              <a:rPr lang="en-US" sz="1800" dirty="0">
                <a:solidFill>
                  <a:srgbClr val="0070C0"/>
                </a:solidFill>
                <a:latin typeface="Trebuchet MS" panose="020B0603020202020204" pitchFamily="34" charset="0"/>
              </a:rPr>
              <a:t>Designing a new vehicle</a:t>
            </a:r>
          </a:p>
          <a:p>
            <a:pPr lvl="1" eaLnBrk="1" hangingPunct="1">
              <a:lnSpc>
                <a:spcPct val="80000"/>
              </a:lnSpc>
            </a:pPr>
            <a:r>
              <a:rPr lang="en-US" sz="1800" dirty="0">
                <a:solidFill>
                  <a:srgbClr val="0070C0"/>
                </a:solidFill>
                <a:latin typeface="Trebuchet MS" panose="020B0603020202020204" pitchFamily="34" charset="0"/>
              </a:rPr>
              <a:t>Constructing a building</a:t>
            </a:r>
          </a:p>
          <a:p>
            <a:pPr lvl="1" eaLnBrk="1" hangingPunct="1">
              <a:lnSpc>
                <a:spcPct val="80000"/>
              </a:lnSpc>
            </a:pPr>
            <a:r>
              <a:rPr lang="en-US" sz="1800" dirty="0">
                <a:solidFill>
                  <a:srgbClr val="0070C0"/>
                </a:solidFill>
                <a:latin typeface="Trebuchet MS" panose="020B0603020202020204" pitchFamily="34" charset="0"/>
              </a:rPr>
              <a:t>Running a campaign for political office</a:t>
            </a:r>
          </a:p>
          <a:p>
            <a:pPr lvl="1" eaLnBrk="1" hangingPunct="1">
              <a:lnSpc>
                <a:spcPct val="80000"/>
              </a:lnSpc>
            </a:pPr>
            <a:r>
              <a:rPr lang="en-US" sz="1800" dirty="0">
                <a:solidFill>
                  <a:srgbClr val="0070C0"/>
                </a:solidFill>
                <a:latin typeface="Trebuchet MS" panose="020B0603020202020204" pitchFamily="34" charset="0"/>
              </a:rPr>
              <a:t>Implementing a new business procedure or process</a:t>
            </a:r>
          </a:p>
          <a:p>
            <a:pPr lvl="1" eaLnBrk="1" hangingPunct="1">
              <a:lnSpc>
                <a:spcPct val="80000"/>
              </a:lnSpc>
            </a:pPr>
            <a:r>
              <a:rPr lang="en-US" sz="1800" dirty="0">
                <a:solidFill>
                  <a:srgbClr val="0070C0"/>
                </a:solidFill>
                <a:latin typeface="Trebuchet MS" panose="020B0603020202020204" pitchFamily="34" charset="0"/>
              </a:rPr>
              <a:t>And so on …</a:t>
            </a:r>
          </a:p>
        </p:txBody>
      </p:sp>
      <p:sp>
        <p:nvSpPr>
          <p:cNvPr id="5" name="Rectangle 2"/>
          <p:cNvSpPr>
            <a:spLocks noGrp="1" noChangeArrowheads="1"/>
          </p:cNvSpPr>
          <p:nvPr>
            <p:ph type="title"/>
          </p:nvPr>
        </p:nvSpPr>
        <p:spPr>
          <a:xfrm>
            <a:off x="569037" y="538162"/>
            <a:ext cx="6986588" cy="994172"/>
          </a:xfrm>
        </p:spPr>
        <p:txBody>
          <a:bodyPr>
            <a:normAutofit/>
          </a:bodyPr>
          <a:lstStyle/>
          <a:p>
            <a:r>
              <a:rPr lang="en-US" dirty="0">
                <a:latin typeface="Trebuchet MS" panose="020B0603020202020204" pitchFamily="34" charset="0"/>
              </a:rPr>
              <a:t>What is a Project? </a:t>
            </a:r>
          </a:p>
        </p:txBody>
      </p:sp>
      <p:sp>
        <p:nvSpPr>
          <p:cNvPr id="3" name="Rectangle 2"/>
          <p:cNvSpPr/>
          <p:nvPr/>
        </p:nvSpPr>
        <p:spPr>
          <a:xfrm>
            <a:off x="1162707" y="4840884"/>
            <a:ext cx="6392918" cy="630942"/>
          </a:xfrm>
          <a:prstGeom prst="rect">
            <a:avLst/>
          </a:prstGeom>
          <a:ln w="38100">
            <a:noFill/>
          </a:ln>
          <a:effectLst>
            <a:glow rad="139700">
              <a:schemeClr val="accent6">
                <a:satMod val="175000"/>
                <a:alpha val="40000"/>
              </a:schemeClr>
            </a:glow>
          </a:effectLst>
        </p:spPr>
        <p:txBody>
          <a:bodyPr wrap="square">
            <a:spAutoFit/>
          </a:bodyPr>
          <a:lstStyle/>
          <a:p>
            <a:pPr algn="ctr">
              <a:lnSpc>
                <a:spcPts val="2070"/>
              </a:lnSpc>
            </a:pPr>
            <a:r>
              <a:rPr lang="en-CA" dirty="0">
                <a:solidFill>
                  <a:srgbClr val="C00000"/>
                </a:solidFill>
                <a:latin typeface="Trebuchet MS" panose="020B0603020202020204" pitchFamily="34" charset="0"/>
                <a:cs typeface="Times New Roman" pitchFamily="18" charset="0"/>
              </a:rPr>
              <a:t>Are</a:t>
            </a:r>
            <a:r>
              <a:rPr lang="en-CA" i="1" dirty="0">
                <a:solidFill>
                  <a:srgbClr val="C00000"/>
                </a:solidFill>
                <a:latin typeface="Trebuchet MS" panose="020B0603020202020204" pitchFamily="34" charset="0"/>
                <a:cs typeface="Times New Roman" pitchFamily="18" charset="0"/>
              </a:rPr>
              <a:t> Projects cancelled sometime before achieving the objective...?</a:t>
            </a:r>
          </a:p>
        </p:txBody>
      </p:sp>
    </p:spTree>
    <p:extLst>
      <p:ext uri="{BB962C8B-B14F-4D97-AF65-F5344CB8AC3E}">
        <p14:creationId xmlns:p14="http://schemas.microsoft.com/office/powerpoint/2010/main" val="151804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4DAE46B-E0F3-4A25-871C-AC5BD557E84D}"/>
              </a:ext>
            </a:extLst>
          </p:cNvPr>
          <p:cNvSpPr>
            <a:spLocks noGrp="1"/>
          </p:cNvSpPr>
          <p:nvPr>
            <p:ph type="sldNum" sz="quarter" idx="12"/>
          </p:nvPr>
        </p:nvSpPr>
        <p:spPr/>
        <p:txBody>
          <a:bodyPr/>
          <a:lstStyle/>
          <a:p>
            <a:fld id="{E8FB7D3E-4274-4410-9722-59C8C7C1F04A}" type="slidenum">
              <a:rPr lang="en-US" altLang="en-US"/>
              <a:pPr/>
              <a:t>16</a:t>
            </a:fld>
            <a:endParaRPr lang="en-US" altLang="en-US"/>
          </a:p>
        </p:txBody>
      </p:sp>
      <p:sp>
        <p:nvSpPr>
          <p:cNvPr id="556034" name="AutoShape 2">
            <a:extLst>
              <a:ext uri="{FF2B5EF4-FFF2-40B4-BE49-F238E27FC236}">
                <a16:creationId xmlns:a16="http://schemas.microsoft.com/office/drawing/2014/main" id="{558F116F-D65A-4979-8795-220372E60DD0}"/>
              </a:ext>
            </a:extLst>
          </p:cNvPr>
          <p:cNvSpPr>
            <a:spLocks noGrp="1" noChangeArrowheads="1"/>
          </p:cNvSpPr>
          <p:nvPr>
            <p:ph type="title"/>
          </p:nvPr>
        </p:nvSpPr>
        <p:spPr>
          <a:xfrm>
            <a:off x="457200" y="274638"/>
            <a:ext cx="8229600" cy="1143000"/>
          </a:xfrm>
        </p:spPr>
        <p:txBody>
          <a:bodyPr/>
          <a:lstStyle/>
          <a:p>
            <a:r>
              <a:rPr lang="en-US" altLang="en-US" dirty="0"/>
              <a:t>Triple Constraint</a:t>
            </a:r>
          </a:p>
        </p:txBody>
      </p:sp>
      <p:sp>
        <p:nvSpPr>
          <p:cNvPr id="556035" name="Rectangle 3">
            <a:extLst>
              <a:ext uri="{FF2B5EF4-FFF2-40B4-BE49-F238E27FC236}">
                <a16:creationId xmlns:a16="http://schemas.microsoft.com/office/drawing/2014/main" id="{414002D1-388B-44C9-ADA4-377CFDB9373B}"/>
              </a:ext>
            </a:extLst>
          </p:cNvPr>
          <p:cNvSpPr>
            <a:spLocks noGrp="1" noChangeArrowheads="1"/>
          </p:cNvSpPr>
          <p:nvPr>
            <p:ph type="body" idx="1"/>
          </p:nvPr>
        </p:nvSpPr>
        <p:spPr/>
        <p:txBody>
          <a:bodyPr/>
          <a:lstStyle/>
          <a:p>
            <a:r>
              <a:rPr lang="en-US" altLang="en-US"/>
              <a:t>Every project is constrained in different ways by its scope, time and cost.</a:t>
            </a:r>
          </a:p>
        </p:txBody>
      </p:sp>
      <p:pic>
        <p:nvPicPr>
          <p:cNvPr id="556036" name="Picture 4">
            <a:extLst>
              <a:ext uri="{FF2B5EF4-FFF2-40B4-BE49-F238E27FC236}">
                <a16:creationId xmlns:a16="http://schemas.microsoft.com/office/drawing/2014/main" id="{D41CB80D-78C5-4FE6-9048-F343FEA70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24200"/>
            <a:ext cx="4038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6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FA8C8FE-B26D-4BA6-BC4C-4FBBC6BE7922}"/>
              </a:ext>
            </a:extLst>
          </p:cNvPr>
          <p:cNvSpPr>
            <a:spLocks noGrp="1"/>
          </p:cNvSpPr>
          <p:nvPr>
            <p:ph type="sldNum" sz="quarter" idx="12"/>
          </p:nvPr>
        </p:nvSpPr>
        <p:spPr/>
        <p:txBody>
          <a:bodyPr/>
          <a:lstStyle/>
          <a:p>
            <a:fld id="{F6F17970-372D-4647-927E-0E844F9B8F2A}" type="slidenum">
              <a:rPr lang="en-US" altLang="en-US"/>
              <a:pPr/>
              <a:t>17</a:t>
            </a:fld>
            <a:endParaRPr lang="en-US" altLang="en-US"/>
          </a:p>
        </p:txBody>
      </p:sp>
      <p:sp>
        <p:nvSpPr>
          <p:cNvPr id="558082" name="AutoShape 2">
            <a:extLst>
              <a:ext uri="{FF2B5EF4-FFF2-40B4-BE49-F238E27FC236}">
                <a16:creationId xmlns:a16="http://schemas.microsoft.com/office/drawing/2014/main" id="{4251B7CD-8351-468C-900E-D449E7B81935}"/>
              </a:ext>
            </a:extLst>
          </p:cNvPr>
          <p:cNvSpPr>
            <a:spLocks noGrp="1" noChangeArrowheads="1"/>
          </p:cNvSpPr>
          <p:nvPr>
            <p:ph type="title"/>
          </p:nvPr>
        </p:nvSpPr>
        <p:spPr>
          <a:xfrm>
            <a:off x="457200" y="274638"/>
            <a:ext cx="8229600" cy="1143000"/>
          </a:xfrm>
        </p:spPr>
        <p:txBody>
          <a:bodyPr/>
          <a:lstStyle/>
          <a:p>
            <a:r>
              <a:rPr lang="en-US" altLang="en-US" dirty="0"/>
              <a:t>Triple Constraint--</a:t>
            </a:r>
            <a:r>
              <a:rPr lang="en-US" altLang="en-US" dirty="0" err="1"/>
              <a:t>cont</a:t>
            </a:r>
            <a:endParaRPr lang="en-US" altLang="en-US" dirty="0"/>
          </a:p>
        </p:txBody>
      </p:sp>
      <p:sp>
        <p:nvSpPr>
          <p:cNvPr id="558083" name="Rectangle 3">
            <a:extLst>
              <a:ext uri="{FF2B5EF4-FFF2-40B4-BE49-F238E27FC236}">
                <a16:creationId xmlns:a16="http://schemas.microsoft.com/office/drawing/2014/main" id="{F45DF6A4-CA36-4B6F-AC08-4EAF6F6D6A22}"/>
              </a:ext>
            </a:extLst>
          </p:cNvPr>
          <p:cNvSpPr>
            <a:spLocks noGrp="1" noChangeArrowheads="1"/>
          </p:cNvSpPr>
          <p:nvPr>
            <p:ph type="body" idx="1"/>
          </p:nvPr>
        </p:nvSpPr>
        <p:spPr/>
        <p:txBody>
          <a:bodyPr/>
          <a:lstStyle/>
          <a:p>
            <a:pPr>
              <a:lnSpc>
                <a:spcPct val="90000"/>
              </a:lnSpc>
            </a:pPr>
            <a:r>
              <a:rPr lang="en-US" altLang="en-US" sz="2400" b="1" dirty="0"/>
              <a:t>Scope</a:t>
            </a:r>
          </a:p>
          <a:p>
            <a:pPr lvl="1">
              <a:lnSpc>
                <a:spcPct val="90000"/>
              </a:lnSpc>
            </a:pPr>
            <a:r>
              <a:rPr lang="en-US" altLang="en-US" sz="2000" dirty="0"/>
              <a:t>What is to be accomplished? What product or service to be made?</a:t>
            </a:r>
          </a:p>
          <a:p>
            <a:pPr lvl="1">
              <a:lnSpc>
                <a:spcPct val="90000"/>
              </a:lnSpc>
              <a:buFontTx/>
              <a:buNone/>
            </a:pPr>
            <a:endParaRPr lang="en-US" altLang="en-US" sz="2000" dirty="0"/>
          </a:p>
          <a:p>
            <a:pPr>
              <a:lnSpc>
                <a:spcPct val="90000"/>
              </a:lnSpc>
            </a:pPr>
            <a:r>
              <a:rPr lang="en-US" altLang="en-US" sz="2400" b="1" dirty="0"/>
              <a:t>Cost</a:t>
            </a:r>
          </a:p>
          <a:p>
            <a:pPr lvl="1">
              <a:lnSpc>
                <a:spcPct val="90000"/>
              </a:lnSpc>
            </a:pPr>
            <a:r>
              <a:rPr lang="en-US" altLang="en-US" sz="2000" dirty="0"/>
              <a:t>What resources will it take to complete the project?</a:t>
            </a:r>
          </a:p>
          <a:p>
            <a:pPr>
              <a:lnSpc>
                <a:spcPct val="90000"/>
              </a:lnSpc>
            </a:pPr>
            <a:endParaRPr lang="en-US" altLang="en-US" sz="2400" dirty="0"/>
          </a:p>
          <a:p>
            <a:pPr>
              <a:lnSpc>
                <a:spcPct val="90000"/>
              </a:lnSpc>
            </a:pPr>
            <a:r>
              <a:rPr lang="en-US" altLang="en-US" sz="2400" b="1" dirty="0"/>
              <a:t>Time</a:t>
            </a:r>
            <a:r>
              <a:rPr lang="en-US" altLang="en-US" sz="2400" dirty="0"/>
              <a:t> </a:t>
            </a:r>
          </a:p>
          <a:p>
            <a:pPr lvl="1">
              <a:lnSpc>
                <a:spcPct val="90000"/>
              </a:lnSpc>
            </a:pPr>
            <a:r>
              <a:rPr lang="en-US" altLang="en-US" sz="2000" dirty="0"/>
              <a:t>What Time required to complete the project?</a:t>
            </a:r>
          </a:p>
          <a:p>
            <a:pPr>
              <a:lnSpc>
                <a:spcPct val="90000"/>
              </a:lnSpc>
            </a:pPr>
            <a:endParaRPr lang="en-US" altLang="en-US" sz="2400" dirty="0"/>
          </a:p>
        </p:txBody>
      </p:sp>
    </p:spTree>
    <p:extLst>
      <p:ext uri="{BB962C8B-B14F-4D97-AF65-F5344CB8AC3E}">
        <p14:creationId xmlns:p14="http://schemas.microsoft.com/office/powerpoint/2010/main" val="114836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BA50B99-3B25-4179-9D0D-711A9B9C4FB3}"/>
              </a:ext>
            </a:extLst>
          </p:cNvPr>
          <p:cNvSpPr>
            <a:spLocks noGrp="1"/>
          </p:cNvSpPr>
          <p:nvPr>
            <p:ph type="sldNum" sz="quarter" idx="12"/>
          </p:nvPr>
        </p:nvSpPr>
        <p:spPr/>
        <p:txBody>
          <a:bodyPr/>
          <a:lstStyle/>
          <a:p>
            <a:fld id="{2F77F406-98E7-4B59-BC88-E944CD116608}" type="slidenum">
              <a:rPr lang="en-US" altLang="en-US"/>
              <a:pPr/>
              <a:t>18</a:t>
            </a:fld>
            <a:endParaRPr lang="en-US" altLang="en-US"/>
          </a:p>
        </p:txBody>
      </p:sp>
      <p:sp>
        <p:nvSpPr>
          <p:cNvPr id="562178" name="AutoShape 2">
            <a:extLst>
              <a:ext uri="{FF2B5EF4-FFF2-40B4-BE49-F238E27FC236}">
                <a16:creationId xmlns:a16="http://schemas.microsoft.com/office/drawing/2014/main" id="{5AA8E894-AD2C-4532-9CF0-54F9D9A79BEF}"/>
              </a:ext>
            </a:extLst>
          </p:cNvPr>
          <p:cNvSpPr>
            <a:spLocks noGrp="1" noChangeArrowheads="1"/>
          </p:cNvSpPr>
          <p:nvPr>
            <p:ph type="title"/>
          </p:nvPr>
        </p:nvSpPr>
        <p:spPr>
          <a:xfrm>
            <a:off x="457200" y="274638"/>
            <a:ext cx="8229600" cy="1143000"/>
          </a:xfrm>
        </p:spPr>
        <p:txBody>
          <a:bodyPr/>
          <a:lstStyle/>
          <a:p>
            <a:r>
              <a:rPr lang="en-US" altLang="en-US" sz="3200" b="0" dirty="0"/>
              <a:t>The defining characteristic of process vs. project is repeatability vs uniqueness</a:t>
            </a:r>
          </a:p>
        </p:txBody>
      </p:sp>
      <p:sp>
        <p:nvSpPr>
          <p:cNvPr id="562179" name="Rectangle 3">
            <a:extLst>
              <a:ext uri="{FF2B5EF4-FFF2-40B4-BE49-F238E27FC236}">
                <a16:creationId xmlns:a16="http://schemas.microsoft.com/office/drawing/2014/main" id="{36B78481-5F27-48E8-8A6F-E465B0A30388}"/>
              </a:ext>
            </a:extLst>
          </p:cNvPr>
          <p:cNvSpPr>
            <a:spLocks noGrp="1" noChangeArrowheads="1"/>
          </p:cNvSpPr>
          <p:nvPr>
            <p:ph type="body" idx="1"/>
          </p:nvPr>
        </p:nvSpPr>
        <p:spPr>
          <a:xfrm>
            <a:off x="402021" y="1715239"/>
            <a:ext cx="8305800" cy="4495800"/>
          </a:xfrm>
        </p:spPr>
        <p:txBody>
          <a:bodyPr>
            <a:normAutofit/>
          </a:bodyPr>
          <a:lstStyle/>
          <a:p>
            <a:pPr algn="just"/>
            <a:r>
              <a:rPr lang="en-US" altLang="en-US" b="1" dirty="0">
                <a:solidFill>
                  <a:srgbClr val="CC0000"/>
                </a:solidFill>
              </a:rPr>
              <a:t>Process</a:t>
            </a:r>
            <a:r>
              <a:rPr lang="en-US" altLang="en-US" dirty="0"/>
              <a:t> is a repetitive collection of interrelated tasks aimed at achieving a certain goal. </a:t>
            </a:r>
          </a:p>
          <a:p>
            <a:pPr algn="just"/>
            <a:r>
              <a:rPr lang="en-US" altLang="en-US" b="1" dirty="0">
                <a:solidFill>
                  <a:srgbClr val="CC0000"/>
                </a:solidFill>
              </a:rPr>
              <a:t>Project </a:t>
            </a:r>
            <a:r>
              <a:rPr lang="en-US" altLang="en-US" dirty="0"/>
              <a:t>is a unique Endeavour with a beginning and an end undertaken to achieve a goal.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B642050-CE22-4171-AD5C-48117C9CBCCF}"/>
              </a:ext>
            </a:extLst>
          </p:cNvPr>
          <p:cNvSpPr>
            <a:spLocks noGrp="1"/>
          </p:cNvSpPr>
          <p:nvPr>
            <p:ph type="sldNum" sz="quarter" idx="12"/>
          </p:nvPr>
        </p:nvSpPr>
        <p:spPr/>
        <p:txBody>
          <a:bodyPr/>
          <a:lstStyle/>
          <a:p>
            <a:fld id="{64F40271-6D7F-44F4-8EAD-4FA5B648BC75}" type="slidenum">
              <a:rPr lang="en-US" altLang="en-US"/>
              <a:pPr/>
              <a:t>19</a:t>
            </a:fld>
            <a:endParaRPr lang="en-US" altLang="en-US"/>
          </a:p>
        </p:txBody>
      </p:sp>
      <p:sp>
        <p:nvSpPr>
          <p:cNvPr id="589826" name="AutoShape 2">
            <a:extLst>
              <a:ext uri="{FF2B5EF4-FFF2-40B4-BE49-F238E27FC236}">
                <a16:creationId xmlns:a16="http://schemas.microsoft.com/office/drawing/2014/main" id="{4FD68B6E-4166-40AB-8F6C-6B7929C35611}"/>
              </a:ext>
            </a:extLst>
          </p:cNvPr>
          <p:cNvSpPr>
            <a:spLocks noGrp="1" noChangeArrowheads="1"/>
          </p:cNvSpPr>
          <p:nvPr>
            <p:ph type="title"/>
          </p:nvPr>
        </p:nvSpPr>
        <p:spPr>
          <a:xfrm>
            <a:off x="457200" y="274638"/>
            <a:ext cx="8229600" cy="1143000"/>
          </a:xfrm>
        </p:spPr>
        <p:txBody>
          <a:bodyPr/>
          <a:lstStyle/>
          <a:p>
            <a:r>
              <a:rPr lang="en-US" altLang="en-US" dirty="0"/>
              <a:t>Process Vs Project Management</a:t>
            </a:r>
          </a:p>
        </p:txBody>
      </p:sp>
      <p:sp>
        <p:nvSpPr>
          <p:cNvPr id="589828" name="Rectangle 4">
            <a:extLst>
              <a:ext uri="{FF2B5EF4-FFF2-40B4-BE49-F238E27FC236}">
                <a16:creationId xmlns:a16="http://schemas.microsoft.com/office/drawing/2014/main" id="{40F944C0-4E0E-4AFA-BEE7-C7C51D4823EE}"/>
              </a:ext>
            </a:extLst>
          </p:cNvPr>
          <p:cNvSpPr>
            <a:spLocks noChangeArrowheads="1"/>
          </p:cNvSpPr>
          <p:nvPr/>
        </p:nvSpPr>
        <p:spPr bwMode="auto">
          <a:xfrm>
            <a:off x="647700" y="1417638"/>
            <a:ext cx="78486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Char char="•"/>
            </a:pPr>
            <a:r>
              <a:rPr lang="en-US" altLang="en-US" sz="2400" b="1" u="sng" dirty="0"/>
              <a:t>Process management</a:t>
            </a:r>
            <a:r>
              <a:rPr lang="en-US" altLang="en-US" sz="2400" b="1" dirty="0"/>
              <a:t> has emphasis on increasing "repeatability" of the tasks, efficiency (decreasing time needed, reducing cost), increasing quality (including consistency in quality). </a:t>
            </a:r>
          </a:p>
          <a:p>
            <a:pPr algn="just">
              <a:buFontTx/>
              <a:buChar char="•"/>
            </a:pPr>
            <a:endParaRPr lang="en-US" altLang="en-US" sz="2400" b="1" dirty="0"/>
          </a:p>
          <a:p>
            <a:pPr algn="just">
              <a:buFontTx/>
              <a:buChar char="•"/>
            </a:pPr>
            <a:r>
              <a:rPr lang="en-US" altLang="en-US" sz="2400" b="1" u="sng" dirty="0"/>
              <a:t>Project management</a:t>
            </a:r>
            <a:r>
              <a:rPr lang="en-US" altLang="en-US" sz="2400" b="1" dirty="0"/>
              <a:t> has emphasis on getting the thing done, achieving the end result. Higher efficiency is harder to achieve since it might require custom tools and methods that can only be developed if the project was turned into a repetitive process.</a:t>
            </a:r>
            <a:endParaRPr lang="en-US" altLang="en-US" b="1" dirty="0"/>
          </a:p>
          <a:p>
            <a:endParaRPr lang="en-US"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686800" y="6565900"/>
            <a:ext cx="381000" cy="244475"/>
          </a:xfrm>
          <a:prstGeom prst="rect">
            <a:avLst/>
          </a:prstGeom>
        </p:spPr>
        <p:txBody>
          <a:bodyPr/>
          <a:lstStyle/>
          <a:p>
            <a:fld id="{596CF2AF-C036-480A-98F0-6556CEC094E3}" type="slidenum">
              <a:rPr lang="en-US"/>
              <a:pPr/>
              <a:t>2</a:t>
            </a:fld>
            <a:endParaRPr lang="en-US"/>
          </a:p>
        </p:txBody>
      </p:sp>
      <p:sp>
        <p:nvSpPr>
          <p:cNvPr id="3074" name="Rectangle 2"/>
          <p:cNvSpPr>
            <a:spLocks noGrp="1" noChangeArrowheads="1"/>
          </p:cNvSpPr>
          <p:nvPr>
            <p:ph type="title"/>
          </p:nvPr>
        </p:nvSpPr>
        <p:spPr>
          <a:xfrm>
            <a:off x="457200" y="274638"/>
            <a:ext cx="8229600" cy="1143000"/>
          </a:xfrm>
        </p:spPr>
        <p:txBody>
          <a:bodyPr/>
          <a:lstStyle/>
          <a:p>
            <a:r>
              <a:rPr lang="en-US"/>
              <a:t>Course Description </a:t>
            </a:r>
          </a:p>
        </p:txBody>
      </p:sp>
      <p:sp>
        <p:nvSpPr>
          <p:cNvPr id="3075" name="Rectangle 3"/>
          <p:cNvSpPr>
            <a:spLocks noGrp="1" noChangeArrowheads="1"/>
          </p:cNvSpPr>
          <p:nvPr>
            <p:ph type="body" idx="1"/>
          </p:nvPr>
        </p:nvSpPr>
        <p:spPr>
          <a:xfrm>
            <a:off x="304800" y="1295400"/>
            <a:ext cx="8686800" cy="4724400"/>
          </a:xfrm>
        </p:spPr>
        <p:txBody>
          <a:bodyPr>
            <a:normAutofit/>
          </a:bodyPr>
          <a:lstStyle/>
          <a:p>
            <a:r>
              <a:rPr lang="en-US" sz="2800" dirty="0"/>
              <a:t>Provides an overview of the </a:t>
            </a:r>
            <a:r>
              <a:rPr lang="en-US" sz="2800" dirty="0">
                <a:solidFill>
                  <a:srgbClr val="FF0000"/>
                </a:solidFill>
              </a:rPr>
              <a:t>roles</a:t>
            </a:r>
            <a:r>
              <a:rPr lang="en-US" sz="2800" dirty="0"/>
              <a:t>, </a:t>
            </a:r>
            <a:r>
              <a:rPr lang="en-US" sz="2800" dirty="0">
                <a:solidFill>
                  <a:srgbClr val="FF0000"/>
                </a:solidFill>
              </a:rPr>
              <a:t>responsibilities</a:t>
            </a:r>
            <a:r>
              <a:rPr lang="en-US" sz="2800" dirty="0"/>
              <a:t>, and </a:t>
            </a:r>
            <a:r>
              <a:rPr lang="en-US" sz="2800" dirty="0">
                <a:solidFill>
                  <a:srgbClr val="FF0000"/>
                </a:solidFill>
              </a:rPr>
              <a:t>management</a:t>
            </a:r>
            <a:r>
              <a:rPr lang="en-US" sz="2800" dirty="0"/>
              <a:t> methods of the Software project manager.  </a:t>
            </a:r>
          </a:p>
          <a:p>
            <a:r>
              <a:rPr lang="en-US" sz="2800" dirty="0"/>
              <a:t>Most software Projects are developed in teams. </a:t>
            </a:r>
          </a:p>
          <a:p>
            <a:pPr lvl="1"/>
            <a:r>
              <a:rPr lang="en-US" sz="2400" dirty="0"/>
              <a:t>It is therefore vital that software engineers have detailed knowledge and skills to manage and work effectively in project teams.</a:t>
            </a:r>
          </a:p>
          <a:p>
            <a:pPr lvl="1"/>
            <a:r>
              <a:rPr lang="en-US" sz="2400" dirty="0"/>
              <a:t>This course assumes that the participants already have practical knowledge from project participations.</a:t>
            </a:r>
          </a:p>
          <a:p>
            <a:pPr lvl="1"/>
            <a:r>
              <a:rPr lang="en-US" sz="2400" dirty="0"/>
              <a:t>The course assumes a basic understanding of analysis techniques.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083BAF8-FCF3-4023-8631-3A8F64FA6926}"/>
              </a:ext>
            </a:extLst>
          </p:cNvPr>
          <p:cNvPicPr>
            <a:picLocks noGrp="1" noChangeAspect="1"/>
          </p:cNvPicPr>
          <p:nvPr>
            <p:ph idx="1"/>
          </p:nvPr>
        </p:nvPicPr>
        <p:blipFill>
          <a:blip r:embed="rId2"/>
          <a:stretch>
            <a:fillRect/>
          </a:stretch>
        </p:blipFill>
        <p:spPr>
          <a:xfrm>
            <a:off x="957262" y="1356678"/>
            <a:ext cx="7229475" cy="3152775"/>
          </a:xfrm>
        </p:spPr>
      </p:pic>
      <p:sp>
        <p:nvSpPr>
          <p:cNvPr id="3" name="Slide Number Placeholder 2">
            <a:extLst>
              <a:ext uri="{FF2B5EF4-FFF2-40B4-BE49-F238E27FC236}">
                <a16:creationId xmlns:a16="http://schemas.microsoft.com/office/drawing/2014/main" id="{8C1AF1E1-31C5-4623-94BF-D30571D83EA0}"/>
              </a:ext>
            </a:extLst>
          </p:cNvPr>
          <p:cNvSpPr>
            <a:spLocks noGrp="1"/>
          </p:cNvSpPr>
          <p:nvPr>
            <p:ph type="sldNum" sz="quarter" idx="12"/>
          </p:nvPr>
        </p:nvSpPr>
        <p:spPr/>
        <p:txBody>
          <a:bodyPr/>
          <a:lstStyle/>
          <a:p>
            <a:fld id="{824B4159-FCFA-4B65-AB9B-C8053E6DB226}" type="slidenum">
              <a:rPr lang="en-US" smtClean="0"/>
              <a:pPr/>
              <a:t>20</a:t>
            </a:fld>
            <a:endParaRPr lang="en-US"/>
          </a:p>
        </p:txBody>
      </p:sp>
      <p:sp>
        <p:nvSpPr>
          <p:cNvPr id="4" name="Title 3">
            <a:extLst>
              <a:ext uri="{FF2B5EF4-FFF2-40B4-BE49-F238E27FC236}">
                <a16:creationId xmlns:a16="http://schemas.microsoft.com/office/drawing/2014/main" id="{B3E833CF-4716-4960-8C24-79EE46143F8A}"/>
              </a:ext>
            </a:extLst>
          </p:cNvPr>
          <p:cNvSpPr>
            <a:spLocks noGrp="1"/>
          </p:cNvSpPr>
          <p:nvPr>
            <p:ph type="title"/>
          </p:nvPr>
        </p:nvSpPr>
        <p:spPr/>
        <p:txBody>
          <a:bodyPr/>
          <a:lstStyle/>
          <a:p>
            <a:r>
              <a:rPr lang="en-US"/>
              <a:t>Activity</a:t>
            </a:r>
            <a:endParaRPr lang="en-US" dirty="0"/>
          </a:p>
        </p:txBody>
      </p:sp>
      <p:pic>
        <p:nvPicPr>
          <p:cNvPr id="8" name="Picture 7">
            <a:extLst>
              <a:ext uri="{FF2B5EF4-FFF2-40B4-BE49-F238E27FC236}">
                <a16:creationId xmlns:a16="http://schemas.microsoft.com/office/drawing/2014/main" id="{9AE2F04D-22DE-4D50-91A7-749B4FFB732D}"/>
              </a:ext>
            </a:extLst>
          </p:cNvPr>
          <p:cNvPicPr>
            <a:picLocks noChangeAspect="1"/>
          </p:cNvPicPr>
          <p:nvPr/>
        </p:nvPicPr>
        <p:blipFill>
          <a:blip r:embed="rId3"/>
          <a:stretch>
            <a:fillRect/>
          </a:stretch>
        </p:blipFill>
        <p:spPr>
          <a:xfrm>
            <a:off x="957262" y="4419918"/>
            <a:ext cx="7210425" cy="2343150"/>
          </a:xfrm>
          <a:prstGeom prst="rect">
            <a:avLst/>
          </a:prstGeom>
        </p:spPr>
      </p:pic>
    </p:spTree>
    <p:extLst>
      <p:ext uri="{BB962C8B-B14F-4D97-AF65-F5344CB8AC3E}">
        <p14:creationId xmlns:p14="http://schemas.microsoft.com/office/powerpoint/2010/main" val="1648825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30BD552-7A58-49CF-9A27-118BCF6F91FC}"/>
              </a:ext>
            </a:extLst>
          </p:cNvPr>
          <p:cNvSpPr>
            <a:spLocks noGrp="1"/>
          </p:cNvSpPr>
          <p:nvPr>
            <p:ph type="sldNum" sz="quarter" idx="12"/>
          </p:nvPr>
        </p:nvSpPr>
        <p:spPr/>
        <p:txBody>
          <a:bodyPr/>
          <a:lstStyle/>
          <a:p>
            <a:fld id="{AED866C4-AA44-4A5A-9629-777FFDE0B6A2}" type="slidenum">
              <a:rPr lang="en-US" altLang="en-US"/>
              <a:pPr/>
              <a:t>21</a:t>
            </a:fld>
            <a:endParaRPr lang="en-US" altLang="en-US"/>
          </a:p>
        </p:txBody>
      </p:sp>
      <p:sp>
        <p:nvSpPr>
          <p:cNvPr id="516098" name="AutoShape 2">
            <a:extLst>
              <a:ext uri="{FF2B5EF4-FFF2-40B4-BE49-F238E27FC236}">
                <a16:creationId xmlns:a16="http://schemas.microsoft.com/office/drawing/2014/main" id="{E031B4AA-614D-4A00-BB1E-0453FC8B6721}"/>
              </a:ext>
            </a:extLst>
          </p:cNvPr>
          <p:cNvSpPr>
            <a:spLocks noGrp="1" noChangeArrowheads="1"/>
          </p:cNvSpPr>
          <p:nvPr>
            <p:ph type="title"/>
          </p:nvPr>
        </p:nvSpPr>
        <p:spPr>
          <a:xfrm>
            <a:off x="457200" y="274638"/>
            <a:ext cx="8229600" cy="1143000"/>
          </a:xfrm>
        </p:spPr>
        <p:txBody>
          <a:bodyPr/>
          <a:lstStyle/>
          <a:p>
            <a:r>
              <a:rPr lang="en-US" altLang="en-US" dirty="0"/>
              <a:t>Software Project vs other projects</a:t>
            </a:r>
          </a:p>
        </p:txBody>
      </p:sp>
      <p:sp>
        <p:nvSpPr>
          <p:cNvPr id="516099" name="Rectangle 3">
            <a:extLst>
              <a:ext uri="{FF2B5EF4-FFF2-40B4-BE49-F238E27FC236}">
                <a16:creationId xmlns:a16="http://schemas.microsoft.com/office/drawing/2014/main" id="{9B6A963F-C4EA-42F4-841C-10CE17A9CD69}"/>
              </a:ext>
            </a:extLst>
          </p:cNvPr>
          <p:cNvSpPr>
            <a:spLocks noGrp="1" noChangeArrowheads="1"/>
          </p:cNvSpPr>
          <p:nvPr>
            <p:ph type="body" idx="1"/>
          </p:nvPr>
        </p:nvSpPr>
        <p:spPr/>
        <p:txBody>
          <a:bodyPr/>
          <a:lstStyle/>
          <a:p>
            <a:r>
              <a:rPr lang="en-US" altLang="en-US" dirty="0"/>
              <a:t>FP Brooks (1987) “No silver bullet: essence and accidents of SE”</a:t>
            </a:r>
          </a:p>
          <a:p>
            <a:r>
              <a:rPr lang="en-US" altLang="en-US" dirty="0"/>
              <a:t>Complexity</a:t>
            </a:r>
          </a:p>
          <a:p>
            <a:r>
              <a:rPr lang="en-US" altLang="en-US" dirty="0"/>
              <a:t>Conformity</a:t>
            </a:r>
          </a:p>
          <a:p>
            <a:r>
              <a:rPr lang="en-US" altLang="en-US" dirty="0"/>
              <a:t>Changeability</a:t>
            </a:r>
          </a:p>
          <a:p>
            <a:r>
              <a:rPr lang="en-US" altLang="en-US" dirty="0"/>
              <a:t>Invisibility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7607626-2AD3-4817-99C7-AF01A632CCD7}"/>
              </a:ext>
            </a:extLst>
          </p:cNvPr>
          <p:cNvSpPr>
            <a:spLocks noGrp="1"/>
          </p:cNvSpPr>
          <p:nvPr>
            <p:ph type="sldNum" sz="quarter" idx="12"/>
          </p:nvPr>
        </p:nvSpPr>
        <p:spPr/>
        <p:txBody>
          <a:bodyPr/>
          <a:lstStyle/>
          <a:p>
            <a:fld id="{9A124357-0BB6-4D16-8405-4F6E28EFC5F6}" type="slidenum">
              <a:rPr lang="en-US" altLang="en-US"/>
              <a:pPr/>
              <a:t>22</a:t>
            </a:fld>
            <a:endParaRPr lang="en-US" altLang="en-US"/>
          </a:p>
        </p:txBody>
      </p:sp>
      <p:sp>
        <p:nvSpPr>
          <p:cNvPr id="519170" name="AutoShape 2">
            <a:extLst>
              <a:ext uri="{FF2B5EF4-FFF2-40B4-BE49-F238E27FC236}">
                <a16:creationId xmlns:a16="http://schemas.microsoft.com/office/drawing/2014/main" id="{4DFB3F1A-D3DC-462E-81E0-8D7F0F177894}"/>
              </a:ext>
            </a:extLst>
          </p:cNvPr>
          <p:cNvSpPr>
            <a:spLocks noGrp="1" noChangeArrowheads="1"/>
          </p:cNvSpPr>
          <p:nvPr>
            <p:ph type="title"/>
          </p:nvPr>
        </p:nvSpPr>
        <p:spPr>
          <a:xfrm>
            <a:off x="457200" y="274638"/>
            <a:ext cx="8229600" cy="1143000"/>
          </a:xfrm>
        </p:spPr>
        <p:txBody>
          <a:bodyPr/>
          <a:lstStyle/>
          <a:p>
            <a:r>
              <a:rPr lang="en-US" altLang="en-US"/>
              <a:t>Complexity</a:t>
            </a:r>
          </a:p>
        </p:txBody>
      </p:sp>
      <p:sp>
        <p:nvSpPr>
          <p:cNvPr id="519171" name="Rectangle 3">
            <a:extLst>
              <a:ext uri="{FF2B5EF4-FFF2-40B4-BE49-F238E27FC236}">
                <a16:creationId xmlns:a16="http://schemas.microsoft.com/office/drawing/2014/main" id="{2A7C5625-DC4C-479F-8701-B31FD8375E89}"/>
              </a:ext>
            </a:extLst>
          </p:cNvPr>
          <p:cNvSpPr>
            <a:spLocks noGrp="1" noChangeArrowheads="1"/>
          </p:cNvSpPr>
          <p:nvPr>
            <p:ph type="body" idx="1"/>
          </p:nvPr>
        </p:nvSpPr>
        <p:spPr>
          <a:xfrm>
            <a:off x="533400" y="1676400"/>
            <a:ext cx="8305800" cy="3724275"/>
          </a:xfrm>
        </p:spPr>
        <p:txBody>
          <a:bodyPr>
            <a:normAutofit fontScale="92500" lnSpcReduction="20000"/>
          </a:bodyPr>
          <a:lstStyle/>
          <a:p>
            <a:pPr lvl="1"/>
            <a:r>
              <a:rPr lang="en-US" altLang="en-US" dirty="0">
                <a:latin typeface="Times New Roman" panose="02020603050405020304" pitchFamily="18" charset="0"/>
                <a:cs typeface="Times New Roman" panose="02020603050405020304" pitchFamily="18" charset="0"/>
              </a:rPr>
              <a:t>No two parts are alike </a:t>
            </a:r>
          </a:p>
          <a:p>
            <a:pPr lvl="1"/>
            <a:r>
              <a:rPr lang="en-US" altLang="en-US" dirty="0">
                <a:latin typeface="Times New Roman" panose="02020603050405020304" pitchFamily="18" charset="0"/>
                <a:cs typeface="Times New Roman" panose="02020603050405020304" pitchFamily="18" charset="0"/>
              </a:rPr>
              <a:t>Software systems have orders-of-magnitude more states </a:t>
            </a:r>
          </a:p>
          <a:p>
            <a:pPr lvl="1"/>
            <a:r>
              <a:rPr lang="en-US" altLang="en-US" dirty="0">
                <a:latin typeface="Times New Roman" panose="02020603050405020304" pitchFamily="18" charset="0"/>
                <a:cs typeface="Times New Roman" panose="02020603050405020304" pitchFamily="18" charset="0"/>
              </a:rPr>
              <a:t>Scaling-up of a software entity is not merely a repetition of the same elements in larger sizes; it is necessarily an increase in the number of different elements </a:t>
            </a:r>
          </a:p>
          <a:p>
            <a:pPr lvl="1"/>
            <a:r>
              <a:rPr lang="en-US" altLang="en-US" dirty="0">
                <a:latin typeface="Times New Roman" panose="02020603050405020304" pitchFamily="18" charset="0"/>
                <a:cs typeface="Times New Roman" panose="02020603050405020304" pitchFamily="18" charset="0"/>
              </a:rPr>
              <a:t>In most cases, the elements interact with each other in some nonlinear fashion, and the complexity of the whole increases much more than linearly.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ED0F3F-8BC5-4376-B50B-EB267944271C}"/>
              </a:ext>
            </a:extLst>
          </p:cNvPr>
          <p:cNvSpPr>
            <a:spLocks noGrp="1"/>
          </p:cNvSpPr>
          <p:nvPr>
            <p:ph type="sldNum" sz="quarter" idx="12"/>
          </p:nvPr>
        </p:nvSpPr>
        <p:spPr/>
        <p:txBody>
          <a:bodyPr/>
          <a:lstStyle/>
          <a:p>
            <a:fld id="{C806F07D-A242-4A87-AA91-9239AED1D945}" type="slidenum">
              <a:rPr lang="en-US" altLang="en-US"/>
              <a:pPr/>
              <a:t>23</a:t>
            </a:fld>
            <a:endParaRPr lang="en-US" altLang="en-US"/>
          </a:p>
        </p:txBody>
      </p:sp>
      <p:sp>
        <p:nvSpPr>
          <p:cNvPr id="524290" name="AutoShape 2">
            <a:extLst>
              <a:ext uri="{FF2B5EF4-FFF2-40B4-BE49-F238E27FC236}">
                <a16:creationId xmlns:a16="http://schemas.microsoft.com/office/drawing/2014/main" id="{01842BBE-1102-4E3F-B340-BAAC47FC3866}"/>
              </a:ext>
            </a:extLst>
          </p:cNvPr>
          <p:cNvSpPr>
            <a:spLocks noGrp="1" noChangeArrowheads="1"/>
          </p:cNvSpPr>
          <p:nvPr>
            <p:ph type="title"/>
          </p:nvPr>
        </p:nvSpPr>
        <p:spPr>
          <a:xfrm>
            <a:off x="457200" y="274638"/>
            <a:ext cx="8229600" cy="1143000"/>
          </a:xfrm>
        </p:spPr>
        <p:txBody>
          <a:bodyPr/>
          <a:lstStyle/>
          <a:p>
            <a:r>
              <a:rPr lang="en-US" altLang="en-US"/>
              <a:t>Complexity--cont</a:t>
            </a:r>
          </a:p>
        </p:txBody>
      </p:sp>
      <p:sp>
        <p:nvSpPr>
          <p:cNvPr id="524291" name="Rectangle 3">
            <a:extLst>
              <a:ext uri="{FF2B5EF4-FFF2-40B4-BE49-F238E27FC236}">
                <a16:creationId xmlns:a16="http://schemas.microsoft.com/office/drawing/2014/main" id="{2619ABFE-ECA1-4B05-A18D-4FB53759C09A}"/>
              </a:ext>
            </a:extLst>
          </p:cNvPr>
          <p:cNvSpPr>
            <a:spLocks noGrp="1" noChangeArrowheads="1"/>
          </p:cNvSpPr>
          <p:nvPr>
            <p:ph type="body" idx="1"/>
          </p:nvPr>
        </p:nvSpPr>
        <p:spPr/>
        <p:txBody>
          <a:bodyPr/>
          <a:lstStyle/>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From the complexity comes the difficulty:</a:t>
            </a:r>
          </a:p>
          <a:p>
            <a:pPr lvl="2"/>
            <a:r>
              <a:rPr lang="en-US" altLang="en-US" sz="2400" dirty="0">
                <a:latin typeface="Times New Roman" panose="02020603050405020304" pitchFamily="18" charset="0"/>
                <a:cs typeface="Times New Roman" panose="02020603050405020304" pitchFamily="18" charset="0"/>
              </a:rPr>
              <a:t>communication among team members, which leads to product flaws, cost overruns and schedule delays </a:t>
            </a:r>
          </a:p>
          <a:p>
            <a:pPr lvl="2"/>
            <a:r>
              <a:rPr lang="en-US" altLang="en-US" sz="2400" dirty="0">
                <a:latin typeface="Times New Roman" panose="02020603050405020304" pitchFamily="18" charset="0"/>
                <a:cs typeface="Times New Roman" panose="02020603050405020304" pitchFamily="18" charset="0"/>
              </a:rPr>
              <a:t>less understanding of all the possible states of the program and from that comes the </a:t>
            </a:r>
            <a:r>
              <a:rPr lang="en-US" altLang="en-US" sz="2400" b="1" dirty="0">
                <a:latin typeface="Times New Roman" panose="02020603050405020304" pitchFamily="18" charset="0"/>
                <a:cs typeface="Times New Roman" panose="02020603050405020304" pitchFamily="18" charset="0"/>
              </a:rPr>
              <a:t>unreliability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18ADAB0-BA1F-4BBA-A0D5-54A1B40E754F}"/>
              </a:ext>
            </a:extLst>
          </p:cNvPr>
          <p:cNvSpPr>
            <a:spLocks noGrp="1"/>
          </p:cNvSpPr>
          <p:nvPr>
            <p:ph type="sldNum" sz="quarter" idx="12"/>
          </p:nvPr>
        </p:nvSpPr>
        <p:spPr/>
        <p:txBody>
          <a:bodyPr/>
          <a:lstStyle/>
          <a:p>
            <a:fld id="{10739789-3C84-4D01-8112-E280E7B4D846}" type="slidenum">
              <a:rPr lang="en-US" altLang="en-US"/>
              <a:pPr/>
              <a:t>24</a:t>
            </a:fld>
            <a:endParaRPr lang="en-US" altLang="en-US"/>
          </a:p>
        </p:txBody>
      </p:sp>
      <p:sp>
        <p:nvSpPr>
          <p:cNvPr id="522242" name="AutoShape 2">
            <a:extLst>
              <a:ext uri="{FF2B5EF4-FFF2-40B4-BE49-F238E27FC236}">
                <a16:creationId xmlns:a16="http://schemas.microsoft.com/office/drawing/2014/main" id="{B3A0EC6D-1D54-4BD8-B266-A768FEE5DB86}"/>
              </a:ext>
            </a:extLst>
          </p:cNvPr>
          <p:cNvSpPr>
            <a:spLocks noGrp="1" noChangeArrowheads="1"/>
          </p:cNvSpPr>
          <p:nvPr>
            <p:ph type="title"/>
          </p:nvPr>
        </p:nvSpPr>
        <p:spPr>
          <a:xfrm>
            <a:off x="457200" y="274638"/>
            <a:ext cx="8229600" cy="1143000"/>
          </a:xfrm>
        </p:spPr>
        <p:txBody>
          <a:bodyPr/>
          <a:lstStyle/>
          <a:p>
            <a:r>
              <a:rPr lang="en-US" altLang="en-US" dirty="0"/>
              <a:t>Changeability</a:t>
            </a:r>
          </a:p>
        </p:txBody>
      </p:sp>
      <p:sp>
        <p:nvSpPr>
          <p:cNvPr id="522243" name="Rectangle 3">
            <a:extLst>
              <a:ext uri="{FF2B5EF4-FFF2-40B4-BE49-F238E27FC236}">
                <a16:creationId xmlns:a16="http://schemas.microsoft.com/office/drawing/2014/main" id="{190B5E6E-E419-4ED2-826E-FDEFEC1C967A}"/>
              </a:ext>
            </a:extLst>
          </p:cNvPr>
          <p:cNvSpPr>
            <a:spLocks noGrp="1" noChangeArrowheads="1"/>
          </p:cNvSpPr>
          <p:nvPr>
            <p:ph type="body" idx="1"/>
          </p:nvPr>
        </p:nvSpPr>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The software entity is constantly subject to pressures for change. Of course, so are buildings, cars, computers But manufactured things are infrequently changed after manufacture.</a:t>
            </a:r>
          </a:p>
          <a:p>
            <a:pPr>
              <a:lnSpc>
                <a:spcPct val="90000"/>
              </a:lnSpc>
            </a:pPr>
            <a:r>
              <a:rPr lang="en-US" altLang="en-US" sz="2400" dirty="0">
                <a:latin typeface="Times New Roman" panose="02020603050405020304" pitchFamily="18" charset="0"/>
                <a:cs typeface="Times New Roman" panose="02020603050405020304" pitchFamily="18" charset="0"/>
              </a:rPr>
              <a:t>software of a system embodies its function, and the function is the part that most feels the pressures of change </a:t>
            </a:r>
          </a:p>
          <a:p>
            <a:pPr>
              <a:lnSpc>
                <a:spcPct val="90000"/>
              </a:lnSpc>
            </a:pPr>
            <a:r>
              <a:rPr lang="en-US" altLang="en-US" sz="2400" dirty="0">
                <a:latin typeface="Times New Roman" panose="02020603050405020304" pitchFamily="18" charset="0"/>
                <a:cs typeface="Times New Roman" panose="02020603050405020304" pitchFamily="18" charset="0"/>
              </a:rPr>
              <a:t>Buildings do in fact get changed, but the high costs of change, understood by all, serve to dampen the whims of the changes.</a:t>
            </a:r>
          </a:p>
          <a:p>
            <a:pPr>
              <a:lnSpc>
                <a:spcPct val="9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AF7940-E788-487E-A47F-F68C3879AB8C}"/>
              </a:ext>
            </a:extLst>
          </p:cNvPr>
          <p:cNvSpPr>
            <a:spLocks noGrp="1"/>
          </p:cNvSpPr>
          <p:nvPr>
            <p:ph type="sldNum" sz="quarter" idx="12"/>
          </p:nvPr>
        </p:nvSpPr>
        <p:spPr/>
        <p:txBody>
          <a:bodyPr/>
          <a:lstStyle/>
          <a:p>
            <a:fld id="{E47685EB-6246-40DC-88E2-A1C1A813B48E}" type="slidenum">
              <a:rPr lang="en-US" altLang="en-US"/>
              <a:pPr/>
              <a:t>25</a:t>
            </a:fld>
            <a:endParaRPr lang="en-US" altLang="en-US"/>
          </a:p>
        </p:txBody>
      </p:sp>
      <p:sp>
        <p:nvSpPr>
          <p:cNvPr id="525314" name="AutoShape 2">
            <a:extLst>
              <a:ext uri="{FF2B5EF4-FFF2-40B4-BE49-F238E27FC236}">
                <a16:creationId xmlns:a16="http://schemas.microsoft.com/office/drawing/2014/main" id="{389F573A-6F08-4407-AEB1-F2FBC9790276}"/>
              </a:ext>
            </a:extLst>
          </p:cNvPr>
          <p:cNvSpPr>
            <a:spLocks noGrp="1" noChangeArrowheads="1"/>
          </p:cNvSpPr>
          <p:nvPr>
            <p:ph type="title"/>
          </p:nvPr>
        </p:nvSpPr>
        <p:spPr>
          <a:xfrm>
            <a:off x="457200" y="274638"/>
            <a:ext cx="8229600" cy="1143000"/>
          </a:xfrm>
        </p:spPr>
        <p:txBody>
          <a:bodyPr/>
          <a:lstStyle/>
          <a:p>
            <a:r>
              <a:rPr lang="en-US" altLang="en-US" dirty="0"/>
              <a:t>Invisibility</a:t>
            </a:r>
          </a:p>
        </p:txBody>
      </p:sp>
      <p:sp>
        <p:nvSpPr>
          <p:cNvPr id="525315" name="Rectangle 3">
            <a:extLst>
              <a:ext uri="{FF2B5EF4-FFF2-40B4-BE49-F238E27FC236}">
                <a16:creationId xmlns:a16="http://schemas.microsoft.com/office/drawing/2014/main" id="{9C586092-A6FA-4156-950E-8663037A3452}"/>
              </a:ext>
            </a:extLst>
          </p:cNvPr>
          <p:cNvSpPr>
            <a:spLocks noGrp="1" noChangeArrowheads="1"/>
          </p:cNvSpPr>
          <p:nvPr>
            <p:ph type="body" idx="1"/>
          </p:nvPr>
        </p:nvSpPr>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Software is invisible.</a:t>
            </a:r>
          </a:p>
          <a:p>
            <a:pPr>
              <a:lnSpc>
                <a:spcPct val="90000"/>
              </a:lnSpc>
            </a:pPr>
            <a:r>
              <a:rPr lang="en-US" altLang="en-US" sz="2400" dirty="0">
                <a:latin typeface="Times New Roman" panose="02020603050405020304" pitchFamily="18" charset="0"/>
                <a:cs typeface="Times New Roman" panose="02020603050405020304" pitchFamily="18" charset="0"/>
              </a:rPr>
              <a:t>SPM can be seen as the process of making the invisible visible.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0915F7D-317C-4932-A44D-08C8E71C2A57}"/>
              </a:ext>
            </a:extLst>
          </p:cNvPr>
          <p:cNvSpPr>
            <a:spLocks noGrp="1"/>
          </p:cNvSpPr>
          <p:nvPr>
            <p:ph type="sldNum" sz="quarter" idx="12"/>
          </p:nvPr>
        </p:nvSpPr>
        <p:spPr/>
        <p:txBody>
          <a:bodyPr/>
          <a:lstStyle/>
          <a:p>
            <a:fld id="{E95B91FC-6E56-4187-810C-438836A4DDBA}" type="slidenum">
              <a:rPr lang="en-US" altLang="en-US"/>
              <a:pPr/>
              <a:t>26</a:t>
            </a:fld>
            <a:endParaRPr lang="en-US" altLang="en-US"/>
          </a:p>
        </p:txBody>
      </p:sp>
      <p:sp>
        <p:nvSpPr>
          <p:cNvPr id="526338" name="AutoShape 2">
            <a:extLst>
              <a:ext uri="{FF2B5EF4-FFF2-40B4-BE49-F238E27FC236}">
                <a16:creationId xmlns:a16="http://schemas.microsoft.com/office/drawing/2014/main" id="{6DC6FFF1-52DF-43B0-B574-F713D5E09882}"/>
              </a:ext>
            </a:extLst>
          </p:cNvPr>
          <p:cNvSpPr>
            <a:spLocks noGrp="1" noChangeArrowheads="1"/>
          </p:cNvSpPr>
          <p:nvPr>
            <p:ph type="title"/>
          </p:nvPr>
        </p:nvSpPr>
        <p:spPr>
          <a:xfrm>
            <a:off x="457200" y="274638"/>
            <a:ext cx="8229600" cy="1143000"/>
          </a:xfrm>
        </p:spPr>
        <p:txBody>
          <a:bodyPr/>
          <a:lstStyle/>
          <a:p>
            <a:r>
              <a:rPr lang="en-US" altLang="en-US" dirty="0"/>
              <a:t>Conformity</a:t>
            </a:r>
          </a:p>
        </p:txBody>
      </p:sp>
      <p:sp>
        <p:nvSpPr>
          <p:cNvPr id="526339" name="Rectangle 3">
            <a:extLst>
              <a:ext uri="{FF2B5EF4-FFF2-40B4-BE49-F238E27FC236}">
                <a16:creationId xmlns:a16="http://schemas.microsoft.com/office/drawing/2014/main" id="{595AF75A-61F3-4127-8A8C-412887D69E4A}"/>
              </a:ext>
            </a:extLst>
          </p:cNvPr>
          <p:cNvSpPr>
            <a:spLocks noGrp="1" noChangeArrowheads="1"/>
          </p:cNvSpPr>
          <p:nvPr>
            <p:ph type="body" idx="1"/>
          </p:nvPr>
        </p:nvSpPr>
        <p:spPr/>
        <p:txBody>
          <a:bodyPr/>
          <a:lstStyle/>
          <a:p>
            <a:r>
              <a:rPr lang="en-US" altLang="en-US" sz="2600" dirty="0">
                <a:latin typeface="Times New Roman" panose="02020603050405020304" pitchFamily="18" charset="0"/>
                <a:cs typeface="Times New Roman" panose="02020603050405020304" pitchFamily="18" charset="0"/>
              </a:rPr>
              <a:t>Software developers have to conform to the requirements of human clients.</a:t>
            </a:r>
          </a:p>
          <a:p>
            <a:r>
              <a:rPr lang="en-US" altLang="en-US" sz="2600" dirty="0">
                <a:latin typeface="Times New Roman" panose="02020603050405020304" pitchFamily="18" charset="0"/>
                <a:cs typeface="Times New Roman" panose="02020603050405020304" pitchFamily="18" charset="0"/>
              </a:rPr>
              <a:t>Individuals can be inconsistent, ineffective decision making, organizations, internal communication can exhibit remarkable “organizational stupidity”.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1143000"/>
          </a:xfrm>
        </p:spPr>
        <p:txBody>
          <a:bodyPr/>
          <a:lstStyle/>
          <a:p>
            <a:r>
              <a:rPr lang="en-US" dirty="0"/>
              <a:t>Management </a:t>
            </a:r>
          </a:p>
        </p:txBody>
      </p:sp>
      <p:sp>
        <p:nvSpPr>
          <p:cNvPr id="53251" name="Rectangle 3"/>
          <p:cNvSpPr>
            <a:spLocks noGrp="1" noChangeArrowheads="1"/>
          </p:cNvSpPr>
          <p:nvPr>
            <p:ph type="body" idx="1"/>
          </p:nvPr>
        </p:nvSpPr>
        <p:spPr>
          <a:xfrm>
            <a:off x="152400" y="1219200"/>
            <a:ext cx="8763000" cy="5105400"/>
          </a:xfrm>
        </p:spPr>
        <p:txBody>
          <a:bodyPr>
            <a:normAutofit fontScale="92500" lnSpcReduction="10000"/>
          </a:bodyPr>
          <a:lstStyle/>
          <a:p>
            <a:r>
              <a:rPr lang="en-US" sz="3600" dirty="0"/>
              <a:t>What is Management?</a:t>
            </a:r>
          </a:p>
          <a:p>
            <a:pPr lvl="1"/>
            <a:r>
              <a:rPr lang="en-US" dirty="0"/>
              <a:t>Management is the art of getting things done through and with people in formally organized group.</a:t>
            </a:r>
            <a:endParaRPr lang="en-US" sz="2800" dirty="0"/>
          </a:p>
          <a:p>
            <a:r>
              <a:rPr lang="en-US" sz="3000" dirty="0"/>
              <a:t>Management involves following Functions/activities:</a:t>
            </a:r>
          </a:p>
          <a:p>
            <a:pPr lvl="1"/>
            <a:r>
              <a:rPr lang="en-US" sz="2400" dirty="0">
                <a:solidFill>
                  <a:srgbClr val="FF3300"/>
                </a:solidFill>
              </a:rPr>
              <a:t>Planning-</a:t>
            </a:r>
            <a:r>
              <a:rPr lang="en-US" sz="2400" dirty="0"/>
              <a:t> deciding what is to be done</a:t>
            </a:r>
          </a:p>
          <a:p>
            <a:pPr lvl="1"/>
            <a:r>
              <a:rPr lang="en-US" sz="2400" dirty="0">
                <a:solidFill>
                  <a:srgbClr val="FF3300"/>
                </a:solidFill>
              </a:rPr>
              <a:t>Organizing-</a:t>
            </a:r>
            <a:r>
              <a:rPr lang="en-US" sz="2400" dirty="0"/>
              <a:t> making arrangements</a:t>
            </a:r>
          </a:p>
          <a:p>
            <a:pPr lvl="1"/>
            <a:r>
              <a:rPr lang="en-US" sz="2400" dirty="0">
                <a:solidFill>
                  <a:srgbClr val="FF3300"/>
                </a:solidFill>
              </a:rPr>
              <a:t>Staffing-</a:t>
            </a:r>
            <a:r>
              <a:rPr lang="en-US" sz="2400" dirty="0"/>
              <a:t> selecting the right people for the job</a:t>
            </a:r>
          </a:p>
          <a:p>
            <a:pPr lvl="1"/>
            <a:r>
              <a:rPr lang="en-US" sz="2400" dirty="0">
                <a:solidFill>
                  <a:srgbClr val="FF3300"/>
                </a:solidFill>
              </a:rPr>
              <a:t>Directing-</a:t>
            </a:r>
            <a:r>
              <a:rPr lang="en-US" sz="2400" dirty="0"/>
              <a:t> giving instructions</a:t>
            </a:r>
          </a:p>
          <a:p>
            <a:pPr lvl="1"/>
            <a:r>
              <a:rPr lang="en-US" sz="2400" dirty="0">
                <a:solidFill>
                  <a:srgbClr val="FF3300"/>
                </a:solidFill>
              </a:rPr>
              <a:t>Monitoring-</a:t>
            </a:r>
            <a:r>
              <a:rPr lang="en-US" sz="2400" dirty="0"/>
              <a:t> checking on progress</a:t>
            </a:r>
          </a:p>
          <a:p>
            <a:pPr lvl="1"/>
            <a:r>
              <a:rPr lang="en-US" sz="2400" dirty="0">
                <a:solidFill>
                  <a:srgbClr val="FF3300"/>
                </a:solidFill>
              </a:rPr>
              <a:t>Controlling-</a:t>
            </a:r>
            <a:r>
              <a:rPr lang="en-US" sz="2400" dirty="0"/>
              <a:t> taking action to remedy hold-ups</a:t>
            </a:r>
          </a:p>
          <a:p>
            <a:pPr lvl="1"/>
            <a:r>
              <a:rPr lang="en-US" sz="2400" dirty="0">
                <a:solidFill>
                  <a:srgbClr val="FF3300"/>
                </a:solidFill>
              </a:rPr>
              <a:t>Innovating-</a:t>
            </a:r>
            <a:r>
              <a:rPr lang="en-US" sz="2400" dirty="0"/>
              <a:t> coming up with new solutions</a:t>
            </a:r>
          </a:p>
          <a:p>
            <a:pPr lvl="1"/>
            <a:r>
              <a:rPr lang="en-US" sz="2400" dirty="0">
                <a:solidFill>
                  <a:srgbClr val="FF3300"/>
                </a:solidFill>
              </a:rPr>
              <a:t>Representing-</a:t>
            </a:r>
            <a:r>
              <a:rPr lang="en-US" sz="2400" dirty="0"/>
              <a:t> liaising with users, suppliers, stakeholders etc.</a:t>
            </a:r>
          </a:p>
        </p:txBody>
      </p:sp>
      <p:sp>
        <p:nvSpPr>
          <p:cNvPr id="4" name="Slide Number Placeholder 3"/>
          <p:cNvSpPr>
            <a:spLocks noGrp="1"/>
          </p:cNvSpPr>
          <p:nvPr>
            <p:ph type="sldNum" sz="quarter" idx="12"/>
          </p:nvPr>
        </p:nvSpPr>
        <p:spPr/>
        <p:txBody>
          <a:bodyPr/>
          <a:lstStyle/>
          <a:p>
            <a:fld id="{824B4159-FCFA-4B65-AB9B-C8053E6DB226}" type="slidenum">
              <a:rPr lang="en-US" smtClean="0"/>
              <a:pPr/>
              <a:t>27</a:t>
            </a:fld>
            <a:endParaRPr lang="en-US"/>
          </a:p>
        </p:txBody>
      </p:sp>
    </p:spTree>
    <p:extLst>
      <p:ext uri="{BB962C8B-B14F-4D97-AF65-F5344CB8AC3E}">
        <p14:creationId xmlns:p14="http://schemas.microsoft.com/office/powerpoint/2010/main" val="3264065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2BCD984-DD0C-40E5-A79F-6297D6658EBE}"/>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a:solidFill>
                  <a:schemeClr val="bg1"/>
                </a:solidFill>
                <a:latin typeface="+mj-lt"/>
                <a:ea typeface="+mj-ea"/>
                <a:cs typeface="+mj-cs"/>
              </a:rPr>
              <a:t>Activity</a:t>
            </a:r>
          </a:p>
        </p:txBody>
      </p:sp>
      <p:pic>
        <p:nvPicPr>
          <p:cNvPr id="6" name="Content Placeholder 5" descr="Text&#10;&#10;Description automatically generated">
            <a:extLst>
              <a:ext uri="{FF2B5EF4-FFF2-40B4-BE49-F238E27FC236}">
                <a16:creationId xmlns:a16="http://schemas.microsoft.com/office/drawing/2014/main" id="{D357B693-9771-4574-9853-DFA905E77810}"/>
              </a:ext>
            </a:extLst>
          </p:cNvPr>
          <p:cNvPicPr>
            <a:picLocks noGrp="1" noChangeAspect="1"/>
          </p:cNvPicPr>
          <p:nvPr>
            <p:ph idx="1"/>
          </p:nvPr>
        </p:nvPicPr>
        <p:blipFill>
          <a:blip r:embed="rId2"/>
          <a:stretch>
            <a:fillRect/>
          </a:stretch>
        </p:blipFill>
        <p:spPr>
          <a:xfrm>
            <a:off x="522047" y="1675227"/>
            <a:ext cx="8099905" cy="4394199"/>
          </a:xfrm>
          <a:prstGeom prst="rect">
            <a:avLst/>
          </a:prstGeom>
        </p:spPr>
      </p:pic>
      <p:sp>
        <p:nvSpPr>
          <p:cNvPr id="3" name="Slide Number Placeholder 2">
            <a:extLst>
              <a:ext uri="{FF2B5EF4-FFF2-40B4-BE49-F238E27FC236}">
                <a16:creationId xmlns:a16="http://schemas.microsoft.com/office/drawing/2014/main" id="{6EBD3D62-2705-4A76-B9E0-0D61D6A4E1D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24B4159-FCFA-4B65-AB9B-C8053E6DB226}" type="slidenum">
              <a:rPr lang="en-US" sz="1200" smtClean="0">
                <a:latin typeface="+mn-lt"/>
                <a:cs typeface="+mn-cs"/>
              </a:rPr>
              <a:pPr>
                <a:spcAft>
                  <a:spcPts val="600"/>
                </a:spcAft>
              </a:pPr>
              <a:t>28</a:t>
            </a:fld>
            <a:endParaRPr lang="en-US" sz="1200">
              <a:latin typeface="+mn-lt"/>
              <a:cs typeface="+mn-cs"/>
            </a:endParaRPr>
          </a:p>
        </p:txBody>
      </p:sp>
    </p:spTree>
    <p:extLst>
      <p:ext uri="{BB962C8B-B14F-4D97-AF65-F5344CB8AC3E}">
        <p14:creationId xmlns:p14="http://schemas.microsoft.com/office/powerpoint/2010/main" val="851319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4838" y="697871"/>
            <a:ext cx="7017544" cy="971550"/>
          </a:xfrm>
          <a:prstGeom prst="rect">
            <a:avLst/>
          </a:prstGeom>
        </p:spPr>
        <p:txBody>
          <a:bodyPr vert="horz" anchor="b">
            <a:noAutofit/>
          </a:bodyPr>
          <a:lstStyle/>
          <a:p>
            <a:pPr>
              <a:lnSpc>
                <a:spcPct val="90000"/>
              </a:lnSpc>
              <a:spcBef>
                <a:spcPct val="0"/>
              </a:spcBef>
              <a:defRPr/>
            </a:pPr>
            <a:r>
              <a:rPr lang="en-US" sz="3200" b="1" dirty="0">
                <a:solidFill>
                  <a:schemeClr val="accent1"/>
                </a:solidFill>
                <a:latin typeface="Trebuchet MS" panose="020B0603020202020204" pitchFamily="34" charset="0"/>
                <a:ea typeface="+mj-ea"/>
                <a:cs typeface="+mj-cs"/>
              </a:rPr>
              <a:t>Project Management </a:t>
            </a:r>
          </a:p>
        </p:txBody>
      </p:sp>
      <p:sp>
        <p:nvSpPr>
          <p:cNvPr id="5" name="Rectangle 3"/>
          <p:cNvSpPr txBox="1">
            <a:spLocks noChangeArrowheads="1"/>
          </p:cNvSpPr>
          <p:nvPr/>
        </p:nvSpPr>
        <p:spPr>
          <a:xfrm>
            <a:off x="332185" y="1550194"/>
            <a:ext cx="8422481" cy="2344341"/>
          </a:xfrm>
          <a:prstGeom prst="rect">
            <a:avLst/>
          </a:prstGeom>
        </p:spPr>
        <p:txBody>
          <a:bodyPr/>
          <a:lstStyle/>
          <a:p>
            <a:pPr marL="205740" indent="-205740">
              <a:spcBef>
                <a:spcPts val="450"/>
              </a:spcBef>
              <a:buClr>
                <a:schemeClr val="accent1"/>
              </a:buClr>
              <a:buSzPct val="70000"/>
              <a:defRPr/>
            </a:pPr>
            <a:r>
              <a:rPr lang="en-US" sz="2100" dirty="0">
                <a:solidFill>
                  <a:srgbClr val="0070C0"/>
                </a:solidFill>
                <a:latin typeface="Times New Roman" pitchFamily="18" charset="0"/>
                <a:cs typeface="Times New Roman" pitchFamily="18" charset="0"/>
              </a:rPr>
              <a:t>   </a:t>
            </a:r>
          </a:p>
          <a:p>
            <a:pPr marL="205740" indent="-205740">
              <a:spcBef>
                <a:spcPts val="450"/>
              </a:spcBef>
              <a:buClr>
                <a:schemeClr val="accent1"/>
              </a:buClr>
              <a:buSzPct val="70000"/>
              <a:defRPr/>
            </a:pPr>
            <a:r>
              <a:rPr lang="en-US" sz="2100" dirty="0">
                <a:solidFill>
                  <a:srgbClr val="0070C0"/>
                </a:solidFill>
                <a:latin typeface="Times New Roman" pitchFamily="18" charset="0"/>
                <a:cs typeface="Times New Roman" pitchFamily="18" charset="0"/>
              </a:rPr>
              <a:t>	</a:t>
            </a:r>
            <a:r>
              <a:rPr lang="en-US" sz="2100" dirty="0">
                <a:latin typeface="Trebuchet MS" panose="020B0603020202020204" pitchFamily="34" charset="0"/>
                <a:cs typeface="Times New Roman" pitchFamily="18" charset="0"/>
              </a:rPr>
              <a:t>It is the discipline of </a:t>
            </a:r>
            <a:r>
              <a:rPr lang="en-US" sz="2100" b="1" dirty="0">
                <a:solidFill>
                  <a:srgbClr val="00B0F0"/>
                </a:solidFill>
                <a:latin typeface="Trebuchet MS" panose="020B0603020202020204" pitchFamily="34" charset="0"/>
                <a:cs typeface="Times New Roman" pitchFamily="18" charset="0"/>
              </a:rPr>
              <a:t>planning</a:t>
            </a:r>
            <a:r>
              <a:rPr lang="en-US" sz="2100" dirty="0">
                <a:latin typeface="Trebuchet MS" panose="020B0603020202020204" pitchFamily="34" charset="0"/>
                <a:cs typeface="Times New Roman" pitchFamily="18" charset="0"/>
              </a:rPr>
              <a:t>, </a:t>
            </a:r>
            <a:r>
              <a:rPr lang="en-US" sz="2100" b="1" dirty="0">
                <a:solidFill>
                  <a:srgbClr val="00B0F0"/>
                </a:solidFill>
                <a:latin typeface="Trebuchet MS" panose="020B0603020202020204" pitchFamily="34" charset="0"/>
                <a:cs typeface="Times New Roman" pitchFamily="18" charset="0"/>
              </a:rPr>
              <a:t>organizing</a:t>
            </a:r>
            <a:r>
              <a:rPr lang="en-US" sz="2100" dirty="0">
                <a:latin typeface="Trebuchet MS" panose="020B0603020202020204" pitchFamily="34" charset="0"/>
                <a:cs typeface="Times New Roman" pitchFamily="18" charset="0"/>
              </a:rPr>
              <a:t>, and </a:t>
            </a:r>
            <a:r>
              <a:rPr lang="en-US" sz="2100" b="1" dirty="0">
                <a:solidFill>
                  <a:srgbClr val="00B0F0"/>
                </a:solidFill>
                <a:latin typeface="Trebuchet MS" panose="020B0603020202020204" pitchFamily="34" charset="0"/>
                <a:cs typeface="Times New Roman" pitchFamily="18" charset="0"/>
              </a:rPr>
              <a:t>managing resources </a:t>
            </a:r>
            <a:r>
              <a:rPr lang="en-US" sz="2100" dirty="0">
                <a:latin typeface="Trebuchet MS" panose="020B0603020202020204" pitchFamily="34" charset="0"/>
                <a:cs typeface="Times New Roman" pitchFamily="18" charset="0"/>
              </a:rPr>
              <a:t>to bring about the </a:t>
            </a:r>
            <a:r>
              <a:rPr lang="en-US" sz="2100" b="1" dirty="0">
                <a:solidFill>
                  <a:srgbClr val="00B0F0"/>
                </a:solidFill>
                <a:latin typeface="Trebuchet MS" panose="020B0603020202020204" pitchFamily="34" charset="0"/>
                <a:cs typeface="Times New Roman" pitchFamily="18" charset="0"/>
              </a:rPr>
              <a:t>successful completion </a:t>
            </a:r>
            <a:r>
              <a:rPr lang="en-US" sz="2100" dirty="0">
                <a:latin typeface="Trebuchet MS" panose="020B0603020202020204" pitchFamily="34" charset="0"/>
                <a:cs typeface="Times New Roman" pitchFamily="18" charset="0"/>
              </a:rPr>
              <a:t>of specific project </a:t>
            </a:r>
            <a:r>
              <a:rPr lang="en-US" sz="2100" b="1" dirty="0">
                <a:solidFill>
                  <a:srgbClr val="00B0F0"/>
                </a:solidFill>
                <a:latin typeface="Trebuchet MS" panose="020B0603020202020204" pitchFamily="34" charset="0"/>
                <a:cs typeface="Times New Roman" pitchFamily="18" charset="0"/>
              </a:rPr>
              <a:t>goals</a:t>
            </a:r>
            <a:r>
              <a:rPr lang="en-US" sz="2100" dirty="0">
                <a:latin typeface="Trebuchet MS" panose="020B0603020202020204" pitchFamily="34" charset="0"/>
                <a:cs typeface="Times New Roman" pitchFamily="18" charset="0"/>
              </a:rPr>
              <a:t> and </a:t>
            </a:r>
            <a:r>
              <a:rPr lang="en-US" sz="2100" b="1" dirty="0">
                <a:solidFill>
                  <a:srgbClr val="00B0F0"/>
                </a:solidFill>
                <a:latin typeface="Trebuchet MS" panose="020B0603020202020204" pitchFamily="34" charset="0"/>
                <a:cs typeface="Times New Roman" pitchFamily="18" charset="0"/>
              </a:rPr>
              <a:t>objectives</a:t>
            </a:r>
          </a:p>
          <a:p>
            <a:pPr marL="205740" indent="-205740" defTabSz="685800">
              <a:spcBef>
                <a:spcPts val="450"/>
              </a:spcBef>
              <a:buClr>
                <a:schemeClr val="accent1"/>
              </a:buClr>
              <a:buSzPct val="70000"/>
              <a:defRPr/>
            </a:pPr>
            <a:r>
              <a:rPr lang="en-US" sz="2100" dirty="0">
                <a:solidFill>
                  <a:srgbClr val="0070C0"/>
                </a:solidFill>
                <a:latin typeface="Trebuchet MS" panose="020B0603020202020204" pitchFamily="34" charset="0"/>
                <a:cs typeface="Times New Roman" pitchFamily="18" charset="0"/>
              </a:rPr>
              <a:t>  </a:t>
            </a:r>
          </a:p>
          <a:p>
            <a:pPr marL="205740" indent="-205740">
              <a:spcBef>
                <a:spcPts val="450"/>
              </a:spcBef>
              <a:buClr>
                <a:schemeClr val="accent1"/>
              </a:buClr>
              <a:buSzPct val="70000"/>
              <a:defRPr/>
            </a:pPr>
            <a:r>
              <a:rPr lang="en-US" sz="2100" dirty="0">
                <a:latin typeface="Trebuchet MS" panose="020B0603020202020204" pitchFamily="34" charset="0"/>
                <a:cs typeface="Times New Roman" pitchFamily="18" charset="0"/>
              </a:rPr>
              <a:t>   PMI*, Project Management Body of Knowledge </a:t>
            </a:r>
          </a:p>
          <a:p>
            <a:pPr marL="205740" indent="-205740">
              <a:spcBef>
                <a:spcPts val="450"/>
              </a:spcBef>
              <a:buClr>
                <a:schemeClr val="accent1"/>
              </a:buClr>
              <a:buSzPct val="70000"/>
              <a:defRPr/>
            </a:pPr>
            <a:r>
              <a:rPr lang="en-US" sz="2100" b="1" dirty="0">
                <a:solidFill>
                  <a:srgbClr val="0070C0"/>
                </a:solidFill>
                <a:latin typeface="Trebuchet MS" panose="020B0603020202020204" pitchFamily="34" charset="0"/>
                <a:cs typeface="Times New Roman" pitchFamily="18" charset="0"/>
              </a:rPr>
              <a:t>    PMBOK®</a:t>
            </a:r>
            <a:r>
              <a:rPr lang="en-US" sz="2100" dirty="0">
                <a:solidFill>
                  <a:srgbClr val="0070C0"/>
                </a:solidFill>
                <a:latin typeface="Trebuchet MS" panose="020B0603020202020204" pitchFamily="34" charset="0"/>
                <a:cs typeface="Times New Roman" pitchFamily="18" charset="0"/>
              </a:rPr>
              <a:t>  </a:t>
            </a:r>
            <a:r>
              <a:rPr lang="en-US" sz="2100" dirty="0">
                <a:latin typeface="Trebuchet MS" panose="020B0603020202020204" pitchFamily="34" charset="0"/>
                <a:cs typeface="Times New Roman" pitchFamily="18" charset="0"/>
              </a:rPr>
              <a:t>Guide </a:t>
            </a:r>
            <a:r>
              <a:rPr lang="en-US" sz="2100" dirty="0">
                <a:solidFill>
                  <a:srgbClr val="0070C0"/>
                </a:solidFill>
                <a:latin typeface="Trebuchet MS" panose="020B0603020202020204" pitchFamily="34" charset="0"/>
                <a:cs typeface="Times New Roman" pitchFamily="18" charset="0"/>
              </a:rPr>
              <a:t>Project management is “the application of knowledge, skills, tools, and techniques to project activities in order to  meet project requirements”</a:t>
            </a:r>
            <a:endParaRPr lang="en-US" sz="2100" dirty="0">
              <a:latin typeface="Trebuchet MS" panose="020B0603020202020204" pitchFamily="34" charset="0"/>
              <a:cs typeface="Times New Roman" pitchFamily="18" charset="0"/>
            </a:endParaRPr>
          </a:p>
        </p:txBody>
      </p:sp>
      <p:sp>
        <p:nvSpPr>
          <p:cNvPr id="6" name="Text Box 4"/>
          <p:cNvSpPr txBox="1">
            <a:spLocks noChangeArrowheads="1"/>
          </p:cNvSpPr>
          <p:nvPr/>
        </p:nvSpPr>
        <p:spPr bwMode="auto">
          <a:xfrm>
            <a:off x="485775" y="5516002"/>
            <a:ext cx="7797404" cy="507831"/>
          </a:xfrm>
          <a:prstGeom prst="rect">
            <a:avLst/>
          </a:prstGeom>
          <a:noFill/>
          <a:ln w="12700" cap="sq">
            <a:noFill/>
            <a:miter lim="800000"/>
            <a:headEnd type="none" w="sm" len="sm"/>
            <a:tailEnd type="none" w="sm" len="sm"/>
          </a:ln>
        </p:spPr>
        <p:txBody>
          <a:bodyPr wrap="square">
            <a:spAutoFit/>
          </a:bodyPr>
          <a:lstStyle/>
          <a:p>
            <a:pPr eaLnBrk="0" hangingPunct="0"/>
            <a:r>
              <a:rPr lang="en-US" sz="1350" dirty="0">
                <a:solidFill>
                  <a:srgbClr val="FF0000"/>
                </a:solidFill>
                <a:latin typeface="Trebuchet MS" panose="020B0603020202020204" pitchFamily="34" charset="0"/>
                <a:cs typeface="Arial" pitchFamily="34" charset="0"/>
              </a:rPr>
              <a:t>*The Project Management Institute (PMI) is an international professional society.  Their web site is www.pmi.org.  </a:t>
            </a:r>
          </a:p>
        </p:txBody>
      </p:sp>
    </p:spTree>
    <p:extLst>
      <p:ext uri="{BB962C8B-B14F-4D97-AF65-F5344CB8AC3E}">
        <p14:creationId xmlns:p14="http://schemas.microsoft.com/office/powerpoint/2010/main" val="78808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Learning Objectives </a:t>
            </a:r>
          </a:p>
        </p:txBody>
      </p:sp>
      <p:sp>
        <p:nvSpPr>
          <p:cNvPr id="3" name="Content Placeholder 2"/>
          <p:cNvSpPr>
            <a:spLocks noGrp="1"/>
          </p:cNvSpPr>
          <p:nvPr>
            <p:ph idx="1"/>
          </p:nvPr>
        </p:nvSpPr>
        <p:spPr/>
        <p:txBody>
          <a:bodyPr/>
          <a:lstStyle/>
          <a:p>
            <a:r>
              <a:rPr lang="en-US" altLang="zh-TW" dirty="0"/>
              <a:t>Key elements of the </a:t>
            </a:r>
            <a:r>
              <a:rPr lang="en-US" altLang="zh-TW" dirty="0">
                <a:solidFill>
                  <a:srgbClr val="0066FF"/>
                </a:solidFill>
              </a:rPr>
              <a:t>project management framework</a:t>
            </a:r>
            <a:r>
              <a:rPr lang="en-US" altLang="zh-TW" dirty="0"/>
              <a:t>, including </a:t>
            </a:r>
            <a:r>
              <a:rPr lang="en-US" altLang="zh-TW" dirty="0">
                <a:solidFill>
                  <a:srgbClr val="0066FF"/>
                </a:solidFill>
              </a:rPr>
              <a:t>project stakeholders</a:t>
            </a:r>
            <a:r>
              <a:rPr lang="en-US" altLang="zh-TW" dirty="0"/>
              <a:t>, the </a:t>
            </a:r>
            <a:r>
              <a:rPr lang="en-US" altLang="zh-TW" dirty="0">
                <a:solidFill>
                  <a:srgbClr val="0066FF"/>
                </a:solidFill>
              </a:rPr>
              <a:t>project management knowledge areas</a:t>
            </a:r>
            <a:r>
              <a:rPr lang="en-US" altLang="zh-TW" dirty="0"/>
              <a:t>, </a:t>
            </a:r>
            <a:r>
              <a:rPr lang="en-US" altLang="zh-TW" dirty="0">
                <a:solidFill>
                  <a:srgbClr val="0066FF"/>
                </a:solidFill>
              </a:rPr>
              <a:t>common tools</a:t>
            </a:r>
            <a:r>
              <a:rPr lang="en-US" altLang="zh-TW" dirty="0"/>
              <a:t> and </a:t>
            </a:r>
            <a:r>
              <a:rPr lang="en-US" altLang="zh-TW" dirty="0">
                <a:solidFill>
                  <a:srgbClr val="0066FF"/>
                </a:solidFill>
              </a:rPr>
              <a:t>techniques</a:t>
            </a:r>
            <a:r>
              <a:rPr lang="en-US" altLang="zh-TW" dirty="0"/>
              <a:t>, and </a:t>
            </a:r>
            <a:r>
              <a:rPr lang="en-US" altLang="zh-TW" dirty="0">
                <a:solidFill>
                  <a:srgbClr val="0066FF"/>
                </a:solidFill>
              </a:rPr>
              <a:t>project success factors</a:t>
            </a:r>
            <a:r>
              <a:rPr lang="en-US" altLang="zh-TW" dirty="0"/>
              <a:t>.</a:t>
            </a:r>
          </a:p>
          <a:p>
            <a:r>
              <a:rPr lang="en-US" altLang="zh-TW" dirty="0"/>
              <a:t>Understand the role of the project manager, what skills they need, and what the career field is like for information technology project managers.</a:t>
            </a:r>
          </a:p>
          <a:p>
            <a:endParaRPr lang="en-US" dirty="0"/>
          </a:p>
        </p:txBody>
      </p:sp>
      <p:sp>
        <p:nvSpPr>
          <p:cNvPr id="4" name="Slide Number Placeholder 3"/>
          <p:cNvSpPr>
            <a:spLocks noGrp="1"/>
          </p:cNvSpPr>
          <p:nvPr>
            <p:ph type="sldNum" sz="quarter" idx="12"/>
          </p:nvPr>
        </p:nvSpPr>
        <p:spPr/>
        <p:txBody>
          <a:bodyPr/>
          <a:lstStyle/>
          <a:p>
            <a:fld id="{824B4159-FCFA-4B65-AB9B-C8053E6DB226}"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2937" y="591537"/>
            <a:ext cx="7024688" cy="1008459"/>
          </a:xfrm>
        </p:spPr>
        <p:txBody>
          <a:bodyPr>
            <a:normAutofit/>
          </a:bodyPr>
          <a:lstStyle/>
          <a:p>
            <a:pPr>
              <a:defRPr/>
            </a:pPr>
            <a:r>
              <a:rPr lang="en-US" dirty="0">
                <a:latin typeface="Trebuchet MS" panose="020B0603020202020204" pitchFamily="34" charset="0"/>
              </a:rPr>
              <a:t>PMI * - PMBOK</a:t>
            </a:r>
          </a:p>
        </p:txBody>
      </p:sp>
      <p:sp>
        <p:nvSpPr>
          <p:cNvPr id="30723" name="Rectangle 3"/>
          <p:cNvSpPr>
            <a:spLocks noGrp="1" noChangeArrowheads="1"/>
          </p:cNvSpPr>
          <p:nvPr>
            <p:ph type="body" idx="1"/>
          </p:nvPr>
        </p:nvSpPr>
        <p:spPr>
          <a:xfrm>
            <a:off x="642937" y="1743075"/>
            <a:ext cx="8165306" cy="3646885"/>
          </a:xfrm>
        </p:spPr>
        <p:txBody>
          <a:bodyPr>
            <a:normAutofit/>
          </a:bodyPr>
          <a:lstStyle/>
          <a:p>
            <a:pPr eaLnBrk="1" hangingPunct="1">
              <a:lnSpc>
                <a:spcPct val="90000"/>
              </a:lnSpc>
            </a:pPr>
            <a:r>
              <a:rPr lang="en-US" sz="2250" dirty="0">
                <a:solidFill>
                  <a:srgbClr val="0070C0"/>
                </a:solidFill>
                <a:latin typeface="Trebuchet MS" panose="020B0603020202020204" pitchFamily="34" charset="0"/>
                <a:cs typeface="Times New Roman" pitchFamily="18" charset="0"/>
              </a:rPr>
              <a:t>The Project Management Body of Knowledge (PMBOK</a:t>
            </a:r>
            <a:r>
              <a:rPr lang="en-US" sz="2250" dirty="0">
                <a:latin typeface="Trebuchet MS" panose="020B0603020202020204" pitchFamily="34" charset="0"/>
                <a:cs typeface="Times New Roman" pitchFamily="18" charset="0"/>
              </a:rPr>
              <a:t>) is a collection of processes and knowledge areas generally accepted as best practice within the project management discipline. </a:t>
            </a:r>
          </a:p>
          <a:p>
            <a:pPr eaLnBrk="1" hangingPunct="1">
              <a:lnSpc>
                <a:spcPct val="90000"/>
              </a:lnSpc>
            </a:pPr>
            <a:endParaRPr lang="en-US" sz="2250" dirty="0">
              <a:latin typeface="Trebuchet MS" panose="020B0603020202020204" pitchFamily="34" charset="0"/>
              <a:cs typeface="Times New Roman" pitchFamily="18" charset="0"/>
            </a:endParaRPr>
          </a:p>
          <a:p>
            <a:pPr eaLnBrk="1" hangingPunct="1">
              <a:lnSpc>
                <a:spcPct val="90000"/>
              </a:lnSpc>
            </a:pPr>
            <a:r>
              <a:rPr lang="en-US" sz="2250" dirty="0">
                <a:latin typeface="Trebuchet MS" panose="020B0603020202020204" pitchFamily="34" charset="0"/>
                <a:cs typeface="Times New Roman" pitchFamily="18" charset="0"/>
              </a:rPr>
              <a:t>Generally accepted means that it is applicable to most of the projects most of the time. </a:t>
            </a:r>
          </a:p>
        </p:txBody>
      </p:sp>
    </p:spTree>
    <p:extLst>
      <p:ext uri="{BB962C8B-B14F-4D97-AF65-F5344CB8AC3E}">
        <p14:creationId xmlns:p14="http://schemas.microsoft.com/office/powerpoint/2010/main" val="378855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1143000"/>
          </a:xfrm>
        </p:spPr>
        <p:txBody>
          <a:bodyPr>
            <a:normAutofit/>
          </a:bodyPr>
          <a:lstStyle/>
          <a:p>
            <a:r>
              <a:rPr lang="en-US" dirty="0"/>
              <a:t>Software Project Management </a:t>
            </a:r>
          </a:p>
        </p:txBody>
      </p:sp>
      <p:sp>
        <p:nvSpPr>
          <p:cNvPr id="53251" name="Rectangle 3"/>
          <p:cNvSpPr>
            <a:spLocks noGrp="1" noChangeArrowheads="1"/>
          </p:cNvSpPr>
          <p:nvPr>
            <p:ph type="body" idx="1"/>
          </p:nvPr>
        </p:nvSpPr>
        <p:spPr>
          <a:xfrm>
            <a:off x="152400" y="1219200"/>
            <a:ext cx="8763000" cy="5105400"/>
          </a:xfrm>
        </p:spPr>
        <p:txBody>
          <a:bodyPr>
            <a:normAutofit/>
          </a:bodyPr>
          <a:lstStyle/>
          <a:p>
            <a:pPr marL="0" indent="0">
              <a:buNone/>
              <a:defRPr/>
            </a:pPr>
            <a:endParaRPr lang="en-US" sz="2800" dirty="0">
              <a:solidFill>
                <a:srgbClr val="00B0F0"/>
              </a:solidFill>
              <a:latin typeface="Trebuchet MS" panose="020B0603020202020204" pitchFamily="34" charset="0"/>
              <a:cs typeface="Times New Roman" pitchFamily="18" charset="0"/>
            </a:endParaRPr>
          </a:p>
          <a:p>
            <a:pPr marL="0" indent="0" algn="just">
              <a:buNone/>
              <a:defRPr/>
            </a:pPr>
            <a:r>
              <a:rPr lang="en-US" sz="2100" dirty="0">
                <a:latin typeface="Trebuchet MS" panose="020B0603020202020204" pitchFamily="34" charset="0"/>
                <a:cs typeface="Times New Roman" pitchFamily="18" charset="0"/>
              </a:rPr>
              <a:t>Software Project management is the discipline of planning, organizing, and managing resources to bring about the successful completion of  specific </a:t>
            </a:r>
            <a:r>
              <a:rPr lang="en-US" sz="2100" dirty="0">
                <a:solidFill>
                  <a:srgbClr val="00B0F0"/>
                </a:solidFill>
                <a:latin typeface="Trebuchet MS" panose="020B0603020202020204" pitchFamily="34" charset="0"/>
                <a:cs typeface="Times New Roman" pitchFamily="18" charset="0"/>
              </a:rPr>
              <a:t>SOFTWARE</a:t>
            </a:r>
            <a:r>
              <a:rPr lang="en-US" sz="2100" dirty="0">
                <a:latin typeface="Trebuchet MS" panose="020B0603020202020204" pitchFamily="34" charset="0"/>
                <a:cs typeface="Times New Roman" pitchFamily="18" charset="0"/>
              </a:rPr>
              <a:t> project goals and objectives</a:t>
            </a:r>
          </a:p>
        </p:txBody>
      </p:sp>
      <p:sp>
        <p:nvSpPr>
          <p:cNvPr id="5" name="Slide Number Placeholder 4"/>
          <p:cNvSpPr>
            <a:spLocks noGrp="1"/>
          </p:cNvSpPr>
          <p:nvPr>
            <p:ph type="sldNum" sz="quarter" idx="12"/>
          </p:nvPr>
        </p:nvSpPr>
        <p:spPr/>
        <p:txBody>
          <a:bodyPr/>
          <a:lstStyle/>
          <a:p>
            <a:fld id="{824B4159-FCFA-4B65-AB9B-C8053E6DB226}" type="slidenum">
              <a:rPr lang="en-US" smtClean="0"/>
              <a:pPr/>
              <a:t>31</a:t>
            </a:fld>
            <a:endParaRPr lang="en-US"/>
          </a:p>
        </p:txBody>
      </p:sp>
    </p:spTree>
    <p:extLst>
      <p:ext uri="{BB962C8B-B14F-4D97-AF65-F5344CB8AC3E}">
        <p14:creationId xmlns:p14="http://schemas.microsoft.com/office/powerpoint/2010/main" val="3441128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603647" y="624193"/>
            <a:ext cx="7096125" cy="1014413"/>
          </a:xfrm>
        </p:spPr>
        <p:txBody>
          <a:bodyPr>
            <a:normAutofit/>
          </a:bodyPr>
          <a:lstStyle/>
          <a:p>
            <a:pPr>
              <a:defRPr/>
            </a:pPr>
            <a:r>
              <a:rPr lang="en-US" dirty="0">
                <a:solidFill>
                  <a:srgbClr val="C00000"/>
                </a:solidFill>
                <a:latin typeface="Trebuchet MS" panose="020B0603020202020204" pitchFamily="34" charset="0"/>
              </a:rPr>
              <a:t>Software</a:t>
            </a:r>
            <a:r>
              <a:rPr lang="en-US" dirty="0">
                <a:latin typeface="Trebuchet MS" panose="020B0603020202020204" pitchFamily="34" charset="0"/>
              </a:rPr>
              <a:t> </a:t>
            </a:r>
            <a:r>
              <a:rPr lang="en-US" dirty="0">
                <a:solidFill>
                  <a:srgbClr val="00B050"/>
                </a:solidFill>
                <a:latin typeface="Trebuchet MS" panose="020B0603020202020204" pitchFamily="34" charset="0"/>
              </a:rPr>
              <a:t>Project</a:t>
            </a:r>
            <a:r>
              <a:rPr lang="en-US" dirty="0">
                <a:latin typeface="Trebuchet MS" panose="020B0603020202020204" pitchFamily="34" charset="0"/>
              </a:rPr>
              <a:t> </a:t>
            </a:r>
            <a:r>
              <a:rPr lang="en-US" dirty="0">
                <a:solidFill>
                  <a:srgbClr val="002060"/>
                </a:solidFill>
                <a:latin typeface="Trebuchet MS" panose="020B0603020202020204" pitchFamily="34" charset="0"/>
              </a:rPr>
              <a:t>Management</a:t>
            </a:r>
          </a:p>
        </p:txBody>
      </p:sp>
      <p:grpSp>
        <p:nvGrpSpPr>
          <p:cNvPr id="10" name="Group 9">
            <a:extLst>
              <a:ext uri="{FF2B5EF4-FFF2-40B4-BE49-F238E27FC236}">
                <a16:creationId xmlns:a16="http://schemas.microsoft.com/office/drawing/2014/main" id="{DA44D178-8B2D-BDBD-EAFB-0926BF18F776}"/>
              </a:ext>
            </a:extLst>
          </p:cNvPr>
          <p:cNvGrpSpPr/>
          <p:nvPr/>
        </p:nvGrpSpPr>
        <p:grpSpPr>
          <a:xfrm>
            <a:off x="2090737" y="2057400"/>
            <a:ext cx="4121944" cy="3052634"/>
            <a:chOff x="603647" y="1950244"/>
            <a:chExt cx="4121944" cy="3052634"/>
          </a:xfrm>
        </p:grpSpPr>
        <p:sp>
          <p:nvSpPr>
            <p:cNvPr id="3" name="Frame 2"/>
            <p:cNvSpPr/>
            <p:nvPr/>
          </p:nvSpPr>
          <p:spPr>
            <a:xfrm>
              <a:off x="603647" y="1950244"/>
              <a:ext cx="4121944" cy="3052634"/>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solidFill>
                  <a:schemeClr val="tx1"/>
                </a:solidFill>
              </a:endParaRPr>
            </a:p>
          </p:txBody>
        </p:sp>
        <p:sp>
          <p:nvSpPr>
            <p:cNvPr id="8" name="Frame 7"/>
            <p:cNvSpPr/>
            <p:nvPr/>
          </p:nvSpPr>
          <p:spPr>
            <a:xfrm>
              <a:off x="1060848" y="2680045"/>
              <a:ext cx="3225403" cy="1777655"/>
            </a:xfrm>
            <a:prstGeom prst="fra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350">
                <a:solidFill>
                  <a:schemeClr val="tx1"/>
                </a:solidFill>
              </a:endParaRPr>
            </a:p>
          </p:txBody>
        </p:sp>
        <p:sp>
          <p:nvSpPr>
            <p:cNvPr id="9" name="Frame 8"/>
            <p:cNvSpPr/>
            <p:nvPr/>
          </p:nvSpPr>
          <p:spPr>
            <a:xfrm>
              <a:off x="1350167" y="3298287"/>
              <a:ext cx="2603897" cy="837944"/>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solidFill>
                  <a:schemeClr val="tx1"/>
                </a:solidFill>
              </a:endParaRPr>
            </a:p>
          </p:txBody>
        </p:sp>
        <p:sp>
          <p:nvSpPr>
            <p:cNvPr id="4" name="TextBox 3"/>
            <p:cNvSpPr txBox="1"/>
            <p:nvPr/>
          </p:nvSpPr>
          <p:spPr>
            <a:xfrm>
              <a:off x="1835729" y="2333797"/>
              <a:ext cx="1547218" cy="369332"/>
            </a:xfrm>
            <a:prstGeom prst="rect">
              <a:avLst/>
            </a:prstGeom>
            <a:noFill/>
          </p:spPr>
          <p:txBody>
            <a:bodyPr wrap="none" rtlCol="0">
              <a:spAutoFit/>
            </a:bodyPr>
            <a:lstStyle/>
            <a:p>
              <a:r>
                <a:rPr lang="en-US" b="1" dirty="0">
                  <a:solidFill>
                    <a:srgbClr val="00B0F0"/>
                  </a:solidFill>
                  <a:latin typeface="Trebuchet MS" panose="020B0603020202020204" pitchFamily="34" charset="0"/>
                </a:rPr>
                <a:t>Management</a:t>
              </a:r>
            </a:p>
          </p:txBody>
        </p:sp>
        <p:sp>
          <p:nvSpPr>
            <p:cNvPr id="11" name="TextBox 10"/>
            <p:cNvSpPr txBox="1"/>
            <p:nvPr/>
          </p:nvSpPr>
          <p:spPr>
            <a:xfrm>
              <a:off x="1483903" y="2976425"/>
              <a:ext cx="2409634" cy="369332"/>
            </a:xfrm>
            <a:prstGeom prst="rect">
              <a:avLst/>
            </a:prstGeom>
            <a:noFill/>
          </p:spPr>
          <p:txBody>
            <a:bodyPr wrap="none" rtlCol="0">
              <a:spAutoFit/>
            </a:bodyPr>
            <a:lstStyle/>
            <a:p>
              <a:r>
                <a:rPr lang="en-US" b="1" dirty="0">
                  <a:solidFill>
                    <a:srgbClr val="002060"/>
                  </a:solidFill>
                  <a:latin typeface="Trebuchet MS" panose="020B0603020202020204" pitchFamily="34" charset="0"/>
                </a:rPr>
                <a:t>Project Management</a:t>
              </a:r>
            </a:p>
          </p:txBody>
        </p:sp>
        <p:sp>
          <p:nvSpPr>
            <p:cNvPr id="12" name="TextBox 11"/>
            <p:cNvSpPr txBox="1"/>
            <p:nvPr/>
          </p:nvSpPr>
          <p:spPr>
            <a:xfrm>
              <a:off x="1695748" y="3405634"/>
              <a:ext cx="2077813" cy="646331"/>
            </a:xfrm>
            <a:prstGeom prst="rect">
              <a:avLst/>
            </a:prstGeom>
            <a:noFill/>
          </p:spPr>
          <p:txBody>
            <a:bodyPr wrap="none" rtlCol="0">
              <a:spAutoFit/>
            </a:bodyPr>
            <a:lstStyle/>
            <a:p>
              <a:pPr algn="ctr"/>
              <a:r>
                <a:rPr lang="en-US" b="1" dirty="0">
                  <a:solidFill>
                    <a:srgbClr val="FF0000"/>
                  </a:solidFill>
                  <a:latin typeface="Trebuchet MS" panose="020B0603020202020204" pitchFamily="34" charset="0"/>
                </a:rPr>
                <a:t>Software Project </a:t>
              </a:r>
            </a:p>
            <a:p>
              <a:pPr algn="ctr"/>
              <a:r>
                <a:rPr lang="en-US" b="1" dirty="0">
                  <a:solidFill>
                    <a:srgbClr val="FF0000"/>
                  </a:solidFill>
                  <a:latin typeface="Trebuchet MS" panose="020B0603020202020204" pitchFamily="34" charset="0"/>
                </a:rPr>
                <a:t>Management</a:t>
              </a:r>
            </a:p>
          </p:txBody>
        </p:sp>
      </p:grpSp>
    </p:spTree>
    <p:extLst>
      <p:ext uri="{BB962C8B-B14F-4D97-AF65-F5344CB8AC3E}">
        <p14:creationId xmlns:p14="http://schemas.microsoft.com/office/powerpoint/2010/main" val="21896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a:extLst>
              <a:ext uri="{FF2B5EF4-FFF2-40B4-BE49-F238E27FC236}">
                <a16:creationId xmlns:a16="http://schemas.microsoft.com/office/drawing/2014/main" id="{940BE226-95FE-415E-8B50-F57AF4D23FE1}"/>
              </a:ext>
            </a:extLst>
          </p:cNvPr>
          <p:cNvSpPr>
            <a:spLocks noGrp="1"/>
          </p:cNvSpPr>
          <p:nvPr>
            <p:ph type="sldNum" sz="quarter" idx="11"/>
          </p:nvPr>
        </p:nvSpPr>
        <p:spPr bwMode="auto">
          <a:xfrm>
            <a:off x="6659563" y="6092825"/>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GB"/>
            </a:defPPr>
            <a:lvl1pPr algn="r" rtl="0" eaLnBrk="0" fontAlgn="base" hangingPunct="0">
              <a:spcBef>
                <a:spcPct val="0"/>
              </a:spcBef>
              <a:spcAft>
                <a:spcPct val="0"/>
              </a:spcAft>
              <a:buFont typeface="Arial" panose="020B0604020202020204" pitchFamily="34" charset="0"/>
              <a:buNone/>
              <a:defRPr sz="1400" kern="1200">
                <a:solidFill>
                  <a:srgbClr val="FFFF99"/>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0E700D8-F6F9-48ED-8CF1-945B436AE78A}" type="slidenum">
              <a:rPr lang="en-US" altLang="en-US" smtClean="0"/>
              <a:pPr/>
              <a:t>33</a:t>
            </a:fld>
            <a:endParaRPr lang="en-US" altLang="en-US">
              <a:solidFill>
                <a:srgbClr val="FFFF99"/>
              </a:solidFill>
              <a:latin typeface="Times New Roman" panose="02020603050405020304" pitchFamily="18" charset="0"/>
            </a:endParaRPr>
          </a:p>
        </p:txBody>
      </p:sp>
      <p:sp>
        <p:nvSpPr>
          <p:cNvPr id="16388" name="Rectangle 2">
            <a:extLst>
              <a:ext uri="{FF2B5EF4-FFF2-40B4-BE49-F238E27FC236}">
                <a16:creationId xmlns:a16="http://schemas.microsoft.com/office/drawing/2014/main" id="{F285E815-E35B-40B5-9214-B0D5243F468D}"/>
              </a:ext>
            </a:extLst>
          </p:cNvPr>
          <p:cNvSpPr>
            <a:spLocks noGrp="1" noChangeArrowheads="1"/>
          </p:cNvSpPr>
          <p:nvPr>
            <p:ph type="title"/>
          </p:nvPr>
        </p:nvSpPr>
        <p:spPr>
          <a:xfrm>
            <a:off x="457200" y="274638"/>
            <a:ext cx="8229600" cy="1143000"/>
          </a:xfrm>
        </p:spPr>
        <p:txBody>
          <a:bodyPr/>
          <a:lstStyle/>
          <a:p>
            <a:r>
              <a:rPr lang="en-GB" altLang="en-US" sz="3200"/>
              <a:t>Activities covered by project management</a:t>
            </a:r>
          </a:p>
        </p:txBody>
      </p:sp>
      <p:sp>
        <p:nvSpPr>
          <p:cNvPr id="16389" name="Rectangle 3">
            <a:extLst>
              <a:ext uri="{FF2B5EF4-FFF2-40B4-BE49-F238E27FC236}">
                <a16:creationId xmlns:a16="http://schemas.microsoft.com/office/drawing/2014/main" id="{EFE92C26-892C-4575-A319-FFD528C2EB9B}"/>
              </a:ext>
            </a:extLst>
          </p:cNvPr>
          <p:cNvSpPr>
            <a:spLocks noGrp="1" noChangeArrowheads="1"/>
          </p:cNvSpPr>
          <p:nvPr>
            <p:ph type="body" idx="1"/>
          </p:nvPr>
        </p:nvSpPr>
        <p:spPr>
          <a:xfrm>
            <a:off x="684213" y="4149725"/>
            <a:ext cx="7772400" cy="1970088"/>
          </a:xfrm>
        </p:spPr>
        <p:txBody>
          <a:bodyPr>
            <a:normAutofit lnSpcReduction="10000"/>
          </a:bodyPr>
          <a:lstStyle/>
          <a:p>
            <a:pPr>
              <a:lnSpc>
                <a:spcPct val="80000"/>
              </a:lnSpc>
              <a:buFont typeface="Monotype Sorts" pitchFamily="1" charset="2"/>
              <a:buNone/>
            </a:pPr>
            <a:r>
              <a:rPr lang="en-GB" altLang="en-US" sz="2000"/>
              <a:t>Feasibility study</a:t>
            </a:r>
          </a:p>
          <a:p>
            <a:pPr lvl="1">
              <a:lnSpc>
                <a:spcPct val="80000"/>
              </a:lnSpc>
              <a:buFont typeface="Monotype Sorts" pitchFamily="1" charset="2"/>
              <a:buNone/>
            </a:pPr>
            <a:r>
              <a:rPr lang="en-GB" altLang="en-US" sz="2000"/>
              <a:t>Is project technically feasible and worthwhile from a business point of view?</a:t>
            </a:r>
          </a:p>
          <a:p>
            <a:pPr>
              <a:lnSpc>
                <a:spcPct val="80000"/>
              </a:lnSpc>
              <a:buFont typeface="Monotype Sorts" pitchFamily="1" charset="2"/>
              <a:buNone/>
            </a:pPr>
            <a:r>
              <a:rPr lang="en-GB" altLang="en-US" sz="2000"/>
              <a:t>Planning</a:t>
            </a:r>
          </a:p>
          <a:p>
            <a:pPr lvl="1">
              <a:lnSpc>
                <a:spcPct val="80000"/>
              </a:lnSpc>
              <a:buFont typeface="Monotype Sorts" pitchFamily="1" charset="2"/>
              <a:buNone/>
            </a:pPr>
            <a:r>
              <a:rPr lang="en-GB" altLang="en-US" sz="2000"/>
              <a:t>Only done if project is feasible</a:t>
            </a:r>
          </a:p>
          <a:p>
            <a:pPr>
              <a:lnSpc>
                <a:spcPct val="80000"/>
              </a:lnSpc>
              <a:buFont typeface="Monotype Sorts" pitchFamily="1" charset="2"/>
              <a:buNone/>
            </a:pPr>
            <a:r>
              <a:rPr lang="en-GB" altLang="en-US" sz="2000"/>
              <a:t>Execution</a:t>
            </a:r>
          </a:p>
          <a:p>
            <a:pPr lvl="1">
              <a:lnSpc>
                <a:spcPct val="80000"/>
              </a:lnSpc>
              <a:buFont typeface="Monotype Sorts" pitchFamily="1" charset="2"/>
              <a:buNone/>
            </a:pPr>
            <a:r>
              <a:rPr lang="en-GB" altLang="en-US" sz="2000"/>
              <a:t>Implement plan, but plan may be changed as we go along</a:t>
            </a:r>
          </a:p>
        </p:txBody>
      </p:sp>
      <p:pic>
        <p:nvPicPr>
          <p:cNvPr id="16390" name="Picture 4" descr="01-02">
            <a:extLst>
              <a:ext uri="{FF2B5EF4-FFF2-40B4-BE49-F238E27FC236}">
                <a16:creationId xmlns:a16="http://schemas.microsoft.com/office/drawing/2014/main" id="{70923394-A0D8-4665-93E7-1719C9EE8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268413"/>
            <a:ext cx="4176712"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D62A79E-F4D5-41ED-911C-4CA79412491A}"/>
              </a:ext>
            </a:extLst>
          </p:cNvPr>
          <p:cNvSpPr>
            <a:spLocks noGrp="1"/>
          </p:cNvSpPr>
          <p:nvPr>
            <p:ph type="title"/>
          </p:nvPr>
        </p:nvSpPr>
        <p:spPr>
          <a:xfrm>
            <a:off x="457200" y="274638"/>
            <a:ext cx="8229600" cy="1143000"/>
          </a:xfrm>
        </p:spPr>
        <p:txBody>
          <a:bodyPr>
            <a:normAutofit fontScale="90000"/>
          </a:bodyPr>
          <a:lstStyle/>
          <a:p>
            <a:r>
              <a:rPr lang="en-US" altLang="en-US"/>
              <a:t>Traditional versus Modern Project Management </a:t>
            </a:r>
          </a:p>
        </p:txBody>
      </p:sp>
      <p:sp>
        <p:nvSpPr>
          <p:cNvPr id="36867" name="Content Placeholder 2">
            <a:extLst>
              <a:ext uri="{FF2B5EF4-FFF2-40B4-BE49-F238E27FC236}">
                <a16:creationId xmlns:a16="http://schemas.microsoft.com/office/drawing/2014/main" id="{7063DEC9-361E-4D91-966A-C0A8E07D456D}"/>
              </a:ext>
            </a:extLst>
          </p:cNvPr>
          <p:cNvSpPr>
            <a:spLocks noGrp="1"/>
          </p:cNvSpPr>
          <p:nvPr>
            <p:ph idx="1"/>
          </p:nvPr>
        </p:nvSpPr>
        <p:spPr/>
        <p:txBody>
          <a:bodyPr>
            <a:normAutofit lnSpcReduction="10000"/>
          </a:bodyPr>
          <a:lstStyle/>
          <a:p>
            <a:r>
              <a:rPr lang="en-US" altLang="en-US"/>
              <a:t>Projects are increasingly being based on  either tailoring some existing product or reusing certain pre-built libraries. </a:t>
            </a:r>
          </a:p>
          <a:p>
            <a:r>
              <a:rPr lang="en-US" altLang="en-US"/>
              <a:t>Facilitating and accommodating client feedbacks</a:t>
            </a:r>
          </a:p>
          <a:p>
            <a:r>
              <a:rPr lang="en-US" altLang="en-US"/>
              <a:t>Facilitating customer participation in project development work </a:t>
            </a:r>
          </a:p>
          <a:p>
            <a:r>
              <a:rPr lang="en-US" altLang="en-US"/>
              <a:t>Incremental delivery of the product with evolving functionalities. </a:t>
            </a:r>
          </a:p>
        </p:txBody>
      </p:sp>
      <p:sp>
        <p:nvSpPr>
          <p:cNvPr id="36869" name="Slide Number Placeholder 4">
            <a:extLst>
              <a:ext uri="{FF2B5EF4-FFF2-40B4-BE49-F238E27FC236}">
                <a16:creationId xmlns:a16="http://schemas.microsoft.com/office/drawing/2014/main" id="{78E3D1EB-6DA9-4564-91E8-84A109349CE6}"/>
              </a:ext>
            </a:extLst>
          </p:cNvPr>
          <p:cNvSpPr>
            <a:spLocks noGrp="1"/>
          </p:cNvSpPr>
          <p:nvPr>
            <p:ph type="sldNum" sz="quarter" idx="11"/>
          </p:nvPr>
        </p:nvSpPr>
        <p:spPr bwMode="auto">
          <a:xfrm>
            <a:off x="6659563" y="6092825"/>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GB"/>
            </a:defPPr>
            <a:lvl1pPr algn="r" rtl="0" eaLnBrk="0" fontAlgn="base" hangingPunct="0">
              <a:spcBef>
                <a:spcPct val="0"/>
              </a:spcBef>
              <a:spcAft>
                <a:spcPct val="0"/>
              </a:spcAft>
              <a:buFont typeface="Arial" panose="020B0604020202020204" pitchFamily="34" charset="0"/>
              <a:buNone/>
              <a:defRPr sz="1400" kern="1200">
                <a:solidFill>
                  <a:srgbClr val="FFFF99"/>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0E700D8-F6F9-48ED-8CF1-945B436AE78A}" type="slidenum">
              <a:rPr lang="en-US" altLang="en-US" smtClean="0"/>
              <a:pPr/>
              <a:t>34</a:t>
            </a:fld>
            <a:endParaRPr lang="en-US" altLang="en-US">
              <a:solidFill>
                <a:srgbClr val="FFFF99"/>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60797" y="1706461"/>
            <a:ext cx="7661275" cy="3486150"/>
          </a:xfrm>
        </p:spPr>
        <p:txBody>
          <a:bodyPr>
            <a:noAutofit/>
          </a:bodyPr>
          <a:lstStyle/>
          <a:p>
            <a:pPr eaLnBrk="1" hangingPunct="1">
              <a:lnSpc>
                <a:spcPct val="90000"/>
              </a:lnSpc>
            </a:pPr>
            <a:r>
              <a:rPr lang="en-US" b="1" dirty="0">
                <a:solidFill>
                  <a:srgbClr val="0070C0"/>
                </a:solidFill>
                <a:latin typeface="Trebuchet MS" panose="020B0603020202020204" pitchFamily="34" charset="0"/>
                <a:cs typeface="Times New Roman" pitchFamily="18" charset="0"/>
              </a:rPr>
              <a:t>Professional Bodies</a:t>
            </a:r>
          </a:p>
          <a:p>
            <a:pPr lvl="1" eaLnBrk="1" hangingPunct="1">
              <a:lnSpc>
                <a:spcPct val="90000"/>
              </a:lnSpc>
            </a:pPr>
            <a:r>
              <a:rPr lang="en-US" sz="1500" b="1" dirty="0">
                <a:latin typeface="Trebuchet MS" panose="020B0603020202020204" pitchFamily="34" charset="0"/>
                <a:cs typeface="Times New Roman" pitchFamily="18" charset="0"/>
              </a:rPr>
              <a:t>Professional Organizations</a:t>
            </a:r>
          </a:p>
          <a:p>
            <a:pPr lvl="2" eaLnBrk="1" hangingPunct="1">
              <a:lnSpc>
                <a:spcPct val="90000"/>
              </a:lnSpc>
            </a:pPr>
            <a:r>
              <a:rPr lang="en-US" sz="1500" dirty="0">
                <a:latin typeface="Trebuchet MS" panose="020B0603020202020204" pitchFamily="34" charset="0"/>
                <a:cs typeface="Times New Roman" pitchFamily="18" charset="0"/>
              </a:rPr>
              <a:t>Project Management Institute </a:t>
            </a:r>
            <a:r>
              <a:rPr lang="en-US" sz="1500" b="1" dirty="0">
                <a:solidFill>
                  <a:srgbClr val="0070C0"/>
                </a:solidFill>
                <a:latin typeface="Trebuchet MS" panose="020B0603020202020204" pitchFamily="34" charset="0"/>
                <a:cs typeface="Times New Roman" pitchFamily="18" charset="0"/>
              </a:rPr>
              <a:t>(PMI)*</a:t>
            </a:r>
          </a:p>
          <a:p>
            <a:pPr lvl="2" eaLnBrk="1" hangingPunct="1">
              <a:lnSpc>
                <a:spcPct val="90000"/>
              </a:lnSpc>
            </a:pPr>
            <a:r>
              <a:rPr lang="en-US" sz="1500" dirty="0">
                <a:latin typeface="Trebuchet MS" panose="020B0603020202020204" pitchFamily="34" charset="0"/>
                <a:cs typeface="Times New Roman" pitchFamily="18" charset="0"/>
              </a:rPr>
              <a:t>Software Engineering Institute (SEI) </a:t>
            </a:r>
          </a:p>
          <a:p>
            <a:pPr lvl="2" eaLnBrk="1" hangingPunct="1">
              <a:lnSpc>
                <a:spcPct val="90000"/>
              </a:lnSpc>
            </a:pPr>
            <a:r>
              <a:rPr lang="en-US" sz="1500" dirty="0">
                <a:latin typeface="Trebuchet MS" panose="020B0603020202020204" pitchFamily="34" charset="0"/>
                <a:cs typeface="Times New Roman" pitchFamily="18" charset="0"/>
              </a:rPr>
              <a:t>IEEE Software Engineering Group. </a:t>
            </a:r>
          </a:p>
          <a:p>
            <a:pPr lvl="1" eaLnBrk="1" hangingPunct="1">
              <a:lnSpc>
                <a:spcPct val="90000"/>
              </a:lnSpc>
            </a:pPr>
            <a:r>
              <a:rPr lang="en-US" sz="1500" b="1" dirty="0">
                <a:latin typeface="Trebuchet MS" panose="020B0603020202020204" pitchFamily="34" charset="0"/>
                <a:cs typeface="Times New Roman" pitchFamily="18" charset="0"/>
              </a:rPr>
              <a:t>Certifications </a:t>
            </a:r>
            <a:r>
              <a:rPr lang="en-US" sz="1500" dirty="0">
                <a:latin typeface="Trebuchet MS" panose="020B0603020202020204" pitchFamily="34" charset="0"/>
                <a:cs typeface="Times New Roman" pitchFamily="18" charset="0"/>
              </a:rPr>
              <a:t>(offered by </a:t>
            </a:r>
            <a:r>
              <a:rPr lang="en-US" sz="1500" b="1" dirty="0">
                <a:solidFill>
                  <a:srgbClr val="0070C0"/>
                </a:solidFill>
                <a:latin typeface="Trebuchet MS" panose="020B0603020202020204" pitchFamily="34" charset="0"/>
                <a:cs typeface="Times New Roman" pitchFamily="18" charset="0"/>
              </a:rPr>
              <a:t>PMI</a:t>
            </a:r>
            <a:r>
              <a:rPr lang="en-US" sz="1500" dirty="0">
                <a:latin typeface="Trebuchet MS" panose="020B0603020202020204" pitchFamily="34" charset="0"/>
                <a:cs typeface="Times New Roman" pitchFamily="18" charset="0"/>
              </a:rPr>
              <a:t>)</a:t>
            </a:r>
          </a:p>
          <a:p>
            <a:pPr lvl="2" eaLnBrk="1" hangingPunct="1">
              <a:lnSpc>
                <a:spcPct val="90000"/>
              </a:lnSpc>
            </a:pPr>
            <a:r>
              <a:rPr lang="en-US" sz="1500" dirty="0">
                <a:latin typeface="Trebuchet MS" panose="020B0603020202020204" pitchFamily="34" charset="0"/>
                <a:cs typeface="Times New Roman" pitchFamily="18" charset="0"/>
              </a:rPr>
              <a:t>PMP (Project Management Professional)</a:t>
            </a:r>
          </a:p>
          <a:p>
            <a:pPr lvl="2" eaLnBrk="1" hangingPunct="1">
              <a:lnSpc>
                <a:spcPct val="90000"/>
              </a:lnSpc>
            </a:pPr>
            <a:r>
              <a:rPr lang="en-US" sz="1500" dirty="0">
                <a:latin typeface="Trebuchet MS" panose="020B0603020202020204" pitchFamily="34" charset="0"/>
                <a:cs typeface="Times New Roman" pitchFamily="18" charset="0"/>
              </a:rPr>
              <a:t>CAPM (Certified Associate in Project Management) </a:t>
            </a:r>
          </a:p>
          <a:p>
            <a:pPr lvl="1" eaLnBrk="1" hangingPunct="1">
              <a:lnSpc>
                <a:spcPct val="90000"/>
              </a:lnSpc>
            </a:pPr>
            <a:r>
              <a:rPr lang="en-US" sz="1500" b="1" dirty="0">
                <a:latin typeface="Trebuchet MS" panose="020B0603020202020204" pitchFamily="34" charset="0"/>
                <a:cs typeface="Times New Roman" pitchFamily="18" charset="0"/>
              </a:rPr>
              <a:t>PMBOK</a:t>
            </a:r>
            <a:r>
              <a:rPr lang="en-US" sz="1500" dirty="0">
                <a:latin typeface="Trebuchet MS" panose="020B0603020202020204" pitchFamily="34" charset="0"/>
                <a:cs typeface="Times New Roman" pitchFamily="18" charset="0"/>
              </a:rPr>
              <a:t> – Project Management Body of Knowledge, published by </a:t>
            </a:r>
            <a:r>
              <a:rPr lang="en-US" sz="1500" b="1" dirty="0">
                <a:solidFill>
                  <a:srgbClr val="0070C0"/>
                </a:solidFill>
                <a:latin typeface="Trebuchet MS" panose="020B0603020202020204" pitchFamily="34" charset="0"/>
                <a:cs typeface="Times New Roman" pitchFamily="18" charset="0"/>
              </a:rPr>
              <a:t>PMI</a:t>
            </a:r>
          </a:p>
          <a:p>
            <a:pPr lvl="1" eaLnBrk="1" hangingPunct="1">
              <a:lnSpc>
                <a:spcPct val="90000"/>
              </a:lnSpc>
            </a:pPr>
            <a:r>
              <a:rPr lang="en-US" sz="1500" b="1" dirty="0">
                <a:latin typeface="Trebuchet MS" panose="020B0603020202020204" pitchFamily="34" charset="0"/>
                <a:cs typeface="Times New Roman" pitchFamily="18" charset="0"/>
              </a:rPr>
              <a:t>Tools</a:t>
            </a:r>
          </a:p>
          <a:p>
            <a:pPr lvl="2" eaLnBrk="1" hangingPunct="1">
              <a:lnSpc>
                <a:spcPct val="90000"/>
              </a:lnSpc>
            </a:pPr>
            <a:r>
              <a:rPr lang="en-US" sz="1500" dirty="0">
                <a:latin typeface="Trebuchet MS" panose="020B0603020202020204" pitchFamily="34" charset="0"/>
                <a:cs typeface="Times New Roman" pitchFamily="18" charset="0"/>
              </a:rPr>
              <a:t>MS Project</a:t>
            </a:r>
          </a:p>
          <a:p>
            <a:pPr lvl="2" eaLnBrk="1" hangingPunct="1">
              <a:lnSpc>
                <a:spcPct val="90000"/>
              </a:lnSpc>
            </a:pPr>
            <a:r>
              <a:rPr lang="en-US" sz="1500" dirty="0">
                <a:latin typeface="Trebuchet MS" panose="020B0603020202020204" pitchFamily="34" charset="0"/>
                <a:cs typeface="Times New Roman" pitchFamily="18" charset="0"/>
              </a:rPr>
              <a:t>Primavera Project Manager</a:t>
            </a:r>
          </a:p>
        </p:txBody>
      </p:sp>
      <p:sp>
        <p:nvSpPr>
          <p:cNvPr id="4" name="Text Box 4"/>
          <p:cNvSpPr txBox="1">
            <a:spLocks noChangeArrowheads="1"/>
          </p:cNvSpPr>
          <p:nvPr/>
        </p:nvSpPr>
        <p:spPr bwMode="auto">
          <a:xfrm>
            <a:off x="484051" y="5594158"/>
            <a:ext cx="8395139" cy="276999"/>
          </a:xfrm>
          <a:prstGeom prst="rect">
            <a:avLst/>
          </a:prstGeom>
          <a:noFill/>
          <a:ln w="12700" cap="sq">
            <a:noFill/>
            <a:miter lim="800000"/>
            <a:headEnd type="none" w="sm" len="sm"/>
            <a:tailEnd type="none" w="sm" len="sm"/>
          </a:ln>
        </p:spPr>
        <p:txBody>
          <a:bodyPr wrap="square">
            <a:spAutoFit/>
          </a:bodyPr>
          <a:lstStyle/>
          <a:p>
            <a:pPr eaLnBrk="0" hangingPunct="0"/>
            <a:r>
              <a:rPr lang="en-US" sz="1200" dirty="0">
                <a:solidFill>
                  <a:srgbClr val="C00000"/>
                </a:solidFill>
                <a:latin typeface="Arial" pitchFamily="34" charset="0"/>
                <a:cs typeface="Arial" pitchFamily="34" charset="0"/>
              </a:rPr>
              <a:t>*The </a:t>
            </a:r>
            <a:r>
              <a:rPr lang="en-US" sz="1200" b="1" dirty="0">
                <a:solidFill>
                  <a:srgbClr val="C00000"/>
                </a:solidFill>
                <a:latin typeface="Arial" pitchFamily="34" charset="0"/>
                <a:cs typeface="Arial" pitchFamily="34" charset="0"/>
              </a:rPr>
              <a:t>Project Management Institute (PMI) </a:t>
            </a:r>
            <a:r>
              <a:rPr lang="en-US" sz="1200" dirty="0">
                <a:solidFill>
                  <a:srgbClr val="C00000"/>
                </a:solidFill>
                <a:latin typeface="Arial" pitchFamily="34" charset="0"/>
                <a:cs typeface="Arial" pitchFamily="34" charset="0"/>
              </a:rPr>
              <a:t>is an international professional society.  Their web site is </a:t>
            </a:r>
            <a:r>
              <a:rPr lang="en-US" sz="1200" b="1" dirty="0">
                <a:solidFill>
                  <a:srgbClr val="C00000"/>
                </a:solidFill>
                <a:latin typeface="Arial" pitchFamily="34" charset="0"/>
                <a:cs typeface="Arial" pitchFamily="34" charset="0"/>
              </a:rPr>
              <a:t>www.pmi.org</a:t>
            </a:r>
            <a:r>
              <a:rPr lang="en-US" sz="1200" dirty="0">
                <a:solidFill>
                  <a:srgbClr val="FF0000"/>
                </a:solidFill>
                <a:latin typeface="Arial" pitchFamily="34" charset="0"/>
                <a:cs typeface="Arial" pitchFamily="34" charset="0"/>
              </a:rPr>
              <a:t>.  </a:t>
            </a:r>
          </a:p>
        </p:txBody>
      </p:sp>
      <p:sp>
        <p:nvSpPr>
          <p:cNvPr id="3" name="Title 2">
            <a:extLst>
              <a:ext uri="{FF2B5EF4-FFF2-40B4-BE49-F238E27FC236}">
                <a16:creationId xmlns:a16="http://schemas.microsoft.com/office/drawing/2014/main" id="{29A200C2-7E7E-4837-1E76-67A8A75C340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1652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0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References </a:t>
            </a:r>
          </a:p>
        </p:txBody>
      </p:sp>
      <p:sp>
        <p:nvSpPr>
          <p:cNvPr id="3" name="Content Placeholder 2"/>
          <p:cNvSpPr>
            <a:spLocks noGrp="1"/>
          </p:cNvSpPr>
          <p:nvPr>
            <p:ph idx="1"/>
          </p:nvPr>
        </p:nvSpPr>
        <p:spPr/>
        <p:txBody>
          <a:bodyPr/>
          <a:lstStyle/>
          <a:p>
            <a:r>
              <a:rPr lang="en-US" dirty="0"/>
              <a:t>PMBOK fifth edition Chapter 1</a:t>
            </a:r>
          </a:p>
        </p:txBody>
      </p:sp>
      <p:sp>
        <p:nvSpPr>
          <p:cNvPr id="4" name="Slide Number Placeholder 3"/>
          <p:cNvSpPr>
            <a:spLocks noGrp="1"/>
          </p:cNvSpPr>
          <p:nvPr>
            <p:ph type="sldNum" sz="quarter" idx="12"/>
          </p:nvPr>
        </p:nvSpPr>
        <p:spPr/>
        <p:txBody>
          <a:bodyPr/>
          <a:lstStyle/>
          <a:p>
            <a:fld id="{824B4159-FCFA-4B65-AB9B-C8053E6DB226}" type="slidenum">
              <a:rPr lang="en-US" smtClean="0"/>
              <a:pPr/>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1143000"/>
          </a:xfrm>
        </p:spPr>
        <p:txBody>
          <a:bodyPr/>
          <a:lstStyle/>
          <a:p>
            <a:r>
              <a:rPr lang="en-US"/>
              <a:t>Grading</a:t>
            </a:r>
          </a:p>
        </p:txBody>
      </p:sp>
      <p:sp>
        <p:nvSpPr>
          <p:cNvPr id="5123" name="Rectangle 3"/>
          <p:cNvSpPr>
            <a:spLocks noGrp="1" noChangeArrowheads="1"/>
          </p:cNvSpPr>
          <p:nvPr>
            <p:ph type="body" idx="1"/>
          </p:nvPr>
        </p:nvSpPr>
        <p:spPr/>
        <p:txBody>
          <a:bodyPr/>
          <a:lstStyle/>
          <a:p>
            <a:r>
              <a:rPr lang="en-US" dirty="0"/>
              <a:t>Midterm					18</a:t>
            </a:r>
          </a:p>
          <a:p>
            <a:r>
              <a:rPr lang="en-US" dirty="0"/>
              <a:t>Final					30 </a:t>
            </a:r>
          </a:p>
          <a:p>
            <a:r>
              <a:rPr lang="en-US" dirty="0"/>
              <a:t>Project					6</a:t>
            </a:r>
          </a:p>
          <a:p>
            <a:r>
              <a:rPr lang="en-US" dirty="0"/>
              <a:t>Quizzes  &amp; Assignments	6</a:t>
            </a:r>
          </a:p>
        </p:txBody>
      </p:sp>
      <p:sp>
        <p:nvSpPr>
          <p:cNvPr id="5" name="Slide Number Placeholder 4"/>
          <p:cNvSpPr>
            <a:spLocks noGrp="1"/>
          </p:cNvSpPr>
          <p:nvPr>
            <p:ph type="sldNum" sz="quarter" idx="12"/>
          </p:nvPr>
        </p:nvSpPr>
        <p:spPr/>
        <p:txBody>
          <a:bodyPr/>
          <a:lstStyle/>
          <a:p>
            <a:fld id="{824B4159-FCFA-4B65-AB9B-C8053E6DB22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139825"/>
          </a:xfrm>
        </p:spPr>
        <p:txBody>
          <a:bodyPr/>
          <a:lstStyle/>
          <a:p>
            <a:r>
              <a:rPr lang="en-US"/>
              <a:t>Suggested Books</a:t>
            </a:r>
          </a:p>
        </p:txBody>
      </p:sp>
      <p:sp>
        <p:nvSpPr>
          <p:cNvPr id="20483" name="Rectangle 3"/>
          <p:cNvSpPr>
            <a:spLocks noGrp="1" noChangeArrowheads="1"/>
          </p:cNvSpPr>
          <p:nvPr>
            <p:ph type="body" idx="1"/>
          </p:nvPr>
        </p:nvSpPr>
        <p:spPr>
          <a:xfrm>
            <a:off x="304800" y="1143000"/>
            <a:ext cx="8534400" cy="5105400"/>
          </a:xfrm>
        </p:spPr>
        <p:txBody>
          <a:bodyPr/>
          <a:lstStyle/>
          <a:p>
            <a:pPr marL="627063" indent="-457200">
              <a:lnSpc>
                <a:spcPct val="90000"/>
              </a:lnSpc>
            </a:pPr>
            <a:r>
              <a:rPr lang="en-US" sz="2400" dirty="0">
                <a:cs typeface="Times New Roman" pitchFamily="18" charset="0"/>
              </a:rPr>
              <a:t>Software Project Management, Bob </a:t>
            </a:r>
            <a:r>
              <a:rPr lang="en-US" sz="2400" dirty="0" err="1">
                <a:cs typeface="Times New Roman" pitchFamily="18" charset="0"/>
              </a:rPr>
              <a:t>Huges</a:t>
            </a:r>
            <a:r>
              <a:rPr lang="en-US" sz="2400" dirty="0">
                <a:cs typeface="Times New Roman" pitchFamily="18" charset="0"/>
              </a:rPr>
              <a:t> and Mike </a:t>
            </a:r>
            <a:r>
              <a:rPr lang="en-US" sz="2400" dirty="0" err="1">
                <a:cs typeface="Times New Roman" pitchFamily="18" charset="0"/>
              </a:rPr>
              <a:t>Cotterell</a:t>
            </a:r>
            <a:r>
              <a:rPr lang="en-US" sz="2400" dirty="0">
                <a:cs typeface="Times New Roman" pitchFamily="18" charset="0"/>
              </a:rPr>
              <a:t> </a:t>
            </a:r>
          </a:p>
          <a:p>
            <a:pPr marL="627063" indent="-457200">
              <a:lnSpc>
                <a:spcPct val="90000"/>
              </a:lnSpc>
            </a:pPr>
            <a:r>
              <a:rPr lang="en-US" sz="2400" dirty="0">
                <a:cs typeface="Times New Roman" pitchFamily="18" charset="0"/>
              </a:rPr>
              <a:t>Project management A Managerial Approach (3rd Edition), Jack R Meredith, Samuel J. Mantel, JR. </a:t>
            </a:r>
          </a:p>
          <a:p>
            <a:pPr marL="627063" indent="-457200">
              <a:lnSpc>
                <a:spcPct val="90000"/>
              </a:lnSpc>
            </a:pPr>
            <a:r>
              <a:rPr lang="en-US" sz="2400" dirty="0">
                <a:cs typeface="Times New Roman" pitchFamily="18" charset="0"/>
              </a:rPr>
              <a:t>A Guide To Project Management Body Of Knowledge (2000 Edition), Project Management Institute Newtown Square, Pennsylvania USA  </a:t>
            </a:r>
          </a:p>
          <a:p>
            <a:pPr marL="627063" indent="-457200">
              <a:lnSpc>
                <a:spcPct val="90000"/>
              </a:lnSpc>
            </a:pPr>
            <a:endParaRPr lang="en-US" sz="2000" dirty="0">
              <a:cs typeface="Times New Roman" pitchFamily="18" charset="0"/>
            </a:endParaRPr>
          </a:p>
        </p:txBody>
      </p:sp>
      <p:sp>
        <p:nvSpPr>
          <p:cNvPr id="4" name="Slide Number Placeholder 3"/>
          <p:cNvSpPr>
            <a:spLocks noGrp="1"/>
          </p:cNvSpPr>
          <p:nvPr>
            <p:ph type="sldNum" sz="quarter" idx="12"/>
          </p:nvPr>
        </p:nvSpPr>
        <p:spPr/>
        <p:txBody>
          <a:bodyPr/>
          <a:lstStyle/>
          <a:p>
            <a:fld id="{824B4159-FCFA-4B65-AB9B-C8053E6DB22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Facts and Figures</a:t>
            </a:r>
          </a:p>
        </p:txBody>
      </p:sp>
      <p:sp>
        <p:nvSpPr>
          <p:cNvPr id="3" name="Content Placeholder 2"/>
          <p:cNvSpPr>
            <a:spLocks noGrp="1"/>
          </p:cNvSpPr>
          <p:nvPr>
            <p:ph idx="1"/>
          </p:nvPr>
        </p:nvSpPr>
        <p:spPr/>
        <p:txBody>
          <a:bodyPr>
            <a:normAutofit lnSpcReduction="10000"/>
          </a:bodyPr>
          <a:lstStyle/>
          <a:p>
            <a:pPr algn="just"/>
            <a:r>
              <a:rPr lang="en-US" dirty="0"/>
              <a:t>Only a third of all projects were successfully completed on time and on budget </a:t>
            </a:r>
          </a:p>
          <a:p>
            <a:pPr lvl="4" algn="just"/>
            <a:r>
              <a:rPr lang="en-US" dirty="0"/>
              <a:t>(Standish Group’s CHAOS report-2015)</a:t>
            </a:r>
          </a:p>
          <a:p>
            <a:pPr algn="just"/>
            <a:r>
              <a:rPr lang="en-US" dirty="0"/>
              <a:t>Only 40% of projects met schedule, budget and quality goals </a:t>
            </a:r>
          </a:p>
          <a:p>
            <a:pPr lvl="4" algn="just"/>
            <a:r>
              <a:rPr lang="en-US" dirty="0"/>
              <a:t>(IBM Change Management Survey of 1500 executives)</a:t>
            </a:r>
          </a:p>
          <a:p>
            <a:pPr algn="just"/>
            <a:r>
              <a:rPr lang="en-US" dirty="0"/>
              <a:t>50% of project management offices close within 3 years </a:t>
            </a:r>
          </a:p>
          <a:p>
            <a:pPr lvl="4" algn="just"/>
            <a:r>
              <a:rPr lang="en-US" dirty="0"/>
              <a:t>(Association for Project Mgmt)</a:t>
            </a:r>
          </a:p>
          <a:p>
            <a:endParaRPr lang="en-US" dirty="0"/>
          </a:p>
        </p:txBody>
      </p:sp>
      <p:sp>
        <p:nvSpPr>
          <p:cNvPr id="4" name="Slide Number Placeholder 3"/>
          <p:cNvSpPr>
            <a:spLocks noGrp="1"/>
          </p:cNvSpPr>
          <p:nvPr>
            <p:ph type="sldNum" sz="quarter" idx="12"/>
          </p:nvPr>
        </p:nvSpPr>
        <p:spPr/>
        <p:txBody>
          <a:bodyPr/>
          <a:lstStyle/>
          <a:p>
            <a:fld id="{824B4159-FCFA-4B65-AB9B-C8053E6DB226}" type="slidenum">
              <a:rPr lang="en-US" smtClean="0"/>
              <a:pPr/>
              <a:t>6</a:t>
            </a:fld>
            <a:endParaRPr lang="en-US"/>
          </a:p>
        </p:txBody>
      </p:sp>
    </p:spTree>
    <p:extLst>
      <p:ext uri="{BB962C8B-B14F-4D97-AF65-F5344CB8AC3E}">
        <p14:creationId xmlns:p14="http://schemas.microsoft.com/office/powerpoint/2010/main" val="87715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Facts and Figures</a:t>
            </a:r>
          </a:p>
        </p:txBody>
      </p:sp>
      <p:graphicFrame>
        <p:nvGraphicFramePr>
          <p:cNvPr id="4" name="Content Placeholder 3"/>
          <p:cNvGraphicFramePr>
            <a:graphicFrameLocks noGrp="1"/>
          </p:cNvGraphicFramePr>
          <p:nvPr>
            <p:ph idx="1"/>
          </p:nvPr>
        </p:nvGraphicFramePr>
        <p:xfrm>
          <a:off x="228600" y="2098040"/>
          <a:ext cx="8686800" cy="3114040"/>
        </p:xfrm>
        <a:graphic>
          <a:graphicData uri="http://schemas.openxmlformats.org/drawingml/2006/table">
            <a:tbl>
              <a:tblPr firstRow="1" bandRow="1">
                <a:tableStyleId>{5C22544A-7EE6-4342-B048-85BDC9FD1C3A}</a:tableStyleId>
              </a:tblPr>
              <a:tblGrid>
                <a:gridCol w="804333">
                  <a:extLst>
                    <a:ext uri="{9D8B030D-6E8A-4147-A177-3AD203B41FA5}">
                      <a16:colId xmlns:a16="http://schemas.microsoft.com/office/drawing/2014/main" val="20000"/>
                    </a:ext>
                  </a:extLst>
                </a:gridCol>
                <a:gridCol w="2815166">
                  <a:extLst>
                    <a:ext uri="{9D8B030D-6E8A-4147-A177-3AD203B41FA5}">
                      <a16:colId xmlns:a16="http://schemas.microsoft.com/office/drawing/2014/main" val="20001"/>
                    </a:ext>
                  </a:extLst>
                </a:gridCol>
                <a:gridCol w="3699934">
                  <a:extLst>
                    <a:ext uri="{9D8B030D-6E8A-4147-A177-3AD203B41FA5}">
                      <a16:colId xmlns:a16="http://schemas.microsoft.com/office/drawing/2014/main" val="20002"/>
                    </a:ext>
                  </a:extLst>
                </a:gridCol>
                <a:gridCol w="1367367">
                  <a:extLst>
                    <a:ext uri="{9D8B030D-6E8A-4147-A177-3AD203B41FA5}">
                      <a16:colId xmlns:a16="http://schemas.microsoft.com/office/drawing/2014/main" val="20003"/>
                    </a:ext>
                  </a:extLst>
                </a:gridCol>
              </a:tblGrid>
              <a:tr h="370840">
                <a:tc>
                  <a:txBody>
                    <a:bodyPr/>
                    <a:lstStyle/>
                    <a:p>
                      <a:r>
                        <a:rPr lang="en-US" dirty="0"/>
                        <a:t>year</a:t>
                      </a:r>
                    </a:p>
                  </a:txBody>
                  <a:tcPr/>
                </a:tc>
                <a:tc>
                  <a:txBody>
                    <a:bodyPr/>
                    <a:lstStyle/>
                    <a:p>
                      <a:r>
                        <a:rPr lang="en-US" dirty="0"/>
                        <a:t>Type of survey</a:t>
                      </a:r>
                      <a:r>
                        <a:rPr lang="en-US" baseline="0" dirty="0"/>
                        <a:t> </a:t>
                      </a:r>
                      <a:endParaRPr lang="en-US" dirty="0"/>
                    </a:p>
                  </a:txBody>
                  <a:tcPr/>
                </a:tc>
                <a:tc>
                  <a:txBody>
                    <a:bodyPr/>
                    <a:lstStyle/>
                    <a:p>
                      <a:r>
                        <a:rPr lang="en-US" dirty="0"/>
                        <a:t>Facts</a:t>
                      </a:r>
                    </a:p>
                  </a:txBody>
                  <a:tcPr/>
                </a:tc>
                <a:tc>
                  <a:txBody>
                    <a:bodyPr/>
                    <a:lstStyle/>
                    <a:p>
                      <a:r>
                        <a:rPr lang="en-US" dirty="0"/>
                        <a:t>Source </a:t>
                      </a:r>
                    </a:p>
                  </a:txBody>
                  <a:tcPr/>
                </a:tc>
                <a:extLst>
                  <a:ext uri="{0D108BD9-81ED-4DB2-BD59-A6C34878D82A}">
                    <a16:rowId xmlns:a16="http://schemas.microsoft.com/office/drawing/2014/main" val="10000"/>
                  </a:ext>
                </a:extLst>
              </a:tr>
              <a:tr h="370840">
                <a:tc>
                  <a:txBody>
                    <a:bodyPr/>
                    <a:lstStyle/>
                    <a:p>
                      <a:r>
                        <a:rPr lang="en-US" dirty="0"/>
                        <a:t>2012</a:t>
                      </a:r>
                    </a:p>
                  </a:txBody>
                  <a:tcPr/>
                </a:tc>
                <a:tc>
                  <a:txBody>
                    <a:bodyPr/>
                    <a:lstStyle/>
                    <a:p>
                      <a:r>
                        <a:rPr lang="en-US" dirty="0"/>
                        <a:t>Study on 5,400 large scale IT Projects</a:t>
                      </a:r>
                    </a:p>
                  </a:txBody>
                  <a:tcPr/>
                </a:tc>
                <a:tc>
                  <a:txBody>
                    <a:bodyPr/>
                    <a:lstStyle/>
                    <a:p>
                      <a:r>
                        <a:rPr lang="en-US" dirty="0"/>
                        <a:t>45 percent over budget and 7 percent over time, while delivering 56 percent less value than predicted</a:t>
                      </a:r>
                    </a:p>
                  </a:txBody>
                  <a:tcPr/>
                </a:tc>
                <a:tc>
                  <a:txBody>
                    <a:bodyPr/>
                    <a:lstStyle/>
                    <a:p>
                      <a:r>
                        <a:rPr lang="en-US" dirty="0"/>
                        <a:t>Oxford University</a:t>
                      </a:r>
                    </a:p>
                  </a:txBody>
                  <a:tcPr/>
                </a:tc>
                <a:extLst>
                  <a:ext uri="{0D108BD9-81ED-4DB2-BD59-A6C34878D82A}">
                    <a16:rowId xmlns:a16="http://schemas.microsoft.com/office/drawing/2014/main" val="10001"/>
                  </a:ext>
                </a:extLst>
              </a:tr>
              <a:tr h="370840">
                <a:tc>
                  <a:txBody>
                    <a:bodyPr/>
                    <a:lstStyle/>
                    <a:p>
                      <a:r>
                        <a:rPr lang="en-US" dirty="0"/>
                        <a:t>2010</a:t>
                      </a:r>
                    </a:p>
                  </a:txBody>
                  <a:tcPr/>
                </a:tc>
                <a:tc>
                  <a:txBody>
                    <a:bodyPr/>
                    <a:lstStyle/>
                    <a:p>
                      <a:r>
                        <a:rPr lang="en-US" dirty="0"/>
                        <a:t>Survey of 100 businesses</a:t>
                      </a:r>
                    </a:p>
                  </a:txBody>
                  <a:tcPr/>
                </a:tc>
                <a:tc>
                  <a:txBody>
                    <a:bodyPr/>
                    <a:lstStyle/>
                    <a:p>
                      <a:r>
                        <a:rPr lang="en-US" dirty="0"/>
                        <a:t>50% of respondents also indicated that their project failed to consistently achieve what they set out to achieve</a:t>
                      </a:r>
                    </a:p>
                  </a:txBody>
                  <a:tcPr/>
                </a:tc>
                <a:tc>
                  <a:txBody>
                    <a:bodyPr/>
                    <a:lstStyle/>
                    <a:p>
                      <a:r>
                        <a:rPr lang="en-US" dirty="0"/>
                        <a:t>KPMG (New Zealand)</a:t>
                      </a:r>
                      <a:br>
                        <a:rPr lang="en-US" dirty="0"/>
                      </a:br>
                      <a:endParaRPr lang="en-US" dirty="0"/>
                    </a:p>
                  </a:txBody>
                  <a:tcPr/>
                </a:tc>
                <a:extLst>
                  <a:ext uri="{0D108BD9-81ED-4DB2-BD59-A6C34878D82A}">
                    <a16:rowId xmlns:a16="http://schemas.microsoft.com/office/drawing/2014/main" val="10003"/>
                  </a:ext>
                </a:extLst>
              </a:tr>
              <a:tr h="370840">
                <a:tc>
                  <a:txBody>
                    <a:bodyPr/>
                    <a:lstStyle/>
                    <a:p>
                      <a:r>
                        <a:rPr lang="en-US" dirty="0"/>
                        <a:t>2009</a:t>
                      </a:r>
                    </a:p>
                  </a:txBody>
                  <a:tcPr/>
                </a:tc>
                <a:tc>
                  <a:txBody>
                    <a:bodyPr/>
                    <a:lstStyle/>
                    <a:p>
                      <a:r>
                        <a:rPr lang="en-US" dirty="0"/>
                        <a:t>Survey of 1,500 change management executives</a:t>
                      </a:r>
                    </a:p>
                  </a:txBody>
                  <a:tcPr/>
                </a:tc>
                <a:tc>
                  <a:txBody>
                    <a:bodyPr/>
                    <a:lstStyle/>
                    <a:p>
                      <a:r>
                        <a:rPr lang="en-US" dirty="0"/>
                        <a:t>Only 40% of projects met schedule, budget and quality goals</a:t>
                      </a:r>
                    </a:p>
                  </a:txBody>
                  <a:tcPr/>
                </a:tc>
                <a:tc>
                  <a:txBody>
                    <a:bodyPr/>
                    <a:lstStyle/>
                    <a:p>
                      <a:r>
                        <a:rPr lang="en-US" dirty="0"/>
                        <a:t>IBM</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228600" y="1295400"/>
            <a:ext cx="7696200" cy="584775"/>
          </a:xfrm>
          <a:prstGeom prst="rect">
            <a:avLst/>
          </a:prstGeom>
          <a:noFill/>
        </p:spPr>
        <p:txBody>
          <a:bodyPr wrap="square" rtlCol="0">
            <a:spAutoFit/>
          </a:bodyPr>
          <a:lstStyle/>
          <a:p>
            <a:pPr marL="742950" indent="-742950">
              <a:buFont typeface="Arial" pitchFamily="34" charset="0"/>
              <a:buChar char="•"/>
            </a:pPr>
            <a:r>
              <a:rPr lang="en-US" sz="3200" dirty="0">
                <a:latin typeface="Arial" pitchFamily="34" charset="0"/>
                <a:cs typeface="Arial" pitchFamily="34" charset="0"/>
              </a:rPr>
              <a:t>Some Disturbing Facts: </a:t>
            </a:r>
          </a:p>
        </p:txBody>
      </p:sp>
      <p:sp>
        <p:nvSpPr>
          <p:cNvPr id="6" name="Slide Number Placeholder 5"/>
          <p:cNvSpPr>
            <a:spLocks noGrp="1"/>
          </p:cNvSpPr>
          <p:nvPr>
            <p:ph type="sldNum" sz="quarter" idx="12"/>
          </p:nvPr>
        </p:nvSpPr>
        <p:spPr/>
        <p:txBody>
          <a:bodyPr/>
          <a:lstStyle/>
          <a:p>
            <a:fld id="{824B4159-FCFA-4B65-AB9B-C8053E6DB226}" type="slidenum">
              <a:rPr lang="en-US" smtClean="0"/>
              <a:pPr/>
              <a:t>7</a:t>
            </a:fld>
            <a:endParaRPr lang="en-US"/>
          </a:p>
        </p:txBody>
      </p:sp>
    </p:spTree>
    <p:extLst>
      <p:ext uri="{BB962C8B-B14F-4D97-AF65-F5344CB8AC3E}">
        <p14:creationId xmlns:p14="http://schemas.microsoft.com/office/powerpoint/2010/main" val="29023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Why software Project Fail</a:t>
            </a:r>
          </a:p>
        </p:txBody>
      </p:sp>
      <p:sp>
        <p:nvSpPr>
          <p:cNvPr id="3" name="Content Placeholder 2"/>
          <p:cNvSpPr>
            <a:spLocks noGrp="1"/>
          </p:cNvSpPr>
          <p:nvPr>
            <p:ph idx="1"/>
          </p:nvPr>
        </p:nvSpPr>
        <p:spPr>
          <a:xfrm>
            <a:off x="228600" y="1295400"/>
            <a:ext cx="8686800" cy="5257800"/>
          </a:xfrm>
        </p:spPr>
        <p:txBody>
          <a:bodyPr>
            <a:normAutofit lnSpcReduction="10000"/>
          </a:bodyPr>
          <a:lstStyle/>
          <a:p>
            <a:pPr>
              <a:lnSpc>
                <a:spcPct val="90000"/>
              </a:lnSpc>
            </a:pPr>
            <a:r>
              <a:rPr lang="en-US" sz="2400" dirty="0"/>
              <a:t>Why do software projects fail? </a:t>
            </a:r>
          </a:p>
          <a:p>
            <a:pPr lvl="1">
              <a:lnSpc>
                <a:spcPct val="90000"/>
              </a:lnSpc>
            </a:pPr>
            <a:r>
              <a:rPr lang="en-US" altLang="ko-KR" sz="2200" dirty="0">
                <a:ea typeface="굴림" pitchFamily="34" charset="-127"/>
              </a:rPr>
              <a:t>Not Sufficient Time</a:t>
            </a:r>
          </a:p>
          <a:p>
            <a:pPr lvl="2">
              <a:lnSpc>
                <a:spcPct val="90000"/>
              </a:lnSpc>
            </a:pPr>
            <a:r>
              <a:rPr lang="en-US" altLang="ko-KR" dirty="0">
                <a:ea typeface="굴림" pitchFamily="34" charset="-127"/>
              </a:rPr>
              <a:t>Often the deadline is decided prior to the project starting and is non-negotiable </a:t>
            </a:r>
          </a:p>
          <a:p>
            <a:pPr lvl="1">
              <a:lnSpc>
                <a:spcPct val="90000"/>
              </a:lnSpc>
            </a:pPr>
            <a:r>
              <a:rPr lang="en-US" sz="2200" dirty="0"/>
              <a:t>Insufficient Budget</a:t>
            </a:r>
          </a:p>
          <a:p>
            <a:pPr lvl="2">
              <a:lnSpc>
                <a:spcPct val="90000"/>
              </a:lnSpc>
            </a:pPr>
            <a:r>
              <a:rPr lang="en-US" altLang="ko-KR" dirty="0">
                <a:ea typeface="굴림" pitchFamily="34" charset="-127"/>
              </a:rPr>
              <a:t>A "lowest price most successful candidate" policy - unrealistically low budget  not based on the true requirements</a:t>
            </a:r>
          </a:p>
          <a:p>
            <a:pPr lvl="1">
              <a:lnSpc>
                <a:spcPct val="90000"/>
              </a:lnSpc>
            </a:pPr>
            <a:r>
              <a:rPr lang="en-US" sz="2200" dirty="0"/>
              <a:t>Poor Communication</a:t>
            </a:r>
          </a:p>
          <a:p>
            <a:pPr lvl="2">
              <a:lnSpc>
                <a:spcPct val="90000"/>
              </a:lnSpc>
            </a:pPr>
            <a:r>
              <a:rPr lang="en-US" altLang="ko-KR" sz="2200" dirty="0">
                <a:ea typeface="굴림" pitchFamily="34" charset="-127"/>
              </a:rPr>
              <a:t>Old saying, "never assume anything". Good communication is vital for project success with the customer, users and especially the development team. </a:t>
            </a:r>
          </a:p>
          <a:p>
            <a:pPr lvl="3">
              <a:lnSpc>
                <a:spcPct val="90000"/>
              </a:lnSpc>
            </a:pPr>
            <a:r>
              <a:rPr lang="en-US" altLang="ko-KR" sz="1800" dirty="0">
                <a:ea typeface="굴림" pitchFamily="34" charset="-127"/>
              </a:rPr>
              <a:t>Does everyone in the team understand you? </a:t>
            </a:r>
          </a:p>
          <a:p>
            <a:pPr lvl="3">
              <a:lnSpc>
                <a:spcPct val="90000"/>
              </a:lnSpc>
            </a:pPr>
            <a:r>
              <a:rPr lang="en-US" altLang="ko-KR" sz="1800" dirty="0">
                <a:ea typeface="굴림" pitchFamily="34" charset="-127"/>
              </a:rPr>
              <a:t>Do they know exactly what's expected of them or have you assumed they know? </a:t>
            </a:r>
          </a:p>
          <a:p>
            <a:pPr lvl="3">
              <a:lnSpc>
                <a:spcPct val="90000"/>
              </a:lnSpc>
            </a:pPr>
            <a:r>
              <a:rPr lang="en-US" altLang="ko-KR" sz="1800" dirty="0">
                <a:ea typeface="굴림" pitchFamily="34" charset="-127"/>
              </a:rPr>
              <a:t>Do they communicate well with each other, with users and with other departments? </a:t>
            </a:r>
            <a:endParaRPr lang="en-US" sz="1800" dirty="0"/>
          </a:p>
          <a:p>
            <a:endParaRPr lang="en-US" dirty="0"/>
          </a:p>
        </p:txBody>
      </p:sp>
      <p:sp>
        <p:nvSpPr>
          <p:cNvPr id="4" name="Slide Number Placeholder 3"/>
          <p:cNvSpPr>
            <a:spLocks noGrp="1"/>
          </p:cNvSpPr>
          <p:nvPr>
            <p:ph type="sldNum" sz="quarter" idx="12"/>
          </p:nvPr>
        </p:nvSpPr>
        <p:spPr/>
        <p:txBody>
          <a:bodyPr/>
          <a:lstStyle/>
          <a:p>
            <a:fld id="{824B4159-FCFA-4B65-AB9B-C8053E6DB226}" type="slidenum">
              <a:rPr lang="en-US" smtClean="0"/>
              <a:pPr/>
              <a:t>8</a:t>
            </a:fld>
            <a:endParaRPr lang="en-US"/>
          </a:p>
        </p:txBody>
      </p:sp>
    </p:spTree>
    <p:extLst>
      <p:ext uri="{BB962C8B-B14F-4D97-AF65-F5344CB8AC3E}">
        <p14:creationId xmlns:p14="http://schemas.microsoft.com/office/powerpoint/2010/main" val="154507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2606740"/>
            <a:ext cx="8797529" cy="856789"/>
          </a:xfrm>
        </p:spPr>
        <p:txBody>
          <a:bodyPr>
            <a:noAutofit/>
          </a:bodyPr>
          <a:lstStyle/>
          <a:p>
            <a:pPr algn="ctr"/>
            <a:r>
              <a:rPr lang="en-US" sz="2700" dirty="0">
                <a:latin typeface="Trebuchet MS" panose="020B0603020202020204" pitchFamily="34" charset="0"/>
              </a:rPr>
              <a:t>Software Project Management </a:t>
            </a:r>
            <a:br>
              <a:rPr lang="en-US" sz="2700" dirty="0">
                <a:latin typeface="Trebuchet MS" panose="020B0603020202020204" pitchFamily="34" charset="0"/>
              </a:rPr>
            </a:br>
            <a:r>
              <a:rPr lang="en-US" sz="2700" u="none" dirty="0">
                <a:latin typeface="Trebuchet MS" panose="020B0603020202020204" pitchFamily="34" charset="0"/>
              </a:rPr>
              <a:t>=</a:t>
            </a:r>
            <a:br>
              <a:rPr lang="en-US" dirty="0">
                <a:latin typeface="Trebuchet MS" panose="020B0603020202020204" pitchFamily="34" charset="0"/>
              </a:rPr>
            </a:br>
            <a:r>
              <a:rPr lang="en-US" i="1" dirty="0">
                <a:solidFill>
                  <a:srgbClr val="00B0F0"/>
                </a:solidFill>
                <a:latin typeface="Trebuchet MS" panose="020B0603020202020204" pitchFamily="34" charset="0"/>
              </a:rPr>
              <a:t>Software</a:t>
            </a:r>
            <a:r>
              <a:rPr lang="en-US" u="none" dirty="0">
                <a:latin typeface="Trebuchet MS" panose="020B0603020202020204" pitchFamily="34" charset="0"/>
              </a:rPr>
              <a:t> + </a:t>
            </a:r>
            <a:r>
              <a:rPr lang="en-US" i="1" dirty="0">
                <a:solidFill>
                  <a:srgbClr val="00B0F0"/>
                </a:solidFill>
                <a:latin typeface="Trebuchet MS" panose="020B0603020202020204" pitchFamily="34" charset="0"/>
              </a:rPr>
              <a:t>Project</a:t>
            </a:r>
            <a:r>
              <a:rPr lang="en-US" u="none" dirty="0">
                <a:latin typeface="Trebuchet MS" panose="020B0603020202020204" pitchFamily="34" charset="0"/>
              </a:rPr>
              <a:t> + </a:t>
            </a:r>
            <a:r>
              <a:rPr lang="en-US" i="1" dirty="0">
                <a:solidFill>
                  <a:srgbClr val="00B0F0"/>
                </a:solidFill>
                <a:latin typeface="Trebuchet MS" panose="020B0603020202020204" pitchFamily="34" charset="0"/>
              </a:rPr>
              <a:t>Management</a:t>
            </a:r>
            <a:br>
              <a:rPr lang="en-US" dirty="0">
                <a:latin typeface="Trebuchet MS" panose="020B0603020202020204" pitchFamily="34" charset="0"/>
              </a:rPr>
            </a:br>
            <a:endParaRPr lang="en-US" sz="1800" dirty="0">
              <a:latin typeface="Trebuchet MS" panose="020B0603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330"/>
          <a:stretch/>
        </p:blipFill>
        <p:spPr>
          <a:xfrm>
            <a:off x="1143000" y="4267200"/>
            <a:ext cx="7082600" cy="1165860"/>
          </a:xfrm>
          <a:prstGeom prst="rect">
            <a:avLst/>
          </a:prstGeom>
        </p:spPr>
      </p:pic>
    </p:spTree>
    <p:extLst>
      <p:ext uri="{BB962C8B-B14F-4D97-AF65-F5344CB8AC3E}">
        <p14:creationId xmlns:p14="http://schemas.microsoft.com/office/powerpoint/2010/main" val="277192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2231</Words>
  <Application>Microsoft Office PowerPoint</Application>
  <PresentationFormat>On-screen Show (4:3)</PresentationFormat>
  <Paragraphs>283</Paragraphs>
  <Slides>36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Google Sans</vt:lpstr>
      <vt:lpstr>Helvetica</vt:lpstr>
      <vt:lpstr>Monotype Sorts</vt:lpstr>
      <vt:lpstr>Times New Roman</vt:lpstr>
      <vt:lpstr>Trebuchet MS</vt:lpstr>
      <vt:lpstr>Wingdings</vt:lpstr>
      <vt:lpstr>Office Theme</vt:lpstr>
      <vt:lpstr>Software Project Management </vt:lpstr>
      <vt:lpstr>Course Description </vt:lpstr>
      <vt:lpstr>Learning Objectives </vt:lpstr>
      <vt:lpstr>Grading</vt:lpstr>
      <vt:lpstr>Suggested Books</vt:lpstr>
      <vt:lpstr>Facts and Figures</vt:lpstr>
      <vt:lpstr>Facts and Figures</vt:lpstr>
      <vt:lpstr>Why software Project Fail</vt:lpstr>
      <vt:lpstr>Software Project Management  = Software + Project + Management </vt:lpstr>
      <vt:lpstr>What is Software?</vt:lpstr>
      <vt:lpstr>What is Software? </vt:lpstr>
      <vt:lpstr>What is a Project? </vt:lpstr>
      <vt:lpstr>What is a Project? </vt:lpstr>
      <vt:lpstr>What is a Project? </vt:lpstr>
      <vt:lpstr>What is a Project? </vt:lpstr>
      <vt:lpstr>Triple Constraint</vt:lpstr>
      <vt:lpstr>Triple Constraint--cont</vt:lpstr>
      <vt:lpstr>The defining characteristic of process vs. project is repeatability vs uniqueness</vt:lpstr>
      <vt:lpstr>Process Vs Project Management</vt:lpstr>
      <vt:lpstr>Activity</vt:lpstr>
      <vt:lpstr>Software Project vs other projects</vt:lpstr>
      <vt:lpstr>Complexity</vt:lpstr>
      <vt:lpstr>Complexity--cont</vt:lpstr>
      <vt:lpstr>Changeability</vt:lpstr>
      <vt:lpstr>Invisibility</vt:lpstr>
      <vt:lpstr>Conformity</vt:lpstr>
      <vt:lpstr>Management </vt:lpstr>
      <vt:lpstr>Activity</vt:lpstr>
      <vt:lpstr>PowerPoint Presentation</vt:lpstr>
      <vt:lpstr>PMI * - PMBOK</vt:lpstr>
      <vt:lpstr>Software Project Management </vt:lpstr>
      <vt:lpstr>Software Project Management</vt:lpstr>
      <vt:lpstr>Activities covered by project management</vt:lpstr>
      <vt:lpstr>Traditional versus Modern Project Management </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Ruqia Bibi</cp:lastModifiedBy>
  <cp:revision>34</cp:revision>
  <dcterms:created xsi:type="dcterms:W3CDTF">2014-06-15T05:18:15Z</dcterms:created>
  <dcterms:modified xsi:type="dcterms:W3CDTF">2023-10-02T04:32:23Z</dcterms:modified>
</cp:coreProperties>
</file>