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80" r:id="rId3"/>
    <p:sldId id="304" r:id="rId4"/>
    <p:sldId id="285" r:id="rId5"/>
    <p:sldId id="297" r:id="rId6"/>
    <p:sldId id="309" r:id="rId7"/>
    <p:sldId id="311" r:id="rId8"/>
    <p:sldId id="312" r:id="rId9"/>
    <p:sldId id="313" r:id="rId10"/>
    <p:sldId id="314" r:id="rId11"/>
    <p:sldId id="315" r:id="rId12"/>
    <p:sldId id="316" r:id="rId13"/>
    <p:sldId id="308" r:id="rId14"/>
    <p:sldId id="258" r:id="rId15"/>
    <p:sldId id="259" r:id="rId16"/>
    <p:sldId id="271" r:id="rId17"/>
    <p:sldId id="272" r:id="rId18"/>
    <p:sldId id="273" r:id="rId19"/>
    <p:sldId id="298" r:id="rId20"/>
    <p:sldId id="274" r:id="rId21"/>
    <p:sldId id="299" r:id="rId22"/>
    <p:sldId id="276" r:id="rId23"/>
    <p:sldId id="320" r:id="rId24"/>
    <p:sldId id="277" r:id="rId25"/>
    <p:sldId id="278" r:id="rId26"/>
    <p:sldId id="261" r:id="rId27"/>
    <p:sldId id="262" r:id="rId28"/>
    <p:sldId id="263" r:id="rId29"/>
    <p:sldId id="264" r:id="rId30"/>
    <p:sldId id="265" r:id="rId31"/>
    <p:sldId id="266" r:id="rId32"/>
    <p:sldId id="267" r:id="rId33"/>
    <p:sldId id="268" r:id="rId34"/>
    <p:sldId id="269" r:id="rId35"/>
    <p:sldId id="270" r:id="rId36"/>
    <p:sldId id="301" r:id="rId37"/>
    <p:sldId id="300" r:id="rId38"/>
    <p:sldId id="283" r:id="rId39"/>
    <p:sldId id="284" r:id="rId40"/>
    <p:sldId id="306" r:id="rId41"/>
    <p:sldId id="303" r:id="rId42"/>
    <p:sldId id="307" r:id="rId43"/>
    <p:sldId id="317" r:id="rId44"/>
    <p:sldId id="318" r:id="rId45"/>
    <p:sldId id="319" r:id="rId46"/>
    <p:sldId id="28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65" autoAdjust="0"/>
  </p:normalViewPr>
  <p:slideViewPr>
    <p:cSldViewPr>
      <p:cViewPr varScale="1">
        <p:scale>
          <a:sx n="75" d="100"/>
          <a:sy n="75" d="100"/>
        </p:scale>
        <p:origin x="1666" y="5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69F827-160A-4321-BBCF-706CA0F3A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0A91A6-F170-4E6C-9736-FE65F7B1A3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3C4A0-6129-4E34-8B07-7FEEB1D7C127}" type="datetimeFigureOut">
              <a:rPr lang="en-US" smtClean="0"/>
              <a:t>10/9/2023</a:t>
            </a:fld>
            <a:endParaRPr lang="en-US"/>
          </a:p>
        </p:txBody>
      </p:sp>
      <p:sp>
        <p:nvSpPr>
          <p:cNvPr id="4" name="Footer Placeholder 3">
            <a:extLst>
              <a:ext uri="{FF2B5EF4-FFF2-40B4-BE49-F238E27FC236}">
                <a16:creationId xmlns:a16="http://schemas.microsoft.com/office/drawing/2014/main" id="{4A2F6E22-0E41-4D5A-A57C-0A4F1268BD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922376-64DA-4371-BB9A-B12FB16148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5BC661-DF11-41F1-817E-DFCAB6FE362A}" type="slidenum">
              <a:rPr lang="en-US" smtClean="0"/>
              <a:t>‹#›</a:t>
            </a:fld>
            <a:endParaRPr lang="en-US"/>
          </a:p>
        </p:txBody>
      </p:sp>
    </p:spTree>
    <p:extLst>
      <p:ext uri="{BB962C8B-B14F-4D97-AF65-F5344CB8AC3E}">
        <p14:creationId xmlns:p14="http://schemas.microsoft.com/office/powerpoint/2010/main" val="558619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FDCA3-DDD4-452E-BC2D-23B7339FAA93}" type="datetimeFigureOut">
              <a:rPr lang="en-US" smtClean="0"/>
              <a:t>10/9/2023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239AB-4264-47C8-BEBF-F5B3733E93AA}" type="slidenum">
              <a:rPr lang="en-US" smtClean="0"/>
              <a:t>‹#›</a:t>
            </a:fld>
            <a:endParaRPr lang="en-US"/>
          </a:p>
        </p:txBody>
      </p:sp>
    </p:spTree>
    <p:extLst>
      <p:ext uri="{BB962C8B-B14F-4D97-AF65-F5344CB8AC3E}">
        <p14:creationId xmlns:p14="http://schemas.microsoft.com/office/powerpoint/2010/main" val="145249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Project"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en.wikipedia.org/wiki/Managing_stage_boundaries#cite_note-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87A80-44C9-4A46-B670-657851F57580}" type="slidenum">
              <a:rPr lang="en-US"/>
              <a:pPr/>
              <a:t>2</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p:spPr>
        <p:txBody>
          <a:bodyPr/>
          <a:lstStyle/>
          <a:p>
            <a:pPr>
              <a:buFontTx/>
              <a:buChar char="-"/>
            </a:pPr>
            <a:r>
              <a:rPr lang="en-US"/>
              <a:t>Temporary: </a:t>
            </a:r>
          </a:p>
          <a:p>
            <a:pPr lvl="1">
              <a:buFontTx/>
              <a:buChar char="-"/>
            </a:pPr>
            <a:r>
              <a:rPr lang="en-US"/>
              <a:t>can be years</a:t>
            </a:r>
          </a:p>
          <a:p>
            <a:pPr lvl="1">
              <a:buFontTx/>
              <a:buChar char="-"/>
            </a:pPr>
            <a:r>
              <a:rPr lang="en-US"/>
              <a:t>Result can be lasting</a:t>
            </a:r>
          </a:p>
          <a:p>
            <a:pPr lvl="1">
              <a:buFontTx/>
              <a:buChar char="-"/>
            </a:pPr>
            <a:r>
              <a:rPr lang="en-US"/>
              <a:t>Team can be temporary</a:t>
            </a:r>
          </a:p>
          <a:p>
            <a:pPr>
              <a:buFontTx/>
              <a:buChar char="-"/>
            </a:pPr>
            <a:r>
              <a:rPr lang="en-US"/>
              <a:t>Finite duration</a:t>
            </a:r>
          </a:p>
          <a:p>
            <a:pPr>
              <a:buFontTx/>
              <a:buChar char="-"/>
            </a:pPr>
            <a:r>
              <a:rPr lang="en-US"/>
              <a:t>Ex: thousands of buildings, but each is unique</a:t>
            </a:r>
          </a:p>
          <a:p>
            <a:pPr>
              <a:buFontTx/>
              <a:buChar char="-"/>
            </a:pPr>
            <a:r>
              <a:rPr lang="en-US"/>
              <a:t>Scope s/b constant even as elaboration happens</a:t>
            </a:r>
          </a:p>
          <a:p>
            <a:pPr>
              <a:buFontTx/>
              <a:buChar char="-"/>
            </a:pPr>
            <a:endParaRPr lang="en-US"/>
          </a:p>
        </p:txBody>
      </p:sp>
    </p:spTree>
    <p:extLst>
      <p:ext uri="{BB962C8B-B14F-4D97-AF65-F5344CB8AC3E}">
        <p14:creationId xmlns:p14="http://schemas.microsoft.com/office/powerpoint/2010/main" val="1030835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what u should know</a:t>
            </a:r>
          </a:p>
          <a:p>
            <a:r>
              <a:rPr lang="en-US" dirty="0"/>
              <a:t>Method: what u should do.</a:t>
            </a:r>
          </a:p>
          <a:p>
            <a:r>
              <a:rPr lang="en-US" dirty="0"/>
              <a:t>How		</a:t>
            </a:r>
            <a:r>
              <a:rPr lang="en-US" dirty="0" err="1"/>
              <a:t>when,whom,what</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25</a:t>
            </a:fld>
            <a:endParaRPr lang="en-US"/>
          </a:p>
        </p:txBody>
      </p:sp>
    </p:spTree>
    <p:extLst>
      <p:ext uri="{BB962C8B-B14F-4D97-AF65-F5344CB8AC3E}">
        <p14:creationId xmlns:p14="http://schemas.microsoft.com/office/powerpoint/2010/main" val="252965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future event or circumstance which is possible but cannot be predicted with certainty. contingency</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28</a:t>
            </a:fld>
            <a:endParaRPr lang="en-US"/>
          </a:p>
        </p:txBody>
      </p:sp>
    </p:spTree>
    <p:extLst>
      <p:ext uri="{BB962C8B-B14F-4D97-AF65-F5344CB8AC3E}">
        <p14:creationId xmlns:p14="http://schemas.microsoft.com/office/powerpoint/2010/main" val="1573837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4"/>
                </a:solidFill>
                <a:effectLst/>
                <a:latin typeface="arial" panose="020B0604020202020204" pitchFamily="34" charset="0"/>
              </a:rPr>
              <a:t>WHAT IS steering committee?</a:t>
            </a:r>
          </a:p>
          <a:p>
            <a:pPr algn="l"/>
            <a:r>
              <a:rPr lang="en-US" b="0" i="0" dirty="0">
                <a:solidFill>
                  <a:srgbClr val="202124"/>
                </a:solidFill>
                <a:effectLst/>
                <a:latin typeface="arial" panose="020B0604020202020204" pitchFamily="34" charset="0"/>
              </a:rPr>
              <a:t>A steering committee is </a:t>
            </a:r>
            <a:r>
              <a:rPr lang="en-US" b="1" i="0" dirty="0">
                <a:solidFill>
                  <a:srgbClr val="202124"/>
                </a:solidFill>
                <a:effectLst/>
                <a:latin typeface="arial" panose="020B0604020202020204" pitchFamily="34" charset="0"/>
              </a:rPr>
              <a:t>a group of high-level advisors who have been asked to govern an organization or organizational segment and provide it with direction</a:t>
            </a:r>
            <a:r>
              <a:rPr lang="en-US" b="0" i="0" dirty="0">
                <a:solidFill>
                  <a:srgbClr val="202124"/>
                </a:solidFill>
                <a:effectLst/>
                <a:latin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32</a:t>
            </a:fld>
            <a:endParaRPr lang="en-US"/>
          </a:p>
        </p:txBody>
      </p:sp>
    </p:spTree>
    <p:extLst>
      <p:ext uri="{BB962C8B-B14F-4D97-AF65-F5344CB8AC3E}">
        <p14:creationId xmlns:p14="http://schemas.microsoft.com/office/powerpoint/2010/main" val="15463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latin typeface="Google Sans"/>
              </a:rPr>
              <a:t>A business case </a:t>
            </a:r>
            <a:r>
              <a:rPr lang="en-US" b="0" i="0" dirty="0">
                <a:solidFill>
                  <a:srgbClr val="040C28"/>
                </a:solidFill>
                <a:effectLst/>
                <a:latin typeface="Google Sans"/>
              </a:rPr>
              <a:t>provides justification for undertaking a project, </a:t>
            </a:r>
            <a:r>
              <a:rPr lang="en-US" b="0" i="0" dirty="0" err="1">
                <a:solidFill>
                  <a:srgbClr val="040C28"/>
                </a:solidFill>
                <a:effectLst/>
                <a:latin typeface="Google Sans"/>
              </a:rPr>
              <a:t>programme</a:t>
            </a:r>
            <a:r>
              <a:rPr lang="en-US" b="0" i="0" dirty="0">
                <a:solidFill>
                  <a:srgbClr val="040C28"/>
                </a:solidFill>
                <a:effectLst/>
                <a:latin typeface="Google Sans"/>
              </a:rPr>
              <a:t> or portfolio</a:t>
            </a:r>
            <a:r>
              <a:rPr lang="en-US" b="0" i="0" dirty="0">
                <a:solidFill>
                  <a:srgbClr val="1F1F1F"/>
                </a:solidFill>
                <a:effectLst/>
                <a:latin typeface="Google Sans"/>
              </a:rPr>
              <a:t>. It evaluates the benefit, cost and risk of alternative options and provides a rationale for the preferred solution.</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38</a:t>
            </a:fld>
            <a:endParaRPr lang="en-US"/>
          </a:p>
        </p:txBody>
      </p:sp>
    </p:spTree>
    <p:extLst>
      <p:ext uri="{BB962C8B-B14F-4D97-AF65-F5344CB8AC3E}">
        <p14:creationId xmlns:p14="http://schemas.microsoft.com/office/powerpoint/2010/main" val="1579509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Project Infrastructure refers to the </a:t>
            </a:r>
            <a:r>
              <a:rPr lang="en-US" b="1" i="0" dirty="0" err="1">
                <a:solidFill>
                  <a:srgbClr val="202124"/>
                </a:solidFill>
                <a:effectLst/>
                <a:latin typeface="arial" panose="020B0604020202020204" pitchFamily="34" charset="0"/>
              </a:rPr>
              <a:t>organisational</a:t>
            </a:r>
            <a:r>
              <a:rPr lang="en-US" b="1" i="0" dirty="0">
                <a:solidFill>
                  <a:srgbClr val="202124"/>
                </a:solidFill>
                <a:effectLst/>
                <a:latin typeface="arial" panose="020B0604020202020204" pitchFamily="34" charset="0"/>
              </a:rPr>
              <a:t> structure, processes, tools, techniques and training an </a:t>
            </a:r>
            <a:r>
              <a:rPr lang="en-US" b="1" i="0" dirty="0" err="1">
                <a:solidFill>
                  <a:srgbClr val="202124"/>
                </a:solidFill>
                <a:effectLst/>
                <a:latin typeface="arial" panose="020B0604020202020204" pitchFamily="34" charset="0"/>
              </a:rPr>
              <a:t>organisation</a:t>
            </a:r>
            <a:r>
              <a:rPr lang="en-US" b="1" i="0" dirty="0">
                <a:solidFill>
                  <a:srgbClr val="202124"/>
                </a:solidFill>
                <a:effectLst/>
                <a:latin typeface="arial" panose="020B0604020202020204" pitchFamily="34" charset="0"/>
              </a:rPr>
              <a:t> puts</a:t>
            </a:r>
            <a:r>
              <a:rPr lang="en-US" b="0" i="0" dirty="0">
                <a:solidFill>
                  <a:srgbClr val="202124"/>
                </a:solidFill>
                <a:effectLst/>
                <a:latin typeface="arial" panose="020B0604020202020204" pitchFamily="34" charset="0"/>
              </a:rPr>
              <a:t> in place to make projects more successful</a:t>
            </a:r>
          </a:p>
          <a:p>
            <a:r>
              <a:rPr lang="en-US" b="0" i="0" dirty="0">
                <a:solidFill>
                  <a:srgbClr val="202124"/>
                </a:solidFill>
                <a:effectLst/>
                <a:latin typeface="arial" panose="020B0604020202020204" pitchFamily="34" charset="0"/>
              </a:rPr>
              <a:t>Organizational structure is </a:t>
            </a:r>
            <a:r>
              <a:rPr lang="en-US" b="1" i="0" dirty="0">
                <a:solidFill>
                  <a:srgbClr val="202124"/>
                </a:solidFill>
                <a:effectLst/>
                <a:latin typeface="arial" panose="020B0604020202020204" pitchFamily="34" charset="0"/>
              </a:rPr>
              <a:t>a way or method by which</a:t>
            </a:r>
            <a:r>
              <a:rPr lang="en-US" b="0" i="0" dirty="0">
                <a:solidFill>
                  <a:srgbClr val="202124"/>
                </a:solidFill>
                <a:effectLst/>
                <a:latin typeface="arial" panose="020B0604020202020204" pitchFamily="34" charset="0"/>
              </a:rPr>
              <a:t>. </a:t>
            </a:r>
            <a:r>
              <a:rPr lang="en-US" b="1" i="0">
                <a:solidFill>
                  <a:srgbClr val="202124"/>
                </a:solidFill>
                <a:effectLst/>
                <a:latin typeface="arial" panose="020B0604020202020204" pitchFamily="34" charset="0"/>
              </a:rPr>
              <a:t>organizational activities are divided, organized and coordinated</a:t>
            </a:r>
            <a:r>
              <a:rPr lang="en-US" b="0" i="0">
                <a:solidFill>
                  <a:srgbClr val="202124"/>
                </a:solidFill>
                <a:effectLst/>
                <a:latin typeface="arial" panose="020B0604020202020204" pitchFamily="34" charset="0"/>
              </a:rPr>
              <a:t>. </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39</a:t>
            </a:fld>
            <a:endParaRPr lang="en-US"/>
          </a:p>
        </p:txBody>
      </p:sp>
    </p:spTree>
    <p:extLst>
      <p:ext uri="{BB962C8B-B14F-4D97-AF65-F5344CB8AC3E}">
        <p14:creationId xmlns:p14="http://schemas.microsoft.com/office/powerpoint/2010/main" val="2733878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Chief info. officer</a:t>
            </a:r>
          </a:p>
        </p:txBody>
      </p:sp>
      <p:sp>
        <p:nvSpPr>
          <p:cNvPr id="4" name="Slide Number Placeholder 3"/>
          <p:cNvSpPr>
            <a:spLocks noGrp="1"/>
          </p:cNvSpPr>
          <p:nvPr>
            <p:ph type="sldNum" sz="quarter" idx="5"/>
          </p:nvPr>
        </p:nvSpPr>
        <p:spPr/>
        <p:txBody>
          <a:bodyPr/>
          <a:lstStyle/>
          <a:p>
            <a:fld id="{D2A239AB-4264-47C8-BEBF-F5B3733E93AA}" type="slidenum">
              <a:rPr lang="en-US" smtClean="0"/>
              <a:t>41</a:t>
            </a:fld>
            <a:endParaRPr lang="en-US"/>
          </a:p>
        </p:txBody>
      </p:sp>
    </p:spTree>
    <p:extLst>
      <p:ext uri="{BB962C8B-B14F-4D97-AF65-F5344CB8AC3E}">
        <p14:creationId xmlns:p14="http://schemas.microsoft.com/office/powerpoint/2010/main" val="261358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What's the difference between an SOW, a scope of work, and a project charter? A statement </a:t>
            </a:r>
            <a:r>
              <a:rPr lang="en-US" b="1" i="0" dirty="0">
                <a:solidFill>
                  <a:srgbClr val="202124"/>
                </a:solidFill>
                <a:effectLst/>
                <a:latin typeface="arial" panose="020B0604020202020204" pitchFamily="34" charset="0"/>
              </a:rPr>
              <a:t>of work is</a:t>
            </a:r>
            <a:r>
              <a:rPr lang="en-US" b="0" i="0" dirty="0">
                <a:solidFill>
                  <a:srgbClr val="202124"/>
                </a:solidFill>
                <a:effectLst/>
                <a:latin typeface="arial" panose="020B0604020202020204" pitchFamily="34" charset="0"/>
              </a:rPr>
              <a:t> a highly detailed, legally-binding contract, while a project charter is a shorter, high-level, non-legal overview. You'll often create project charters after the SOW.</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45</a:t>
            </a:fld>
            <a:endParaRPr lang="en-US"/>
          </a:p>
        </p:txBody>
      </p:sp>
    </p:spTree>
    <p:extLst>
      <p:ext uri="{BB962C8B-B14F-4D97-AF65-F5344CB8AC3E}">
        <p14:creationId xmlns:p14="http://schemas.microsoft.com/office/powerpoint/2010/main" val="12362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ability to do something successfully.</a:t>
            </a:r>
          </a:p>
        </p:txBody>
      </p:sp>
      <p:sp>
        <p:nvSpPr>
          <p:cNvPr id="4" name="Slide Number Placeholder 3"/>
          <p:cNvSpPr>
            <a:spLocks noGrp="1"/>
          </p:cNvSpPr>
          <p:nvPr>
            <p:ph type="sldNum" sz="quarter" idx="5"/>
          </p:nvPr>
        </p:nvSpPr>
        <p:spPr/>
        <p:txBody>
          <a:bodyPr/>
          <a:lstStyle/>
          <a:p>
            <a:fld id="{D2A239AB-4264-47C8-BEBF-F5B3733E93AA}" type="slidenum">
              <a:rPr lang="en-US" smtClean="0"/>
              <a:t>4</a:t>
            </a:fld>
            <a:endParaRPr lang="en-US"/>
          </a:p>
        </p:txBody>
      </p:sp>
    </p:spTree>
    <p:extLst>
      <p:ext uri="{BB962C8B-B14F-4D97-AF65-F5344CB8AC3E}">
        <p14:creationId xmlns:p14="http://schemas.microsoft.com/office/powerpoint/2010/main" val="2213844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5</a:t>
            </a:fld>
            <a:endParaRPr lang="en-US"/>
          </a:p>
        </p:txBody>
      </p:sp>
    </p:spTree>
    <p:extLst>
      <p:ext uri="{BB962C8B-B14F-4D97-AF65-F5344CB8AC3E}">
        <p14:creationId xmlns:p14="http://schemas.microsoft.com/office/powerpoint/2010/main" val="963613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permission and approval</a:t>
            </a:r>
          </a:p>
        </p:txBody>
      </p:sp>
      <p:sp>
        <p:nvSpPr>
          <p:cNvPr id="4" name="Slide Number Placeholder 3"/>
          <p:cNvSpPr>
            <a:spLocks noGrp="1"/>
          </p:cNvSpPr>
          <p:nvPr>
            <p:ph type="sldNum" sz="quarter" idx="5"/>
          </p:nvPr>
        </p:nvSpPr>
        <p:spPr/>
        <p:txBody>
          <a:bodyPr/>
          <a:lstStyle/>
          <a:p>
            <a:fld id="{D2A239AB-4264-47C8-BEBF-F5B3733E93AA}" type="slidenum">
              <a:rPr lang="en-US" smtClean="0"/>
              <a:t>6</a:t>
            </a:fld>
            <a:endParaRPr lang="en-US"/>
          </a:p>
        </p:txBody>
      </p:sp>
    </p:spTree>
    <p:extLst>
      <p:ext uri="{BB962C8B-B14F-4D97-AF65-F5344CB8AC3E}">
        <p14:creationId xmlns:p14="http://schemas.microsoft.com/office/powerpoint/2010/main" val="1127477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Google Sans"/>
              </a:rPr>
              <a:t>Since QA is involved during the initial phase of the Software Development and QC is involved during the execution phase of Software Development</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10</a:t>
            </a:fld>
            <a:endParaRPr lang="en-US"/>
          </a:p>
        </p:txBody>
      </p:sp>
    </p:spTree>
    <p:extLst>
      <p:ext uri="{BB962C8B-B14F-4D97-AF65-F5344CB8AC3E}">
        <p14:creationId xmlns:p14="http://schemas.microsoft.com/office/powerpoint/2010/main" val="341423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PRINCE2 project management is a process</a:t>
            </a:r>
            <a:r>
              <a:rPr lang="en-US" b="1" i="0" dirty="0">
                <a:solidFill>
                  <a:srgbClr val="202124"/>
                </a:solidFill>
                <a:effectLst/>
                <a:latin typeface="arial" panose="020B0604020202020204" pitchFamily="34" charset="0"/>
              </a:rPr>
              <a:t>-based</a:t>
            </a:r>
            <a:r>
              <a:rPr lang="en-US" b="0" i="0" dirty="0">
                <a:solidFill>
                  <a:srgbClr val="202124"/>
                </a:solidFill>
                <a:effectLst/>
                <a:latin typeface="arial" panose="020B0604020202020204" pitchFamily="34" charset="0"/>
              </a:rPr>
              <a:t> approach that focuses on organization and control over the entire project, from start to finish. That means projects are thoroughly planned before kickoff, each stage of the process is clearly structured, and any loose ends are neatly tied up after the project concludes</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17</a:t>
            </a:fld>
            <a:endParaRPr lang="en-US"/>
          </a:p>
        </p:txBody>
      </p:sp>
    </p:spTree>
    <p:extLst>
      <p:ext uri="{BB962C8B-B14F-4D97-AF65-F5344CB8AC3E}">
        <p14:creationId xmlns:p14="http://schemas.microsoft.com/office/powerpoint/2010/main" val="347405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The purpose of the directing a project process is to </a:t>
            </a:r>
            <a:r>
              <a:rPr lang="en-US" b="1" i="0" dirty="0">
                <a:solidFill>
                  <a:srgbClr val="202124"/>
                </a:solidFill>
                <a:effectLst/>
                <a:latin typeface="arial" panose="020B0604020202020204" pitchFamily="34" charset="0"/>
              </a:rPr>
              <a:t>enable the project board to be accountable for the project's success</a:t>
            </a:r>
            <a:r>
              <a:rPr lang="en-US" b="0" i="0" dirty="0">
                <a:solidFill>
                  <a:srgbClr val="202124"/>
                </a:solidFill>
                <a:effectLst/>
                <a:latin typeface="arial" panose="020B0604020202020204" pitchFamily="34" charset="0"/>
              </a:rPr>
              <a:t> by making key decisions and exercising overall control while delegating day-to-day management of the project to the Project Manager.</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18</a:t>
            </a:fld>
            <a:endParaRPr lang="en-US"/>
          </a:p>
        </p:txBody>
      </p:sp>
    </p:spTree>
    <p:extLst>
      <p:ext uri="{BB962C8B-B14F-4D97-AF65-F5344CB8AC3E}">
        <p14:creationId xmlns:p14="http://schemas.microsoft.com/office/powerpoint/2010/main" val="791326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Managing Stage Boundaries (SB) is one of seven processes outlined by PRINCE2. It is a decision point in the continuity of the </a:t>
            </a:r>
            <a:r>
              <a:rPr lang="en-US" b="0" i="0" u="none" strike="noStrike" dirty="0">
                <a:solidFill>
                  <a:srgbClr val="0645AD"/>
                </a:solidFill>
                <a:effectLst/>
                <a:latin typeface="Arial" panose="020B0604020202020204" pitchFamily="34" charset="0"/>
                <a:hlinkClick r:id="rId3" tooltip="Project"/>
              </a:rPr>
              <a:t>project</a:t>
            </a:r>
            <a:r>
              <a:rPr lang="en-US" b="0" i="0" dirty="0">
                <a:solidFill>
                  <a:srgbClr val="202122"/>
                </a:solidFill>
                <a:effectLst/>
                <a:latin typeface="Arial" panose="020B0604020202020204" pitchFamily="34" charset="0"/>
              </a:rPr>
              <a:t>, from which the project will be either continued as planned, adjusted or stopped. The process involves reviewing the current stage (is the business case still valid, should we proceed to the next stage</a:t>
            </a:r>
            <a:r>
              <a:rPr lang="en-US" b="0" i="0" u="none" strike="noStrike" baseline="30000" dirty="0">
                <a:solidFill>
                  <a:srgbClr val="0645AD"/>
                </a:solidFill>
                <a:effectLst/>
                <a:latin typeface="Arial" panose="020B0604020202020204" pitchFamily="34" charset="0"/>
                <a:hlinkClick r:id="rId4"/>
              </a:rPr>
              <a:t>[1]</a:t>
            </a:r>
            <a:r>
              <a:rPr lang="en-US" b="0" i="0" dirty="0">
                <a:solidFill>
                  <a:srgbClr val="202122"/>
                </a:solidFill>
                <a:effectLst/>
                <a:latin typeface="Arial" panose="020B0604020202020204" pitchFamily="34" charset="0"/>
              </a:rPr>
              <a:t>), preparing for the next one, and selecting information which can be of use later in the project.</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19</a:t>
            </a:fld>
            <a:endParaRPr lang="en-US"/>
          </a:p>
        </p:txBody>
      </p:sp>
    </p:spTree>
    <p:extLst>
      <p:ext uri="{BB962C8B-B14F-4D97-AF65-F5344CB8AC3E}">
        <p14:creationId xmlns:p14="http://schemas.microsoft.com/office/powerpoint/2010/main" val="321646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business case </a:t>
            </a:r>
            <a:r>
              <a:rPr lang="en-US" b="1" i="0" dirty="0">
                <a:solidFill>
                  <a:srgbClr val="202124"/>
                </a:solidFill>
                <a:effectLst/>
                <a:latin typeface="arial" panose="020B0604020202020204" pitchFamily="34" charset="0"/>
              </a:rPr>
              <a:t>provides justification for undertaking a project, </a:t>
            </a:r>
            <a:r>
              <a:rPr lang="en-US" b="1" i="0" dirty="0" err="1">
                <a:solidFill>
                  <a:srgbClr val="202124"/>
                </a:solidFill>
                <a:effectLst/>
                <a:latin typeface="arial" panose="020B0604020202020204" pitchFamily="34" charset="0"/>
              </a:rPr>
              <a:t>programme</a:t>
            </a:r>
            <a:r>
              <a:rPr lang="en-US" b="1" i="0" dirty="0">
                <a:solidFill>
                  <a:srgbClr val="202124"/>
                </a:solidFill>
                <a:effectLst/>
                <a:latin typeface="arial" panose="020B0604020202020204" pitchFamily="34" charset="0"/>
              </a:rPr>
              <a:t> or portfolio</a:t>
            </a:r>
            <a:r>
              <a:rPr lang="en-US" b="0" i="0" dirty="0">
                <a:solidFill>
                  <a:srgbClr val="202124"/>
                </a:solidFill>
                <a:effectLst/>
                <a:latin typeface="arial" panose="020B0604020202020204" pitchFamily="34" charset="0"/>
              </a:rPr>
              <a:t>. It evaluates the benefit, cost and risk of alternative options and provides a rationale for the preferred solution.</a:t>
            </a:r>
          </a:p>
          <a:p>
            <a:endParaRPr lang="en-US" b="0" i="0" dirty="0">
              <a:solidFill>
                <a:srgbClr val="202124"/>
              </a:solidFill>
              <a:effectLst/>
              <a:latin typeface="arial" panose="020B0604020202020204" pitchFamily="34" charset="0"/>
            </a:endParaRPr>
          </a:p>
          <a:p>
            <a:r>
              <a:rPr lang="en-US" b="0" i="0" dirty="0">
                <a:solidFill>
                  <a:srgbClr val="000000"/>
                </a:solidFill>
                <a:effectLst/>
                <a:latin typeface="Verdana" panose="020B0604030504040204" pitchFamily="34" charset="0"/>
              </a:rPr>
              <a:t>These components must be managed for successful project management.</a:t>
            </a:r>
            <a:endParaRPr lang="en-US" dirty="0"/>
          </a:p>
        </p:txBody>
      </p:sp>
      <p:sp>
        <p:nvSpPr>
          <p:cNvPr id="4" name="Slide Number Placeholder 3"/>
          <p:cNvSpPr>
            <a:spLocks noGrp="1"/>
          </p:cNvSpPr>
          <p:nvPr>
            <p:ph type="sldNum" sz="quarter" idx="5"/>
          </p:nvPr>
        </p:nvSpPr>
        <p:spPr/>
        <p:txBody>
          <a:bodyPr/>
          <a:lstStyle/>
          <a:p>
            <a:fld id="{D2A239AB-4264-47C8-BEBF-F5B3733E93AA}" type="slidenum">
              <a:rPr lang="en-US" smtClean="0"/>
              <a:t>20</a:t>
            </a:fld>
            <a:endParaRPr lang="en-US"/>
          </a:p>
        </p:txBody>
      </p:sp>
    </p:spTree>
    <p:extLst>
      <p:ext uri="{BB962C8B-B14F-4D97-AF65-F5344CB8AC3E}">
        <p14:creationId xmlns:p14="http://schemas.microsoft.com/office/powerpoint/2010/main" val="228844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
        <p:nvSpPr>
          <p:cNvPr id="7" name="Footer Placeholder 4"/>
          <p:cNvSpPr>
            <a:spLocks noGrp="1"/>
          </p:cNvSpPr>
          <p:nvPr>
            <p:ph type="ftr" sz="quarter" idx="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r>
              <a:rPr lang="en-US"/>
              <a:t>Software  Project Management- MSCS 20 Summers 14</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AB811D1-82A9-48CB-9632-1ABA37E6AFA3}" type="datetimeFigureOut">
              <a:rPr lang="en-US" smtClean="0"/>
              <a:pPr/>
              <a:t>10/9/2023</a:t>
            </a:fld>
            <a:endParaRPr lang="en-US"/>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AB811D1-82A9-48CB-9632-1ABA37E6AFA3}" type="datetimeFigureOut">
              <a:rPr lang="en-US" smtClean="0"/>
              <a:pPr/>
              <a:t>10/9/2023</a:t>
            </a:fld>
            <a:endParaRPr lang="en-US"/>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B811D1-82A9-48CB-9632-1ABA37E6AFA3}" type="datetimeFigureOut">
              <a:rPr lang="en-US" smtClean="0"/>
              <a:pPr/>
              <a:t>10/9/2023</a:t>
            </a:fld>
            <a:endParaRPr lang="en-US"/>
          </a:p>
        </p:txBody>
      </p:sp>
      <p:sp>
        <p:nvSpPr>
          <p:cNvPr id="7" name="Slide Number Placeholder 6"/>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B811D1-82A9-48CB-9632-1ABA37E6AFA3}" type="datetimeFigureOut">
              <a:rPr lang="en-US" smtClean="0"/>
              <a:pPr/>
              <a:t>10/9/2023</a:t>
            </a:fld>
            <a:endParaRPr lang="en-US"/>
          </a:p>
        </p:txBody>
      </p:sp>
      <p:sp>
        <p:nvSpPr>
          <p:cNvPr id="7" name="Slide Number Placeholder 6"/>
          <p:cNvSpPr>
            <a:spLocks noGrp="1"/>
          </p:cNvSpPr>
          <p:nvPr>
            <p:ph type="sldNum" sz="quarter" idx="12"/>
          </p:nvPr>
        </p:nvSpPr>
        <p:spPr/>
        <p:txBody>
          <a:bodyPr/>
          <a:lstStyle/>
          <a:p>
            <a:fld id="{824B4159-FCFA-4B65-AB9B-C8053E6DB2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477000"/>
            <a:ext cx="5410200" cy="365125"/>
          </a:xfrm>
          <a:prstGeom prst="rect">
            <a:avLst/>
          </a:prstGeom>
        </p:spPr>
        <p:txBody>
          <a:bodyPr vert="horz" lIns="91440" tIns="45720" rIns="91440" bIns="45720" rtlCol="0" anchor="ctr"/>
          <a:lstStyle>
            <a:lvl1pPr algn="l">
              <a:defRPr sz="1000">
                <a:solidFill>
                  <a:schemeClr val="tx1">
                    <a:tint val="75000"/>
                  </a:schemeClr>
                </a:solidFill>
                <a:latin typeface="Arial" pitchFamily="34" charset="0"/>
                <a:cs typeface="Arial" pitchFamily="34" charset="0"/>
              </a:defRPr>
            </a:lvl1pPr>
          </a:lstStyle>
          <a:p>
            <a:r>
              <a:rPr lang="en-US"/>
              <a:t>Software  Project Management- MSCS 20 Summers 14</a:t>
            </a:r>
            <a:endParaRPr lang="en-US" dirty="0"/>
          </a:p>
        </p:txBody>
      </p:sp>
      <p:sp>
        <p:nvSpPr>
          <p:cNvPr id="6" name="Slide Number Placeholder 5"/>
          <p:cNvSpPr>
            <a:spLocks noGrp="1"/>
          </p:cNvSpPr>
          <p:nvPr>
            <p:ph type="sldNum" sz="quarter" idx="4"/>
          </p:nvPr>
        </p:nvSpPr>
        <p:spPr>
          <a:xfrm>
            <a:off x="8610600" y="6492875"/>
            <a:ext cx="4572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824B4159-FCFA-4B65-AB9B-C8053E6DB2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u="sng"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0000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FF000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0000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Management Processes </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80B94C3-08E0-4985-9A6E-65B0A8EFC380}"/>
              </a:ext>
            </a:extLst>
          </p:cNvPr>
          <p:cNvSpPr>
            <a:spLocks noGrp="1"/>
          </p:cNvSpPr>
          <p:nvPr>
            <p:ph type="sldNum" sz="quarter" idx="12"/>
          </p:nvPr>
        </p:nvSpPr>
        <p:spPr/>
        <p:txBody>
          <a:bodyPr/>
          <a:lstStyle/>
          <a:p>
            <a:fld id="{B4D171F3-F10C-4FE5-A272-7169E271C1BE}" type="slidenum">
              <a:rPr lang="en-US" altLang="en-US"/>
              <a:pPr/>
              <a:t>10</a:t>
            </a:fld>
            <a:endParaRPr lang="en-US" altLang="en-US"/>
          </a:p>
        </p:txBody>
      </p:sp>
      <p:sp>
        <p:nvSpPr>
          <p:cNvPr id="17410" name="AutoShape 2">
            <a:extLst>
              <a:ext uri="{FF2B5EF4-FFF2-40B4-BE49-F238E27FC236}">
                <a16:creationId xmlns:a16="http://schemas.microsoft.com/office/drawing/2014/main" id="{3CA679B2-4E66-4CFE-B303-0EAF5B5E7725}"/>
              </a:ext>
            </a:extLst>
          </p:cNvPr>
          <p:cNvSpPr>
            <a:spLocks noGrp="1" noChangeArrowheads="1"/>
          </p:cNvSpPr>
          <p:nvPr>
            <p:ph type="title"/>
          </p:nvPr>
        </p:nvSpPr>
        <p:spPr/>
        <p:txBody>
          <a:bodyPr/>
          <a:lstStyle/>
          <a:p>
            <a:r>
              <a:rPr lang="en-US" altLang="en-US" b="0"/>
              <a:t>Quality Management</a:t>
            </a:r>
          </a:p>
        </p:txBody>
      </p:sp>
      <p:sp>
        <p:nvSpPr>
          <p:cNvPr id="17411" name="Rectangle 3">
            <a:extLst>
              <a:ext uri="{FF2B5EF4-FFF2-40B4-BE49-F238E27FC236}">
                <a16:creationId xmlns:a16="http://schemas.microsoft.com/office/drawing/2014/main" id="{D482806F-0707-4BE0-9B69-46F182D94DB5}"/>
              </a:ext>
            </a:extLst>
          </p:cNvPr>
          <p:cNvSpPr>
            <a:spLocks noGrp="1" noChangeArrowheads="1"/>
          </p:cNvSpPr>
          <p:nvPr>
            <p:ph type="body" idx="1"/>
          </p:nvPr>
        </p:nvSpPr>
        <p:spPr>
          <a:xfrm>
            <a:off x="438443" y="1566862"/>
            <a:ext cx="8305800" cy="4681538"/>
          </a:xfrm>
        </p:spPr>
        <p:txBody>
          <a:bodyPr>
            <a:normAutofit/>
          </a:bodyPr>
          <a:lstStyle/>
          <a:p>
            <a:pPr>
              <a:lnSpc>
                <a:spcPct val="80000"/>
              </a:lnSpc>
              <a:buFont typeface="Wingdings" panose="05000000000000000000" pitchFamily="2" charset="2"/>
              <a:buNone/>
            </a:pPr>
            <a:r>
              <a:rPr lang="en-US" altLang="en-US" sz="2200" dirty="0">
                <a:solidFill>
                  <a:schemeClr val="accent1"/>
                </a:solidFill>
              </a:rPr>
              <a:t> A subset of project management that includes the processes required to ensure that the </a:t>
            </a:r>
            <a:r>
              <a:rPr lang="en-US" altLang="en-US" sz="2200" b="1" dirty="0">
                <a:solidFill>
                  <a:schemeClr val="accent1"/>
                </a:solidFill>
              </a:rPr>
              <a:t>project will satisfy the needs </a:t>
            </a:r>
            <a:r>
              <a:rPr lang="en-US" altLang="en-US" sz="2200" dirty="0">
                <a:solidFill>
                  <a:schemeClr val="accent1"/>
                </a:solidFill>
              </a:rPr>
              <a:t>for which it was undertaken.</a:t>
            </a:r>
          </a:p>
          <a:p>
            <a:pPr>
              <a:lnSpc>
                <a:spcPct val="80000"/>
              </a:lnSpc>
              <a:buFont typeface="Wingdings" panose="05000000000000000000" pitchFamily="2" charset="2"/>
              <a:buNone/>
            </a:pPr>
            <a:endParaRPr lang="en-US" altLang="en-US" sz="2000" dirty="0"/>
          </a:p>
          <a:p>
            <a:pPr>
              <a:lnSpc>
                <a:spcPct val="80000"/>
              </a:lnSpc>
              <a:buFont typeface="Wingdings" panose="05000000000000000000" pitchFamily="2" charset="2"/>
              <a:buNone/>
            </a:pPr>
            <a:r>
              <a:rPr lang="en-US" altLang="en-US" sz="2000" b="1" dirty="0"/>
              <a:t>1. Quality Planning</a:t>
            </a:r>
          </a:p>
          <a:p>
            <a:pPr>
              <a:lnSpc>
                <a:spcPct val="80000"/>
              </a:lnSpc>
              <a:buFont typeface="Wingdings" panose="05000000000000000000" pitchFamily="2" charset="2"/>
              <a:buNone/>
            </a:pPr>
            <a:r>
              <a:rPr lang="en-US" altLang="en-US" sz="2000" dirty="0"/>
              <a:t>	– Identifying which quality standards are relevant to the project and determining how to satisfy them.</a:t>
            </a:r>
          </a:p>
          <a:p>
            <a:pPr>
              <a:lnSpc>
                <a:spcPct val="80000"/>
              </a:lnSpc>
              <a:buFont typeface="Wingdings" panose="05000000000000000000" pitchFamily="2" charset="2"/>
              <a:buNone/>
            </a:pPr>
            <a:r>
              <a:rPr lang="en-US" altLang="en-US" sz="2000" b="1" dirty="0"/>
              <a:t>2. Quality Assurance</a:t>
            </a:r>
          </a:p>
          <a:p>
            <a:pPr>
              <a:lnSpc>
                <a:spcPct val="80000"/>
              </a:lnSpc>
              <a:buFont typeface="Wingdings" panose="05000000000000000000" pitchFamily="2" charset="2"/>
              <a:buNone/>
            </a:pPr>
            <a:r>
              <a:rPr lang="en-US" altLang="en-US" sz="2000" dirty="0"/>
              <a:t>	– Evaluating overall project performance on a regular basis to provide  confidence that the project will satisfy the relevant quality standards</a:t>
            </a:r>
          </a:p>
          <a:p>
            <a:pPr>
              <a:lnSpc>
                <a:spcPct val="80000"/>
              </a:lnSpc>
              <a:buFont typeface="Wingdings" panose="05000000000000000000" pitchFamily="2" charset="2"/>
              <a:buNone/>
            </a:pPr>
            <a:r>
              <a:rPr lang="en-US" altLang="en-US" sz="2000" b="1" dirty="0"/>
              <a:t>3. Quality Control</a:t>
            </a:r>
          </a:p>
          <a:p>
            <a:pPr>
              <a:lnSpc>
                <a:spcPct val="80000"/>
              </a:lnSpc>
              <a:buFont typeface="Wingdings" panose="05000000000000000000" pitchFamily="2" charset="2"/>
              <a:buNone/>
            </a:pPr>
            <a:r>
              <a:rPr lang="en-US" altLang="en-US" sz="2000" dirty="0"/>
              <a:t>	– Monitoring specific project results to determine if they comply with relevant quality standards and identifying ways to eliminate causes of unsatisfactory performance</a:t>
            </a:r>
          </a:p>
          <a:p>
            <a:pPr>
              <a:lnSpc>
                <a:spcPct val="80000"/>
              </a:lnSpc>
              <a:buFont typeface="Wingdings" panose="05000000000000000000" pitchFamily="2" charset="2"/>
              <a:buNone/>
            </a:pPr>
            <a:endParaRPr lang="en-US"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0B429C5-1C5F-48B2-89D6-71AE00DA2B94}"/>
              </a:ext>
            </a:extLst>
          </p:cNvPr>
          <p:cNvSpPr>
            <a:spLocks noGrp="1"/>
          </p:cNvSpPr>
          <p:nvPr>
            <p:ph type="sldNum" sz="quarter" idx="12"/>
          </p:nvPr>
        </p:nvSpPr>
        <p:spPr/>
        <p:txBody>
          <a:bodyPr/>
          <a:lstStyle/>
          <a:p>
            <a:fld id="{B76E6299-26C3-4E84-9C67-2358FD1D4314}" type="slidenum">
              <a:rPr lang="en-US" altLang="en-US"/>
              <a:pPr/>
              <a:t>11</a:t>
            </a:fld>
            <a:endParaRPr lang="en-US" altLang="en-US"/>
          </a:p>
        </p:txBody>
      </p:sp>
      <p:sp>
        <p:nvSpPr>
          <p:cNvPr id="18434" name="AutoShape 2">
            <a:extLst>
              <a:ext uri="{FF2B5EF4-FFF2-40B4-BE49-F238E27FC236}">
                <a16:creationId xmlns:a16="http://schemas.microsoft.com/office/drawing/2014/main" id="{7042CD32-08CA-40B4-9CDD-D2527E2DEDD7}"/>
              </a:ext>
            </a:extLst>
          </p:cNvPr>
          <p:cNvSpPr>
            <a:spLocks noGrp="1" noChangeArrowheads="1"/>
          </p:cNvSpPr>
          <p:nvPr>
            <p:ph type="title"/>
          </p:nvPr>
        </p:nvSpPr>
        <p:spPr/>
        <p:txBody>
          <a:bodyPr/>
          <a:lstStyle/>
          <a:p>
            <a:r>
              <a:rPr lang="en-US" altLang="en-US"/>
              <a:t>Human Resource Management</a:t>
            </a:r>
          </a:p>
        </p:txBody>
      </p:sp>
      <p:sp>
        <p:nvSpPr>
          <p:cNvPr id="18435" name="Rectangle 3">
            <a:extLst>
              <a:ext uri="{FF2B5EF4-FFF2-40B4-BE49-F238E27FC236}">
                <a16:creationId xmlns:a16="http://schemas.microsoft.com/office/drawing/2014/main" id="{9A277ABB-958E-44C9-B40A-00F90597BB13}"/>
              </a:ext>
            </a:extLst>
          </p:cNvPr>
          <p:cNvSpPr>
            <a:spLocks noGrp="1" noChangeArrowheads="1"/>
          </p:cNvSpPr>
          <p:nvPr>
            <p:ph type="body" idx="1"/>
          </p:nvPr>
        </p:nvSpPr>
        <p:spPr>
          <a:xfrm>
            <a:off x="533400" y="1430533"/>
            <a:ext cx="8305800" cy="3724275"/>
          </a:xfrm>
        </p:spPr>
        <p:txBody>
          <a:bodyPr/>
          <a:lstStyle/>
          <a:p>
            <a:pPr algn="just">
              <a:lnSpc>
                <a:spcPct val="80000"/>
              </a:lnSpc>
              <a:buNone/>
            </a:pPr>
            <a:r>
              <a:rPr lang="en-US" altLang="en-US" sz="2200" dirty="0">
                <a:solidFill>
                  <a:schemeClr val="accent1"/>
                </a:solidFill>
              </a:rPr>
              <a:t>A subset of project management that includes the</a:t>
            </a:r>
          </a:p>
          <a:p>
            <a:pPr algn="just">
              <a:lnSpc>
                <a:spcPct val="80000"/>
              </a:lnSpc>
              <a:buNone/>
            </a:pPr>
            <a:r>
              <a:rPr lang="en-US" altLang="en-US" sz="2200" dirty="0">
                <a:solidFill>
                  <a:schemeClr val="accent1"/>
                </a:solidFill>
              </a:rPr>
              <a:t>processes required to make the most effective use of the</a:t>
            </a:r>
          </a:p>
          <a:p>
            <a:pPr algn="just">
              <a:lnSpc>
                <a:spcPct val="80000"/>
              </a:lnSpc>
              <a:buNone/>
            </a:pPr>
            <a:r>
              <a:rPr lang="en-US" altLang="en-US" sz="2200" dirty="0">
                <a:solidFill>
                  <a:schemeClr val="accent1"/>
                </a:solidFill>
              </a:rPr>
              <a:t>people involved with the project.</a:t>
            </a:r>
          </a:p>
          <a:p>
            <a:pPr>
              <a:lnSpc>
                <a:spcPct val="80000"/>
              </a:lnSpc>
              <a:buFont typeface="Wingdings" panose="05000000000000000000" pitchFamily="2" charset="2"/>
              <a:buNone/>
            </a:pPr>
            <a:endParaRPr lang="en-US" altLang="en-US" sz="2000" dirty="0"/>
          </a:p>
          <a:p>
            <a:pPr>
              <a:lnSpc>
                <a:spcPct val="80000"/>
              </a:lnSpc>
              <a:buFont typeface="Wingdings" panose="05000000000000000000" pitchFamily="2" charset="2"/>
              <a:buNone/>
            </a:pPr>
            <a:r>
              <a:rPr lang="en-US" altLang="en-US" sz="2000" b="1" dirty="0"/>
              <a:t>1. Organizational planning</a:t>
            </a:r>
          </a:p>
          <a:p>
            <a:pPr>
              <a:lnSpc>
                <a:spcPct val="80000"/>
              </a:lnSpc>
              <a:buFont typeface="Wingdings" panose="05000000000000000000" pitchFamily="2" charset="2"/>
              <a:buNone/>
            </a:pPr>
            <a:r>
              <a:rPr lang="en-US" altLang="en-US" sz="2000" dirty="0"/>
              <a:t>	– Identifying, documenting, and assigning project roles, responsibilities, and reporting relationships</a:t>
            </a:r>
          </a:p>
          <a:p>
            <a:pPr>
              <a:lnSpc>
                <a:spcPct val="80000"/>
              </a:lnSpc>
              <a:buFont typeface="Wingdings" panose="05000000000000000000" pitchFamily="2" charset="2"/>
              <a:buNone/>
            </a:pPr>
            <a:r>
              <a:rPr lang="en-US" altLang="en-US" sz="2000" b="1" dirty="0"/>
              <a:t>2. Staff acquisition</a:t>
            </a:r>
          </a:p>
          <a:p>
            <a:pPr>
              <a:lnSpc>
                <a:spcPct val="80000"/>
              </a:lnSpc>
              <a:buFont typeface="Wingdings" panose="05000000000000000000" pitchFamily="2" charset="2"/>
              <a:buNone/>
            </a:pPr>
            <a:r>
              <a:rPr lang="en-US" altLang="en-US" sz="2000" dirty="0"/>
              <a:t>	– Getting the human resources</a:t>
            </a:r>
          </a:p>
          <a:p>
            <a:pPr>
              <a:lnSpc>
                <a:spcPct val="80000"/>
              </a:lnSpc>
              <a:buFont typeface="Wingdings" panose="05000000000000000000" pitchFamily="2" charset="2"/>
              <a:buNone/>
            </a:pPr>
            <a:r>
              <a:rPr lang="en-US" altLang="en-US" sz="2000" b="1" dirty="0"/>
              <a:t>3. Team development</a:t>
            </a:r>
          </a:p>
          <a:p>
            <a:pPr>
              <a:lnSpc>
                <a:spcPct val="80000"/>
              </a:lnSpc>
              <a:buFont typeface="Wingdings" panose="05000000000000000000" pitchFamily="2" charset="2"/>
              <a:buNone/>
            </a:pPr>
            <a:r>
              <a:rPr lang="en-US" altLang="en-US" sz="2000" dirty="0"/>
              <a:t>	– Developing individual and group skills to enhance project</a:t>
            </a:r>
          </a:p>
          <a:p>
            <a:pPr>
              <a:lnSpc>
                <a:spcPct val="80000"/>
              </a:lnSpc>
              <a:buFont typeface="Wingdings" panose="05000000000000000000" pitchFamily="2" charset="2"/>
              <a:buNone/>
            </a:pPr>
            <a:r>
              <a:rPr lang="en-US" altLang="en-US" sz="2000" dirty="0"/>
              <a:t>	performance</a:t>
            </a:r>
          </a:p>
          <a:p>
            <a:pPr>
              <a:lnSpc>
                <a:spcPct val="80000"/>
              </a:lnSpc>
              <a:buFont typeface="Wingdings" panose="05000000000000000000" pitchFamily="2" charset="2"/>
              <a:buNone/>
            </a:pP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9167885-2B35-411E-A851-A62EECAD075A}"/>
              </a:ext>
            </a:extLst>
          </p:cNvPr>
          <p:cNvSpPr>
            <a:spLocks noGrp="1"/>
          </p:cNvSpPr>
          <p:nvPr>
            <p:ph type="sldNum" sz="quarter" idx="12"/>
          </p:nvPr>
        </p:nvSpPr>
        <p:spPr/>
        <p:txBody>
          <a:bodyPr/>
          <a:lstStyle/>
          <a:p>
            <a:fld id="{FCF3B378-9F21-4637-9D64-711331EE9ABA}" type="slidenum">
              <a:rPr lang="en-US" altLang="en-US"/>
              <a:pPr/>
              <a:t>12</a:t>
            </a:fld>
            <a:endParaRPr lang="en-US" altLang="en-US"/>
          </a:p>
        </p:txBody>
      </p:sp>
      <p:sp>
        <p:nvSpPr>
          <p:cNvPr id="19458" name="AutoShape 2">
            <a:extLst>
              <a:ext uri="{FF2B5EF4-FFF2-40B4-BE49-F238E27FC236}">
                <a16:creationId xmlns:a16="http://schemas.microsoft.com/office/drawing/2014/main" id="{0DE45425-019C-48F5-B190-8B03FE97D9EC}"/>
              </a:ext>
            </a:extLst>
          </p:cNvPr>
          <p:cNvSpPr>
            <a:spLocks noGrp="1" noChangeArrowheads="1"/>
          </p:cNvSpPr>
          <p:nvPr>
            <p:ph type="title"/>
          </p:nvPr>
        </p:nvSpPr>
        <p:spPr/>
        <p:txBody>
          <a:bodyPr/>
          <a:lstStyle/>
          <a:p>
            <a:r>
              <a:rPr lang="en-US" altLang="en-US" b="0"/>
              <a:t>Communication Management</a:t>
            </a:r>
          </a:p>
        </p:txBody>
      </p:sp>
      <p:sp>
        <p:nvSpPr>
          <p:cNvPr id="19459" name="Rectangle 3">
            <a:extLst>
              <a:ext uri="{FF2B5EF4-FFF2-40B4-BE49-F238E27FC236}">
                <a16:creationId xmlns:a16="http://schemas.microsoft.com/office/drawing/2014/main" id="{5404839B-5CB6-4BA3-BC9E-B19BEDD49954}"/>
              </a:ext>
            </a:extLst>
          </p:cNvPr>
          <p:cNvSpPr>
            <a:spLocks noGrp="1" noChangeArrowheads="1"/>
          </p:cNvSpPr>
          <p:nvPr>
            <p:ph type="body" idx="1"/>
          </p:nvPr>
        </p:nvSpPr>
        <p:spPr>
          <a:xfrm>
            <a:off x="301283" y="1402398"/>
            <a:ext cx="8305800" cy="4769802"/>
          </a:xfrm>
        </p:spPr>
        <p:txBody>
          <a:bodyPr>
            <a:normAutofit fontScale="77500" lnSpcReduction="20000"/>
          </a:bodyPr>
          <a:lstStyle/>
          <a:p>
            <a:pPr>
              <a:lnSpc>
                <a:spcPct val="120000"/>
              </a:lnSpc>
              <a:buFont typeface="Wingdings" panose="05000000000000000000" pitchFamily="2" charset="2"/>
              <a:buNone/>
            </a:pPr>
            <a:r>
              <a:rPr lang="en-US" altLang="en-US" sz="1800" dirty="0"/>
              <a:t> </a:t>
            </a:r>
            <a:r>
              <a:rPr lang="en-US" altLang="en-US" sz="2600" dirty="0">
                <a:solidFill>
                  <a:schemeClr val="accent1"/>
                </a:solidFill>
              </a:rPr>
              <a:t>A subset of project management that includes the processes required to ensure timely and appropriate generation, collection, dissemination, storage, and ultimate disposition of project information.</a:t>
            </a:r>
          </a:p>
          <a:p>
            <a:pPr>
              <a:lnSpc>
                <a:spcPct val="120000"/>
              </a:lnSpc>
              <a:buFont typeface="Wingdings" panose="05000000000000000000" pitchFamily="2" charset="2"/>
              <a:buNone/>
            </a:pPr>
            <a:r>
              <a:rPr lang="en-US" altLang="en-US" sz="2200" b="1" dirty="0"/>
              <a:t>1. Communications planning</a:t>
            </a:r>
          </a:p>
          <a:p>
            <a:pPr>
              <a:lnSpc>
                <a:spcPct val="120000"/>
              </a:lnSpc>
              <a:buFont typeface="Wingdings" panose="05000000000000000000" pitchFamily="2" charset="2"/>
              <a:buNone/>
            </a:pPr>
            <a:r>
              <a:rPr lang="en-US" altLang="en-US" sz="2200" dirty="0"/>
              <a:t>	– Determining the information and communication needs of the stakeholders</a:t>
            </a:r>
          </a:p>
          <a:p>
            <a:pPr>
              <a:lnSpc>
                <a:spcPct val="120000"/>
              </a:lnSpc>
              <a:buFont typeface="Wingdings" panose="05000000000000000000" pitchFamily="2" charset="2"/>
              <a:buNone/>
            </a:pPr>
            <a:r>
              <a:rPr lang="en-US" altLang="en-US" sz="2200" b="1" dirty="0"/>
              <a:t>2</a:t>
            </a:r>
            <a:r>
              <a:rPr lang="en-US" altLang="en-US" sz="2200" dirty="0"/>
              <a:t>. </a:t>
            </a:r>
            <a:r>
              <a:rPr lang="en-US" altLang="en-US" sz="2200" b="1" dirty="0"/>
              <a:t>Information distribution</a:t>
            </a:r>
          </a:p>
          <a:p>
            <a:pPr>
              <a:lnSpc>
                <a:spcPct val="120000"/>
              </a:lnSpc>
              <a:buFont typeface="Wingdings" panose="05000000000000000000" pitchFamily="2" charset="2"/>
              <a:buNone/>
            </a:pPr>
            <a:r>
              <a:rPr lang="en-US" altLang="en-US" sz="2200" dirty="0"/>
              <a:t>	– Making needed information available to project stakeholders in a timely manner</a:t>
            </a:r>
          </a:p>
          <a:p>
            <a:pPr>
              <a:lnSpc>
                <a:spcPct val="120000"/>
              </a:lnSpc>
              <a:buFont typeface="Wingdings" panose="05000000000000000000" pitchFamily="2" charset="2"/>
              <a:buNone/>
            </a:pPr>
            <a:r>
              <a:rPr lang="en-US" altLang="en-US" sz="2200" b="1" dirty="0"/>
              <a:t>3.</a:t>
            </a:r>
            <a:r>
              <a:rPr lang="en-US" altLang="en-US" sz="2200" dirty="0"/>
              <a:t> </a:t>
            </a:r>
            <a:r>
              <a:rPr lang="en-US" altLang="en-US" sz="2200" b="1" dirty="0"/>
              <a:t>Performance reporting</a:t>
            </a:r>
          </a:p>
          <a:p>
            <a:pPr>
              <a:lnSpc>
                <a:spcPct val="120000"/>
              </a:lnSpc>
              <a:buFont typeface="Wingdings" panose="05000000000000000000" pitchFamily="2" charset="2"/>
              <a:buNone/>
            </a:pPr>
            <a:r>
              <a:rPr lang="en-US" altLang="en-US" sz="2200" dirty="0"/>
              <a:t>	– Collecting and disseminating performance information</a:t>
            </a:r>
          </a:p>
          <a:p>
            <a:pPr>
              <a:lnSpc>
                <a:spcPct val="120000"/>
              </a:lnSpc>
              <a:buFont typeface="Wingdings" panose="05000000000000000000" pitchFamily="2" charset="2"/>
              <a:buNone/>
            </a:pPr>
            <a:r>
              <a:rPr lang="en-US" altLang="en-US" sz="2200" b="1" dirty="0"/>
              <a:t>4.</a:t>
            </a:r>
            <a:r>
              <a:rPr lang="en-US" altLang="en-US" sz="2200" dirty="0"/>
              <a:t> </a:t>
            </a:r>
            <a:r>
              <a:rPr lang="en-US" altLang="en-US" sz="2200" b="1" dirty="0"/>
              <a:t>Administrative closure</a:t>
            </a:r>
          </a:p>
          <a:p>
            <a:pPr>
              <a:lnSpc>
                <a:spcPct val="120000"/>
              </a:lnSpc>
              <a:buFont typeface="Wingdings" panose="05000000000000000000" pitchFamily="2" charset="2"/>
              <a:buNone/>
            </a:pPr>
            <a:r>
              <a:rPr lang="en-US" altLang="en-US" sz="2200" dirty="0"/>
              <a:t>	– Generating, gathering, and disseminating information to Formalize phase or project completion</a:t>
            </a:r>
          </a:p>
          <a:p>
            <a:pPr>
              <a:lnSpc>
                <a:spcPct val="80000"/>
              </a:lnSpc>
              <a:buFont typeface="Wingdings" panose="05000000000000000000" pitchFamily="2" charset="2"/>
              <a:buNone/>
            </a:pPr>
            <a:endParaRPr lang="en-US"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Managers VS Leaders</a:t>
            </a:r>
          </a:p>
        </p:txBody>
      </p:sp>
      <p:sp>
        <p:nvSpPr>
          <p:cNvPr id="3" name="Content Placeholder 2"/>
          <p:cNvSpPr>
            <a:spLocks noGrp="1"/>
          </p:cNvSpPr>
          <p:nvPr>
            <p:ph idx="1"/>
          </p:nvPr>
        </p:nvSpPr>
        <p:spPr/>
        <p:txBody>
          <a:bodyPr>
            <a:normAutofit lnSpcReduction="10000"/>
          </a:bodyPr>
          <a:lstStyle/>
          <a:p>
            <a:pPr marL="273050" indent="-273050">
              <a:spcBef>
                <a:spcPct val="55000"/>
              </a:spcBef>
            </a:pPr>
            <a:r>
              <a:rPr lang="en-US" sz="2400" dirty="0"/>
              <a:t>Effective project managers provide leadership by example</a:t>
            </a:r>
          </a:p>
          <a:p>
            <a:pPr lvl="1">
              <a:spcBef>
                <a:spcPct val="55000"/>
              </a:spcBef>
            </a:pPr>
            <a:r>
              <a:rPr lang="en-US" sz="2000" dirty="0"/>
              <a:t>A </a:t>
            </a:r>
            <a:r>
              <a:rPr lang="en-US" sz="2000" b="1" dirty="0">
                <a:solidFill>
                  <a:srgbClr val="FF0000"/>
                </a:solidFill>
              </a:rPr>
              <a:t>leader</a:t>
            </a:r>
            <a:r>
              <a:rPr lang="en-US" sz="2000" dirty="0"/>
              <a:t> focuses on long-term goals and big-picture objectives while inspiring people to reach those goals</a:t>
            </a:r>
          </a:p>
          <a:p>
            <a:pPr lvl="1">
              <a:spcBef>
                <a:spcPct val="55000"/>
              </a:spcBef>
            </a:pPr>
            <a:r>
              <a:rPr lang="en-US" sz="2000" dirty="0"/>
              <a:t>A </a:t>
            </a:r>
            <a:r>
              <a:rPr lang="en-US" sz="2000" b="1" dirty="0">
                <a:solidFill>
                  <a:srgbClr val="FF0000"/>
                </a:solidFill>
              </a:rPr>
              <a:t>manager</a:t>
            </a:r>
            <a:r>
              <a:rPr lang="en-US" sz="2000" dirty="0"/>
              <a:t> deals with the day-to-day details of meeting specific goals</a:t>
            </a:r>
          </a:p>
          <a:p>
            <a:pPr marL="273050" indent="-273050">
              <a:spcBef>
                <a:spcPct val="55000"/>
              </a:spcBef>
            </a:pPr>
            <a:r>
              <a:rPr lang="en-US" sz="2400" dirty="0"/>
              <a:t>Project managers often take on the role of both leader and manager</a:t>
            </a:r>
          </a:p>
          <a:p>
            <a:pPr marL="273050" indent="-273050">
              <a:spcBef>
                <a:spcPct val="55000"/>
              </a:spcBef>
              <a:buFontTx/>
              <a:buNone/>
            </a:pPr>
            <a:r>
              <a:rPr lang="en-US" sz="2400" i="1" dirty="0">
                <a:solidFill>
                  <a:srgbClr val="0000FF"/>
                </a:solidFill>
              </a:rPr>
              <a:t>“Managers do things right, leaders do the right thing”</a:t>
            </a:r>
          </a:p>
          <a:p>
            <a:pPr marL="273050" indent="-273050">
              <a:spcBef>
                <a:spcPct val="55000"/>
              </a:spcBef>
              <a:buFontTx/>
              <a:buNone/>
            </a:pPr>
            <a:r>
              <a:rPr lang="en-US" sz="2400" i="1" dirty="0">
                <a:solidFill>
                  <a:srgbClr val="0000FF"/>
                </a:solidFill>
              </a:rPr>
              <a:t>“Leaders determine the vision, managers achieve the vision”</a:t>
            </a:r>
          </a:p>
          <a:p>
            <a:endParaRPr lang="en-US" dirty="0"/>
          </a:p>
        </p:txBody>
      </p:sp>
    </p:spTree>
    <p:extLst>
      <p:ext uri="{BB962C8B-B14F-4D97-AF65-F5344CB8AC3E}">
        <p14:creationId xmlns:p14="http://schemas.microsoft.com/office/powerpoint/2010/main" val="415160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Institute </a:t>
            </a:r>
          </a:p>
        </p:txBody>
      </p:sp>
      <p:sp>
        <p:nvSpPr>
          <p:cNvPr id="3" name="Content Placeholder 2"/>
          <p:cNvSpPr>
            <a:spLocks noGrp="1"/>
          </p:cNvSpPr>
          <p:nvPr>
            <p:ph idx="1"/>
          </p:nvPr>
        </p:nvSpPr>
        <p:spPr>
          <a:xfrm>
            <a:off x="304800" y="1295400"/>
            <a:ext cx="8610600" cy="5105400"/>
          </a:xfrm>
        </p:spPr>
        <p:txBody>
          <a:bodyPr>
            <a:noAutofit/>
          </a:bodyPr>
          <a:lstStyle/>
          <a:p>
            <a:pPr marL="273050" indent="-273050"/>
            <a:r>
              <a:rPr lang="en-US" sz="2800" dirty="0"/>
              <a:t>Founded in 1969 . </a:t>
            </a:r>
          </a:p>
          <a:p>
            <a:pPr marL="273050" indent="-273050"/>
            <a:r>
              <a:rPr lang="en-US" sz="2800" dirty="0"/>
              <a:t>It is now the leading membership association for the project management profession around the globe.</a:t>
            </a:r>
          </a:p>
          <a:p>
            <a:pPr marL="547688" lvl="1" indent="-228600"/>
            <a:r>
              <a:rPr lang="en-US" sz="2400" dirty="0"/>
              <a:t>PMI is actively engaged in advocacy for the profession, setting professional standards, conducting research and providing access to a wealth of information and resources. </a:t>
            </a:r>
          </a:p>
          <a:p>
            <a:pPr marL="547688" lvl="1" indent="-228600"/>
            <a:r>
              <a:rPr lang="en-US" sz="2400" dirty="0"/>
              <a:t>PMI also promotes career and professional development and offers certification, networking and community involvement opportunities.</a:t>
            </a:r>
          </a:p>
          <a:p>
            <a:pPr marL="947738" lvl="2"/>
            <a:r>
              <a:rPr lang="en-US" sz="1800" dirty="0" err="1"/>
              <a:t>PMIs</a:t>
            </a:r>
            <a:r>
              <a:rPr lang="en-US" sz="1800" dirty="0"/>
              <a:t> Project Management Professional (</a:t>
            </a:r>
            <a:r>
              <a:rPr lang="en-US" sz="1800" dirty="0" err="1"/>
              <a:t>PMP</a:t>
            </a:r>
            <a:r>
              <a:rPr lang="en-US" sz="1800" baseline="30000" dirty="0"/>
              <a:t>®</a:t>
            </a:r>
            <a:r>
              <a:rPr lang="en-US" sz="1800" dirty="0"/>
              <a:t>) credential is the  most widely recognized and the only global  certification in the profession.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Project Management Professional </a:t>
            </a:r>
          </a:p>
        </p:txBody>
      </p:sp>
      <p:sp>
        <p:nvSpPr>
          <p:cNvPr id="3" name="Content Placeholder 2"/>
          <p:cNvSpPr>
            <a:spLocks noGrp="1"/>
          </p:cNvSpPr>
          <p:nvPr>
            <p:ph idx="1"/>
          </p:nvPr>
        </p:nvSpPr>
        <p:spPr>
          <a:xfrm>
            <a:off x="304800" y="1143000"/>
            <a:ext cx="8534400" cy="5181600"/>
          </a:xfrm>
        </p:spPr>
        <p:txBody>
          <a:bodyPr>
            <a:normAutofit/>
          </a:bodyPr>
          <a:lstStyle/>
          <a:p>
            <a:pPr marL="273050" indent="-273050"/>
            <a:r>
              <a:rPr lang="en-US" sz="2400" dirty="0"/>
              <a:t>PMI provides certification as a </a:t>
            </a:r>
            <a:r>
              <a:rPr lang="en-US" sz="2400" b="1" dirty="0"/>
              <a:t>Project Management Professional</a:t>
            </a:r>
            <a:r>
              <a:rPr lang="en-US" sz="2400" dirty="0"/>
              <a:t> (</a:t>
            </a:r>
            <a:r>
              <a:rPr lang="en-US" sz="2400" b="1" dirty="0" err="1"/>
              <a:t>PMP</a:t>
            </a:r>
            <a:r>
              <a:rPr lang="en-US" sz="2400" dirty="0"/>
              <a:t>)</a:t>
            </a:r>
          </a:p>
          <a:p>
            <a:pPr marL="273050" indent="-273050"/>
            <a:r>
              <a:rPr lang="en-US" sz="2400" dirty="0"/>
              <a:t>A </a:t>
            </a:r>
            <a:r>
              <a:rPr lang="en-US" sz="2400" dirty="0" err="1"/>
              <a:t>PMP</a:t>
            </a:r>
            <a:r>
              <a:rPr lang="en-US" sz="2400" dirty="0"/>
              <a:t> has documented sufficient project experience, has agreed to follow a code of ethics, and has passed the </a:t>
            </a:r>
            <a:r>
              <a:rPr lang="en-US" sz="2400" dirty="0" err="1"/>
              <a:t>PMP</a:t>
            </a:r>
            <a:r>
              <a:rPr lang="en-US" sz="2400" dirty="0"/>
              <a:t> exam</a:t>
            </a:r>
          </a:p>
          <a:p>
            <a:pPr lvl="1">
              <a:lnSpc>
                <a:spcPct val="80000"/>
              </a:lnSpc>
              <a:spcBef>
                <a:spcPct val="50000"/>
              </a:spcBef>
            </a:pPr>
            <a:r>
              <a:rPr lang="en-US" sz="2400" b="1" dirty="0"/>
              <a:t>Ethics</a:t>
            </a:r>
            <a:r>
              <a:rPr lang="en-US" sz="2400" dirty="0"/>
              <a:t>, loosely defined, is a set of principles that guide our decision making based on personal values of what is “right” and “wrong”</a:t>
            </a:r>
          </a:p>
          <a:p>
            <a:pPr lvl="2">
              <a:lnSpc>
                <a:spcPct val="80000"/>
              </a:lnSpc>
              <a:spcBef>
                <a:spcPct val="50000"/>
              </a:spcBef>
            </a:pPr>
            <a:r>
              <a:rPr lang="en-US" sz="2000" dirty="0"/>
              <a:t>Project managers often face ethical dilemmas</a:t>
            </a:r>
          </a:p>
          <a:p>
            <a:pPr lvl="3">
              <a:lnSpc>
                <a:spcPct val="80000"/>
              </a:lnSpc>
              <a:spcBef>
                <a:spcPct val="50000"/>
              </a:spcBef>
            </a:pPr>
            <a:r>
              <a:rPr lang="en-US" sz="1600" dirty="0"/>
              <a:t>Do they ask themselves whether or not they are doing the right thing?  </a:t>
            </a:r>
            <a:endParaRPr lang="en-US" sz="1800" dirty="0"/>
          </a:p>
          <a:p>
            <a:pPr lvl="2">
              <a:lnSpc>
                <a:spcPct val="80000"/>
              </a:lnSpc>
              <a:spcBef>
                <a:spcPct val="50000"/>
              </a:spcBef>
            </a:pPr>
            <a:r>
              <a:rPr lang="en-US" sz="2000" dirty="0"/>
              <a:t>In order to earn </a:t>
            </a:r>
            <a:r>
              <a:rPr lang="en-US" sz="2000" dirty="0" err="1"/>
              <a:t>PMP</a:t>
            </a:r>
            <a:r>
              <a:rPr lang="en-US" sz="2000" dirty="0"/>
              <a:t> certification, applicants must agree to </a:t>
            </a:r>
            <a:r>
              <a:rPr lang="en-US" sz="2000" dirty="0" err="1"/>
              <a:t>PMI’s</a:t>
            </a:r>
            <a:r>
              <a:rPr lang="en-US" sz="2000" dirty="0"/>
              <a:t> Code of Ethics and Professional Conduct</a:t>
            </a:r>
          </a:p>
          <a:p>
            <a:pPr lvl="2">
              <a:lnSpc>
                <a:spcPct val="80000"/>
              </a:lnSpc>
              <a:spcBef>
                <a:spcPct val="50000"/>
              </a:spcBef>
            </a:pPr>
            <a:r>
              <a:rPr lang="en-US" sz="2000" dirty="0"/>
              <a:t>Several questions on the </a:t>
            </a:r>
            <a:r>
              <a:rPr lang="en-US" sz="2000" dirty="0" err="1"/>
              <a:t>PMP</a:t>
            </a:r>
            <a:r>
              <a:rPr lang="en-US" sz="2000" dirty="0"/>
              <a:t> exam are related to professional responsibility, including ethics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Office- </a:t>
            </a:r>
            <a:r>
              <a:rPr lang="en-US" dirty="0" err="1"/>
              <a:t>PMO</a:t>
            </a:r>
            <a:endParaRPr lang="en-US" dirty="0"/>
          </a:p>
        </p:txBody>
      </p:sp>
      <p:sp>
        <p:nvSpPr>
          <p:cNvPr id="3" name="Content Placeholder 2"/>
          <p:cNvSpPr>
            <a:spLocks noGrp="1"/>
          </p:cNvSpPr>
          <p:nvPr>
            <p:ph idx="1"/>
          </p:nvPr>
        </p:nvSpPr>
        <p:spPr>
          <a:xfrm>
            <a:off x="228600" y="1295400"/>
            <a:ext cx="8686800" cy="5181600"/>
          </a:xfrm>
        </p:spPr>
        <p:txBody>
          <a:bodyPr>
            <a:noAutofit/>
          </a:bodyPr>
          <a:lstStyle/>
          <a:p>
            <a:r>
              <a:rPr lang="en-US" altLang="zh-TW" sz="2800" dirty="0"/>
              <a:t>A </a:t>
            </a:r>
            <a:r>
              <a:rPr lang="en-US" altLang="zh-TW" sz="2800" dirty="0" err="1"/>
              <a:t>PMO</a:t>
            </a:r>
            <a:r>
              <a:rPr lang="en-US" altLang="zh-TW" sz="2800" dirty="0"/>
              <a:t> is an organizational group responsible for coordinating the project management function throughout an organization.</a:t>
            </a:r>
          </a:p>
          <a:p>
            <a:r>
              <a:rPr lang="en-US" altLang="zh-TW" sz="2800" dirty="0"/>
              <a:t>Possible goals include</a:t>
            </a:r>
            <a:r>
              <a:rPr lang="en-US" altLang="zh-TW" dirty="0"/>
              <a:t>:</a:t>
            </a:r>
          </a:p>
          <a:p>
            <a:pPr lvl="1"/>
            <a:r>
              <a:rPr lang="en-US" altLang="zh-TW" sz="2400" dirty="0"/>
              <a:t>Collect, organize, and integrate project data for the entire organization.</a:t>
            </a:r>
          </a:p>
          <a:p>
            <a:pPr lvl="1"/>
            <a:r>
              <a:rPr lang="en-US" altLang="zh-TW" sz="2400" dirty="0"/>
              <a:t>Develop and maintain templates for project documents.</a:t>
            </a:r>
          </a:p>
          <a:p>
            <a:pPr lvl="1"/>
            <a:r>
              <a:rPr lang="en-US" altLang="zh-TW" sz="2400" dirty="0"/>
              <a:t>Develop or coordinate training in various project management topics.</a:t>
            </a:r>
          </a:p>
          <a:p>
            <a:pPr lvl="1"/>
            <a:r>
              <a:rPr lang="en-US" altLang="zh-TW" sz="2400" dirty="0"/>
              <a:t>Develop and provide a formal career path for project managers.</a:t>
            </a:r>
          </a:p>
          <a:p>
            <a:pPr lvl="1"/>
            <a:r>
              <a:rPr lang="en-US" altLang="zh-TW" sz="2400" dirty="0"/>
              <a:t>Provide project management consulting services.</a:t>
            </a:r>
          </a:p>
          <a:p>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GB" sz="3200" dirty="0"/>
              <a:t>Projects in Controlled Environments (</a:t>
            </a:r>
            <a:r>
              <a:rPr lang="en-US" sz="3200" dirty="0"/>
              <a:t>PRINCE2)</a:t>
            </a:r>
          </a:p>
        </p:txBody>
      </p:sp>
      <p:sp>
        <p:nvSpPr>
          <p:cNvPr id="3" name="Content Placeholder 2"/>
          <p:cNvSpPr>
            <a:spLocks noGrp="1"/>
          </p:cNvSpPr>
          <p:nvPr>
            <p:ph idx="1"/>
          </p:nvPr>
        </p:nvSpPr>
        <p:spPr>
          <a:xfrm>
            <a:off x="228600" y="1066800"/>
            <a:ext cx="8610600" cy="5486400"/>
          </a:xfrm>
        </p:spPr>
        <p:txBody>
          <a:bodyPr>
            <a:noAutofit/>
          </a:bodyPr>
          <a:lstStyle/>
          <a:p>
            <a:pPr>
              <a:lnSpc>
                <a:spcPct val="80000"/>
              </a:lnSpc>
            </a:pPr>
            <a:r>
              <a:rPr lang="en-GB" sz="2800" dirty="0"/>
              <a:t>Prince2 is an established method for project management</a:t>
            </a:r>
          </a:p>
          <a:p>
            <a:pPr lvl="1">
              <a:lnSpc>
                <a:spcPct val="80000"/>
              </a:lnSpc>
            </a:pPr>
            <a:r>
              <a:rPr lang="en-GB" sz="2400" dirty="0"/>
              <a:t>It covers the management, organization and the control of projects of all shapes and sizes.</a:t>
            </a:r>
          </a:p>
          <a:p>
            <a:pPr>
              <a:lnSpc>
                <a:spcPct val="80000"/>
              </a:lnSpc>
            </a:pPr>
            <a:r>
              <a:rPr lang="en-GB" sz="2800" dirty="0"/>
              <a:t>The methodology itself defines </a:t>
            </a:r>
            <a:r>
              <a:rPr lang="en-GB" sz="2800" dirty="0">
                <a:solidFill>
                  <a:srgbClr val="FF0000"/>
                </a:solidFill>
              </a:rPr>
              <a:t>a process based approach </a:t>
            </a:r>
            <a:r>
              <a:rPr lang="en-GB" sz="2800" dirty="0"/>
              <a:t>to project management, with inputs, outputs and objectives clearly identified. </a:t>
            </a:r>
          </a:p>
          <a:p>
            <a:pPr lvl="1">
              <a:lnSpc>
                <a:spcPct val="80000"/>
              </a:lnSpc>
            </a:pPr>
            <a:r>
              <a:rPr lang="en-GB" sz="2400" dirty="0"/>
              <a:t>It also details a stage by stage approach, ensuring that progress can be properly monitored. </a:t>
            </a:r>
          </a:p>
          <a:p>
            <a:pPr>
              <a:lnSpc>
                <a:spcPct val="80000"/>
              </a:lnSpc>
            </a:pPr>
            <a:r>
              <a:rPr lang="en-GB" sz="2800" dirty="0"/>
              <a:t>Whole project is driven by the business requirements, managers are encouraged to make the process general, often including suppliers and customers. </a:t>
            </a:r>
          </a:p>
          <a:p>
            <a:pPr lvl="1">
              <a:lnSpc>
                <a:spcPct val="80000"/>
              </a:lnSpc>
            </a:pPr>
            <a:r>
              <a:rPr lang="en-GB" sz="2400" dirty="0"/>
              <a:t>The intention is that projects should be properly controlled and defined, but with flexibility and good communication. </a:t>
            </a:r>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PRINCE2</a:t>
            </a:r>
          </a:p>
        </p:txBody>
      </p:sp>
      <p:sp>
        <p:nvSpPr>
          <p:cNvPr id="3" name="Content Placeholder 2"/>
          <p:cNvSpPr>
            <a:spLocks noGrp="1"/>
          </p:cNvSpPr>
          <p:nvPr>
            <p:ph idx="1"/>
          </p:nvPr>
        </p:nvSpPr>
        <p:spPr>
          <a:xfrm>
            <a:off x="304800" y="1219200"/>
            <a:ext cx="3429000" cy="1828800"/>
          </a:xfrm>
        </p:spPr>
        <p:txBody>
          <a:bodyPr/>
          <a:lstStyle/>
          <a:p>
            <a:pPr>
              <a:buFontTx/>
              <a:buChar char="-"/>
            </a:pPr>
            <a:r>
              <a:rPr lang="en-US" dirty="0"/>
              <a:t>8 Processes</a:t>
            </a:r>
          </a:p>
          <a:p>
            <a:pPr>
              <a:buNone/>
            </a:pPr>
            <a:r>
              <a:rPr lang="en-US" dirty="0"/>
              <a:t>-	8 Components</a:t>
            </a:r>
          </a:p>
          <a:p>
            <a:pPr>
              <a:buNone/>
            </a:pPr>
            <a:r>
              <a:rPr lang="en-US" dirty="0"/>
              <a:t>-	3 Techniques</a:t>
            </a:r>
          </a:p>
        </p:txBody>
      </p:sp>
      <p:sp>
        <p:nvSpPr>
          <p:cNvPr id="6" name="Rectangle 3"/>
          <p:cNvSpPr txBox="1">
            <a:spLocks noChangeArrowheads="1"/>
          </p:cNvSpPr>
          <p:nvPr/>
        </p:nvSpPr>
        <p:spPr>
          <a:xfrm>
            <a:off x="609600" y="3201988"/>
            <a:ext cx="7416800" cy="3656012"/>
          </a:xfrm>
          <a:prstGeom prst="rect">
            <a:avLst/>
          </a:prstGeom>
          <a:solidFill>
            <a:schemeClr val="bg1">
              <a:lumMod val="95000"/>
            </a:schemeClr>
          </a:solidFill>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NL" sz="3600" b="0" i="0" u="sng" strike="noStrike" kern="1200" cap="none" spc="0" normalizeH="0" baseline="0" noProof="0" dirty="0">
                <a:ln>
                  <a:noFill/>
                </a:ln>
                <a:solidFill>
                  <a:schemeClr val="tx1"/>
                </a:solidFill>
                <a:effectLst/>
                <a:uLnTx/>
                <a:uFillTx/>
                <a:latin typeface="Arial" pitchFamily="34" charset="0"/>
                <a:ea typeface="+mn-ea"/>
                <a:cs typeface="Arial" pitchFamily="34" charset="0"/>
              </a:rPr>
              <a:t>Processes </a:t>
            </a:r>
          </a:p>
          <a:p>
            <a:pPr marL="800100" lvl="1" indent="-342900">
              <a:spcBef>
                <a:spcPct val="20000"/>
              </a:spcBef>
              <a:buFontTx/>
              <a:buChar char="-"/>
            </a:pPr>
            <a:r>
              <a:rPr kumimoji="0" lang="en-US"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SU (starting up a Project)</a:t>
            </a:r>
          </a:p>
          <a:p>
            <a:pPr marL="1257300" lvl="2" indent="-342900">
              <a:spcBef>
                <a:spcPct val="20000"/>
              </a:spcBef>
              <a:buFontTx/>
              <a:buChar char="-"/>
            </a:pPr>
            <a:r>
              <a:rPr kumimoji="0" lang="en-US" sz="22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Research whether  it’s useful to start the project and to create a management environment</a:t>
            </a:r>
          </a:p>
          <a:p>
            <a:pPr marL="800100" lvl="1" indent="-342900">
              <a:spcBef>
                <a:spcPct val="20000"/>
              </a:spcBef>
              <a:buFontTx/>
              <a:buChar char="-"/>
            </a:pPr>
            <a:r>
              <a:rPr kumimoji="0" lang="en-US"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IP (Initiating a Project) </a:t>
            </a:r>
          </a:p>
          <a:p>
            <a:pPr marL="1257300" lvl="2" indent="-342900">
              <a:spcBef>
                <a:spcPct val="20000"/>
              </a:spcBef>
              <a:buFontTx/>
              <a:buChar char="-"/>
            </a:pPr>
            <a:r>
              <a:rPr kumimoji="0" lang="en-US" sz="22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setup the project environment and planning and  get commitment</a:t>
            </a:r>
          </a:p>
          <a:p>
            <a:pPr marL="800100" lvl="1" indent="-342900">
              <a:spcBef>
                <a:spcPct val="20000"/>
              </a:spcBef>
              <a:buFontTx/>
              <a:buChar char="-"/>
            </a:pPr>
            <a:r>
              <a:rPr kumimoji="0" lang="en-US"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DP (Directing a Project)</a:t>
            </a:r>
          </a:p>
          <a:p>
            <a:pPr marL="1257300" lvl="2" indent="-342900">
              <a:spcBef>
                <a:spcPct val="20000"/>
              </a:spcBef>
              <a:buFontTx/>
              <a:buChar char="-"/>
            </a:pPr>
            <a:r>
              <a:rPr kumimoji="0" lang="en-US" sz="22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Activities of the board in relation to making decisions</a:t>
            </a:r>
          </a:p>
          <a:p>
            <a:pPr lvl="1">
              <a:buFontTx/>
              <a:buChar char="-"/>
            </a:pPr>
            <a:r>
              <a:rPr lang="en-US" sz="2200" dirty="0">
                <a:latin typeface="Arial" pitchFamily="34" charset="0"/>
                <a:cs typeface="Arial" pitchFamily="34" charset="0"/>
              </a:rPr>
              <a:t>    CS (Controlling a Stage)</a:t>
            </a:r>
          </a:p>
          <a:p>
            <a:pPr lvl="2">
              <a:buFontTx/>
              <a:buChar char="-"/>
            </a:pPr>
            <a:r>
              <a:rPr lang="en-US" sz="2200" dirty="0">
                <a:solidFill>
                  <a:srgbClr val="FF0000"/>
                </a:solidFill>
                <a:latin typeface="Arial" pitchFamily="34" charset="0"/>
                <a:cs typeface="Arial" pitchFamily="34" charset="0"/>
              </a:rPr>
              <a:t>Daily</a:t>
            </a:r>
            <a:r>
              <a:rPr lang="en-US" sz="2200" dirty="0">
                <a:solidFill>
                  <a:srgbClr val="FF0000"/>
                </a:solidFill>
              </a:rPr>
              <a:t> management of a phase (project manager).</a:t>
            </a:r>
            <a:endParaRPr kumimoji="0" lang="en-US" sz="2200" b="0"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ijdelijke aanduiding voor inhoud 2"/>
          <p:cNvSpPr txBox="1">
            <a:spLocks noGrp="1"/>
          </p:cNvSpPr>
          <p:nvPr>
            <p:ph idx="1"/>
          </p:nvPr>
        </p:nvSpPr>
        <p:spPr>
          <a:prstGeom prst="rect">
            <a:avLst/>
          </a:prstGeom>
          <a:solidFill>
            <a:schemeClr val="bg1">
              <a:lumMod val="95000"/>
            </a:schemeClr>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Processes</a:t>
            </a:r>
            <a:r>
              <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a:t>
            </a:r>
          </a:p>
          <a:p>
            <a:pPr marL="800100" lvl="1" indent="-342900">
              <a:spcBef>
                <a:spcPct val="20000"/>
              </a:spcBef>
              <a:buFontTx/>
              <a:buChar char="-"/>
            </a:pPr>
            <a:r>
              <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MP (Managing Product Delivery) </a:t>
            </a:r>
          </a:p>
          <a:p>
            <a:pPr marL="1257300" lvl="2" indent="-342900">
              <a:spcBef>
                <a:spcPct val="20000"/>
              </a:spcBef>
              <a:buFontTx/>
              <a:buChar char="-"/>
            </a:pPr>
            <a:r>
              <a:rPr kumimoji="0" lang="en-US" sz="20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Coordination by Team managers of operational activities</a:t>
            </a:r>
          </a:p>
          <a:p>
            <a:pPr marL="800100" lvl="1" indent="-342900">
              <a:spcBef>
                <a:spcPct val="20000"/>
              </a:spcBef>
              <a:buFontTx/>
              <a:buChar char="-"/>
            </a:pPr>
            <a:r>
              <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SB (Managing Stage Boundaries) </a:t>
            </a:r>
          </a:p>
          <a:p>
            <a:pPr marL="1257300" lvl="2" indent="-342900">
              <a:spcBef>
                <a:spcPct val="20000"/>
              </a:spcBef>
              <a:buFontTx/>
              <a:buChar char="-"/>
            </a:pPr>
            <a:r>
              <a:rPr kumimoji="0" lang="en-US" sz="20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Preparation of decisions of the board by the project manager</a:t>
            </a:r>
          </a:p>
          <a:p>
            <a:pPr marL="800100" lvl="1" indent="-342900">
              <a:spcBef>
                <a:spcPct val="20000"/>
              </a:spcBef>
              <a:buFontTx/>
              <a:buChar char="-"/>
            </a:pPr>
            <a:r>
              <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CP (Closing a Project) </a:t>
            </a:r>
          </a:p>
          <a:p>
            <a:pPr marL="1257300" lvl="2" indent="-342900">
              <a:spcBef>
                <a:spcPct val="20000"/>
              </a:spcBef>
              <a:buFontTx/>
              <a:buChar char="-"/>
            </a:pPr>
            <a:r>
              <a:rPr kumimoji="0" lang="en-US" sz="20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Controlled finishing of the project</a:t>
            </a:r>
          </a:p>
          <a:p>
            <a:pPr marL="800100" lvl="1" indent="-342900">
              <a:spcBef>
                <a:spcPct val="20000"/>
              </a:spcBef>
              <a:buFontTx/>
              <a:buChar char="-"/>
            </a:pPr>
            <a:r>
              <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Pl (Planning) </a:t>
            </a:r>
          </a:p>
          <a:p>
            <a:pPr marL="1257300" lvl="2" indent="-342900">
              <a:spcBef>
                <a:spcPct val="20000"/>
              </a:spcBef>
              <a:buFontTx/>
              <a:buChar char="-"/>
            </a:pPr>
            <a:r>
              <a:rPr kumimoji="0" lang="en-US" sz="20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Creation of several plans during the lifecycle of the project.</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dirty="0"/>
              <a:t>Project Management </a:t>
            </a:r>
          </a:p>
        </p:txBody>
      </p:sp>
      <p:sp>
        <p:nvSpPr>
          <p:cNvPr id="53251" name="Rectangle 3"/>
          <p:cNvSpPr>
            <a:spLocks noGrp="1" noChangeArrowheads="1"/>
          </p:cNvSpPr>
          <p:nvPr>
            <p:ph type="body" idx="1"/>
          </p:nvPr>
        </p:nvSpPr>
        <p:spPr>
          <a:xfrm>
            <a:off x="152400" y="1219200"/>
            <a:ext cx="8763000" cy="5105400"/>
          </a:xfrm>
        </p:spPr>
        <p:txBody>
          <a:bodyPr>
            <a:normAutofit/>
          </a:bodyPr>
          <a:lstStyle/>
          <a:p>
            <a:r>
              <a:rPr lang="en-US" sz="3600" dirty="0"/>
              <a:t>What is Project Management?</a:t>
            </a:r>
          </a:p>
          <a:p>
            <a:pPr lvl="1"/>
            <a:r>
              <a:rPr lang="en-US" dirty="0"/>
              <a:t>Project management is the application of </a:t>
            </a:r>
            <a:r>
              <a:rPr lang="en-US" dirty="0">
                <a:solidFill>
                  <a:srgbClr val="FF3300"/>
                </a:solidFill>
              </a:rPr>
              <a:t>knowledge</a:t>
            </a:r>
            <a:r>
              <a:rPr lang="en-US" dirty="0"/>
              <a:t>, </a:t>
            </a:r>
            <a:r>
              <a:rPr lang="en-US" dirty="0">
                <a:solidFill>
                  <a:srgbClr val="FF3300"/>
                </a:solidFill>
              </a:rPr>
              <a:t>skills</a:t>
            </a:r>
            <a:r>
              <a:rPr lang="en-US" dirty="0"/>
              <a:t>, </a:t>
            </a:r>
            <a:r>
              <a:rPr lang="en-US" dirty="0">
                <a:solidFill>
                  <a:srgbClr val="FF3300"/>
                </a:solidFill>
              </a:rPr>
              <a:t>tools</a:t>
            </a:r>
            <a:r>
              <a:rPr lang="en-US" dirty="0"/>
              <a:t>, and </a:t>
            </a:r>
            <a:r>
              <a:rPr lang="en-US" dirty="0">
                <a:solidFill>
                  <a:srgbClr val="FF3300"/>
                </a:solidFill>
              </a:rPr>
              <a:t>techniques</a:t>
            </a:r>
            <a:r>
              <a:rPr lang="en-US" dirty="0"/>
              <a:t> to project activities to meet project requirements. </a:t>
            </a:r>
          </a:p>
          <a:p>
            <a:pPr lvl="1"/>
            <a:r>
              <a:rPr lang="en-US" dirty="0"/>
              <a:t>Project management is accomplished through the use of the process groups such as:</a:t>
            </a:r>
          </a:p>
          <a:p>
            <a:pPr lvl="2"/>
            <a:r>
              <a:rPr lang="en-US" dirty="0"/>
              <a:t> </a:t>
            </a:r>
            <a:r>
              <a:rPr lang="en-US" dirty="0">
                <a:solidFill>
                  <a:srgbClr val="FF3300"/>
                </a:solidFill>
              </a:rPr>
              <a:t>initiating, planning, executing, monitoring, controlling, and closing</a:t>
            </a:r>
            <a:endParaRPr lang="en-US" dirty="0"/>
          </a:p>
          <a:p>
            <a:pPr lvl="3"/>
            <a:r>
              <a:rPr lang="en-US" dirty="0"/>
              <a:t>many of the processes within project management are iterative in nature</a:t>
            </a:r>
          </a:p>
          <a:p>
            <a:pPr lvl="1"/>
            <a:endParaRPr lang="en-US" dirty="0"/>
          </a:p>
        </p:txBody>
      </p:sp>
      <p:sp>
        <p:nvSpPr>
          <p:cNvPr id="5" name="Slide Number Placeholder 4"/>
          <p:cNvSpPr>
            <a:spLocks noGrp="1"/>
          </p:cNvSpPr>
          <p:nvPr>
            <p:ph type="sldNum" sz="quarter" idx="12"/>
          </p:nvPr>
        </p:nvSpPr>
        <p:spPr/>
        <p:txBody>
          <a:bodyPr/>
          <a:lstStyle/>
          <a:p>
            <a:fld id="{824B4159-FCFA-4B65-AB9B-C8053E6DB226}"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PRINCE2</a:t>
            </a:r>
          </a:p>
        </p:txBody>
      </p:sp>
      <p:sp>
        <p:nvSpPr>
          <p:cNvPr id="3" name="Content Placeholder 2"/>
          <p:cNvSpPr>
            <a:spLocks noGrp="1"/>
          </p:cNvSpPr>
          <p:nvPr>
            <p:ph idx="1"/>
          </p:nvPr>
        </p:nvSpPr>
        <p:spPr>
          <a:xfrm>
            <a:off x="304800" y="1219200"/>
            <a:ext cx="3429000" cy="1828800"/>
          </a:xfrm>
        </p:spPr>
        <p:txBody>
          <a:bodyPr/>
          <a:lstStyle/>
          <a:p>
            <a:pPr>
              <a:buFontTx/>
              <a:buChar char="-"/>
            </a:pPr>
            <a:r>
              <a:rPr lang="en-US" dirty="0"/>
              <a:t>8 Processes</a:t>
            </a:r>
          </a:p>
          <a:p>
            <a:pPr>
              <a:buNone/>
            </a:pPr>
            <a:r>
              <a:rPr lang="en-US" dirty="0"/>
              <a:t>-	8 Components</a:t>
            </a:r>
          </a:p>
          <a:p>
            <a:pPr>
              <a:buNone/>
            </a:pPr>
            <a:r>
              <a:rPr lang="en-US" dirty="0"/>
              <a:t>-	3 Techniques</a:t>
            </a:r>
          </a:p>
        </p:txBody>
      </p:sp>
      <p:sp>
        <p:nvSpPr>
          <p:cNvPr id="6" name="Rectangle 3"/>
          <p:cNvSpPr txBox="1">
            <a:spLocks noChangeArrowheads="1"/>
          </p:cNvSpPr>
          <p:nvPr/>
        </p:nvSpPr>
        <p:spPr>
          <a:xfrm>
            <a:off x="806450" y="2819400"/>
            <a:ext cx="8032750" cy="3886200"/>
          </a:xfrm>
          <a:prstGeom prst="rect">
            <a:avLst/>
          </a:prstGeom>
          <a:solidFill>
            <a:schemeClr val="bg1">
              <a:lumMod val="95000"/>
            </a:schemeClr>
          </a:solidFill>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NL" sz="3200" b="0" i="0" u="sng" strike="noStrike" kern="1200" cap="none" spc="0" normalizeH="0" baseline="0" noProof="0" dirty="0">
                <a:ln>
                  <a:noFill/>
                </a:ln>
                <a:solidFill>
                  <a:schemeClr val="tx1"/>
                </a:solidFill>
                <a:effectLst/>
                <a:uLnTx/>
                <a:uFillTx/>
                <a:latin typeface="Arial" pitchFamily="34" charset="0"/>
                <a:ea typeface="+mn-ea"/>
                <a:cs typeface="Arial" pitchFamily="34" charset="0"/>
              </a:rPr>
              <a:t>Components</a:t>
            </a:r>
            <a:r>
              <a:rPr kumimoji="0" lang="nl-NL" sz="3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a:t>
            </a:r>
          </a:p>
          <a:p>
            <a:pPr marL="800100" lvl="1" indent="-342900">
              <a:spcBef>
                <a:spcPct val="20000"/>
              </a:spcBef>
              <a:buFontTx/>
              <a:buChar char="-"/>
            </a:pPr>
            <a:r>
              <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Business case </a:t>
            </a:r>
          </a:p>
          <a:p>
            <a:pPr marL="1257300" lvl="2" indent="-342900">
              <a:spcBef>
                <a:spcPct val="20000"/>
              </a:spcBef>
              <a:buFontTx/>
              <a:buChar char="-"/>
            </a:pP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Justification of the project</a:t>
            </a:r>
          </a:p>
          <a:p>
            <a:pPr marL="800100" lvl="1" indent="-342900">
              <a:spcBef>
                <a:spcPct val="20000"/>
              </a:spcBef>
              <a:buFontTx/>
              <a:buChar char="-"/>
            </a:pPr>
            <a:r>
              <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Organization </a:t>
            </a:r>
          </a:p>
          <a:p>
            <a:pPr marL="1257300" lvl="2" indent="-342900">
              <a:spcBef>
                <a:spcPct val="20000"/>
              </a:spcBef>
              <a:buFontTx/>
              <a:buChar char="-"/>
            </a:pP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Roles, tasks, responsibilities</a:t>
            </a:r>
          </a:p>
          <a:p>
            <a:pPr marL="800100" lvl="1" indent="-342900">
              <a:spcBef>
                <a:spcPct val="20000"/>
              </a:spcBef>
              <a:buFontTx/>
              <a:buChar char="-"/>
            </a:pPr>
            <a:r>
              <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Plans </a:t>
            </a:r>
          </a:p>
          <a:p>
            <a:pPr marL="1257300" lvl="2" indent="-342900">
              <a:spcBef>
                <a:spcPct val="20000"/>
              </a:spcBef>
              <a:buFontTx/>
              <a:buChar char="-"/>
            </a:pP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Different kinds of plans that are necessary</a:t>
            </a:r>
          </a:p>
          <a:p>
            <a:pPr marL="800100" lvl="1" indent="-342900">
              <a:spcBef>
                <a:spcPct val="20000"/>
              </a:spcBef>
              <a:buFontTx/>
              <a:buChar char="-"/>
            </a:pPr>
            <a:r>
              <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Controls </a:t>
            </a:r>
          </a:p>
          <a:p>
            <a:pPr marL="1257300" lvl="2" indent="-342900">
              <a:spcBef>
                <a:spcPct val="20000"/>
              </a:spcBef>
              <a:buFontTx/>
              <a:buChar char="-"/>
            </a:pP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Mechanisms to measure, drive, and splitting up in phases</a:t>
            </a:r>
            <a:endParaRPr kumimoji="0" lang="nl-NL"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ijdelijke aanduiding voor inhoud 2"/>
          <p:cNvSpPr txBox="1">
            <a:spLocks noGrp="1"/>
          </p:cNvSpPr>
          <p:nvPr>
            <p:ph idx="1"/>
          </p:nvPr>
        </p:nvSpPr>
        <p:spPr>
          <a:prstGeom prst="rect">
            <a:avLst/>
          </a:prstGeom>
          <a:solidFill>
            <a:schemeClr val="bg1">
              <a:lumMod val="95000"/>
            </a:schemeClr>
          </a:solidFill>
        </p:spPr>
        <p:txBody>
          <a:bodyPr vert="horz" lIns="91440" tIns="45720" rIns="91440" bIns="45720" rtlCol="0">
            <a:normAutofit/>
          </a:bodyPr>
          <a:lstStyle/>
          <a:p>
            <a:pPr marL="800100" lvl="1" indent="-342900">
              <a:spcBef>
                <a:spcPct val="20000"/>
              </a:spcBef>
              <a:buFontTx/>
              <a:buChar char="-"/>
            </a:pPr>
            <a:r>
              <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Management of Risk </a:t>
            </a:r>
          </a:p>
          <a:p>
            <a:pPr marL="1257300" lvl="2" indent="-342900">
              <a:spcBef>
                <a:spcPct val="20000"/>
              </a:spcBef>
              <a:buFontTx/>
              <a:buChar char="-"/>
            </a:pP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Analyzing and controlling of risks</a:t>
            </a:r>
          </a:p>
          <a:p>
            <a:pPr marL="800100" lvl="1" indent="-342900">
              <a:spcBef>
                <a:spcPct val="20000"/>
              </a:spcBef>
              <a:buFontTx/>
              <a:buChar char="-"/>
            </a:pPr>
            <a:r>
              <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Quality in a Project Environment </a:t>
            </a:r>
          </a:p>
          <a:p>
            <a:pPr marL="1257300" lvl="2" indent="-342900">
              <a:spcBef>
                <a:spcPct val="20000"/>
              </a:spcBef>
              <a:buFontTx/>
              <a:buChar char="-"/>
            </a:pP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Making sure that the products have the right quality measures</a:t>
            </a:r>
          </a:p>
          <a:p>
            <a:pPr marL="800100" lvl="1" indent="-342900">
              <a:spcBef>
                <a:spcPct val="20000"/>
              </a:spcBef>
              <a:buFontTx/>
              <a:buChar char="-"/>
            </a:pPr>
            <a:r>
              <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Configuration Management </a:t>
            </a:r>
          </a:p>
          <a:p>
            <a:pPr marL="1257300" lvl="2" indent="-342900">
              <a:spcBef>
                <a:spcPct val="20000"/>
              </a:spcBef>
              <a:buFontTx/>
              <a:buChar char="-"/>
            </a:pP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Registration and managing the products of the project </a:t>
            </a:r>
          </a:p>
          <a:p>
            <a:pPr marL="800100" lvl="1" indent="-342900">
              <a:spcBef>
                <a:spcPct val="20000"/>
              </a:spcBef>
              <a:buFontTx/>
              <a:buChar char="-"/>
            </a:pPr>
            <a:r>
              <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Change Control </a:t>
            </a:r>
          </a:p>
          <a:p>
            <a:pPr marL="1257300" lvl="2" indent="-342900">
              <a:spcBef>
                <a:spcPct val="20000"/>
              </a:spcBef>
              <a:buFontTx/>
              <a:buChar char="-"/>
            </a:pPr>
            <a:r>
              <a:rPr kumimoji="0" lang="en-US" sz="24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Managing changes and disruptions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nl-NL"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PRINCE2</a:t>
            </a:r>
          </a:p>
        </p:txBody>
      </p:sp>
      <p:sp>
        <p:nvSpPr>
          <p:cNvPr id="3" name="Content Placeholder 2"/>
          <p:cNvSpPr>
            <a:spLocks noGrp="1"/>
          </p:cNvSpPr>
          <p:nvPr>
            <p:ph idx="1"/>
          </p:nvPr>
        </p:nvSpPr>
        <p:spPr>
          <a:xfrm>
            <a:off x="304800" y="1219200"/>
            <a:ext cx="3429000" cy="1828800"/>
          </a:xfrm>
        </p:spPr>
        <p:txBody>
          <a:bodyPr/>
          <a:lstStyle/>
          <a:p>
            <a:pPr>
              <a:buFontTx/>
              <a:buChar char="-"/>
            </a:pPr>
            <a:r>
              <a:rPr lang="en-US" dirty="0"/>
              <a:t>8 Processes</a:t>
            </a:r>
          </a:p>
          <a:p>
            <a:pPr>
              <a:buNone/>
            </a:pPr>
            <a:r>
              <a:rPr lang="en-US" dirty="0"/>
              <a:t>-	8 Components</a:t>
            </a:r>
          </a:p>
          <a:p>
            <a:pPr>
              <a:buNone/>
            </a:pPr>
            <a:r>
              <a:rPr lang="en-US" dirty="0"/>
              <a:t>-	3 Techniques</a:t>
            </a:r>
          </a:p>
        </p:txBody>
      </p:sp>
      <p:sp>
        <p:nvSpPr>
          <p:cNvPr id="10" name="Rectangle 3"/>
          <p:cNvSpPr txBox="1">
            <a:spLocks noChangeArrowheads="1"/>
          </p:cNvSpPr>
          <p:nvPr/>
        </p:nvSpPr>
        <p:spPr>
          <a:xfrm>
            <a:off x="457200" y="2971800"/>
            <a:ext cx="8229600" cy="2514600"/>
          </a:xfrm>
          <a:prstGeom prst="rect">
            <a:avLst/>
          </a:prstGeom>
          <a:solidFill>
            <a:schemeClr val="bg1">
              <a:lumMod val="85000"/>
            </a:schemeClr>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Product based Planning</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Change Control Technique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Quality Review Technique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B7CC-583F-907E-AD52-D9D9C4000B31}"/>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58CE1D1-67EE-B3DE-D43C-C20BA38B2472}"/>
              </a:ext>
            </a:extLst>
          </p:cNvPr>
          <p:cNvSpPr>
            <a:spLocks noGrp="1"/>
          </p:cNvSpPr>
          <p:nvPr>
            <p:ph idx="1"/>
          </p:nvPr>
        </p:nvSpPr>
        <p:spPr/>
        <p:txBody>
          <a:bodyPr/>
          <a:lstStyle/>
          <a:p>
            <a:r>
              <a:rPr lang="en-US" dirty="0"/>
              <a:t>Difference between PMBOK and PRINCE2.</a:t>
            </a:r>
          </a:p>
          <a:p>
            <a:endParaRPr lang="en-US" dirty="0"/>
          </a:p>
          <a:p>
            <a:r>
              <a:rPr lang="en-US" dirty="0"/>
              <a:t>Submission date: 10-10-2023</a:t>
            </a:r>
          </a:p>
        </p:txBody>
      </p:sp>
    </p:spTree>
    <p:extLst>
      <p:ext uri="{BB962C8B-B14F-4D97-AF65-F5344CB8AC3E}">
        <p14:creationId xmlns:p14="http://schemas.microsoft.com/office/powerpoint/2010/main" val="205450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PMBOK</a:t>
            </a:r>
            <a:r>
              <a:rPr lang="en-US" dirty="0"/>
              <a:t> Vs PRINCE2</a:t>
            </a:r>
          </a:p>
        </p:txBody>
      </p:sp>
      <p:graphicFrame>
        <p:nvGraphicFramePr>
          <p:cNvPr id="4" name="Group 54"/>
          <p:cNvGraphicFramePr>
            <a:graphicFrameLocks noGrp="1"/>
          </p:cNvGraphicFramePr>
          <p:nvPr>
            <p:ph sz="half" idx="4294967295"/>
            <p:extLst>
              <p:ext uri="{D42A27DB-BD31-4B8C-83A1-F6EECF244321}">
                <p14:modId xmlns:p14="http://schemas.microsoft.com/office/powerpoint/2010/main" val="2598492640"/>
              </p:ext>
            </p:extLst>
          </p:nvPr>
        </p:nvGraphicFramePr>
        <p:xfrm>
          <a:off x="228600" y="1447800"/>
          <a:ext cx="8686800" cy="4981003"/>
        </p:xfrm>
        <a:graphic>
          <a:graphicData uri="http://schemas.openxmlformats.org/drawingml/2006/table">
            <a:tbl>
              <a:tblPr/>
              <a:tblGrid>
                <a:gridCol w="4338852">
                  <a:extLst>
                    <a:ext uri="{9D8B030D-6E8A-4147-A177-3AD203B41FA5}">
                      <a16:colId xmlns:a16="http://schemas.microsoft.com/office/drawing/2014/main" val="20000"/>
                    </a:ext>
                  </a:extLst>
                </a:gridCol>
                <a:gridCol w="4347948">
                  <a:extLst>
                    <a:ext uri="{9D8B030D-6E8A-4147-A177-3AD203B41FA5}">
                      <a16:colId xmlns:a16="http://schemas.microsoft.com/office/drawing/2014/main" val="20001"/>
                    </a:ext>
                  </a:extLst>
                </a:gridCol>
              </a:tblGrid>
              <a:tr h="422435">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1" i="0" u="none" strike="noStrike" cap="none" normalizeH="0" baseline="0" dirty="0" err="1">
                          <a:ln>
                            <a:noFill/>
                          </a:ln>
                          <a:solidFill>
                            <a:srgbClr val="CC0000"/>
                          </a:solidFill>
                          <a:effectLst/>
                          <a:latin typeface="Arial" pitchFamily="34" charset="0"/>
                        </a:rPr>
                        <a:t>PMBOK</a:t>
                      </a:r>
                      <a:endParaRPr kumimoji="0" lang="en-AU" sz="2000" b="1" i="0" u="none" strike="noStrike" cap="none" normalizeH="0" baseline="0" dirty="0">
                        <a:ln>
                          <a:noFill/>
                        </a:ln>
                        <a:solidFill>
                          <a:srgbClr val="CC0000"/>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1" i="0" u="none" strike="noStrike" cap="none" normalizeH="0" baseline="0">
                          <a:ln>
                            <a:noFill/>
                          </a:ln>
                          <a:solidFill>
                            <a:srgbClr val="CC0000"/>
                          </a:solidFill>
                          <a:effectLst/>
                          <a:latin typeface="Arial" pitchFamily="34" charset="0"/>
                        </a:rPr>
                        <a:t>PRINCE2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1279">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Comprehensive</a:t>
                      </a:r>
                    </a:p>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endParaRPr kumimoji="0" lang="en-AU" sz="2000" b="1"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Focuses on key risk areas only;</a:t>
                      </a:r>
                    </a:p>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does not claim to be complete</a:t>
                      </a:r>
                      <a:endParaRPr kumimoji="0" lang="en-AU" sz="20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225">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Descriptive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Prescriptive</a:t>
                      </a:r>
                      <a:endParaRPr kumimoji="0" lang="en-AU" sz="20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70269">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Core and facilitating</a:t>
                      </a:r>
                    </a:p>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processes; need to be scaled</a:t>
                      </a:r>
                    </a:p>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to needs of project</a:t>
                      </a:r>
                      <a:endParaRPr kumimoji="0" lang="en-AU" sz="2000" b="1"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All processes should be</a:t>
                      </a:r>
                    </a:p>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considered; also need to be</a:t>
                      </a:r>
                    </a:p>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scaled</a:t>
                      </a:r>
                      <a:endParaRPr kumimoji="0" lang="en-AU" sz="20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611">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Customer requirements driven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Business case driven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97103">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Sponsor and stakeholders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Clear project ownership and</a:t>
                      </a:r>
                    </a:p>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direction by senior management</a:t>
                      </a:r>
                      <a:endParaRPr kumimoji="0" lang="en-AU" sz="20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2579">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US/International Standard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UK Standard</a:t>
                      </a:r>
                      <a:endParaRPr kumimoji="0" lang="en-AU" sz="20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PMBOK</a:t>
            </a:r>
            <a:r>
              <a:rPr lang="en-US" dirty="0"/>
              <a:t> Vs PRINCE2</a:t>
            </a:r>
          </a:p>
        </p:txBody>
      </p:sp>
      <p:graphicFrame>
        <p:nvGraphicFramePr>
          <p:cNvPr id="4" name="Group 62"/>
          <p:cNvGraphicFramePr>
            <a:graphicFrameLocks noGrp="1"/>
          </p:cNvGraphicFramePr>
          <p:nvPr>
            <p:ph idx="1"/>
            <p:extLst>
              <p:ext uri="{D42A27DB-BD31-4B8C-83A1-F6EECF244321}">
                <p14:modId xmlns:p14="http://schemas.microsoft.com/office/powerpoint/2010/main" val="2348579767"/>
              </p:ext>
            </p:extLst>
          </p:nvPr>
        </p:nvGraphicFramePr>
        <p:xfrm>
          <a:off x="76200" y="1830388"/>
          <a:ext cx="8853487" cy="4623755"/>
        </p:xfrm>
        <a:graphic>
          <a:graphicData uri="http://schemas.openxmlformats.org/drawingml/2006/table">
            <a:tbl>
              <a:tblPr/>
              <a:tblGrid>
                <a:gridCol w="4281487">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560388">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1" i="0" u="none" strike="noStrike" cap="none" normalizeH="0" baseline="0">
                          <a:ln>
                            <a:noFill/>
                          </a:ln>
                          <a:solidFill>
                            <a:srgbClr val="CC0000"/>
                          </a:solidFill>
                          <a:effectLst/>
                          <a:latin typeface="Arial" pitchFamily="34" charset="0"/>
                        </a:rPr>
                        <a:t>PMBOK Guide Knowledge 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1" i="0" u="none" strike="noStrike" cap="none" normalizeH="0" baseline="0">
                          <a:ln>
                            <a:noFill/>
                          </a:ln>
                          <a:solidFill>
                            <a:srgbClr val="CC0000"/>
                          </a:solidFill>
                          <a:effectLst/>
                          <a:latin typeface="Arial" pitchFamily="34" charset="0"/>
                        </a:rPr>
                        <a:t>Comparable PRINCE2 Components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0388">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Integration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Combined Processes, Components, Change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0388">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Scope, Time,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Plans, Business Case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Quality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Quality, Configuration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800">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Risk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0388">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Communications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Controls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0388">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a:ln>
                            <a:noFill/>
                          </a:ln>
                          <a:solidFill>
                            <a:schemeClr val="tx1"/>
                          </a:solidFill>
                          <a:effectLst/>
                          <a:latin typeface="Arial" pitchFamily="34" charset="0"/>
                        </a:rPr>
                        <a:t>Human Resources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Organisation (limited)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0388">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Procurement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3188" marR="0" lvl="0" indent="0" algn="l" defTabSz="914400" rtl="0" eaLnBrk="1" fontAlgn="base" latinLnBrk="0" hangingPunct="1">
                        <a:lnSpc>
                          <a:spcPct val="100000"/>
                        </a:lnSpc>
                        <a:spcBef>
                          <a:spcPct val="20000"/>
                        </a:spcBef>
                        <a:spcAft>
                          <a:spcPct val="0"/>
                        </a:spcAft>
                        <a:buClr>
                          <a:srgbClr val="FFFFFF"/>
                        </a:buClr>
                        <a:buSzTx/>
                        <a:buFontTx/>
                        <a:buNone/>
                        <a:tabLst/>
                      </a:pPr>
                      <a:r>
                        <a:rPr kumimoji="0" lang="en-AU" sz="2000" b="0" i="0" u="none" strike="noStrike" cap="none" normalizeH="0" baseline="0" dirty="0">
                          <a:ln>
                            <a:noFill/>
                          </a:ln>
                          <a:solidFill>
                            <a:schemeClr val="tx1"/>
                          </a:solidFill>
                          <a:effectLst/>
                          <a:latin typeface="Arial" pitchFamily="34" charset="0"/>
                        </a:rPr>
                        <a:t>Need to create procurement products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The Triple Constraint</a:t>
            </a:r>
          </a:p>
        </p:txBody>
      </p:sp>
      <p:sp>
        <p:nvSpPr>
          <p:cNvPr id="3" name="Content Placeholder 2"/>
          <p:cNvSpPr>
            <a:spLocks noGrp="1"/>
          </p:cNvSpPr>
          <p:nvPr>
            <p:ph idx="1"/>
          </p:nvPr>
        </p:nvSpPr>
        <p:spPr>
          <a:xfrm>
            <a:off x="304800" y="1066800"/>
            <a:ext cx="8610600" cy="3276600"/>
          </a:xfrm>
        </p:spPr>
        <p:txBody>
          <a:bodyPr>
            <a:normAutofit fontScale="92500" lnSpcReduction="10000"/>
          </a:bodyPr>
          <a:lstStyle/>
          <a:p>
            <a:r>
              <a:rPr lang="en-US" dirty="0"/>
              <a:t>Every project is constrained in different ways by its</a:t>
            </a:r>
          </a:p>
          <a:p>
            <a:pPr lvl="1"/>
            <a:r>
              <a:rPr lang="en-US" b="1" dirty="0"/>
              <a:t>Scope</a:t>
            </a:r>
            <a:r>
              <a:rPr lang="en-US" dirty="0"/>
              <a:t> goals:  What work will be done?</a:t>
            </a:r>
          </a:p>
          <a:p>
            <a:pPr lvl="1"/>
            <a:r>
              <a:rPr lang="en-US" b="1" dirty="0"/>
              <a:t>Time </a:t>
            </a:r>
            <a:r>
              <a:rPr lang="en-US" dirty="0"/>
              <a:t>goals:  How long should it take to complete?</a:t>
            </a:r>
          </a:p>
          <a:p>
            <a:pPr lvl="1"/>
            <a:r>
              <a:rPr lang="en-US" b="1" dirty="0"/>
              <a:t>Cost </a:t>
            </a:r>
            <a:r>
              <a:rPr lang="en-US" dirty="0"/>
              <a:t>goals:  What should it cost?</a:t>
            </a:r>
          </a:p>
          <a:p>
            <a:r>
              <a:rPr lang="en-US" dirty="0"/>
              <a:t>It is the project manager’s duty to balance these three often competing goals</a:t>
            </a:r>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6096000" y="4061531"/>
            <a:ext cx="3048000" cy="2739319"/>
          </a:xfrm>
          <a:prstGeom prst="rect">
            <a:avLst/>
          </a:prstGeom>
          <a:noFill/>
          <a:ln w="12700" cap="sq">
            <a:noFill/>
            <a:miter lim="800000"/>
            <a:headEnd type="none" w="sm" len="sm"/>
            <a:tailEnd type="none" w="sm" len="sm"/>
          </a:ln>
          <a:effectLst/>
        </p:spPr>
      </p:pic>
      <p:sp>
        <p:nvSpPr>
          <p:cNvPr id="5" name="Rectangle 4"/>
          <p:cNvSpPr>
            <a:spLocks noChangeArrowheads="1"/>
          </p:cNvSpPr>
          <p:nvPr/>
        </p:nvSpPr>
        <p:spPr bwMode="auto">
          <a:xfrm>
            <a:off x="2743200" y="4466475"/>
            <a:ext cx="3276600" cy="2086725"/>
          </a:xfrm>
          <a:prstGeom prst="rect">
            <a:avLst/>
          </a:prstGeom>
          <a:noFill/>
          <a:ln w="9525">
            <a:noFill/>
            <a:miter lim="800000"/>
            <a:headEnd/>
            <a:tailEnd/>
          </a:ln>
          <a:effectLst/>
        </p:spPr>
        <p:txBody>
          <a:bodyPr wrap="square">
            <a:spAutoFit/>
          </a:bodyPr>
          <a:lstStyle/>
          <a:p>
            <a:pPr>
              <a:lnSpc>
                <a:spcPct val="90000"/>
              </a:lnSpc>
              <a:spcBef>
                <a:spcPct val="20000"/>
              </a:spcBef>
            </a:pPr>
            <a:r>
              <a:rPr kumimoji="0" lang="en-US" altLang="zh-TW" sz="2400" dirty="0">
                <a:latin typeface="Times New Roman" pitchFamily="18" charset="0"/>
              </a:rPr>
              <a:t>Successful project management means meeting all three goals (scope, time, and cost) – and satisfying the project’s sponsor!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Time Goals</a:t>
            </a:r>
          </a:p>
        </p:txBody>
      </p:sp>
      <p:sp>
        <p:nvSpPr>
          <p:cNvPr id="3" name="Content Placeholder 2"/>
          <p:cNvSpPr>
            <a:spLocks noGrp="1"/>
          </p:cNvSpPr>
          <p:nvPr>
            <p:ph idx="1"/>
          </p:nvPr>
        </p:nvSpPr>
        <p:spPr>
          <a:xfrm>
            <a:off x="304800" y="1143000"/>
            <a:ext cx="8534400" cy="5334000"/>
          </a:xfrm>
        </p:spPr>
        <p:txBody>
          <a:bodyPr>
            <a:normAutofit fontScale="92500"/>
          </a:bodyPr>
          <a:lstStyle/>
          <a:p>
            <a:r>
              <a:rPr lang="en-US" dirty="0"/>
              <a:t>Time</a:t>
            </a:r>
          </a:p>
          <a:p>
            <a:pPr lvl="1"/>
            <a:r>
              <a:rPr lang="en-US" dirty="0"/>
              <a:t>For analytical purposes, </a:t>
            </a:r>
          </a:p>
          <a:p>
            <a:pPr lvl="2"/>
            <a:r>
              <a:rPr lang="en-US" dirty="0"/>
              <a:t>The time required to produce a deliverable is estimated using several techniques like </a:t>
            </a:r>
            <a:r>
              <a:rPr lang="en-US" dirty="0" err="1"/>
              <a:t>WBS</a:t>
            </a:r>
            <a:r>
              <a:rPr lang="en-US" dirty="0"/>
              <a:t>. </a:t>
            </a:r>
          </a:p>
          <a:p>
            <a:pPr lvl="3"/>
            <a:r>
              <a:rPr lang="en-US" dirty="0"/>
              <a:t>One method is to identify tasks needed to produce the deliverables documented in a work breakdown structure or </a:t>
            </a:r>
            <a:r>
              <a:rPr lang="en-US" dirty="0" err="1"/>
              <a:t>WBS</a:t>
            </a:r>
            <a:r>
              <a:rPr lang="en-US" dirty="0"/>
              <a:t>. </a:t>
            </a:r>
          </a:p>
          <a:p>
            <a:pPr lvl="1"/>
            <a:r>
              <a:rPr lang="en-US" dirty="0"/>
              <a:t>The tasks are also prioritized, dependencies between tasks are identified, and this information is documented in a project schedule.</a:t>
            </a:r>
          </a:p>
          <a:p>
            <a:pPr lvl="2"/>
            <a:r>
              <a:rPr lang="en-US" dirty="0"/>
              <a:t>The dependencies between the tasks can affect the length of the overall project (dependency constrained), as can the availability of resources (resource constrained).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Cost Goals</a:t>
            </a:r>
          </a:p>
        </p:txBody>
      </p:sp>
      <p:sp>
        <p:nvSpPr>
          <p:cNvPr id="3" name="Content Placeholder 2"/>
          <p:cNvSpPr>
            <a:spLocks noGrp="1"/>
          </p:cNvSpPr>
          <p:nvPr>
            <p:ph idx="1"/>
          </p:nvPr>
        </p:nvSpPr>
        <p:spPr>
          <a:xfrm>
            <a:off x="304800" y="1066800"/>
            <a:ext cx="8610600" cy="5334000"/>
          </a:xfrm>
        </p:spPr>
        <p:txBody>
          <a:bodyPr>
            <a:normAutofit/>
          </a:bodyPr>
          <a:lstStyle/>
          <a:p>
            <a:r>
              <a:rPr lang="en-US" dirty="0"/>
              <a:t>Cost</a:t>
            </a:r>
          </a:p>
          <a:p>
            <a:pPr lvl="1"/>
            <a:r>
              <a:rPr lang="en-US" dirty="0"/>
              <a:t>Cost to develop a project depends on several variables including:</a:t>
            </a:r>
          </a:p>
          <a:p>
            <a:pPr lvl="2"/>
            <a:r>
              <a:rPr lang="en-US" dirty="0"/>
              <a:t>resource costs, material rates, risk management (i.e. cost contingency), equipment cost escalation, and profit. </a:t>
            </a:r>
          </a:p>
          <a:p>
            <a:pPr lvl="2"/>
            <a:r>
              <a:rPr lang="en-US" dirty="0"/>
              <a:t>Beyond this basic accounting approach to fixed and variable costs, the economic cost that must be considered includes</a:t>
            </a:r>
          </a:p>
          <a:p>
            <a:pPr lvl="3"/>
            <a:r>
              <a:rPr lang="en-US" dirty="0"/>
              <a:t>worker skill and productivity. </a:t>
            </a:r>
          </a:p>
          <a:p>
            <a:pPr lvl="3"/>
            <a:r>
              <a:rPr lang="en-US" dirty="0"/>
              <a:t>Hiring  temporary or contract employees or outsource work.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Scope Goals</a:t>
            </a:r>
          </a:p>
        </p:txBody>
      </p:sp>
      <p:sp>
        <p:nvSpPr>
          <p:cNvPr id="3" name="Content Placeholder 2"/>
          <p:cNvSpPr>
            <a:spLocks noGrp="1"/>
          </p:cNvSpPr>
          <p:nvPr>
            <p:ph idx="1"/>
          </p:nvPr>
        </p:nvSpPr>
        <p:spPr>
          <a:xfrm>
            <a:off x="304800" y="1066800"/>
            <a:ext cx="8610600" cy="5257800"/>
          </a:xfrm>
        </p:spPr>
        <p:txBody>
          <a:bodyPr>
            <a:normAutofit fontScale="92500" lnSpcReduction="10000"/>
          </a:bodyPr>
          <a:lstStyle/>
          <a:p>
            <a:r>
              <a:rPr lang="en-US" dirty="0"/>
              <a:t>Scope</a:t>
            </a:r>
          </a:p>
          <a:p>
            <a:pPr lvl="1"/>
            <a:r>
              <a:rPr lang="en-US" dirty="0"/>
              <a:t>Requirements specified to achieve the end result. </a:t>
            </a:r>
          </a:p>
          <a:p>
            <a:pPr lvl="1"/>
            <a:r>
              <a:rPr lang="en-US" dirty="0"/>
              <a:t>The overall definition of what the project is supposed to accomplish, and a specific description of what the end result should be or accomplish. </a:t>
            </a:r>
          </a:p>
          <a:p>
            <a:pPr lvl="1"/>
            <a:r>
              <a:rPr lang="en-US" dirty="0"/>
              <a:t>A major component of scope is the quality of the final product. </a:t>
            </a:r>
          </a:p>
          <a:p>
            <a:pPr lvl="2"/>
            <a:r>
              <a:rPr lang="en-US" dirty="0"/>
              <a:t>The amount of time put into individual tasks determines the overall quality of the project. </a:t>
            </a:r>
          </a:p>
          <a:p>
            <a:r>
              <a:rPr lang="en-US" dirty="0"/>
              <a:t>Together, these three constraints have given rise to the phrase "On Time, On Spec, On Budget."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24B4159-FCFA-4B65-AB9B-C8053E6DB226}" type="slidenum">
              <a:rPr lang="en-US" smtClean="0"/>
              <a:pPr/>
              <a:t>3</a:t>
            </a:fld>
            <a:endParaRPr lang="en-US"/>
          </a:p>
        </p:txBody>
      </p:sp>
      <p:pic>
        <p:nvPicPr>
          <p:cNvPr id="5" name="Content Placeholder 4"/>
          <p:cNvPicPr>
            <a:picLocks noGrp="1" noChangeAspect="1" noChangeArrowheads="1"/>
          </p:cNvPicPr>
          <p:nvPr>
            <p:ph idx="1"/>
          </p:nvPr>
        </p:nvPicPr>
        <p:blipFill>
          <a:blip r:embed="rId2" cstate="print"/>
          <a:srcRect/>
          <a:stretch>
            <a:fillRect/>
          </a:stretch>
        </p:blipFill>
        <p:spPr bwMode="auto">
          <a:xfrm>
            <a:off x="228600" y="381000"/>
            <a:ext cx="8686799" cy="5715000"/>
          </a:xfrm>
          <a:prstGeom prst="rect">
            <a:avLst/>
          </a:prstGeom>
          <a:noFill/>
          <a:ln w="57150">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 </a:t>
            </a:r>
          </a:p>
        </p:txBody>
      </p:sp>
      <p:sp>
        <p:nvSpPr>
          <p:cNvPr id="3" name="Content Placeholder 2"/>
          <p:cNvSpPr>
            <a:spLocks noGrp="1"/>
          </p:cNvSpPr>
          <p:nvPr>
            <p:ph idx="1"/>
          </p:nvPr>
        </p:nvSpPr>
        <p:spPr>
          <a:xfrm>
            <a:off x="228600" y="1295400"/>
            <a:ext cx="8610600" cy="5029200"/>
          </a:xfrm>
        </p:spPr>
        <p:txBody>
          <a:bodyPr>
            <a:normAutofit/>
          </a:bodyPr>
          <a:lstStyle/>
          <a:p>
            <a:pPr>
              <a:lnSpc>
                <a:spcPct val="90000"/>
              </a:lnSpc>
            </a:pPr>
            <a:r>
              <a:rPr lang="en-US" sz="2800" dirty="0"/>
              <a:t>To have a successful software project, the manager and the project team members must know </a:t>
            </a:r>
            <a:r>
              <a:rPr lang="en-US" sz="2800" dirty="0">
                <a:solidFill>
                  <a:srgbClr val="FF0000"/>
                </a:solidFill>
              </a:rPr>
              <a:t>what will constitute success</a:t>
            </a:r>
            <a:r>
              <a:rPr lang="en-US" sz="2800" dirty="0"/>
              <a:t>. </a:t>
            </a:r>
          </a:p>
          <a:p>
            <a:pPr>
              <a:lnSpc>
                <a:spcPct val="90000"/>
              </a:lnSpc>
            </a:pPr>
            <a:r>
              <a:rPr lang="en-US" sz="2800" dirty="0"/>
              <a:t>This will make them concentrate on </a:t>
            </a:r>
            <a:r>
              <a:rPr lang="en-US" sz="2800" dirty="0">
                <a:solidFill>
                  <a:srgbClr val="FF0000"/>
                </a:solidFill>
              </a:rPr>
              <a:t>what is essential to project</a:t>
            </a:r>
            <a:r>
              <a:rPr lang="en-US" sz="2800" dirty="0"/>
              <a:t> success.</a:t>
            </a:r>
          </a:p>
          <a:p>
            <a:pPr lvl="1">
              <a:lnSpc>
                <a:spcPct val="90000"/>
              </a:lnSpc>
            </a:pPr>
            <a:r>
              <a:rPr lang="en-US" sz="2400" dirty="0"/>
              <a:t>There is a need for well-defined objectives that are accepted by all these people</a:t>
            </a:r>
            <a:endParaRPr lang="en-US" sz="3200" dirty="0"/>
          </a:p>
          <a:p>
            <a:pPr>
              <a:lnSpc>
                <a:spcPct val="90000"/>
              </a:lnSpc>
            </a:pPr>
            <a:r>
              <a:rPr lang="en-US" sz="2800" dirty="0"/>
              <a:t>Objectives are the concrete statements that describe the things a project is trying to achieve.  </a:t>
            </a:r>
          </a:p>
          <a:p>
            <a:pPr lvl="1">
              <a:lnSpc>
                <a:spcPct val="90000"/>
              </a:lnSpc>
            </a:pPr>
            <a:r>
              <a:rPr lang="en-US" sz="2400" dirty="0"/>
              <a:t>should be written so that it can be evaluated at the conclusion of a project to see whether it was achieved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criteria </a:t>
            </a:r>
          </a:p>
        </p:txBody>
      </p:sp>
      <p:sp>
        <p:nvSpPr>
          <p:cNvPr id="3" name="Content Placeholder 2"/>
          <p:cNvSpPr>
            <a:spLocks noGrp="1"/>
          </p:cNvSpPr>
          <p:nvPr>
            <p:ph idx="1"/>
          </p:nvPr>
        </p:nvSpPr>
        <p:spPr/>
        <p:txBody>
          <a:bodyPr>
            <a:normAutofit/>
          </a:bodyPr>
          <a:lstStyle/>
          <a:p>
            <a:pPr>
              <a:lnSpc>
                <a:spcPct val="90000"/>
              </a:lnSpc>
            </a:pPr>
            <a:r>
              <a:rPr lang="en-US" dirty="0"/>
              <a:t>Objectives can be formulated using </a:t>
            </a:r>
            <a:r>
              <a:rPr lang="en-US" dirty="0" err="1"/>
              <a:t>S.M.A.R.T.</a:t>
            </a:r>
            <a:r>
              <a:rPr lang="en-US" dirty="0"/>
              <a:t> technique </a:t>
            </a:r>
          </a:p>
          <a:p>
            <a:pPr lvl="1">
              <a:lnSpc>
                <a:spcPct val="90000"/>
              </a:lnSpc>
            </a:pPr>
            <a:r>
              <a:rPr lang="en-US" dirty="0"/>
              <a:t>Specific, </a:t>
            </a:r>
          </a:p>
          <a:p>
            <a:pPr lvl="1">
              <a:lnSpc>
                <a:spcPct val="90000"/>
              </a:lnSpc>
            </a:pPr>
            <a:r>
              <a:rPr lang="en-US" dirty="0"/>
              <a:t>Measurable, </a:t>
            </a:r>
          </a:p>
          <a:p>
            <a:pPr lvl="1">
              <a:lnSpc>
                <a:spcPct val="90000"/>
              </a:lnSpc>
            </a:pPr>
            <a:r>
              <a:rPr lang="en-US" dirty="0"/>
              <a:t>Achievable (or Acceptable), </a:t>
            </a:r>
          </a:p>
          <a:p>
            <a:pPr lvl="1">
              <a:lnSpc>
                <a:spcPct val="90000"/>
              </a:lnSpc>
            </a:pPr>
            <a:r>
              <a:rPr lang="en-US" dirty="0"/>
              <a:t>Realistic  </a:t>
            </a:r>
          </a:p>
          <a:p>
            <a:pPr lvl="1">
              <a:lnSpc>
                <a:spcPct val="90000"/>
              </a:lnSpc>
            </a:pPr>
            <a:r>
              <a:rPr lang="en-US" dirty="0"/>
              <a:t>Time bounded.</a:t>
            </a:r>
            <a:endParaRPr lang="en-US" sz="3600" dirty="0"/>
          </a:p>
          <a:p>
            <a:endParaRPr lang="en-US"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Setting Objectives </a:t>
            </a:r>
          </a:p>
        </p:txBody>
      </p:sp>
      <p:sp>
        <p:nvSpPr>
          <p:cNvPr id="3" name="Content Placeholder 2"/>
          <p:cNvSpPr>
            <a:spLocks noGrp="1"/>
          </p:cNvSpPr>
          <p:nvPr>
            <p:ph idx="1"/>
          </p:nvPr>
        </p:nvSpPr>
        <p:spPr>
          <a:xfrm>
            <a:off x="304800" y="1143000"/>
            <a:ext cx="8610600" cy="5334000"/>
          </a:xfrm>
        </p:spPr>
        <p:txBody>
          <a:bodyPr>
            <a:normAutofit/>
          </a:bodyPr>
          <a:lstStyle/>
          <a:p>
            <a:pPr>
              <a:lnSpc>
                <a:spcPct val="90000"/>
              </a:lnSpc>
            </a:pPr>
            <a:r>
              <a:rPr lang="en-US" sz="2800" dirty="0"/>
              <a:t>Where there is more than one user group then a project authority needs to be identified which has overall authority over the project </a:t>
            </a:r>
          </a:p>
          <a:p>
            <a:pPr lvl="1">
              <a:lnSpc>
                <a:spcPct val="90000"/>
              </a:lnSpc>
            </a:pPr>
            <a:r>
              <a:rPr lang="en-US" sz="2400" dirty="0"/>
              <a:t>This authority is often held by a project steering committee (or project board) which has overall responsibility for </a:t>
            </a:r>
            <a:r>
              <a:rPr lang="en-US" sz="2400" dirty="0">
                <a:solidFill>
                  <a:srgbClr val="FF3300"/>
                </a:solidFill>
              </a:rPr>
              <a:t>setting, monitoring and modifying objectives</a:t>
            </a:r>
          </a:p>
          <a:p>
            <a:pPr>
              <a:lnSpc>
                <a:spcPct val="90000"/>
              </a:lnSpc>
            </a:pPr>
            <a:r>
              <a:rPr lang="en-US" sz="2800" dirty="0"/>
              <a:t>The project manager has the responsibility for running the project on a day-to-day basis, but has to report to the steering committee at regular intervals</a:t>
            </a:r>
          </a:p>
          <a:p>
            <a:pPr lvl="1">
              <a:lnSpc>
                <a:spcPct val="90000"/>
              </a:lnSpc>
            </a:pPr>
            <a:r>
              <a:rPr lang="en-US" sz="2400" dirty="0">
                <a:solidFill>
                  <a:srgbClr val="0000FF"/>
                </a:solidFill>
              </a:rPr>
              <a:t>Only the steering committee can authorize changes to the project objectives and resources</a:t>
            </a:r>
          </a:p>
          <a:p>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objectives &amp; Goals </a:t>
            </a:r>
          </a:p>
        </p:txBody>
      </p:sp>
      <p:sp>
        <p:nvSpPr>
          <p:cNvPr id="3" name="Content Placeholder 2"/>
          <p:cNvSpPr>
            <a:spLocks noGrp="1"/>
          </p:cNvSpPr>
          <p:nvPr>
            <p:ph idx="1"/>
          </p:nvPr>
        </p:nvSpPr>
        <p:spPr/>
        <p:txBody>
          <a:bodyPr>
            <a:normAutofit/>
          </a:bodyPr>
          <a:lstStyle/>
          <a:p>
            <a:r>
              <a:rPr lang="en-US" sz="2800" dirty="0"/>
              <a:t>Objectives will be broken down into goals or sub-objectives</a:t>
            </a:r>
          </a:p>
          <a:p>
            <a:pPr lvl="1"/>
            <a:r>
              <a:rPr lang="en-US" sz="2400" dirty="0"/>
              <a:t>in order to achieve the objective we must achieve certain goals first</a:t>
            </a:r>
          </a:p>
          <a:p>
            <a:pPr lvl="2"/>
            <a:r>
              <a:rPr lang="en-US" sz="2000" dirty="0"/>
              <a:t>These goals are steps on the way to achieving an objective, just as goals scored in a football match are steps towards the objective of winning the match</a:t>
            </a:r>
          </a:p>
          <a:p>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 An Example</a:t>
            </a:r>
          </a:p>
        </p:txBody>
      </p:sp>
      <p:sp>
        <p:nvSpPr>
          <p:cNvPr id="3" name="Content Placeholder 2"/>
          <p:cNvSpPr>
            <a:spLocks noGrp="1"/>
          </p:cNvSpPr>
          <p:nvPr>
            <p:ph idx="1"/>
          </p:nvPr>
        </p:nvSpPr>
        <p:spPr>
          <a:xfrm>
            <a:off x="457200" y="1371600"/>
            <a:ext cx="8229600" cy="4953000"/>
          </a:xfrm>
        </p:spPr>
        <p:txBody>
          <a:bodyPr>
            <a:normAutofit lnSpcReduction="10000"/>
          </a:bodyPr>
          <a:lstStyle/>
          <a:p>
            <a:pPr>
              <a:lnSpc>
                <a:spcPct val="90000"/>
              </a:lnSpc>
            </a:pPr>
            <a:r>
              <a:rPr lang="en-US" sz="3000" dirty="0"/>
              <a:t>An objective statement might be to </a:t>
            </a:r>
          </a:p>
          <a:p>
            <a:pPr lvl="1">
              <a:lnSpc>
                <a:spcPct val="90000"/>
              </a:lnSpc>
            </a:pPr>
            <a:r>
              <a:rPr lang="en-US" sz="2600" dirty="0"/>
              <a:t>"upgrade the helpdesk telephone system by December 31 to achieve average client wait times of no more than two minutes".</a:t>
            </a:r>
          </a:p>
          <a:p>
            <a:pPr lvl="2">
              <a:lnSpc>
                <a:spcPct val="90000"/>
              </a:lnSpc>
            </a:pPr>
            <a:r>
              <a:rPr lang="en-US" sz="2200" dirty="0"/>
              <a:t>The objective seems fairly </a:t>
            </a:r>
            <a:r>
              <a:rPr lang="en-US" sz="2200" dirty="0">
                <a:solidFill>
                  <a:schemeClr val="tx1"/>
                </a:solidFill>
              </a:rPr>
              <a:t>specific</a:t>
            </a:r>
            <a:r>
              <a:rPr lang="en-US" sz="2200" dirty="0"/>
              <a:t> in its statement about upgrading the phone system. </a:t>
            </a:r>
          </a:p>
          <a:p>
            <a:pPr lvl="2">
              <a:lnSpc>
                <a:spcPct val="90000"/>
              </a:lnSpc>
            </a:pPr>
            <a:r>
              <a:rPr lang="en-US" sz="2200" dirty="0"/>
              <a:t>The objective is </a:t>
            </a:r>
            <a:r>
              <a:rPr lang="en-US" sz="2200" dirty="0">
                <a:solidFill>
                  <a:schemeClr val="tx1"/>
                </a:solidFill>
              </a:rPr>
              <a:t>measurable</a:t>
            </a:r>
            <a:r>
              <a:rPr lang="en-US" sz="2200" dirty="0"/>
              <a:t> in terms of the average client wait times the new phone system is trying to achieve. </a:t>
            </a:r>
          </a:p>
          <a:p>
            <a:pPr lvl="2">
              <a:lnSpc>
                <a:spcPct val="90000"/>
              </a:lnSpc>
            </a:pPr>
            <a:r>
              <a:rPr lang="en-US" sz="2200" dirty="0"/>
              <a:t>One can assume that the objective is </a:t>
            </a:r>
            <a:r>
              <a:rPr lang="en-US" sz="2200" dirty="0">
                <a:solidFill>
                  <a:schemeClr val="tx1"/>
                </a:solidFill>
              </a:rPr>
              <a:t>achievable</a:t>
            </a:r>
            <a:r>
              <a:rPr lang="en-US" sz="2200" dirty="0"/>
              <a:t> and </a:t>
            </a:r>
            <a:r>
              <a:rPr lang="en-US" sz="2200" dirty="0">
                <a:solidFill>
                  <a:schemeClr val="tx1"/>
                </a:solidFill>
              </a:rPr>
              <a:t>realistic</a:t>
            </a:r>
            <a:r>
              <a:rPr lang="en-US" sz="2200" dirty="0"/>
              <a:t> by a  project team. </a:t>
            </a:r>
          </a:p>
          <a:p>
            <a:pPr lvl="2">
              <a:lnSpc>
                <a:spcPct val="90000"/>
              </a:lnSpc>
            </a:pPr>
            <a:r>
              <a:rPr lang="en-US" sz="2200" dirty="0"/>
              <a:t>The objective is </a:t>
            </a:r>
            <a:r>
              <a:rPr lang="en-US" sz="2200" dirty="0">
                <a:solidFill>
                  <a:schemeClr val="tx1"/>
                </a:solidFill>
              </a:rPr>
              <a:t>time-bound</a:t>
            </a:r>
            <a:r>
              <a:rPr lang="en-US" sz="2200" dirty="0"/>
              <a:t> and should be completed by December 31. </a:t>
            </a:r>
          </a:p>
          <a:p>
            <a:pPr>
              <a:lnSpc>
                <a:spcPct val="90000"/>
              </a:lnSpc>
            </a:pPr>
            <a:r>
              <a:rPr lang="en-US" dirty="0"/>
              <a:t>Satisfying </a:t>
            </a:r>
            <a:r>
              <a:rPr lang="en-US" dirty="0" err="1"/>
              <a:t>S.M.A.R.T</a:t>
            </a:r>
            <a:r>
              <a:rPr lang="en-US" dirty="0"/>
              <a:t> technique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a:t>
            </a:r>
          </a:p>
        </p:txBody>
      </p:sp>
      <p:sp>
        <p:nvSpPr>
          <p:cNvPr id="3" name="Content Placeholder 2"/>
          <p:cNvSpPr>
            <a:spLocks noGrp="1"/>
          </p:cNvSpPr>
          <p:nvPr>
            <p:ph idx="1"/>
          </p:nvPr>
        </p:nvSpPr>
        <p:spPr/>
        <p:txBody>
          <a:bodyPr/>
          <a:lstStyle/>
          <a:p>
            <a:r>
              <a:rPr lang="en-US" dirty="0"/>
              <a:t>The stages in a classic life cycle of the project are:</a:t>
            </a:r>
          </a:p>
          <a:p>
            <a:pPr lvl="1"/>
            <a:r>
              <a:rPr lang="en-US" dirty="0"/>
              <a:t>Requirement Analysis</a:t>
            </a:r>
          </a:p>
          <a:p>
            <a:pPr lvl="1"/>
            <a:r>
              <a:rPr lang="en-US" dirty="0"/>
              <a:t>Specification</a:t>
            </a:r>
          </a:p>
          <a:p>
            <a:pPr lvl="1"/>
            <a:r>
              <a:rPr lang="en-US" dirty="0"/>
              <a:t>Coding</a:t>
            </a:r>
          </a:p>
          <a:p>
            <a:pPr lvl="1"/>
            <a:r>
              <a:rPr lang="en-US" dirty="0"/>
              <a:t>Verification and validation</a:t>
            </a:r>
          </a:p>
          <a:p>
            <a:pPr lvl="1"/>
            <a:r>
              <a:rPr lang="en-US" dirty="0"/>
              <a:t>Implementation/installation</a:t>
            </a:r>
          </a:p>
          <a:p>
            <a:pPr lvl="1"/>
            <a:r>
              <a:rPr lang="en-US" dirty="0"/>
              <a:t>Maintenance and support</a:t>
            </a:r>
          </a:p>
          <a:p>
            <a:endParaRPr lang="en-US" dirty="0"/>
          </a:p>
        </p:txBody>
      </p:sp>
      <p:sp>
        <p:nvSpPr>
          <p:cNvPr id="4" name="Content Placeholder 2"/>
          <p:cNvSpPr txBox="1">
            <a:spLocks/>
          </p:cNvSpPr>
          <p:nvPr/>
        </p:nvSpPr>
        <p:spPr>
          <a:xfrm>
            <a:off x="304800" y="1219200"/>
            <a:ext cx="8686800" cy="5257800"/>
          </a:xfrm>
          <a:prstGeom prst="rect">
            <a:avLst/>
          </a:prstGeom>
          <a:solidFill>
            <a:schemeClr val="bg2"/>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Characteristics</a:t>
            </a:r>
            <a:r>
              <a:rPr kumimoji="0" lang="en-US" sz="3200" b="0" i="0" u="none" strike="noStrike" kern="1200" cap="none" spc="0" normalizeH="0" noProof="0" dirty="0">
                <a:ln>
                  <a:noFill/>
                </a:ln>
                <a:solidFill>
                  <a:schemeClr val="tx1"/>
                </a:solidFill>
                <a:effectLst/>
                <a:uLnTx/>
                <a:uFillTx/>
                <a:latin typeface="Arial" pitchFamily="34" charset="0"/>
                <a:ea typeface="+mn-ea"/>
                <a:cs typeface="Arial" pitchFamily="34" charset="0"/>
              </a:rPr>
              <a:t> of Project Life cycle</a:t>
            </a:r>
          </a:p>
          <a:p>
            <a:pPr marL="800100" lvl="1" indent="-342900">
              <a:spcBef>
                <a:spcPct val="20000"/>
              </a:spcBef>
              <a:buFont typeface="Arial" pitchFamily="34" charset="0"/>
              <a:buChar char="•"/>
            </a:pPr>
            <a:r>
              <a:rPr lang="en-US" sz="2800" baseline="0" dirty="0">
                <a:latin typeface="Arial" pitchFamily="34" charset="0"/>
                <a:cs typeface="Arial" pitchFamily="34" charset="0"/>
              </a:rPr>
              <a:t>Projects very in size and complexity but have</a:t>
            </a:r>
            <a:r>
              <a:rPr lang="en-US" sz="2800" dirty="0">
                <a:latin typeface="Arial" pitchFamily="34" charset="0"/>
                <a:cs typeface="Arial" pitchFamily="34" charset="0"/>
              </a:rPr>
              <a:t> following :</a:t>
            </a:r>
          </a:p>
          <a:p>
            <a:pPr marL="1257300" lvl="2" indent="-342900">
              <a:spcBef>
                <a:spcPct val="20000"/>
              </a:spcBef>
              <a:buFont typeface="Arial" pitchFamily="34" charset="0"/>
              <a:buChar char="•"/>
            </a:pPr>
            <a:r>
              <a:rPr kumimoji="0" lang="en-US" sz="2800" b="0" i="0" u="none" strike="noStrike" kern="1200" cap="none" spc="0" normalizeH="0" baseline="0" noProof="0" dirty="0">
                <a:ln>
                  <a:noFill/>
                </a:ln>
                <a:solidFill>
                  <a:srgbClr val="000099"/>
                </a:solidFill>
                <a:effectLst/>
                <a:uLnTx/>
                <a:uFillTx/>
                <a:latin typeface="Arial" pitchFamily="34" charset="0"/>
                <a:ea typeface="+mn-ea"/>
                <a:cs typeface="Arial" pitchFamily="34" charset="0"/>
              </a:rPr>
              <a:t>Starting</a:t>
            </a:r>
            <a:r>
              <a:rPr kumimoji="0" lang="en-US" sz="2800" b="0" i="0" u="none" strike="noStrike" kern="1200" cap="none" spc="0" normalizeH="0" noProof="0" dirty="0">
                <a:ln>
                  <a:noFill/>
                </a:ln>
                <a:solidFill>
                  <a:srgbClr val="000099"/>
                </a:solidFill>
                <a:effectLst/>
                <a:uLnTx/>
                <a:uFillTx/>
                <a:latin typeface="Arial" pitchFamily="34" charset="0"/>
                <a:ea typeface="+mn-ea"/>
                <a:cs typeface="Arial" pitchFamily="34" charset="0"/>
              </a:rPr>
              <a:t> a Project</a:t>
            </a:r>
          </a:p>
          <a:p>
            <a:pPr marL="1257300" lvl="2" indent="-342900">
              <a:spcBef>
                <a:spcPct val="20000"/>
              </a:spcBef>
              <a:buFont typeface="Arial" pitchFamily="34" charset="0"/>
              <a:buChar char="•"/>
            </a:pPr>
            <a:r>
              <a:rPr lang="en-US" sz="2800" baseline="0" dirty="0">
                <a:solidFill>
                  <a:srgbClr val="000099"/>
                </a:solidFill>
                <a:latin typeface="Arial" pitchFamily="34" charset="0"/>
                <a:cs typeface="Arial" pitchFamily="34" charset="0"/>
              </a:rPr>
              <a:t>Organizing</a:t>
            </a:r>
            <a:r>
              <a:rPr lang="en-US" sz="2800" dirty="0">
                <a:solidFill>
                  <a:srgbClr val="000099"/>
                </a:solidFill>
                <a:latin typeface="Arial" pitchFamily="34" charset="0"/>
                <a:cs typeface="Arial" pitchFamily="34" charset="0"/>
              </a:rPr>
              <a:t> and Preparing</a:t>
            </a:r>
          </a:p>
          <a:p>
            <a:pPr marL="1257300" lvl="2" indent="-342900">
              <a:spcBef>
                <a:spcPct val="20000"/>
              </a:spcBef>
              <a:buFont typeface="Arial" pitchFamily="34" charset="0"/>
              <a:buChar char="•"/>
            </a:pPr>
            <a:r>
              <a:rPr kumimoji="0" lang="en-US" sz="2800" b="0" i="0" u="none" strike="noStrike" kern="1200" cap="none" spc="0" normalizeH="0" baseline="0" noProof="0" dirty="0">
                <a:ln>
                  <a:noFill/>
                </a:ln>
                <a:solidFill>
                  <a:srgbClr val="000099"/>
                </a:solidFill>
                <a:effectLst/>
                <a:uLnTx/>
                <a:uFillTx/>
                <a:latin typeface="Arial" pitchFamily="34" charset="0"/>
                <a:ea typeface="+mn-ea"/>
                <a:cs typeface="Arial" pitchFamily="34" charset="0"/>
              </a:rPr>
              <a:t>Carrying out Project</a:t>
            </a:r>
            <a:r>
              <a:rPr kumimoji="0" lang="en-US" sz="2800" b="0" i="0" u="none" strike="noStrike" kern="1200" cap="none" spc="0" normalizeH="0" noProof="0" dirty="0">
                <a:ln>
                  <a:noFill/>
                </a:ln>
                <a:solidFill>
                  <a:srgbClr val="000099"/>
                </a:solidFill>
                <a:effectLst/>
                <a:uLnTx/>
                <a:uFillTx/>
                <a:latin typeface="Arial" pitchFamily="34" charset="0"/>
                <a:ea typeface="+mn-ea"/>
                <a:cs typeface="Arial" pitchFamily="34" charset="0"/>
              </a:rPr>
              <a:t> work</a:t>
            </a:r>
          </a:p>
          <a:p>
            <a:pPr marL="1257300" lvl="2" indent="-342900">
              <a:spcBef>
                <a:spcPct val="20000"/>
              </a:spcBef>
              <a:buFont typeface="Arial" pitchFamily="34" charset="0"/>
              <a:buChar char="•"/>
            </a:pPr>
            <a:r>
              <a:rPr lang="en-US" sz="2800" baseline="0" dirty="0">
                <a:solidFill>
                  <a:srgbClr val="000099"/>
                </a:solidFill>
                <a:latin typeface="Arial" pitchFamily="34" charset="0"/>
                <a:cs typeface="Arial" pitchFamily="34" charset="0"/>
              </a:rPr>
              <a:t>Closing</a:t>
            </a:r>
            <a:r>
              <a:rPr lang="en-US" sz="2800" dirty="0">
                <a:solidFill>
                  <a:srgbClr val="000099"/>
                </a:solidFill>
                <a:latin typeface="Arial" pitchFamily="34" charset="0"/>
                <a:cs typeface="Arial" pitchFamily="34" charset="0"/>
              </a:rPr>
              <a:t> the Project</a:t>
            </a:r>
            <a:endParaRPr kumimoji="0" lang="en-US" sz="2800" b="0" i="0" u="none" strike="noStrike" kern="1200" cap="none" spc="0" normalizeH="0" baseline="0" noProof="0" dirty="0">
              <a:ln>
                <a:noFill/>
              </a:ln>
              <a:solidFill>
                <a:srgbClr val="000099"/>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rcRect l="30454" t="35417" r="29722" b="18750"/>
          <a:stretch>
            <a:fillRect/>
          </a:stretch>
        </p:blipFill>
        <p:spPr bwMode="auto">
          <a:xfrm>
            <a:off x="228600" y="381000"/>
            <a:ext cx="8915400" cy="601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cstate="print"/>
          <a:srcRect l="31259" t="37500" r="28917" b="20833"/>
          <a:stretch>
            <a:fillRect/>
          </a:stretch>
        </p:blipFill>
        <p:spPr bwMode="auto">
          <a:xfrm>
            <a:off x="228600" y="381000"/>
            <a:ext cx="8686800" cy="51054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Project Initiating </a:t>
            </a:r>
          </a:p>
        </p:txBody>
      </p:sp>
      <p:sp>
        <p:nvSpPr>
          <p:cNvPr id="3" name="Content Placeholder 2"/>
          <p:cNvSpPr>
            <a:spLocks noGrp="1"/>
          </p:cNvSpPr>
          <p:nvPr>
            <p:ph idx="1"/>
          </p:nvPr>
        </p:nvSpPr>
        <p:spPr>
          <a:xfrm>
            <a:off x="304800" y="1066800"/>
            <a:ext cx="8534400" cy="5562600"/>
          </a:xfrm>
        </p:spPr>
        <p:txBody>
          <a:bodyPr>
            <a:noAutofit/>
          </a:bodyPr>
          <a:lstStyle/>
          <a:p>
            <a:r>
              <a:rPr lang="en-US" sz="2800" dirty="0"/>
              <a:t>Initiating a project includes </a:t>
            </a:r>
            <a:r>
              <a:rPr lang="en-US" sz="2800" dirty="0">
                <a:solidFill>
                  <a:srgbClr val="FF0000"/>
                </a:solidFill>
              </a:rPr>
              <a:t>recognizing</a:t>
            </a:r>
            <a:r>
              <a:rPr lang="en-US" sz="2800" dirty="0"/>
              <a:t> and </a:t>
            </a:r>
            <a:r>
              <a:rPr lang="en-US" sz="2800" dirty="0">
                <a:solidFill>
                  <a:srgbClr val="FF0000"/>
                </a:solidFill>
              </a:rPr>
              <a:t>starting</a:t>
            </a:r>
            <a:r>
              <a:rPr lang="en-US" sz="2800" dirty="0"/>
              <a:t> a new project or project phase.</a:t>
            </a:r>
          </a:p>
          <a:p>
            <a:pPr lvl="1"/>
            <a:r>
              <a:rPr lang="en-US" sz="2400" dirty="0"/>
              <a:t>Some organizations use a pre-initiation phase, while others include items such as developing a business case as part of the initiation.</a:t>
            </a:r>
          </a:p>
          <a:p>
            <a:r>
              <a:rPr lang="en-US" sz="2800" dirty="0"/>
              <a:t>The main goal is to </a:t>
            </a:r>
            <a:r>
              <a:rPr lang="en-US" sz="2800" dirty="0">
                <a:solidFill>
                  <a:srgbClr val="FF0000"/>
                </a:solidFill>
              </a:rPr>
              <a:t>formally select and start off </a:t>
            </a:r>
            <a:r>
              <a:rPr lang="en-US" sz="2800" dirty="0"/>
              <a:t>projects.</a:t>
            </a:r>
          </a:p>
          <a:p>
            <a:r>
              <a:rPr lang="en-US" sz="2800" dirty="0"/>
              <a:t>Key outputs include:</a:t>
            </a:r>
          </a:p>
          <a:p>
            <a:pPr lvl="1"/>
            <a:r>
              <a:rPr lang="en-US" sz="2400" dirty="0"/>
              <a:t>Assigning the project manager.</a:t>
            </a:r>
          </a:p>
          <a:p>
            <a:pPr lvl="1"/>
            <a:r>
              <a:rPr lang="en-US" sz="2400" dirty="0"/>
              <a:t>Identifying key stakeholders.</a:t>
            </a:r>
          </a:p>
          <a:p>
            <a:pPr lvl="1"/>
            <a:r>
              <a:rPr lang="en-US" sz="2400" dirty="0"/>
              <a:t>Completing a business case.</a:t>
            </a:r>
          </a:p>
          <a:p>
            <a:pPr lvl="1"/>
            <a:r>
              <a:rPr lang="en-US" sz="2400" dirty="0"/>
              <a:t>Completing a project charter and getting signatures on it.</a:t>
            </a:r>
          </a:p>
          <a:p>
            <a:endParaRPr lang="en-US" sz="3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Project Charter </a:t>
            </a:r>
          </a:p>
        </p:txBody>
      </p:sp>
      <p:sp>
        <p:nvSpPr>
          <p:cNvPr id="3" name="Content Placeholder 2"/>
          <p:cNvSpPr>
            <a:spLocks noGrp="1"/>
          </p:cNvSpPr>
          <p:nvPr>
            <p:ph idx="1"/>
          </p:nvPr>
        </p:nvSpPr>
        <p:spPr>
          <a:xfrm>
            <a:off x="304800" y="1143000"/>
            <a:ext cx="8534400" cy="5257800"/>
          </a:xfrm>
        </p:spPr>
        <p:txBody>
          <a:bodyPr>
            <a:normAutofit/>
          </a:bodyPr>
          <a:lstStyle/>
          <a:p>
            <a:pPr>
              <a:lnSpc>
                <a:spcPct val="90000"/>
              </a:lnSpc>
            </a:pPr>
            <a:r>
              <a:rPr lang="en-US" sz="2800" dirty="0">
                <a:sym typeface="Wingdings" pitchFamily="2" charset="2"/>
              </a:rPr>
              <a:t>Project charter is a document that formally recognizes the existence of a project and provides a direction on the project’s objectives and management.</a:t>
            </a:r>
            <a:endParaRPr lang="th-TH" sz="2800" dirty="0"/>
          </a:p>
          <a:p>
            <a:pPr>
              <a:lnSpc>
                <a:spcPct val="90000"/>
              </a:lnSpc>
            </a:pPr>
            <a:r>
              <a:rPr lang="en-US" sz="2800" dirty="0">
                <a:ea typeface="MS Mincho" pitchFamily="49" charset="-128"/>
              </a:rPr>
              <a:t>Purpose of the Project Charter</a:t>
            </a:r>
            <a:endParaRPr lang="en-US" sz="2800" dirty="0"/>
          </a:p>
          <a:p>
            <a:pPr lvl="1">
              <a:lnSpc>
                <a:spcPct val="90000"/>
              </a:lnSpc>
            </a:pPr>
            <a:r>
              <a:rPr lang="en-US" sz="2400" dirty="0"/>
              <a:t>Document the project objectives</a:t>
            </a:r>
          </a:p>
          <a:p>
            <a:pPr lvl="1">
              <a:lnSpc>
                <a:spcPct val="90000"/>
              </a:lnSpc>
            </a:pPr>
            <a:r>
              <a:rPr lang="en-US" sz="2400" dirty="0">
                <a:ea typeface="MS Mincho" pitchFamily="49" charset="-128"/>
              </a:rPr>
              <a:t>Define project infrastructure</a:t>
            </a:r>
          </a:p>
          <a:p>
            <a:pPr lvl="1">
              <a:lnSpc>
                <a:spcPct val="90000"/>
              </a:lnSpc>
            </a:pPr>
            <a:r>
              <a:rPr lang="en-US" sz="2400" dirty="0">
                <a:ea typeface="MS Mincho" pitchFamily="49" charset="-128"/>
              </a:rPr>
              <a:t>Summarize details of project plan</a:t>
            </a:r>
          </a:p>
          <a:p>
            <a:pPr lvl="1">
              <a:lnSpc>
                <a:spcPct val="90000"/>
              </a:lnSpc>
            </a:pPr>
            <a:r>
              <a:rPr lang="en-US" sz="2400" dirty="0">
                <a:ea typeface="MS Mincho" pitchFamily="49" charset="-128"/>
              </a:rPr>
              <a:t>Define roles and responsibilities</a:t>
            </a:r>
          </a:p>
          <a:p>
            <a:pPr lvl="1">
              <a:lnSpc>
                <a:spcPct val="90000"/>
              </a:lnSpc>
            </a:pPr>
            <a:r>
              <a:rPr lang="en-US" sz="2400" dirty="0">
                <a:ea typeface="MS Mincho" pitchFamily="49" charset="-128"/>
              </a:rPr>
              <a:t>Set out project control mechanisms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PMI Knowledge Areas</a:t>
            </a:r>
          </a:p>
        </p:txBody>
      </p:sp>
      <p:sp>
        <p:nvSpPr>
          <p:cNvPr id="3" name="Content Placeholder 2"/>
          <p:cNvSpPr>
            <a:spLocks noGrp="1"/>
          </p:cNvSpPr>
          <p:nvPr>
            <p:ph idx="1"/>
          </p:nvPr>
        </p:nvSpPr>
        <p:spPr>
          <a:xfrm>
            <a:off x="457200" y="1447800"/>
            <a:ext cx="8229600" cy="4724400"/>
          </a:xfrm>
        </p:spPr>
        <p:txBody>
          <a:bodyPr>
            <a:normAutofit lnSpcReduction="10000"/>
          </a:bodyPr>
          <a:lstStyle/>
          <a:p>
            <a:pPr>
              <a:lnSpc>
                <a:spcPct val="90000"/>
              </a:lnSpc>
            </a:pPr>
            <a:r>
              <a:rPr lang="en-US" altLang="zh-TW" sz="2800" dirty="0"/>
              <a:t>Knowledge areas describe the key competencies that project managers must develop.</a:t>
            </a:r>
          </a:p>
          <a:p>
            <a:pPr lvl="1">
              <a:lnSpc>
                <a:spcPct val="90000"/>
              </a:lnSpc>
            </a:pPr>
            <a:r>
              <a:rPr lang="en-US" altLang="zh-TW" sz="2400" dirty="0">
                <a:solidFill>
                  <a:srgbClr val="0066FF"/>
                </a:solidFill>
              </a:rPr>
              <a:t>Four core knowledge</a:t>
            </a:r>
            <a:r>
              <a:rPr lang="en-US" altLang="zh-TW" sz="2400" dirty="0"/>
              <a:t> areas lead to specific project objectives (scope, time, cost, and quality).</a:t>
            </a:r>
          </a:p>
          <a:p>
            <a:pPr lvl="1">
              <a:lnSpc>
                <a:spcPct val="90000"/>
              </a:lnSpc>
            </a:pPr>
            <a:r>
              <a:rPr lang="en-US" altLang="zh-TW" sz="2400" dirty="0">
                <a:solidFill>
                  <a:srgbClr val="0066FF"/>
                </a:solidFill>
              </a:rPr>
              <a:t>Four facilitating knowledge</a:t>
            </a:r>
            <a:r>
              <a:rPr lang="en-US" altLang="zh-TW" sz="2400" dirty="0"/>
              <a:t> areas are the means through which the project objectives are achieved (human resources, communication, risk, and procurement management).</a:t>
            </a:r>
          </a:p>
          <a:p>
            <a:pPr lvl="1">
              <a:lnSpc>
                <a:spcPct val="90000"/>
              </a:lnSpc>
            </a:pPr>
            <a:r>
              <a:rPr lang="en-US" altLang="zh-TW" sz="2400" dirty="0">
                <a:solidFill>
                  <a:srgbClr val="0066FF"/>
                </a:solidFill>
              </a:rPr>
              <a:t>One knowledge</a:t>
            </a:r>
            <a:r>
              <a:rPr lang="en-US" altLang="zh-TW" sz="2400" dirty="0"/>
              <a:t> area (project integration management) affects and is affected by all of the other knowledge areas.</a:t>
            </a:r>
          </a:p>
          <a:p>
            <a:pPr lvl="1">
              <a:lnSpc>
                <a:spcPct val="90000"/>
              </a:lnSpc>
            </a:pPr>
            <a:r>
              <a:rPr lang="en-US" altLang="zh-TW" sz="2400" dirty="0"/>
              <a:t>All knowledge areas are important!</a:t>
            </a:r>
          </a:p>
        </p:txBody>
      </p:sp>
      <p:sp>
        <p:nvSpPr>
          <p:cNvPr id="5" name="Slide Number Placeholder 4"/>
          <p:cNvSpPr>
            <a:spLocks noGrp="1"/>
          </p:cNvSpPr>
          <p:nvPr>
            <p:ph type="sldNum" sz="quarter" idx="12"/>
          </p:nvPr>
        </p:nvSpPr>
        <p:spPr/>
        <p:txBody>
          <a:bodyPr/>
          <a:lstStyle/>
          <a:p>
            <a:fld id="{824B4159-FCFA-4B65-AB9B-C8053E6DB226}"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rcRect l="14056" t="3125" r="18009" b="35417"/>
          <a:stretch>
            <a:fillRect/>
          </a:stretch>
        </p:blipFill>
        <p:spPr bwMode="auto">
          <a:xfrm>
            <a:off x="457200" y="1219200"/>
            <a:ext cx="8229600" cy="418575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bl05-01a"/>
          <p:cNvPicPr>
            <a:picLocks noGrp="1" noChangeAspect="1" noChangeArrowheads="1"/>
          </p:cNvPicPr>
          <p:nvPr>
            <p:ph idx="1"/>
          </p:nvPr>
        </p:nvPicPr>
        <p:blipFill>
          <a:blip r:embed="rId3" cstate="print"/>
          <a:srcRect t="3099"/>
          <a:stretch>
            <a:fillRect/>
          </a:stretch>
        </p:blipFill>
        <p:spPr bwMode="auto">
          <a:xfrm>
            <a:off x="381000" y="304800"/>
            <a:ext cx="8458199" cy="6553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bl05-01b"/>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rcRect t="8636"/>
          <a:stretch>
            <a:fillRect/>
          </a:stretch>
        </p:blipFill>
        <p:spPr bwMode="auto">
          <a:xfrm>
            <a:off x="609600" y="1219200"/>
            <a:ext cx="8153400" cy="4800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7C1C37BE-3A71-460D-935A-619A651171E6}"/>
              </a:ext>
            </a:extLst>
          </p:cNvPr>
          <p:cNvSpPr>
            <a:spLocks noGrp="1" noChangeArrowheads="1"/>
          </p:cNvSpPr>
          <p:nvPr>
            <p:ph type="title"/>
          </p:nvPr>
        </p:nvSpPr>
        <p:spPr/>
        <p:txBody>
          <a:bodyPr/>
          <a:lstStyle/>
          <a:p>
            <a:r>
              <a:rPr lang="en-US" altLang="en-US" b="0"/>
              <a:t>Project Overview Statement (POS)</a:t>
            </a:r>
          </a:p>
        </p:txBody>
      </p:sp>
      <p:sp>
        <p:nvSpPr>
          <p:cNvPr id="19459" name="Rectangle 3">
            <a:extLst>
              <a:ext uri="{FF2B5EF4-FFF2-40B4-BE49-F238E27FC236}">
                <a16:creationId xmlns:a16="http://schemas.microsoft.com/office/drawing/2014/main" id="{54722CB8-F0F6-496E-AFC1-91329D6DD350}"/>
              </a:ext>
            </a:extLst>
          </p:cNvPr>
          <p:cNvSpPr>
            <a:spLocks noGrp="1" noChangeArrowheads="1"/>
          </p:cNvSpPr>
          <p:nvPr>
            <p:ph type="body" idx="1"/>
          </p:nvPr>
        </p:nvSpPr>
        <p:spPr>
          <a:xfrm>
            <a:off x="342900" y="1143000"/>
            <a:ext cx="8305800" cy="5715000"/>
          </a:xfrm>
        </p:spPr>
        <p:txBody>
          <a:bodyPr>
            <a:normAutofit fontScale="25000" lnSpcReduction="20000"/>
          </a:bodyPr>
          <a:lstStyle/>
          <a:p>
            <a:pPr>
              <a:lnSpc>
                <a:spcPct val="120000"/>
              </a:lnSpc>
              <a:buFont typeface="Wingdings" panose="05000000000000000000" pitchFamily="2" charset="2"/>
              <a:buNone/>
            </a:pPr>
            <a:r>
              <a:rPr lang="en-US" altLang="en-US" sz="1600" dirty="0"/>
              <a:t> </a:t>
            </a:r>
            <a:r>
              <a:rPr lang="en-US" altLang="en-US" sz="9600" b="1" dirty="0"/>
              <a:t>Purpose: </a:t>
            </a:r>
          </a:p>
          <a:p>
            <a:pPr>
              <a:lnSpc>
                <a:spcPct val="120000"/>
              </a:lnSpc>
              <a:buFont typeface="Wingdings" panose="05000000000000000000" pitchFamily="2" charset="2"/>
              <a:buNone/>
            </a:pPr>
            <a:r>
              <a:rPr lang="en-US" altLang="en-US" sz="9600" dirty="0"/>
              <a:t>	To secure senior management approval</a:t>
            </a:r>
          </a:p>
          <a:p>
            <a:pPr>
              <a:lnSpc>
                <a:spcPct val="120000"/>
              </a:lnSpc>
              <a:buFont typeface="Wingdings" panose="05000000000000000000" pitchFamily="2" charset="2"/>
              <a:buNone/>
            </a:pPr>
            <a:r>
              <a:rPr lang="en-US" altLang="en-US" sz="9600" dirty="0"/>
              <a:t> </a:t>
            </a:r>
            <a:r>
              <a:rPr lang="en-US" altLang="en-US" sz="9600" b="1" dirty="0"/>
              <a:t>Size: </a:t>
            </a:r>
          </a:p>
          <a:p>
            <a:pPr>
              <a:lnSpc>
                <a:spcPct val="120000"/>
              </a:lnSpc>
              <a:buFont typeface="Wingdings" panose="05000000000000000000" pitchFamily="2" charset="2"/>
              <a:buNone/>
            </a:pPr>
            <a:r>
              <a:rPr lang="en-US" altLang="en-US" sz="9600" b="1" dirty="0"/>
              <a:t>	Ideally one page</a:t>
            </a:r>
            <a:r>
              <a:rPr lang="en-US" altLang="en-US" sz="9600" dirty="0"/>
              <a:t>; states what is to be done, why it is to be done. What business value it will provide</a:t>
            </a:r>
          </a:p>
          <a:p>
            <a:pPr>
              <a:lnSpc>
                <a:spcPct val="120000"/>
              </a:lnSpc>
              <a:buFont typeface="Wingdings" panose="05000000000000000000" pitchFamily="2" charset="2"/>
              <a:buNone/>
            </a:pPr>
            <a:r>
              <a:rPr lang="en-US" altLang="en-US" sz="9600" dirty="0"/>
              <a:t> </a:t>
            </a:r>
            <a:r>
              <a:rPr lang="en-US" altLang="en-US" sz="9600" b="1" dirty="0"/>
              <a:t>Five Components:</a:t>
            </a:r>
          </a:p>
          <a:p>
            <a:pPr lvl="1">
              <a:lnSpc>
                <a:spcPct val="80000"/>
              </a:lnSpc>
              <a:buFontTx/>
              <a:buNone/>
            </a:pPr>
            <a:r>
              <a:rPr lang="en-US" altLang="en-US" sz="9600" dirty="0"/>
              <a:t>1) Problem/opportunity</a:t>
            </a:r>
          </a:p>
          <a:p>
            <a:pPr lvl="1">
              <a:lnSpc>
                <a:spcPct val="80000"/>
              </a:lnSpc>
              <a:buFontTx/>
              <a:buNone/>
            </a:pPr>
            <a:r>
              <a:rPr lang="en-US" altLang="en-US" sz="9600" dirty="0"/>
              <a:t>2) Project Goal</a:t>
            </a:r>
          </a:p>
          <a:p>
            <a:pPr lvl="1">
              <a:lnSpc>
                <a:spcPct val="80000"/>
              </a:lnSpc>
              <a:buFontTx/>
              <a:buNone/>
            </a:pPr>
            <a:r>
              <a:rPr lang="en-US" altLang="en-US" sz="9600" dirty="0"/>
              <a:t>3) Project Objectives</a:t>
            </a:r>
          </a:p>
          <a:p>
            <a:pPr lvl="1">
              <a:lnSpc>
                <a:spcPct val="80000"/>
              </a:lnSpc>
              <a:buFontTx/>
              <a:buNone/>
            </a:pPr>
            <a:r>
              <a:rPr lang="en-US" altLang="en-US" sz="9600" dirty="0"/>
              <a:t>4) Success Criteria</a:t>
            </a:r>
          </a:p>
          <a:p>
            <a:pPr lvl="1">
              <a:lnSpc>
                <a:spcPct val="80000"/>
              </a:lnSpc>
              <a:buFontTx/>
              <a:buNone/>
            </a:pPr>
            <a:r>
              <a:rPr lang="en-US" altLang="en-US" sz="9600" dirty="0"/>
              <a:t>5) Assumptions, risks, obstacles</a:t>
            </a:r>
          </a:p>
          <a:p>
            <a:pPr>
              <a:lnSpc>
                <a:spcPct val="120000"/>
              </a:lnSpc>
              <a:buFont typeface="Wingdings" panose="05000000000000000000" pitchFamily="2" charset="2"/>
              <a:buNone/>
            </a:pPr>
            <a:r>
              <a:rPr lang="en-US" altLang="en-US" sz="9600" b="1" dirty="0"/>
              <a:t>Project Definition Statement (PDS)</a:t>
            </a:r>
          </a:p>
          <a:p>
            <a:pPr>
              <a:lnSpc>
                <a:spcPct val="120000"/>
              </a:lnSpc>
              <a:buFont typeface="Wingdings" panose="05000000000000000000" pitchFamily="2" charset="2"/>
              <a:buNone/>
            </a:pPr>
            <a:r>
              <a:rPr lang="en-US" altLang="en-US" sz="9600" dirty="0"/>
              <a:t>PDS is similar to POS but more detailed and for development team (project manger and team) Just like </a:t>
            </a:r>
            <a:r>
              <a:rPr lang="en-US" altLang="en-US" sz="9600" b="1" dirty="0"/>
              <a:t>POS </a:t>
            </a:r>
            <a:r>
              <a:rPr lang="en-US" altLang="en-US" sz="9600" dirty="0"/>
              <a:t>is for </a:t>
            </a:r>
            <a:r>
              <a:rPr lang="en-US" altLang="en-US" sz="9600" b="1" dirty="0"/>
              <a:t>customer and PM</a:t>
            </a:r>
            <a:r>
              <a:rPr lang="en-US" altLang="en-US" sz="9600" dirty="0"/>
              <a:t>.</a:t>
            </a:r>
          </a:p>
          <a:p>
            <a:pPr>
              <a:lnSpc>
                <a:spcPct val="80000"/>
              </a:lnSpc>
              <a:buFont typeface="Wingdings" panose="05000000000000000000" pitchFamily="2" charset="2"/>
              <a:buNone/>
            </a:pPr>
            <a:endParaRPr lang="en-US" alt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FBDD6E2-C39B-4B8D-A42A-0493E3E979C2}"/>
              </a:ext>
            </a:extLst>
          </p:cNvPr>
          <p:cNvSpPr>
            <a:spLocks noGrp="1" noChangeArrowheads="1"/>
          </p:cNvSpPr>
          <p:nvPr>
            <p:ph type="title"/>
          </p:nvPr>
        </p:nvSpPr>
        <p:spPr/>
        <p:txBody>
          <a:bodyPr/>
          <a:lstStyle/>
          <a:p>
            <a:endParaRPr lang="en-US" altLang="en-US"/>
          </a:p>
        </p:txBody>
      </p:sp>
      <p:pic>
        <p:nvPicPr>
          <p:cNvPr id="20484" name="Picture 4">
            <a:extLst>
              <a:ext uri="{FF2B5EF4-FFF2-40B4-BE49-F238E27FC236}">
                <a16:creationId xmlns:a16="http://schemas.microsoft.com/office/drawing/2014/main" id="{DE4A53BD-6DEE-4B2D-9DFB-5CAB6B9EFB5A}"/>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1000" y="304800"/>
            <a:ext cx="8382000" cy="6324600"/>
          </a:xfrm>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a:extLst>
              <a:ext uri="{FF2B5EF4-FFF2-40B4-BE49-F238E27FC236}">
                <a16:creationId xmlns:a16="http://schemas.microsoft.com/office/drawing/2014/main" id="{8F62F96C-8870-470F-85F3-0DB30D945337}"/>
              </a:ext>
            </a:extLst>
          </p:cNvPr>
          <p:cNvSpPr>
            <a:spLocks noGrp="1" noChangeArrowheads="1"/>
          </p:cNvSpPr>
          <p:nvPr>
            <p:ph type="title"/>
          </p:nvPr>
        </p:nvSpPr>
        <p:spPr/>
        <p:txBody>
          <a:bodyPr/>
          <a:lstStyle/>
          <a:p>
            <a:r>
              <a:rPr lang="en-US" altLang="en-US"/>
              <a:t>Statement of Work </a:t>
            </a:r>
            <a:r>
              <a:rPr lang="en-US" altLang="en-US" b="0"/>
              <a:t>(SOW)</a:t>
            </a:r>
          </a:p>
        </p:txBody>
      </p:sp>
      <p:sp>
        <p:nvSpPr>
          <p:cNvPr id="21507" name="Rectangle 3">
            <a:extLst>
              <a:ext uri="{FF2B5EF4-FFF2-40B4-BE49-F238E27FC236}">
                <a16:creationId xmlns:a16="http://schemas.microsoft.com/office/drawing/2014/main" id="{D0CA0312-4644-4D6B-B962-5E3292B8716A}"/>
              </a:ext>
            </a:extLst>
          </p:cNvPr>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2000" dirty="0"/>
              <a:t>• A formal project definition document</a:t>
            </a:r>
          </a:p>
          <a:p>
            <a:pPr>
              <a:lnSpc>
                <a:spcPct val="80000"/>
              </a:lnSpc>
              <a:buFont typeface="Wingdings" panose="05000000000000000000" pitchFamily="2" charset="2"/>
              <a:buNone/>
            </a:pPr>
            <a:r>
              <a:rPr lang="en-US" altLang="en-US" sz="2000" dirty="0"/>
              <a:t>• SOW and Project charter are often used interchangeably</a:t>
            </a:r>
          </a:p>
          <a:p>
            <a:pPr>
              <a:lnSpc>
                <a:spcPct val="80000"/>
              </a:lnSpc>
              <a:buFont typeface="Wingdings" panose="05000000000000000000" pitchFamily="2" charset="2"/>
              <a:buNone/>
            </a:pPr>
            <a:r>
              <a:rPr lang="en-US" altLang="en-US" sz="2000" dirty="0"/>
              <a:t>• It provides basis for the rest of the formal detailed project plan</a:t>
            </a:r>
          </a:p>
          <a:p>
            <a:pPr>
              <a:lnSpc>
                <a:spcPct val="80000"/>
              </a:lnSpc>
              <a:buFont typeface="Wingdings" panose="05000000000000000000" pitchFamily="2" charset="2"/>
              <a:buNone/>
            </a:pPr>
            <a:r>
              <a:rPr lang="en-US" altLang="en-US" sz="2000" dirty="0"/>
              <a:t>• It contains</a:t>
            </a:r>
          </a:p>
          <a:p>
            <a:pPr lvl="2">
              <a:lnSpc>
                <a:spcPct val="80000"/>
              </a:lnSpc>
              <a:buFont typeface="Wingdings" panose="05000000000000000000" pitchFamily="2" charset="2"/>
              <a:buNone/>
            </a:pPr>
            <a:r>
              <a:rPr lang="en-US" altLang="en-US" sz="2000" dirty="0"/>
              <a:t>– The purpose of statement</a:t>
            </a:r>
          </a:p>
          <a:p>
            <a:pPr lvl="2">
              <a:lnSpc>
                <a:spcPct val="80000"/>
              </a:lnSpc>
              <a:buFont typeface="Wingdings" panose="05000000000000000000" pitchFamily="2" charset="2"/>
              <a:buNone/>
            </a:pPr>
            <a:r>
              <a:rPr lang="en-US" altLang="en-US" sz="2000" dirty="0"/>
              <a:t>– The scope statement*</a:t>
            </a:r>
          </a:p>
          <a:p>
            <a:pPr lvl="2">
              <a:lnSpc>
                <a:spcPct val="80000"/>
              </a:lnSpc>
              <a:buFont typeface="Wingdings" panose="05000000000000000000" pitchFamily="2" charset="2"/>
              <a:buNone/>
            </a:pPr>
            <a:r>
              <a:rPr lang="en-US" altLang="en-US" sz="2000" dirty="0"/>
              <a:t>– The project deliverables</a:t>
            </a:r>
          </a:p>
          <a:p>
            <a:pPr lvl="2">
              <a:lnSpc>
                <a:spcPct val="80000"/>
              </a:lnSpc>
              <a:buFont typeface="Wingdings" panose="05000000000000000000" pitchFamily="2" charset="2"/>
              <a:buNone/>
            </a:pPr>
            <a:r>
              <a:rPr lang="en-US" altLang="en-US" sz="2000" dirty="0"/>
              <a:t>– The goals and objectives</a:t>
            </a:r>
          </a:p>
          <a:p>
            <a:pPr lvl="2">
              <a:lnSpc>
                <a:spcPct val="80000"/>
              </a:lnSpc>
              <a:buFont typeface="Wingdings" panose="05000000000000000000" pitchFamily="2" charset="2"/>
              <a:buNone/>
            </a:pPr>
            <a:r>
              <a:rPr lang="en-US" altLang="en-US" sz="2000" dirty="0"/>
              <a:t>– The cost and schedule estimates</a:t>
            </a:r>
          </a:p>
          <a:p>
            <a:pPr lvl="2">
              <a:lnSpc>
                <a:spcPct val="80000"/>
              </a:lnSpc>
              <a:buFont typeface="Wingdings" panose="05000000000000000000" pitchFamily="2" charset="2"/>
              <a:buNone/>
            </a:pPr>
            <a:r>
              <a:rPr lang="en-US" altLang="en-US" sz="2000" dirty="0"/>
              <a:t>– List of stakeholders</a:t>
            </a:r>
          </a:p>
          <a:p>
            <a:pPr lvl="2">
              <a:lnSpc>
                <a:spcPct val="80000"/>
              </a:lnSpc>
              <a:buFont typeface="Wingdings" panose="05000000000000000000" pitchFamily="2" charset="2"/>
              <a:buNone/>
            </a:pPr>
            <a:r>
              <a:rPr lang="en-US" altLang="en-US" sz="2000" dirty="0"/>
              <a:t>– The chain of command</a:t>
            </a:r>
          </a:p>
          <a:p>
            <a:pPr lvl="2">
              <a:lnSpc>
                <a:spcPct val="80000"/>
              </a:lnSpc>
              <a:buFont typeface="Wingdings" panose="05000000000000000000" pitchFamily="2" charset="2"/>
              <a:buNone/>
            </a:pPr>
            <a:r>
              <a:rPr lang="en-US" altLang="en-US" sz="2000" dirty="0"/>
              <a:t>– Assumptions and agreements</a:t>
            </a:r>
          </a:p>
          <a:p>
            <a:pPr lvl="2">
              <a:lnSpc>
                <a:spcPct val="80000"/>
              </a:lnSpc>
              <a:buFont typeface="Wingdings" panose="05000000000000000000" pitchFamily="2" charset="2"/>
              <a:buNone/>
            </a:pPr>
            <a:r>
              <a:rPr lang="en-US" altLang="en-US" sz="2000" dirty="0"/>
              <a:t>– The communication plan</a:t>
            </a:r>
          </a:p>
          <a:p>
            <a:pPr>
              <a:lnSpc>
                <a:spcPct val="80000"/>
              </a:lnSpc>
              <a:buFont typeface="Wingdings" panose="05000000000000000000" pitchFamily="2" charset="2"/>
              <a:buNone/>
            </a:pPr>
            <a:endParaRPr lang="en-US" alt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Kickoff </a:t>
            </a:r>
          </a:p>
        </p:txBody>
      </p:sp>
      <p:sp>
        <p:nvSpPr>
          <p:cNvPr id="3" name="Content Placeholder 2"/>
          <p:cNvSpPr>
            <a:spLocks noGrp="1"/>
          </p:cNvSpPr>
          <p:nvPr>
            <p:ph idx="1"/>
          </p:nvPr>
        </p:nvSpPr>
        <p:spPr>
          <a:xfrm>
            <a:off x="457200" y="1219200"/>
            <a:ext cx="8458200" cy="5334000"/>
          </a:xfrm>
        </p:spPr>
        <p:txBody>
          <a:bodyPr>
            <a:noAutofit/>
          </a:bodyPr>
          <a:lstStyle/>
          <a:p>
            <a:r>
              <a:rPr lang="en-US" sz="2800" dirty="0"/>
              <a:t>The project has officially begun. </a:t>
            </a:r>
          </a:p>
          <a:p>
            <a:pPr lvl="1"/>
            <a:r>
              <a:rPr lang="en-US" sz="2400" dirty="0"/>
              <a:t>The charter has been published and distributed, the project manager has been appointed, and you're ready for the next step the project kickoff meeting.</a:t>
            </a:r>
          </a:p>
          <a:p>
            <a:r>
              <a:rPr lang="en-US" sz="2800" dirty="0"/>
              <a:t>The purpose of the kickoff meeting is to:</a:t>
            </a:r>
          </a:p>
          <a:p>
            <a:pPr lvl="1"/>
            <a:r>
              <a:rPr lang="en-US" sz="2400" dirty="0"/>
              <a:t>Accomplish verbally what you accomplished in writing, </a:t>
            </a:r>
          </a:p>
          <a:p>
            <a:pPr lvl="1"/>
            <a:r>
              <a:rPr lang="en-US" sz="2400" dirty="0"/>
              <a:t>Communicate the objective and purpose of the project, </a:t>
            </a:r>
          </a:p>
          <a:p>
            <a:pPr lvl="1"/>
            <a:r>
              <a:rPr lang="en-US" sz="2400" dirty="0"/>
              <a:t>Gain support and the commitment of resources for the project,</a:t>
            </a:r>
          </a:p>
          <a:p>
            <a:pPr lvl="1"/>
            <a:r>
              <a:rPr lang="en-US" sz="2400" dirty="0"/>
              <a:t>Explain the roles and responsibilities of the key stakeholders.</a:t>
            </a: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noChangeArrowheads="1"/>
          </p:cNvPicPr>
          <p:nvPr>
            <p:ph idx="1"/>
          </p:nvPr>
        </p:nvPicPr>
        <p:blipFill>
          <a:blip r:embed="rId3" cstate="print"/>
          <a:srcRect t="10036" b="19550"/>
          <a:stretch>
            <a:fillRect/>
          </a:stretch>
        </p:blipFill>
        <p:spPr>
          <a:xfrm>
            <a:off x="0" y="381000"/>
            <a:ext cx="8991600" cy="609600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B10C010-3346-4CCE-AA5C-5712DC08AA9C}"/>
              </a:ext>
            </a:extLst>
          </p:cNvPr>
          <p:cNvSpPr>
            <a:spLocks noGrp="1"/>
          </p:cNvSpPr>
          <p:nvPr>
            <p:ph type="sldNum" sz="quarter" idx="12"/>
          </p:nvPr>
        </p:nvSpPr>
        <p:spPr/>
        <p:txBody>
          <a:bodyPr/>
          <a:lstStyle/>
          <a:p>
            <a:fld id="{034223AA-7C1D-4BAC-B6D6-4C238962DDD6}" type="slidenum">
              <a:rPr lang="en-US" altLang="en-US"/>
              <a:pPr/>
              <a:t>6</a:t>
            </a:fld>
            <a:endParaRPr lang="en-US" altLang="en-US"/>
          </a:p>
        </p:txBody>
      </p:sp>
      <p:sp>
        <p:nvSpPr>
          <p:cNvPr id="12290" name="AutoShape 2">
            <a:extLst>
              <a:ext uri="{FF2B5EF4-FFF2-40B4-BE49-F238E27FC236}">
                <a16:creationId xmlns:a16="http://schemas.microsoft.com/office/drawing/2014/main" id="{57797551-A0CF-448B-9413-3688FAC97AB0}"/>
              </a:ext>
            </a:extLst>
          </p:cNvPr>
          <p:cNvSpPr>
            <a:spLocks noGrp="1" noChangeArrowheads="1"/>
          </p:cNvSpPr>
          <p:nvPr>
            <p:ph type="title"/>
          </p:nvPr>
        </p:nvSpPr>
        <p:spPr/>
        <p:txBody>
          <a:bodyPr/>
          <a:lstStyle/>
          <a:p>
            <a:r>
              <a:rPr lang="en-US" altLang="en-US" b="0"/>
              <a:t>Scope Management</a:t>
            </a:r>
          </a:p>
        </p:txBody>
      </p:sp>
      <p:sp>
        <p:nvSpPr>
          <p:cNvPr id="12291" name="Rectangle 3">
            <a:extLst>
              <a:ext uri="{FF2B5EF4-FFF2-40B4-BE49-F238E27FC236}">
                <a16:creationId xmlns:a16="http://schemas.microsoft.com/office/drawing/2014/main" id="{425221BB-8558-4187-8C61-AAB79381BC79}"/>
              </a:ext>
            </a:extLst>
          </p:cNvPr>
          <p:cNvSpPr>
            <a:spLocks noGrp="1" noChangeArrowheads="1"/>
          </p:cNvSpPr>
          <p:nvPr>
            <p:ph type="body" idx="1"/>
          </p:nvPr>
        </p:nvSpPr>
        <p:spPr>
          <a:xfrm>
            <a:off x="589671" y="1632805"/>
            <a:ext cx="8305800" cy="4860070"/>
          </a:xfrm>
        </p:spPr>
        <p:txBody>
          <a:bodyPr>
            <a:normAutofit/>
          </a:bodyPr>
          <a:lstStyle/>
          <a:p>
            <a:pPr algn="just">
              <a:lnSpc>
                <a:spcPct val="80000"/>
              </a:lnSpc>
              <a:buFont typeface="Wingdings" panose="05000000000000000000" pitchFamily="2" charset="2"/>
              <a:buNone/>
            </a:pPr>
            <a:r>
              <a:rPr lang="en-US" altLang="en-US" sz="2000" dirty="0">
                <a:solidFill>
                  <a:schemeClr val="accent1"/>
                </a:solidFill>
              </a:rPr>
              <a:t>A subset of project management that includes the </a:t>
            </a:r>
            <a:r>
              <a:rPr lang="en-US" altLang="en-US" sz="2000" b="1" dirty="0">
                <a:solidFill>
                  <a:schemeClr val="accent1"/>
                </a:solidFill>
              </a:rPr>
              <a:t>processes </a:t>
            </a:r>
            <a:r>
              <a:rPr lang="en-US" altLang="en-US" sz="2000" dirty="0">
                <a:solidFill>
                  <a:schemeClr val="accent1"/>
                </a:solidFill>
              </a:rPr>
              <a:t>required to ensure that the project includes all the work required, and only the work required, to complete the project successfully.</a:t>
            </a:r>
          </a:p>
          <a:p>
            <a:pPr>
              <a:lnSpc>
                <a:spcPct val="80000"/>
              </a:lnSpc>
              <a:buFont typeface="Wingdings" panose="05000000000000000000" pitchFamily="2" charset="2"/>
              <a:buNone/>
            </a:pPr>
            <a:r>
              <a:rPr lang="en-US" altLang="en-US" sz="2000" dirty="0"/>
              <a:t>1. </a:t>
            </a:r>
            <a:r>
              <a:rPr lang="en-US" altLang="en-US" sz="2000" b="1" dirty="0"/>
              <a:t>Initiation</a:t>
            </a:r>
          </a:p>
          <a:p>
            <a:pPr>
              <a:lnSpc>
                <a:spcPct val="80000"/>
              </a:lnSpc>
              <a:buFont typeface="Wingdings" panose="05000000000000000000" pitchFamily="2" charset="2"/>
              <a:buNone/>
            </a:pPr>
            <a:r>
              <a:rPr lang="en-US" altLang="en-US" sz="2000" dirty="0"/>
              <a:t> 		Authorizing the project (or phase)</a:t>
            </a:r>
          </a:p>
          <a:p>
            <a:pPr>
              <a:lnSpc>
                <a:spcPct val="80000"/>
              </a:lnSpc>
              <a:buFont typeface="Wingdings" panose="05000000000000000000" pitchFamily="2" charset="2"/>
              <a:buNone/>
            </a:pPr>
            <a:r>
              <a:rPr lang="en-US" altLang="en-US" sz="2000" b="1" dirty="0"/>
              <a:t>2. Scope planning</a:t>
            </a:r>
          </a:p>
          <a:p>
            <a:pPr>
              <a:lnSpc>
                <a:spcPct val="80000"/>
              </a:lnSpc>
              <a:buFont typeface="Wingdings" panose="05000000000000000000" pitchFamily="2" charset="2"/>
              <a:buNone/>
            </a:pPr>
            <a:r>
              <a:rPr lang="en-US" altLang="en-US" sz="2000" dirty="0"/>
              <a:t> 		developing a written scope statement as the basis for future</a:t>
            </a:r>
          </a:p>
          <a:p>
            <a:pPr>
              <a:lnSpc>
                <a:spcPct val="80000"/>
              </a:lnSpc>
              <a:buFont typeface="Wingdings" panose="05000000000000000000" pitchFamily="2" charset="2"/>
              <a:buNone/>
            </a:pPr>
            <a:r>
              <a:rPr lang="en-US" altLang="en-US" sz="2000" dirty="0"/>
              <a:t>		project decisions.</a:t>
            </a:r>
          </a:p>
          <a:p>
            <a:pPr>
              <a:lnSpc>
                <a:spcPct val="80000"/>
              </a:lnSpc>
              <a:buFont typeface="Wingdings" panose="05000000000000000000" pitchFamily="2" charset="2"/>
              <a:buNone/>
            </a:pPr>
            <a:r>
              <a:rPr lang="en-US" altLang="en-US" sz="2000" b="1" dirty="0"/>
              <a:t>3. Scope definition</a:t>
            </a:r>
          </a:p>
          <a:p>
            <a:pPr>
              <a:lnSpc>
                <a:spcPct val="80000"/>
              </a:lnSpc>
              <a:buFont typeface="Wingdings" panose="05000000000000000000" pitchFamily="2" charset="2"/>
              <a:buNone/>
            </a:pPr>
            <a:r>
              <a:rPr lang="en-US" altLang="en-US" sz="2000" dirty="0"/>
              <a:t> 		subdividing the major project deliverables into smaller, more</a:t>
            </a:r>
          </a:p>
          <a:p>
            <a:pPr>
              <a:lnSpc>
                <a:spcPct val="80000"/>
              </a:lnSpc>
              <a:buFont typeface="Wingdings" panose="05000000000000000000" pitchFamily="2" charset="2"/>
              <a:buNone/>
            </a:pPr>
            <a:r>
              <a:rPr lang="en-US" altLang="en-US" sz="2000" dirty="0"/>
              <a:t>		manageable components.</a:t>
            </a:r>
          </a:p>
          <a:p>
            <a:pPr>
              <a:buFont typeface="Wingdings" panose="05000000000000000000" pitchFamily="2" charset="2"/>
              <a:buNone/>
            </a:pPr>
            <a:r>
              <a:rPr lang="en-US" altLang="en-US" sz="2000" b="1" dirty="0"/>
              <a:t>4. Scope verification</a:t>
            </a:r>
          </a:p>
          <a:p>
            <a:pPr>
              <a:buFont typeface="Wingdings" panose="05000000000000000000" pitchFamily="2" charset="2"/>
              <a:buNone/>
            </a:pPr>
            <a:r>
              <a:rPr lang="en-US" altLang="en-US" sz="2000" dirty="0"/>
              <a:t>     formalizing acceptance of the project scope.</a:t>
            </a:r>
          </a:p>
          <a:p>
            <a:pPr>
              <a:buFont typeface="Wingdings" panose="05000000000000000000" pitchFamily="2" charset="2"/>
              <a:buNone/>
            </a:pPr>
            <a:r>
              <a:rPr lang="en-US" altLang="en-US" sz="2000" b="1" dirty="0"/>
              <a:t>5. Scope change control</a:t>
            </a:r>
          </a:p>
          <a:p>
            <a:pPr>
              <a:buFont typeface="Wingdings" panose="05000000000000000000" pitchFamily="2" charset="2"/>
              <a:buNone/>
            </a:pPr>
            <a:r>
              <a:rPr lang="en-US" altLang="en-US" sz="2000" dirty="0"/>
              <a:t>     controlling changes to project scope.</a:t>
            </a:r>
          </a:p>
          <a:p>
            <a:pPr>
              <a:lnSpc>
                <a:spcPct val="80000"/>
              </a:lnSpc>
              <a:buFont typeface="Wingdings" panose="05000000000000000000" pitchFamily="2" charset="2"/>
              <a:buNone/>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9E7C1B1-289B-4797-9C0F-057F2FFF675A}"/>
              </a:ext>
            </a:extLst>
          </p:cNvPr>
          <p:cNvSpPr>
            <a:spLocks noGrp="1"/>
          </p:cNvSpPr>
          <p:nvPr>
            <p:ph type="sldNum" sz="quarter" idx="12"/>
          </p:nvPr>
        </p:nvSpPr>
        <p:spPr/>
        <p:txBody>
          <a:bodyPr/>
          <a:lstStyle/>
          <a:p>
            <a:fld id="{ACCF74E1-00E3-42A2-B953-F4F7AEC41DAE}" type="slidenum">
              <a:rPr lang="en-US" altLang="en-US"/>
              <a:pPr/>
              <a:t>7</a:t>
            </a:fld>
            <a:endParaRPr lang="en-US" altLang="en-US"/>
          </a:p>
        </p:txBody>
      </p:sp>
      <p:sp>
        <p:nvSpPr>
          <p:cNvPr id="14338" name="AutoShape 2">
            <a:extLst>
              <a:ext uri="{FF2B5EF4-FFF2-40B4-BE49-F238E27FC236}">
                <a16:creationId xmlns:a16="http://schemas.microsoft.com/office/drawing/2014/main" id="{060B6F00-2193-4F5E-A08D-68020B28FD51}"/>
              </a:ext>
            </a:extLst>
          </p:cNvPr>
          <p:cNvSpPr>
            <a:spLocks noGrp="1" noChangeArrowheads="1"/>
          </p:cNvSpPr>
          <p:nvPr>
            <p:ph type="title"/>
          </p:nvPr>
        </p:nvSpPr>
        <p:spPr/>
        <p:txBody>
          <a:bodyPr/>
          <a:lstStyle/>
          <a:p>
            <a:r>
              <a:rPr lang="en-US" altLang="en-US" b="0"/>
              <a:t>Time Management</a:t>
            </a:r>
          </a:p>
        </p:txBody>
      </p:sp>
      <p:sp>
        <p:nvSpPr>
          <p:cNvPr id="14339" name="Rectangle 3">
            <a:extLst>
              <a:ext uri="{FF2B5EF4-FFF2-40B4-BE49-F238E27FC236}">
                <a16:creationId xmlns:a16="http://schemas.microsoft.com/office/drawing/2014/main" id="{D26DB1D5-85C6-499B-AEC9-3714028F4624}"/>
              </a:ext>
            </a:extLst>
          </p:cNvPr>
          <p:cNvSpPr>
            <a:spLocks noGrp="1" noChangeArrowheads="1"/>
          </p:cNvSpPr>
          <p:nvPr>
            <p:ph type="body" idx="1"/>
          </p:nvPr>
        </p:nvSpPr>
        <p:spPr>
          <a:xfrm>
            <a:off x="563880" y="1396536"/>
            <a:ext cx="8305800" cy="4495800"/>
          </a:xfrm>
        </p:spPr>
        <p:txBody>
          <a:bodyPr/>
          <a:lstStyle/>
          <a:p>
            <a:pPr algn="just">
              <a:buFont typeface="Wingdings" panose="05000000000000000000" pitchFamily="2" charset="2"/>
              <a:buNone/>
            </a:pPr>
            <a:r>
              <a:rPr lang="en-US" altLang="en-US" sz="2200" dirty="0">
                <a:solidFill>
                  <a:schemeClr val="accent1"/>
                </a:solidFill>
              </a:rPr>
              <a:t>A subset of project management that includes the</a:t>
            </a:r>
          </a:p>
          <a:p>
            <a:pPr algn="just">
              <a:buFont typeface="Wingdings" panose="05000000000000000000" pitchFamily="2" charset="2"/>
              <a:buNone/>
            </a:pPr>
            <a:r>
              <a:rPr lang="en-US" altLang="en-US" sz="2200" b="1" dirty="0">
                <a:solidFill>
                  <a:schemeClr val="accent1"/>
                </a:solidFill>
              </a:rPr>
              <a:t>processes </a:t>
            </a:r>
            <a:r>
              <a:rPr lang="en-US" altLang="en-US" sz="2200" dirty="0">
                <a:solidFill>
                  <a:schemeClr val="accent1"/>
                </a:solidFill>
              </a:rPr>
              <a:t>required to ensure timely completion of the</a:t>
            </a:r>
          </a:p>
          <a:p>
            <a:pPr algn="just">
              <a:buFont typeface="Wingdings" panose="05000000000000000000" pitchFamily="2" charset="2"/>
              <a:buNone/>
            </a:pPr>
            <a:r>
              <a:rPr lang="en-US" altLang="en-US" sz="2200" dirty="0">
                <a:solidFill>
                  <a:schemeClr val="accent1"/>
                </a:solidFill>
              </a:rPr>
              <a:t>project.</a:t>
            </a:r>
          </a:p>
          <a:p>
            <a:pPr>
              <a:buFont typeface="Wingdings" panose="05000000000000000000" pitchFamily="2" charset="2"/>
              <a:buNone/>
            </a:pPr>
            <a:r>
              <a:rPr lang="en-US" altLang="en-US" sz="2400" dirty="0"/>
              <a:t>1. </a:t>
            </a:r>
            <a:r>
              <a:rPr lang="en-US" altLang="en-US" sz="2400" b="1" dirty="0"/>
              <a:t>Activity definition</a:t>
            </a:r>
          </a:p>
          <a:p>
            <a:pPr>
              <a:buFont typeface="Wingdings" panose="05000000000000000000" pitchFamily="2" charset="2"/>
              <a:buNone/>
            </a:pPr>
            <a:r>
              <a:rPr lang="en-US" altLang="en-US" sz="2000" dirty="0"/>
              <a:t>		–identifying the specific activities that must be performed 	  to produce the various project deliverables</a:t>
            </a:r>
          </a:p>
          <a:p>
            <a:pPr>
              <a:buFont typeface="Wingdings" panose="05000000000000000000" pitchFamily="2" charset="2"/>
              <a:buNone/>
            </a:pPr>
            <a:r>
              <a:rPr lang="en-US" altLang="en-US" sz="2400" b="1" dirty="0"/>
              <a:t>2. Activity sequencing</a:t>
            </a:r>
          </a:p>
          <a:p>
            <a:pPr>
              <a:buFont typeface="Wingdings" panose="05000000000000000000" pitchFamily="2" charset="2"/>
              <a:buNone/>
            </a:pPr>
            <a:r>
              <a:rPr lang="en-US" altLang="en-US" sz="2000" dirty="0"/>
              <a:t>		–identifying and documenting interactivity dependencies</a:t>
            </a:r>
          </a:p>
          <a:p>
            <a:pPr>
              <a:buFont typeface="Wingdings" panose="05000000000000000000" pitchFamily="2" charset="2"/>
              <a:buNone/>
            </a:pPr>
            <a:r>
              <a:rPr lang="en-US" altLang="en-US" sz="2400" b="1" dirty="0"/>
              <a:t>3. Activity duration estimating</a:t>
            </a:r>
          </a:p>
          <a:p>
            <a:pPr>
              <a:buFont typeface="Wingdings" panose="05000000000000000000" pitchFamily="2" charset="2"/>
              <a:buNone/>
            </a:pPr>
            <a:r>
              <a:rPr lang="en-US" altLang="en-US" sz="2400" dirty="0"/>
              <a:t>		</a:t>
            </a:r>
            <a:r>
              <a:rPr lang="en-US" altLang="en-US" sz="2000" dirty="0"/>
              <a:t>–estimating the number of work periods which will be 	needed to complete individual activities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FEFBE2A-096E-473C-9D06-A436CD082F2E}"/>
              </a:ext>
            </a:extLst>
          </p:cNvPr>
          <p:cNvSpPr>
            <a:spLocks noGrp="1"/>
          </p:cNvSpPr>
          <p:nvPr>
            <p:ph type="sldNum" sz="quarter" idx="12"/>
          </p:nvPr>
        </p:nvSpPr>
        <p:spPr/>
        <p:txBody>
          <a:bodyPr/>
          <a:lstStyle/>
          <a:p>
            <a:fld id="{A590BF71-FCCC-40F6-91E3-1276D0D92F9B}" type="slidenum">
              <a:rPr lang="en-US" altLang="en-US"/>
              <a:pPr/>
              <a:t>8</a:t>
            </a:fld>
            <a:endParaRPr lang="en-US" altLang="en-US"/>
          </a:p>
        </p:txBody>
      </p:sp>
      <p:sp>
        <p:nvSpPr>
          <p:cNvPr id="15362" name="AutoShape 2">
            <a:extLst>
              <a:ext uri="{FF2B5EF4-FFF2-40B4-BE49-F238E27FC236}">
                <a16:creationId xmlns:a16="http://schemas.microsoft.com/office/drawing/2014/main" id="{E1E7329E-1114-46C4-AE23-42D5C8B3874A}"/>
              </a:ext>
            </a:extLst>
          </p:cNvPr>
          <p:cNvSpPr>
            <a:spLocks noGrp="1" noChangeArrowheads="1"/>
          </p:cNvSpPr>
          <p:nvPr>
            <p:ph type="title"/>
          </p:nvPr>
        </p:nvSpPr>
        <p:spPr/>
        <p:txBody>
          <a:bodyPr/>
          <a:lstStyle/>
          <a:p>
            <a:r>
              <a:rPr lang="en-US" altLang="en-US" b="0"/>
              <a:t>Time Management--cont</a:t>
            </a:r>
          </a:p>
        </p:txBody>
      </p:sp>
      <p:sp>
        <p:nvSpPr>
          <p:cNvPr id="15363" name="Rectangle 3">
            <a:extLst>
              <a:ext uri="{FF2B5EF4-FFF2-40B4-BE49-F238E27FC236}">
                <a16:creationId xmlns:a16="http://schemas.microsoft.com/office/drawing/2014/main" id="{11AB7423-EC68-4CB9-9153-AA2244F1D6AF}"/>
              </a:ext>
            </a:extLst>
          </p:cNvPr>
          <p:cNvSpPr>
            <a:spLocks noGrp="1" noChangeArrowheads="1"/>
          </p:cNvSpPr>
          <p:nvPr>
            <p:ph type="body" idx="1"/>
          </p:nvPr>
        </p:nvSpPr>
        <p:spPr/>
        <p:txBody>
          <a:bodyPr/>
          <a:lstStyle/>
          <a:p>
            <a:pPr>
              <a:buFont typeface="Wingdings" panose="05000000000000000000" pitchFamily="2" charset="2"/>
              <a:buNone/>
            </a:pPr>
            <a:r>
              <a:rPr lang="en-US" altLang="en-US" sz="2800" b="1" dirty="0"/>
              <a:t>4. Schedule development</a:t>
            </a:r>
          </a:p>
          <a:p>
            <a:pPr>
              <a:buFont typeface="Wingdings" panose="05000000000000000000" pitchFamily="2" charset="2"/>
              <a:buNone/>
            </a:pPr>
            <a:r>
              <a:rPr lang="en-US" altLang="en-US" sz="2800" dirty="0"/>
              <a:t>	</a:t>
            </a:r>
            <a:r>
              <a:rPr lang="en-US" altLang="en-US" sz="1800" dirty="0"/>
              <a:t>–analyzing activity sequences, activity durations, and resource requirements to create the project schedule</a:t>
            </a:r>
          </a:p>
          <a:p>
            <a:pPr>
              <a:buFont typeface="Wingdings" panose="05000000000000000000" pitchFamily="2" charset="2"/>
              <a:buNone/>
            </a:pPr>
            <a:r>
              <a:rPr lang="en-US" altLang="en-US" sz="2800" b="1" dirty="0"/>
              <a:t>5. Schedule control</a:t>
            </a:r>
          </a:p>
          <a:p>
            <a:pPr>
              <a:buFont typeface="Wingdings" panose="05000000000000000000" pitchFamily="2" charset="2"/>
              <a:buNone/>
            </a:pPr>
            <a:r>
              <a:rPr lang="en-US" altLang="en-US" sz="1800" dirty="0"/>
              <a:t>	–controlling changes to the project schedule</a:t>
            </a:r>
          </a:p>
          <a:p>
            <a:pPr>
              <a:buFont typeface="Wingdings" panose="05000000000000000000" pitchFamily="2" charset="2"/>
              <a:buNone/>
            </a:pPr>
            <a:endParaRPr lang="en-US" altLang="en-US" sz="2000"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E63792E-6B41-44F4-B08B-75F8AC461921}"/>
              </a:ext>
            </a:extLst>
          </p:cNvPr>
          <p:cNvSpPr>
            <a:spLocks noGrp="1"/>
          </p:cNvSpPr>
          <p:nvPr>
            <p:ph type="sldNum" sz="quarter" idx="12"/>
          </p:nvPr>
        </p:nvSpPr>
        <p:spPr/>
        <p:txBody>
          <a:bodyPr/>
          <a:lstStyle/>
          <a:p>
            <a:fld id="{02D75D2F-EC21-45E0-8623-D22B740F0046}" type="slidenum">
              <a:rPr lang="en-US" altLang="en-US"/>
              <a:pPr/>
              <a:t>9</a:t>
            </a:fld>
            <a:endParaRPr lang="en-US" altLang="en-US"/>
          </a:p>
        </p:txBody>
      </p:sp>
      <p:sp>
        <p:nvSpPr>
          <p:cNvPr id="16386" name="AutoShape 2">
            <a:extLst>
              <a:ext uri="{FF2B5EF4-FFF2-40B4-BE49-F238E27FC236}">
                <a16:creationId xmlns:a16="http://schemas.microsoft.com/office/drawing/2014/main" id="{BD811AA7-B965-460F-8C90-26DCEC769635}"/>
              </a:ext>
            </a:extLst>
          </p:cNvPr>
          <p:cNvSpPr>
            <a:spLocks noGrp="1" noChangeArrowheads="1"/>
          </p:cNvSpPr>
          <p:nvPr>
            <p:ph type="title"/>
          </p:nvPr>
        </p:nvSpPr>
        <p:spPr/>
        <p:txBody>
          <a:bodyPr/>
          <a:lstStyle/>
          <a:p>
            <a:r>
              <a:rPr lang="en-US" altLang="en-US" b="0"/>
              <a:t>Cost Management</a:t>
            </a:r>
          </a:p>
        </p:txBody>
      </p:sp>
      <p:sp>
        <p:nvSpPr>
          <p:cNvPr id="16387" name="Rectangle 3">
            <a:extLst>
              <a:ext uri="{FF2B5EF4-FFF2-40B4-BE49-F238E27FC236}">
                <a16:creationId xmlns:a16="http://schemas.microsoft.com/office/drawing/2014/main" id="{58063DFA-E073-410B-A9E7-E7142BF67E20}"/>
              </a:ext>
            </a:extLst>
          </p:cNvPr>
          <p:cNvSpPr>
            <a:spLocks noGrp="1" noChangeArrowheads="1"/>
          </p:cNvSpPr>
          <p:nvPr>
            <p:ph type="body" idx="1"/>
          </p:nvPr>
        </p:nvSpPr>
        <p:spPr>
          <a:xfrm>
            <a:off x="457200" y="1660941"/>
            <a:ext cx="8305800" cy="3724275"/>
          </a:xfrm>
        </p:spPr>
        <p:txBody>
          <a:bodyPr>
            <a:normAutofit lnSpcReduction="10000"/>
          </a:bodyPr>
          <a:lstStyle/>
          <a:p>
            <a:pPr algn="just">
              <a:lnSpc>
                <a:spcPct val="90000"/>
              </a:lnSpc>
              <a:buNone/>
            </a:pPr>
            <a:r>
              <a:rPr lang="en-US" altLang="en-US" sz="2200" dirty="0">
                <a:solidFill>
                  <a:schemeClr val="accent1"/>
                </a:solidFill>
              </a:rPr>
              <a:t>A subset of project management that includes the </a:t>
            </a:r>
            <a:r>
              <a:rPr lang="en-US" altLang="en-US" sz="2200" b="1" dirty="0">
                <a:solidFill>
                  <a:schemeClr val="accent1"/>
                </a:solidFill>
              </a:rPr>
              <a:t>processes</a:t>
            </a:r>
            <a:r>
              <a:rPr lang="en-US" altLang="en-US" sz="2200" dirty="0">
                <a:solidFill>
                  <a:schemeClr val="accent1"/>
                </a:solidFill>
              </a:rPr>
              <a:t> required to ensure that the project is completed within the approved budget.</a:t>
            </a:r>
          </a:p>
          <a:p>
            <a:pPr>
              <a:lnSpc>
                <a:spcPct val="90000"/>
              </a:lnSpc>
              <a:buFont typeface="Wingdings" panose="05000000000000000000" pitchFamily="2" charset="2"/>
              <a:buNone/>
            </a:pPr>
            <a:r>
              <a:rPr lang="en-US" altLang="en-US" sz="2000" dirty="0"/>
              <a:t>1. </a:t>
            </a:r>
            <a:r>
              <a:rPr lang="en-US" altLang="en-US" sz="2000" b="1" dirty="0"/>
              <a:t>Resource planning</a:t>
            </a:r>
          </a:p>
          <a:p>
            <a:pPr>
              <a:lnSpc>
                <a:spcPct val="90000"/>
              </a:lnSpc>
              <a:buFont typeface="Wingdings" panose="05000000000000000000" pitchFamily="2" charset="2"/>
              <a:buNone/>
            </a:pPr>
            <a:r>
              <a:rPr lang="en-US" altLang="en-US" sz="2000" dirty="0"/>
              <a:t>	– Determining resources and what quantities of each should be used</a:t>
            </a:r>
          </a:p>
          <a:p>
            <a:pPr>
              <a:lnSpc>
                <a:spcPct val="90000"/>
              </a:lnSpc>
              <a:buFont typeface="Wingdings" panose="05000000000000000000" pitchFamily="2" charset="2"/>
              <a:buNone/>
            </a:pPr>
            <a:r>
              <a:rPr lang="en-US" altLang="en-US" sz="2000" b="1" dirty="0"/>
              <a:t>2. Cost Estimating</a:t>
            </a:r>
          </a:p>
          <a:p>
            <a:pPr>
              <a:lnSpc>
                <a:spcPct val="90000"/>
              </a:lnSpc>
              <a:buFont typeface="Wingdings" panose="05000000000000000000" pitchFamily="2" charset="2"/>
              <a:buNone/>
            </a:pPr>
            <a:r>
              <a:rPr lang="en-US" altLang="en-US" sz="2000" dirty="0"/>
              <a:t>	– Developing approximation of the costs of the resources need</a:t>
            </a:r>
          </a:p>
          <a:p>
            <a:pPr>
              <a:lnSpc>
                <a:spcPct val="90000"/>
              </a:lnSpc>
              <a:buFont typeface="Wingdings" panose="05000000000000000000" pitchFamily="2" charset="2"/>
              <a:buNone/>
            </a:pPr>
            <a:r>
              <a:rPr lang="en-US" altLang="en-US" sz="2000" dirty="0"/>
              <a:t>3. </a:t>
            </a:r>
            <a:r>
              <a:rPr lang="en-US" altLang="en-US" sz="2000" b="1" dirty="0"/>
              <a:t>Cost budgeting</a:t>
            </a:r>
          </a:p>
          <a:p>
            <a:pPr>
              <a:lnSpc>
                <a:spcPct val="90000"/>
              </a:lnSpc>
              <a:buFont typeface="Wingdings" panose="05000000000000000000" pitchFamily="2" charset="2"/>
              <a:buNone/>
            </a:pPr>
            <a:r>
              <a:rPr lang="en-US" altLang="en-US" sz="2000" dirty="0"/>
              <a:t>	– Allocating the overall cost estimate to individual work items</a:t>
            </a:r>
          </a:p>
          <a:p>
            <a:pPr>
              <a:lnSpc>
                <a:spcPct val="90000"/>
              </a:lnSpc>
              <a:buFont typeface="Wingdings" panose="05000000000000000000" pitchFamily="2" charset="2"/>
              <a:buNone/>
            </a:pPr>
            <a:r>
              <a:rPr lang="en-US" altLang="en-US" sz="2000" b="1" dirty="0"/>
              <a:t>4. Cost Control</a:t>
            </a:r>
          </a:p>
          <a:p>
            <a:pPr>
              <a:lnSpc>
                <a:spcPct val="90000"/>
              </a:lnSpc>
              <a:buFont typeface="Wingdings" panose="05000000000000000000" pitchFamily="2" charset="2"/>
              <a:buNone/>
            </a:pPr>
            <a:r>
              <a:rPr lang="en-US" altLang="en-US" sz="2000" dirty="0"/>
              <a:t>	</a:t>
            </a:r>
            <a:r>
              <a:rPr lang="en-US" altLang="en-US" dirty="0"/>
              <a:t>-</a:t>
            </a:r>
            <a:r>
              <a:rPr lang="en-US" altLang="en-US" sz="2000" dirty="0"/>
              <a:t> Controlling changes to the project budget</a:t>
            </a:r>
          </a:p>
          <a:p>
            <a:pPr>
              <a:lnSpc>
                <a:spcPct val="90000"/>
              </a:lnSpc>
              <a:buFont typeface="Wingdings" panose="05000000000000000000" pitchFamily="2" charset="2"/>
              <a:buNone/>
            </a:pPr>
            <a:endParaRPr lang="en-US" alt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3239</Words>
  <Application>Microsoft Office PowerPoint</Application>
  <PresentationFormat>On-screen Show (4:3)</PresentationFormat>
  <Paragraphs>388</Paragraphs>
  <Slides>46</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Arial</vt:lpstr>
      <vt:lpstr>Calibri</vt:lpstr>
      <vt:lpstr>Google Sans</vt:lpstr>
      <vt:lpstr>Times New Roman</vt:lpstr>
      <vt:lpstr>Verdana</vt:lpstr>
      <vt:lpstr>Wingdings</vt:lpstr>
      <vt:lpstr>Office Theme</vt:lpstr>
      <vt:lpstr>Project Management Processes </vt:lpstr>
      <vt:lpstr>Project Management </vt:lpstr>
      <vt:lpstr>PowerPoint Presentation</vt:lpstr>
      <vt:lpstr>PMI Knowledge Areas</vt:lpstr>
      <vt:lpstr>PowerPoint Presentation</vt:lpstr>
      <vt:lpstr>Scope Management</vt:lpstr>
      <vt:lpstr>Time Management</vt:lpstr>
      <vt:lpstr>Time Management--cont</vt:lpstr>
      <vt:lpstr>Cost Management</vt:lpstr>
      <vt:lpstr>Quality Management</vt:lpstr>
      <vt:lpstr>Human Resource Management</vt:lpstr>
      <vt:lpstr>Communication Management</vt:lpstr>
      <vt:lpstr>Managers VS Leaders</vt:lpstr>
      <vt:lpstr>Project Management Institute </vt:lpstr>
      <vt:lpstr>Project Management Professional </vt:lpstr>
      <vt:lpstr>Project Management Office- PMO</vt:lpstr>
      <vt:lpstr>Projects in Controlled Environments (PRINCE2)</vt:lpstr>
      <vt:lpstr>Elements of PRINCE2</vt:lpstr>
      <vt:lpstr>PowerPoint Presentation</vt:lpstr>
      <vt:lpstr>Elements of PRINCE2</vt:lpstr>
      <vt:lpstr>PowerPoint Presentation</vt:lpstr>
      <vt:lpstr>Elements of PRINCE2</vt:lpstr>
      <vt:lpstr>Assignment</vt:lpstr>
      <vt:lpstr>PMBOK Vs PRINCE2</vt:lpstr>
      <vt:lpstr>PMBOK Vs PRINCE2</vt:lpstr>
      <vt:lpstr>The Triple Constraint</vt:lpstr>
      <vt:lpstr>Time Goals</vt:lpstr>
      <vt:lpstr>Cost Goals</vt:lpstr>
      <vt:lpstr>Scope Goals</vt:lpstr>
      <vt:lpstr>Project Objectives </vt:lpstr>
      <vt:lpstr>SMART criteria </vt:lpstr>
      <vt:lpstr>Setting Objectives </vt:lpstr>
      <vt:lpstr>Sub objectives &amp; Goals </vt:lpstr>
      <vt:lpstr>Objectives – An Example</vt:lpstr>
      <vt:lpstr>Project Life Cycle</vt:lpstr>
      <vt:lpstr>PowerPoint Presentation</vt:lpstr>
      <vt:lpstr>PowerPoint Presentation</vt:lpstr>
      <vt:lpstr>Project Initiating </vt:lpstr>
      <vt:lpstr>Project Charter </vt:lpstr>
      <vt:lpstr>PowerPoint Presentation</vt:lpstr>
      <vt:lpstr>PowerPoint Presentation</vt:lpstr>
      <vt:lpstr>PowerPoint Presentation</vt:lpstr>
      <vt:lpstr>Project Overview Statement (POS)</vt:lpstr>
      <vt:lpstr>PowerPoint Presentation</vt:lpstr>
      <vt:lpstr>Statement of Work (SOW)</vt:lpstr>
      <vt:lpstr>Project Kickoff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Ruqia Bibi</cp:lastModifiedBy>
  <cp:revision>41</cp:revision>
  <dcterms:created xsi:type="dcterms:W3CDTF">2014-06-15T05:18:15Z</dcterms:created>
  <dcterms:modified xsi:type="dcterms:W3CDTF">2023-10-09T04:44:58Z</dcterms:modified>
</cp:coreProperties>
</file>