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7" r:id="rId2"/>
    <p:sldId id="341" r:id="rId3"/>
    <p:sldId id="366" r:id="rId4"/>
    <p:sldId id="258" r:id="rId5"/>
    <p:sldId id="259" r:id="rId6"/>
    <p:sldId id="333" r:id="rId7"/>
    <p:sldId id="334" r:id="rId8"/>
    <p:sldId id="336" r:id="rId9"/>
    <p:sldId id="260" r:id="rId10"/>
    <p:sldId id="261" r:id="rId11"/>
    <p:sldId id="373" r:id="rId12"/>
    <p:sldId id="363" r:id="rId13"/>
    <p:sldId id="305" r:id="rId14"/>
    <p:sldId id="376" r:id="rId15"/>
    <p:sldId id="375" r:id="rId16"/>
    <p:sldId id="374" r:id="rId17"/>
    <p:sldId id="326" r:id="rId18"/>
    <p:sldId id="377" r:id="rId19"/>
    <p:sldId id="262" r:id="rId20"/>
    <p:sldId id="381" r:id="rId21"/>
    <p:sldId id="263" r:id="rId22"/>
    <p:sldId id="382" r:id="rId23"/>
    <p:sldId id="342" r:id="rId24"/>
    <p:sldId id="343" r:id="rId25"/>
    <p:sldId id="364" r:id="rId26"/>
    <p:sldId id="346" r:id="rId27"/>
    <p:sldId id="347" r:id="rId28"/>
    <p:sldId id="348" r:id="rId29"/>
    <p:sldId id="349" r:id="rId30"/>
    <p:sldId id="383" r:id="rId31"/>
    <p:sldId id="380" r:id="rId32"/>
    <p:sldId id="379" r:id="rId33"/>
    <p:sldId id="350" r:id="rId34"/>
    <p:sldId id="351" r:id="rId35"/>
    <p:sldId id="352" r:id="rId36"/>
    <p:sldId id="353" r:id="rId37"/>
    <p:sldId id="354" r:id="rId38"/>
    <p:sldId id="365" r:id="rId39"/>
    <p:sldId id="384" r:id="rId40"/>
    <p:sldId id="38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21" autoAdjust="0"/>
  </p:normalViewPr>
  <p:slideViewPr>
    <p:cSldViewPr>
      <p:cViewPr varScale="1">
        <p:scale>
          <a:sx n="66" d="100"/>
          <a:sy n="66" d="100"/>
        </p:scale>
        <p:origin x="193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9823E6-17A2-4FE2-8EA8-8ACB05F9EE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D60EE56-9F91-4AD1-A093-B8BDC961CE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847D4D-4ADD-4590-B5EE-4F959D16CEDD}" type="datetimeFigureOut">
              <a:rPr lang="en-US" smtClean="0"/>
              <a:t>10/10/2023</a:t>
            </a:fld>
            <a:endParaRPr lang="en-US"/>
          </a:p>
        </p:txBody>
      </p:sp>
      <p:sp>
        <p:nvSpPr>
          <p:cNvPr id="4" name="Footer Placeholder 3">
            <a:extLst>
              <a:ext uri="{FF2B5EF4-FFF2-40B4-BE49-F238E27FC236}">
                <a16:creationId xmlns:a16="http://schemas.microsoft.com/office/drawing/2014/main" id="{CFDCE2B2-B899-4EA1-B78F-3C55459D20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F58F7A-6FEF-4135-8EE4-E6E3CB9A59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C61465-A998-4029-8C3C-4613237A3BBC}" type="slidenum">
              <a:rPr lang="en-US" smtClean="0"/>
              <a:t>‹#›</a:t>
            </a:fld>
            <a:endParaRPr lang="en-US"/>
          </a:p>
        </p:txBody>
      </p:sp>
    </p:spTree>
    <p:extLst>
      <p:ext uri="{BB962C8B-B14F-4D97-AF65-F5344CB8AC3E}">
        <p14:creationId xmlns:p14="http://schemas.microsoft.com/office/powerpoint/2010/main" val="848682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3E79F3A-4F6C-4F80-8317-442111D2D35D}" type="slidenum">
              <a:rPr lang="en-US"/>
              <a:pPr/>
              <a:t>‹#›</a:t>
            </a:fld>
            <a:endParaRPr lang="en-US"/>
          </a:p>
        </p:txBody>
      </p:sp>
    </p:spTree>
    <p:extLst>
      <p:ext uri="{BB962C8B-B14F-4D97-AF65-F5344CB8AC3E}">
        <p14:creationId xmlns:p14="http://schemas.microsoft.com/office/powerpoint/2010/main" val="325550760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05095-EFA0-4093-AA81-A174AE64811C}" type="slidenum">
              <a:rPr lang="en-US"/>
              <a:pPr/>
              <a:t>4</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26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FE0B4-1EEC-43A1-BA09-26C7B9897D3A}" type="slidenum">
              <a:rPr lang="en-US"/>
              <a:pPr/>
              <a:t>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517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rial" panose="020B0604020202020204" pitchFamily="34" charset="0"/>
              </a:rPr>
              <a:t>The internal rate of return (IRR) of a project is the expected growth rate of a project investment. </a:t>
            </a:r>
            <a:endParaRPr lang="en-US" dirty="0"/>
          </a:p>
        </p:txBody>
      </p:sp>
      <p:sp>
        <p:nvSpPr>
          <p:cNvPr id="4" name="Slide Number Placeholder 3"/>
          <p:cNvSpPr>
            <a:spLocks noGrp="1"/>
          </p:cNvSpPr>
          <p:nvPr>
            <p:ph type="sldNum" sz="quarter" idx="5"/>
          </p:nvPr>
        </p:nvSpPr>
        <p:spPr/>
        <p:txBody>
          <a:bodyPr/>
          <a:lstStyle/>
          <a:p>
            <a:fld id="{E3E79F3A-4F6C-4F80-8317-442111D2D35D}" type="slidenum">
              <a:rPr lang="en-US" smtClean="0"/>
              <a:pPr/>
              <a:t>7</a:t>
            </a:fld>
            <a:endParaRPr lang="en-US"/>
          </a:p>
        </p:txBody>
      </p:sp>
    </p:spTree>
    <p:extLst>
      <p:ext uri="{BB962C8B-B14F-4D97-AF65-F5344CB8AC3E}">
        <p14:creationId xmlns:p14="http://schemas.microsoft.com/office/powerpoint/2010/main" val="217295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DC2F0-7E93-499E-A0D6-9F12C40290B1}" type="slidenum">
              <a:rPr lang="en-US"/>
              <a:pPr/>
              <a:t>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847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E79F3A-4F6C-4F80-8317-442111D2D35D}" type="slidenum">
              <a:rPr lang="en-US" smtClean="0"/>
              <a:pPr/>
              <a:t>10</a:t>
            </a:fld>
            <a:endParaRPr lang="en-US"/>
          </a:p>
        </p:txBody>
      </p:sp>
    </p:spTree>
    <p:extLst>
      <p:ext uri="{BB962C8B-B14F-4D97-AF65-F5344CB8AC3E}">
        <p14:creationId xmlns:p14="http://schemas.microsoft.com/office/powerpoint/2010/main" val="134597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Review WBSs of similar projects and tailor to your project.</a:t>
            </a:r>
            <a:endParaRPr lang="en-US" dirty="0"/>
          </a:p>
        </p:txBody>
      </p:sp>
      <p:sp>
        <p:nvSpPr>
          <p:cNvPr id="4" name="Slide Number Placeholder 3"/>
          <p:cNvSpPr>
            <a:spLocks noGrp="1"/>
          </p:cNvSpPr>
          <p:nvPr>
            <p:ph type="sldNum" sz="quarter" idx="5"/>
          </p:nvPr>
        </p:nvSpPr>
        <p:spPr/>
        <p:txBody>
          <a:bodyPr/>
          <a:lstStyle/>
          <a:p>
            <a:fld id="{E3E79F3A-4F6C-4F80-8317-442111D2D35D}" type="slidenum">
              <a:rPr lang="en-US" smtClean="0"/>
              <a:pPr/>
              <a:t>35</a:t>
            </a:fld>
            <a:endParaRPr lang="en-US"/>
          </a:p>
        </p:txBody>
      </p:sp>
    </p:spTree>
    <p:extLst>
      <p:ext uri="{BB962C8B-B14F-4D97-AF65-F5344CB8AC3E}">
        <p14:creationId xmlns:p14="http://schemas.microsoft.com/office/powerpoint/2010/main" val="74177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Organizational structure is </a:t>
            </a:r>
            <a:r>
              <a:rPr lang="en-US" b="1" i="0" dirty="0">
                <a:solidFill>
                  <a:srgbClr val="202124"/>
                </a:solidFill>
                <a:effectLst/>
                <a:latin typeface="arial" panose="020B0604020202020204" pitchFamily="34" charset="0"/>
              </a:rPr>
              <a:t>a way or method by which</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organizational activities are divided, organized and coordinated</a:t>
            </a:r>
            <a:r>
              <a:rPr lang="en-US" b="0" i="0" dirty="0">
                <a:solidFill>
                  <a:srgbClr val="202124"/>
                </a:solidFill>
                <a:effectLst/>
                <a:latin typeface="arial" panose="020B0604020202020204" pitchFamily="34" charset="0"/>
              </a:rPr>
              <a:t>. The organizations created the structures to coordinate the. activities of work factors and control the member performance</a:t>
            </a:r>
            <a:endParaRPr lang="en-US" dirty="0"/>
          </a:p>
        </p:txBody>
      </p:sp>
      <p:sp>
        <p:nvSpPr>
          <p:cNvPr id="4" name="Slide Number Placeholder 3"/>
          <p:cNvSpPr>
            <a:spLocks noGrp="1"/>
          </p:cNvSpPr>
          <p:nvPr>
            <p:ph type="sldNum" sz="quarter" idx="5"/>
          </p:nvPr>
        </p:nvSpPr>
        <p:spPr/>
        <p:txBody>
          <a:bodyPr/>
          <a:lstStyle/>
          <a:p>
            <a:fld id="{E3E79F3A-4F6C-4F80-8317-442111D2D35D}" type="slidenum">
              <a:rPr lang="en-US" smtClean="0"/>
              <a:pPr/>
              <a:t>37</a:t>
            </a:fld>
            <a:endParaRPr lang="en-US"/>
          </a:p>
        </p:txBody>
      </p:sp>
    </p:spTree>
    <p:extLst>
      <p:ext uri="{BB962C8B-B14F-4D97-AF65-F5344CB8AC3E}">
        <p14:creationId xmlns:p14="http://schemas.microsoft.com/office/powerpoint/2010/main" val="94093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Google Sans"/>
              </a:rPr>
              <a:t>Scope creep is </a:t>
            </a:r>
            <a:r>
              <a:rPr lang="en-US" b="0" i="0" dirty="0">
                <a:solidFill>
                  <a:srgbClr val="040C28"/>
                </a:solidFill>
                <a:effectLst/>
                <a:latin typeface="Google Sans"/>
              </a:rPr>
              <a:t>what happens when changes are made to the project scope without any control procedure like change requests</a:t>
            </a:r>
            <a:r>
              <a:rPr lang="en-US" b="0" i="0" dirty="0">
                <a:solidFill>
                  <a:srgbClr val="1F1F1F"/>
                </a:solidFill>
                <a:effectLst/>
                <a:latin typeface="Google Sans"/>
              </a:rPr>
              <a:t>. Those changes also affect the project schedule, budget, costs, resource allocation and might compromise the completion of milestones and goals</a:t>
            </a:r>
            <a:endParaRPr lang="en-US" dirty="0"/>
          </a:p>
        </p:txBody>
      </p:sp>
      <p:sp>
        <p:nvSpPr>
          <p:cNvPr id="4" name="Slide Number Placeholder 3"/>
          <p:cNvSpPr>
            <a:spLocks noGrp="1"/>
          </p:cNvSpPr>
          <p:nvPr>
            <p:ph type="sldNum" sz="quarter" idx="5"/>
          </p:nvPr>
        </p:nvSpPr>
        <p:spPr/>
        <p:txBody>
          <a:bodyPr/>
          <a:lstStyle/>
          <a:p>
            <a:fld id="{E3E79F3A-4F6C-4F80-8317-442111D2D35D}" type="slidenum">
              <a:rPr lang="en-US" smtClean="0"/>
              <a:pPr/>
              <a:t>38</a:t>
            </a:fld>
            <a:endParaRPr lang="en-US"/>
          </a:p>
        </p:txBody>
      </p:sp>
    </p:spTree>
    <p:extLst>
      <p:ext uri="{BB962C8B-B14F-4D97-AF65-F5344CB8AC3E}">
        <p14:creationId xmlns:p14="http://schemas.microsoft.com/office/powerpoint/2010/main" val="85284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E79F3A-4F6C-4F80-8317-442111D2D35D}" type="slidenum">
              <a:rPr lang="en-US" smtClean="0"/>
              <a:pPr/>
              <a:t>39</a:t>
            </a:fld>
            <a:endParaRPr lang="en-US"/>
          </a:p>
        </p:txBody>
      </p:sp>
    </p:spTree>
    <p:extLst>
      <p:ext uri="{BB962C8B-B14F-4D97-AF65-F5344CB8AC3E}">
        <p14:creationId xmlns:p14="http://schemas.microsoft.com/office/powerpoint/2010/main" val="419607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AB10B2DD-1B12-42E5-B9E5-628CD101BDB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352AADF-3E6E-49C4-B127-71F8B532ABC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85725"/>
            <a:ext cx="2190750" cy="6315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85725"/>
            <a:ext cx="6419850" cy="6315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CBA833-68E6-44FE-9FFB-E498641817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8229600" cy="762000"/>
          </a:xfrm>
        </p:spPr>
        <p:txBody>
          <a:bodyPr/>
          <a:lstStyle/>
          <a:p>
            <a:r>
              <a:rPr lang="en-US"/>
              <a:t>Click to edit Master title style</a:t>
            </a:r>
          </a:p>
        </p:txBody>
      </p:sp>
      <p:sp>
        <p:nvSpPr>
          <p:cNvPr id="3" name="Table Placeholder 2"/>
          <p:cNvSpPr>
            <a:spLocks noGrp="1"/>
          </p:cNvSpPr>
          <p:nvPr>
            <p:ph type="tbl" idx="1"/>
          </p:nvPr>
        </p:nvSpPr>
        <p:spPr>
          <a:xfrm>
            <a:off x="152400" y="990600"/>
            <a:ext cx="8763000" cy="5410200"/>
          </a:xfrm>
        </p:spPr>
        <p:txBody>
          <a:bodyPr/>
          <a:lstStyle/>
          <a:p>
            <a:endParaRPr lang="en-US"/>
          </a:p>
        </p:txBody>
      </p:sp>
      <p:sp>
        <p:nvSpPr>
          <p:cNvPr id="4" name="Footer Placeholder 3"/>
          <p:cNvSpPr>
            <a:spLocks noGrp="1"/>
          </p:cNvSpPr>
          <p:nvPr>
            <p:ph type="ftr" sz="quarter" idx="10"/>
          </p:nvPr>
        </p:nvSpPr>
        <p:spPr>
          <a:xfrm>
            <a:off x="95250" y="6610350"/>
            <a:ext cx="4343400" cy="168275"/>
          </a:xfrm>
        </p:spPr>
        <p:txBody>
          <a:bodyPr/>
          <a:lstStyle>
            <a:lvl1pPr>
              <a:defRPr/>
            </a:lvl1pPr>
          </a:lstStyle>
          <a:p>
            <a:endParaRPr lang="en-US"/>
          </a:p>
        </p:txBody>
      </p:sp>
      <p:sp>
        <p:nvSpPr>
          <p:cNvPr id="5" name="Slide Number Placeholder 4"/>
          <p:cNvSpPr>
            <a:spLocks noGrp="1"/>
          </p:cNvSpPr>
          <p:nvPr>
            <p:ph type="sldNum" sz="quarter" idx="11"/>
          </p:nvPr>
        </p:nvSpPr>
        <p:spPr>
          <a:xfrm>
            <a:off x="8686800" y="6648450"/>
            <a:ext cx="381000" cy="152400"/>
          </a:xfrm>
        </p:spPr>
        <p:txBody>
          <a:bodyPr/>
          <a:lstStyle>
            <a:lvl1pPr>
              <a:defRPr/>
            </a:lvl1pPr>
          </a:lstStyle>
          <a:p>
            <a:fld id="{F00AC632-128E-43B5-9A61-06BF9503D67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85725"/>
            <a:ext cx="8229600" cy="762000"/>
          </a:xfrm>
        </p:spPr>
        <p:txBody>
          <a:bodyPr/>
          <a:lstStyle/>
          <a:p>
            <a:r>
              <a:rPr lang="en-US"/>
              <a:t>Click to edit Master title style</a:t>
            </a:r>
          </a:p>
        </p:txBody>
      </p:sp>
      <p:sp>
        <p:nvSpPr>
          <p:cNvPr id="3" name="Content Placeholder 2"/>
          <p:cNvSpPr>
            <a:spLocks noGrp="1"/>
          </p:cNvSpPr>
          <p:nvPr>
            <p:ph sz="quarter" idx="1"/>
          </p:nvPr>
        </p:nvSpPr>
        <p:spPr>
          <a:xfrm>
            <a:off x="152400" y="990600"/>
            <a:ext cx="43053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990600"/>
            <a:ext cx="43053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52400" y="3771900"/>
            <a:ext cx="43053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3771900"/>
            <a:ext cx="43053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95250" y="6610350"/>
            <a:ext cx="4343400" cy="168275"/>
          </a:xfrm>
        </p:spPr>
        <p:txBody>
          <a:bodyPr/>
          <a:lstStyle>
            <a:lvl1pPr>
              <a:defRPr/>
            </a:lvl1pPr>
          </a:lstStyle>
          <a:p>
            <a:endParaRPr lang="en-US"/>
          </a:p>
        </p:txBody>
      </p:sp>
      <p:sp>
        <p:nvSpPr>
          <p:cNvPr id="8" name="Slide Number Placeholder 7"/>
          <p:cNvSpPr>
            <a:spLocks noGrp="1"/>
          </p:cNvSpPr>
          <p:nvPr>
            <p:ph type="sldNum" sz="quarter" idx="11"/>
          </p:nvPr>
        </p:nvSpPr>
        <p:spPr>
          <a:xfrm>
            <a:off x="8686800" y="6648450"/>
            <a:ext cx="381000" cy="152400"/>
          </a:xfrm>
        </p:spPr>
        <p:txBody>
          <a:bodyPr/>
          <a:lstStyle>
            <a:lvl1pPr>
              <a:defRPr/>
            </a:lvl1pPr>
          </a:lstStyle>
          <a:p>
            <a:fld id="{70C3763B-CB31-42C2-A719-318B80D1A55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54C75BB4-0340-4783-A175-BF189072609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p:cNvSpPr>
            <a:spLocks noGrp="1"/>
          </p:cNvSpPr>
          <p:nvPr>
            <p:ph type="sldNum" sz="quarter" idx="11"/>
          </p:nvPr>
        </p:nvSpPr>
        <p:spPr/>
        <p:txBody>
          <a:bodyPr/>
          <a:lstStyle>
            <a:lvl1pPr>
              <a:defRPr/>
            </a:lvl1pPr>
          </a:lstStyle>
          <a:p>
            <a:fld id="{80E95500-E318-4D61-9D5D-264006E6F8C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fld id="{90015219-F11E-442F-863B-B034055184E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p:txBody>
          <a:bodyPr/>
          <a:lstStyle>
            <a:lvl1pPr>
              <a:defRPr/>
            </a:lvl1pPr>
          </a:lstStyle>
          <a:p>
            <a:fld id="{F30FD4B4-CAD8-476E-A8C8-9943D8A20B7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B9F96E1C-0DFB-4467-B16B-C89530EE513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D5DFCE29-7191-4289-8FE9-2E407BF7DCE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823AA40-1F69-4317-BFC3-CE92AF3779B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233324A-FF73-47EF-913F-71B14A7053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85725"/>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990600"/>
            <a:ext cx="87630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95250" y="6610350"/>
            <a:ext cx="43434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vl1pPr>
          </a:lstStyle>
          <a:p>
            <a:endParaRPr lang="en-US" dirty="0"/>
          </a:p>
        </p:txBody>
      </p:sp>
      <p:sp>
        <p:nvSpPr>
          <p:cNvPr id="1030" name="Rectangle 6"/>
          <p:cNvSpPr>
            <a:spLocks noGrp="1" noChangeArrowheads="1"/>
          </p:cNvSpPr>
          <p:nvPr>
            <p:ph type="sldNum" sz="quarter" idx="4"/>
          </p:nvPr>
        </p:nvSpPr>
        <p:spPr bwMode="auto">
          <a:xfrm>
            <a:off x="8686800" y="6648450"/>
            <a:ext cx="381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213F29EB-8A33-410B-9492-AE0D2319F27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000" u="sng">
          <a:solidFill>
            <a:schemeClr val="tx2"/>
          </a:solidFill>
          <a:latin typeface="+mj-lt"/>
          <a:ea typeface="+mj-ea"/>
          <a:cs typeface="+mj-cs"/>
        </a:defRPr>
      </a:lvl1pPr>
      <a:lvl2pPr algn="ctr" rtl="0" fontAlgn="base">
        <a:spcBef>
          <a:spcPct val="0"/>
        </a:spcBef>
        <a:spcAft>
          <a:spcPct val="0"/>
        </a:spcAft>
        <a:defRPr sz="4000" u="sng">
          <a:solidFill>
            <a:schemeClr val="tx2"/>
          </a:solidFill>
          <a:latin typeface="Arial" pitchFamily="34" charset="0"/>
        </a:defRPr>
      </a:lvl2pPr>
      <a:lvl3pPr algn="ctr" rtl="0" fontAlgn="base">
        <a:spcBef>
          <a:spcPct val="0"/>
        </a:spcBef>
        <a:spcAft>
          <a:spcPct val="0"/>
        </a:spcAft>
        <a:defRPr sz="4000" u="sng">
          <a:solidFill>
            <a:schemeClr val="tx2"/>
          </a:solidFill>
          <a:latin typeface="Arial" pitchFamily="34" charset="0"/>
        </a:defRPr>
      </a:lvl3pPr>
      <a:lvl4pPr algn="ctr" rtl="0" fontAlgn="base">
        <a:spcBef>
          <a:spcPct val="0"/>
        </a:spcBef>
        <a:spcAft>
          <a:spcPct val="0"/>
        </a:spcAft>
        <a:defRPr sz="4000" u="sng">
          <a:solidFill>
            <a:schemeClr val="tx2"/>
          </a:solidFill>
          <a:latin typeface="Arial" pitchFamily="34" charset="0"/>
        </a:defRPr>
      </a:lvl4pPr>
      <a:lvl5pPr algn="ctr" rtl="0" fontAlgn="base">
        <a:spcBef>
          <a:spcPct val="0"/>
        </a:spcBef>
        <a:spcAft>
          <a:spcPct val="0"/>
        </a:spcAft>
        <a:defRPr sz="4000" u="sng">
          <a:solidFill>
            <a:schemeClr val="tx2"/>
          </a:solidFill>
          <a:latin typeface="Arial" pitchFamily="34" charset="0"/>
        </a:defRPr>
      </a:lvl5pPr>
      <a:lvl6pPr marL="457200" algn="ctr" rtl="0" fontAlgn="base">
        <a:spcBef>
          <a:spcPct val="0"/>
        </a:spcBef>
        <a:spcAft>
          <a:spcPct val="0"/>
        </a:spcAft>
        <a:defRPr sz="4000" u="sng">
          <a:solidFill>
            <a:schemeClr val="tx2"/>
          </a:solidFill>
          <a:latin typeface="Arial" pitchFamily="34" charset="0"/>
        </a:defRPr>
      </a:lvl6pPr>
      <a:lvl7pPr marL="914400" algn="ctr" rtl="0" fontAlgn="base">
        <a:spcBef>
          <a:spcPct val="0"/>
        </a:spcBef>
        <a:spcAft>
          <a:spcPct val="0"/>
        </a:spcAft>
        <a:defRPr sz="4000" u="sng">
          <a:solidFill>
            <a:schemeClr val="tx2"/>
          </a:solidFill>
          <a:latin typeface="Arial" pitchFamily="34" charset="0"/>
        </a:defRPr>
      </a:lvl7pPr>
      <a:lvl8pPr marL="1371600" algn="ctr" rtl="0" fontAlgn="base">
        <a:spcBef>
          <a:spcPct val="0"/>
        </a:spcBef>
        <a:spcAft>
          <a:spcPct val="0"/>
        </a:spcAft>
        <a:defRPr sz="4000" u="sng">
          <a:solidFill>
            <a:schemeClr val="tx2"/>
          </a:solidFill>
          <a:latin typeface="Arial" pitchFamily="34" charset="0"/>
        </a:defRPr>
      </a:lvl8pPr>
      <a:lvl9pPr marL="1828800" algn="ctr" rtl="0" fontAlgn="base">
        <a:spcBef>
          <a:spcPct val="0"/>
        </a:spcBef>
        <a:spcAft>
          <a:spcPct val="0"/>
        </a:spcAft>
        <a:defRPr sz="4000" u="sng">
          <a:solidFill>
            <a:schemeClr val="tx2"/>
          </a:solidFill>
          <a:latin typeface="Arial"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accent2"/>
          </a:solidFill>
          <a:latin typeface="+mn-lt"/>
        </a:defRPr>
      </a:lvl2pPr>
      <a:lvl3pPr marL="1143000" indent="-228600" algn="l" rtl="0" fontAlgn="base">
        <a:spcBef>
          <a:spcPct val="20000"/>
        </a:spcBef>
        <a:spcAft>
          <a:spcPct val="0"/>
        </a:spcAft>
        <a:buChar char="•"/>
        <a:defRPr sz="2000">
          <a:solidFill>
            <a:srgbClr val="FF3300"/>
          </a:solidFill>
          <a:latin typeface="+mn-lt"/>
        </a:defRPr>
      </a:lvl3pPr>
      <a:lvl4pPr marL="1600200" indent="-228600" algn="l" rtl="0" fontAlgn="base">
        <a:spcBef>
          <a:spcPct val="20000"/>
        </a:spcBef>
        <a:spcAft>
          <a:spcPct val="0"/>
        </a:spcAft>
        <a:buChar char="–"/>
        <a:defRPr>
          <a:solidFill>
            <a:schemeClr val="accent2"/>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r>
              <a:rPr lang="en-US"/>
              <a:t>Software Project Scope Management </a:t>
            </a:r>
          </a:p>
        </p:txBody>
      </p:sp>
      <p:sp>
        <p:nvSpPr>
          <p:cNvPr id="63491"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AEB04CA-2442-4F1B-8209-71221DC61194}" type="slidenum">
              <a:rPr lang="en-US"/>
              <a:pPr/>
              <a:t>10</a:t>
            </a:fld>
            <a:endParaRPr lang="en-US"/>
          </a:p>
        </p:txBody>
      </p:sp>
      <p:sp>
        <p:nvSpPr>
          <p:cNvPr id="70658" name="Rectangle 2"/>
          <p:cNvSpPr>
            <a:spLocks noGrp="1" noChangeArrowheads="1"/>
          </p:cNvSpPr>
          <p:nvPr>
            <p:ph type="title"/>
          </p:nvPr>
        </p:nvSpPr>
        <p:spPr>
          <a:xfrm>
            <a:off x="304800" y="152400"/>
            <a:ext cx="8686800" cy="609600"/>
          </a:xfrm>
        </p:spPr>
        <p:txBody>
          <a:bodyPr/>
          <a:lstStyle/>
          <a:p>
            <a:r>
              <a:rPr lang="en-US" sz="3600"/>
              <a:t>Project Scope Management?</a:t>
            </a:r>
            <a:endParaRPr lang="en-US"/>
          </a:p>
        </p:txBody>
      </p:sp>
      <p:sp>
        <p:nvSpPr>
          <p:cNvPr id="70659" name="Rectangle 3"/>
          <p:cNvSpPr>
            <a:spLocks noGrp="1" noChangeArrowheads="1"/>
          </p:cNvSpPr>
          <p:nvPr>
            <p:ph type="body" idx="1"/>
          </p:nvPr>
        </p:nvSpPr>
        <p:spPr>
          <a:xfrm>
            <a:off x="228600" y="914400"/>
            <a:ext cx="8415338" cy="5562600"/>
          </a:xfrm>
        </p:spPr>
        <p:txBody>
          <a:bodyPr/>
          <a:lstStyle/>
          <a:p>
            <a:r>
              <a:rPr lang="en-US" sz="2400" b="1">
                <a:solidFill>
                  <a:schemeClr val="accent2"/>
                </a:solidFill>
              </a:rPr>
              <a:t>Scope</a:t>
            </a:r>
            <a:r>
              <a:rPr lang="en-US" sz="2400"/>
              <a:t> refers to </a:t>
            </a:r>
            <a:r>
              <a:rPr lang="en-US" sz="2400" i="1">
                <a:solidFill>
                  <a:srgbClr val="FF3300"/>
                </a:solidFill>
              </a:rPr>
              <a:t>all</a:t>
            </a:r>
            <a:r>
              <a:rPr lang="en-US" sz="2400"/>
              <a:t> the work involved in creating the products of the project and the processes used to create them</a:t>
            </a:r>
          </a:p>
          <a:p>
            <a:r>
              <a:rPr lang="en-US" sz="2400"/>
              <a:t>A </a:t>
            </a:r>
            <a:r>
              <a:rPr lang="en-US" sz="2400" b="1">
                <a:solidFill>
                  <a:schemeClr val="accent2"/>
                </a:solidFill>
              </a:rPr>
              <a:t>deliverable</a:t>
            </a:r>
            <a:r>
              <a:rPr lang="en-US" sz="2400"/>
              <a:t> is a product produced as part of a project, </a:t>
            </a:r>
          </a:p>
          <a:p>
            <a:pPr lvl="2"/>
            <a:r>
              <a:rPr lang="en-US" sz="1800"/>
              <a:t>such as hardware or software, planning documents, or meeting minutes</a:t>
            </a:r>
          </a:p>
          <a:p>
            <a:pPr lvl="1"/>
            <a:r>
              <a:rPr lang="en-US" sz="2000"/>
              <a:t>External deliverables</a:t>
            </a:r>
          </a:p>
          <a:p>
            <a:pPr lvl="2"/>
            <a:r>
              <a:rPr lang="en-US" sz="1800"/>
              <a:t>things the project delivers to the users e.g. screens and reports. Users typically think of a system in these terms. It also includes any hardware or software required by the users or the project team. </a:t>
            </a:r>
          </a:p>
          <a:p>
            <a:pPr lvl="1"/>
            <a:r>
              <a:rPr lang="en-US" sz="2000"/>
              <a:t>Internal deliverables</a:t>
            </a:r>
          </a:p>
          <a:p>
            <a:pPr lvl="2"/>
            <a:r>
              <a:rPr lang="en-US" sz="1800"/>
              <a:t>things the project generates internally e.g. Project Charter, Business Requirement Specification etc. </a:t>
            </a:r>
          </a:p>
          <a:p>
            <a:r>
              <a:rPr lang="en-US" sz="2400"/>
              <a:t>Project scope management includes</a:t>
            </a:r>
          </a:p>
          <a:p>
            <a:pPr lvl="1"/>
            <a:r>
              <a:rPr lang="en-US" sz="2000"/>
              <a:t>The processes involved in defining and controlling what is or is not included in a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11</a:t>
            </a:fld>
            <a:endParaRPr lang="en-US"/>
          </a:p>
        </p:txBody>
      </p:sp>
      <p:sp>
        <p:nvSpPr>
          <p:cNvPr id="6" name="Content Placeholder 2"/>
          <p:cNvSpPr txBox="1">
            <a:spLocks noGrp="1"/>
          </p:cNvSpPr>
          <p:nvPr>
            <p:ph idx="1"/>
          </p:nvPr>
        </p:nvSpPr>
        <p:spPr bwMode="auto">
          <a:prstGeom prst="rect">
            <a:avLst/>
          </a:prstGeom>
          <a:solidFill>
            <a:schemeClr val="accent1">
              <a:lumMod val="7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a:ln>
                  <a:noFill/>
                </a:ln>
                <a:solidFill>
                  <a:schemeClr val="tx1"/>
                </a:solidFill>
                <a:effectLst/>
                <a:uLnTx/>
                <a:uFillTx/>
                <a:latin typeface="+mn-lt"/>
                <a:ea typeface="+mn-ea"/>
                <a:cs typeface="+mn-cs"/>
              </a:rPr>
              <a:t>Scope (most critical step):</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a:ln>
                  <a:noFill/>
                </a:ln>
                <a:solidFill>
                  <a:schemeClr val="accent2"/>
                </a:solidFill>
                <a:effectLst/>
                <a:uLnTx/>
                <a:uFillTx/>
                <a:latin typeface="+mn-lt"/>
              </a:rPr>
              <a:t>Clearly describe the </a:t>
            </a:r>
            <a:r>
              <a:rPr kumimoji="0" lang="en-US" sz="2400" b="0" i="0" u="none" strike="noStrike" kern="0" cap="none" spc="0" normalizeH="0" baseline="0" noProof="0">
                <a:ln>
                  <a:noFill/>
                </a:ln>
                <a:solidFill>
                  <a:srgbClr val="FF0000"/>
                </a:solidFill>
                <a:effectLst/>
                <a:uLnTx/>
                <a:uFillTx/>
                <a:latin typeface="+mn-lt"/>
              </a:rPr>
              <a:t>boundaries</a:t>
            </a:r>
            <a:r>
              <a:rPr kumimoji="0" lang="en-US" sz="2400" b="0" i="0" u="none" strike="noStrike" kern="0" cap="none" spc="0" normalizeH="0" baseline="0" noProof="0">
                <a:ln>
                  <a:noFill/>
                </a:ln>
                <a:solidFill>
                  <a:schemeClr val="accent2"/>
                </a:solidFill>
                <a:effectLst/>
                <a:uLnTx/>
                <a:uFillTx/>
                <a:latin typeface="+mn-lt"/>
              </a:rPr>
              <a:t> of your project and get the client's agreement as well.</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a:ln>
                  <a:noFill/>
                </a:ln>
                <a:solidFill>
                  <a:schemeClr val="accent2"/>
                </a:solidFill>
                <a:effectLst/>
                <a:uLnTx/>
                <a:uFillTx/>
                <a:latin typeface="+mn-lt"/>
              </a:rPr>
              <a:t>High level-scope statement (SOW (Statement of Work).</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FF3300"/>
                </a:solidFill>
                <a:effectLst/>
                <a:uLnTx/>
                <a:uFillTx/>
                <a:latin typeface="+mn-lt"/>
              </a:rPr>
              <a:t>When the project is about to be funded, a set of defined deliveries and objectives must be defined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FF3300"/>
                </a:solidFill>
                <a:effectLst/>
                <a:uLnTx/>
                <a:uFillTx/>
                <a:latin typeface="+mn-lt"/>
              </a:rPr>
              <a:t>Project objectives can be used for defining the project scope</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FF3300"/>
                </a:solidFill>
                <a:effectLst/>
                <a:uLnTx/>
                <a:uFillTx/>
                <a:latin typeface="+mn-lt"/>
              </a:rPr>
              <a:t>Defining the out of scope also helps to understand the scope</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a:ln>
                  <a:noFill/>
                </a:ln>
                <a:solidFill>
                  <a:schemeClr val="accent2"/>
                </a:solidFill>
                <a:effectLst/>
                <a:uLnTx/>
                <a:uFillTx/>
                <a:latin typeface="+mn-lt"/>
              </a:rPr>
              <a:t>Document “IN” and “OUT” of Scope </a:t>
            </a:r>
            <a:endParaRPr kumimoji="0" lang="en-US" sz="1800" b="0" i="0" u="none" strike="noStrike" kern="0" cap="none" spc="0" normalizeH="0" baseline="0" noProof="0" dirty="0">
              <a:ln>
                <a:noFill/>
              </a:ln>
              <a:solidFill>
                <a:schemeClr val="accent2"/>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knowledge area of Project Scope Management </a:t>
            </a:r>
          </a:p>
        </p:txBody>
      </p:sp>
      <p:sp>
        <p:nvSpPr>
          <p:cNvPr id="5" name="Slide Number Placeholder 4"/>
          <p:cNvSpPr>
            <a:spLocks noGrp="1"/>
          </p:cNvSpPr>
          <p:nvPr>
            <p:ph type="sldNum" sz="quarter" idx="11"/>
          </p:nvPr>
        </p:nvSpPr>
        <p:spPr/>
        <p:txBody>
          <a:bodyPr/>
          <a:lstStyle/>
          <a:p>
            <a:fld id="{54C75BB4-0340-4783-A175-BF1890726099}" type="slidenum">
              <a:rPr lang="en-US" smtClean="0"/>
              <a:pPr/>
              <a:t>12</a:t>
            </a:fld>
            <a:endParaRPr lang="en-US"/>
          </a:p>
        </p:txBody>
      </p:sp>
      <p:sp>
        <p:nvSpPr>
          <p:cNvPr id="8" name="TextBox 7"/>
          <p:cNvSpPr txBox="1"/>
          <p:nvPr/>
        </p:nvSpPr>
        <p:spPr>
          <a:xfrm>
            <a:off x="304800" y="1038761"/>
            <a:ext cx="8610600" cy="1323439"/>
          </a:xfrm>
          <a:prstGeom prst="rect">
            <a:avLst/>
          </a:prstGeom>
          <a:noFill/>
        </p:spPr>
        <p:txBody>
          <a:bodyPr wrap="square" rtlCol="0">
            <a:spAutoFit/>
          </a:bodyPr>
          <a:lstStyle/>
          <a:p>
            <a:r>
              <a:rPr lang="en-US" sz="2000" dirty="0"/>
              <a:t>The knowledge area of </a:t>
            </a:r>
            <a:r>
              <a:rPr lang="en-US" sz="2000" b="1" dirty="0">
                <a:solidFill>
                  <a:srgbClr val="FF0000"/>
                </a:solidFill>
              </a:rPr>
              <a:t>Scope Management</a:t>
            </a:r>
            <a:r>
              <a:rPr lang="en-US" sz="2000" dirty="0">
                <a:solidFill>
                  <a:srgbClr val="FF0000"/>
                </a:solidFill>
              </a:rPr>
              <a:t> </a:t>
            </a:r>
            <a:r>
              <a:rPr lang="en-US" sz="2000" dirty="0"/>
              <a:t>includes the processes required to ensure that the project includes all the </a:t>
            </a:r>
            <a:r>
              <a:rPr lang="en-US" sz="2000" dirty="0">
                <a:solidFill>
                  <a:srgbClr val="FF0000"/>
                </a:solidFill>
              </a:rPr>
              <a:t>work</a:t>
            </a:r>
            <a:r>
              <a:rPr lang="en-US" sz="2000" dirty="0"/>
              <a:t>, and </a:t>
            </a:r>
            <a:r>
              <a:rPr lang="en-US" sz="2000" dirty="0">
                <a:solidFill>
                  <a:srgbClr val="FF0000"/>
                </a:solidFill>
              </a:rPr>
              <a:t>only all the work </a:t>
            </a:r>
            <a:r>
              <a:rPr lang="en-US" sz="2000" dirty="0"/>
              <a:t>required to complete the project successfully. It is primarily concerned with controlling what is and </a:t>
            </a:r>
            <a:r>
              <a:rPr lang="en-US" sz="2000" dirty="0">
                <a:solidFill>
                  <a:srgbClr val="FF0000"/>
                </a:solidFill>
              </a:rPr>
              <a:t>what is not in the scope</a:t>
            </a:r>
            <a:r>
              <a:rPr lang="en-US" sz="2000" dirty="0"/>
              <a:t>.</a:t>
            </a:r>
          </a:p>
        </p:txBody>
      </p:sp>
      <p:graphicFrame>
        <p:nvGraphicFramePr>
          <p:cNvPr id="7" name="Table 6"/>
          <p:cNvGraphicFramePr>
            <a:graphicFrameLocks noGrp="1"/>
          </p:cNvGraphicFramePr>
          <p:nvPr/>
        </p:nvGraphicFramePr>
        <p:xfrm>
          <a:off x="304799" y="2438400"/>
          <a:ext cx="8610600" cy="4073278"/>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353391">
                <a:tc>
                  <a:txBody>
                    <a:bodyPr/>
                    <a:lstStyle/>
                    <a:p>
                      <a:r>
                        <a:rPr lang="en-US" sz="1800" dirty="0"/>
                        <a:t>Process</a:t>
                      </a:r>
                    </a:p>
                  </a:txBody>
                  <a:tcPr marL="88348" marR="88348" marT="44174" marB="44174" anchor="ctr">
                    <a:lnL>
                      <a:noFill/>
                    </a:lnL>
                    <a:lnR>
                      <a:noFill/>
                    </a:lnR>
                    <a:lnT>
                      <a:noFill/>
                    </a:lnT>
                    <a:lnB>
                      <a:noFill/>
                    </a:lnB>
                    <a:solidFill>
                      <a:srgbClr val="99CCFF"/>
                    </a:solidFill>
                  </a:tcPr>
                </a:tc>
                <a:tc>
                  <a:txBody>
                    <a:bodyPr/>
                    <a:lstStyle/>
                    <a:p>
                      <a:r>
                        <a:rPr lang="en-US" sz="1800"/>
                        <a:t>Project Group</a:t>
                      </a:r>
                    </a:p>
                  </a:txBody>
                  <a:tcPr marL="88348" marR="88348" marT="44174" marB="44174" anchor="ctr">
                    <a:lnL>
                      <a:noFill/>
                    </a:lnL>
                    <a:lnR>
                      <a:noFill/>
                    </a:lnR>
                    <a:lnT>
                      <a:noFill/>
                    </a:lnT>
                    <a:lnB>
                      <a:noFill/>
                    </a:lnB>
                    <a:solidFill>
                      <a:srgbClr val="99CCFF"/>
                    </a:solidFill>
                  </a:tcPr>
                </a:tc>
                <a:tc>
                  <a:txBody>
                    <a:bodyPr/>
                    <a:lstStyle/>
                    <a:p>
                      <a:r>
                        <a:rPr lang="en-US" sz="1800"/>
                        <a:t>Key Deliverables</a:t>
                      </a:r>
                    </a:p>
                  </a:txBody>
                  <a:tcPr marL="88348" marR="88348" marT="44174" marB="44174" anchor="ctr">
                    <a:lnL>
                      <a:noFill/>
                    </a:lnL>
                    <a:lnR>
                      <a:noFill/>
                    </a:lnR>
                    <a:lnT>
                      <a:noFill/>
                    </a:lnT>
                    <a:lnB>
                      <a:noFill/>
                    </a:lnB>
                    <a:solidFill>
                      <a:srgbClr val="99CCFF"/>
                    </a:solidFill>
                  </a:tcPr>
                </a:tc>
                <a:extLst>
                  <a:ext uri="{0D108BD9-81ED-4DB2-BD59-A6C34878D82A}">
                    <a16:rowId xmlns:a16="http://schemas.microsoft.com/office/drawing/2014/main" val="10000"/>
                  </a:ext>
                </a:extLst>
              </a:tr>
              <a:tr h="618435">
                <a:tc>
                  <a:txBody>
                    <a:bodyPr/>
                    <a:lstStyle/>
                    <a:p>
                      <a:r>
                        <a:rPr lang="en-US" sz="1800"/>
                        <a:t>Plan Scope Management</a:t>
                      </a:r>
                    </a:p>
                  </a:txBody>
                  <a:tcPr marL="88348" marR="88348" marT="44174" marB="44174" anchor="ctr">
                    <a:lnL>
                      <a:noFill/>
                    </a:lnL>
                    <a:lnR>
                      <a:noFill/>
                    </a:lnR>
                    <a:lnT>
                      <a:noFill/>
                    </a:lnT>
                    <a:lnB>
                      <a:noFill/>
                    </a:lnB>
                  </a:tcPr>
                </a:tc>
                <a:tc>
                  <a:txBody>
                    <a:bodyPr/>
                    <a:lstStyle/>
                    <a:p>
                      <a:r>
                        <a:rPr lang="en-US" sz="1800"/>
                        <a:t>Planning</a:t>
                      </a:r>
                    </a:p>
                  </a:txBody>
                  <a:tcPr marL="88348" marR="88348" marT="44174" marB="44174" anchor="ctr">
                    <a:lnL>
                      <a:noFill/>
                    </a:lnL>
                    <a:lnR>
                      <a:noFill/>
                    </a:lnR>
                    <a:lnT>
                      <a:noFill/>
                    </a:lnT>
                    <a:lnB>
                      <a:noFill/>
                    </a:lnB>
                  </a:tcPr>
                </a:tc>
                <a:tc>
                  <a:txBody>
                    <a:bodyPr/>
                    <a:lstStyle/>
                    <a:p>
                      <a:endParaRPr lang="en-US" sz="1800"/>
                    </a:p>
                  </a:txBody>
                  <a:tcPr marL="88348" marR="88348" marT="44174" marB="44174" anchor="ctr">
                    <a:lnL>
                      <a:noFill/>
                    </a:lnL>
                    <a:lnR>
                      <a:noFill/>
                    </a:lnR>
                    <a:lnT>
                      <a:noFill/>
                    </a:lnT>
                    <a:lnB>
                      <a:noFill/>
                    </a:lnB>
                  </a:tcPr>
                </a:tc>
                <a:extLst>
                  <a:ext uri="{0D108BD9-81ED-4DB2-BD59-A6C34878D82A}">
                    <a16:rowId xmlns:a16="http://schemas.microsoft.com/office/drawing/2014/main" val="10001"/>
                  </a:ext>
                </a:extLst>
              </a:tr>
              <a:tr h="618435">
                <a:tc>
                  <a:txBody>
                    <a:bodyPr/>
                    <a:lstStyle/>
                    <a:p>
                      <a:r>
                        <a:rPr lang="en-US" sz="1800"/>
                        <a:t>Collect Requirements</a:t>
                      </a:r>
                    </a:p>
                  </a:txBody>
                  <a:tcPr marL="88348" marR="88348" marT="44174" marB="44174" anchor="ctr">
                    <a:lnL>
                      <a:noFill/>
                    </a:lnL>
                    <a:lnR>
                      <a:noFill/>
                    </a:lnR>
                    <a:lnT>
                      <a:noFill/>
                    </a:lnT>
                    <a:lnB>
                      <a:noFill/>
                    </a:lnB>
                  </a:tcPr>
                </a:tc>
                <a:tc>
                  <a:txBody>
                    <a:bodyPr/>
                    <a:lstStyle/>
                    <a:p>
                      <a:r>
                        <a:rPr lang="en-US" sz="1800"/>
                        <a:t>Planning</a:t>
                      </a:r>
                    </a:p>
                  </a:txBody>
                  <a:tcPr marL="88348" marR="88348" marT="44174" marB="44174" anchor="ctr">
                    <a:lnL>
                      <a:noFill/>
                    </a:lnL>
                    <a:lnR>
                      <a:noFill/>
                    </a:lnR>
                    <a:lnT>
                      <a:noFill/>
                    </a:lnT>
                    <a:lnB>
                      <a:noFill/>
                    </a:lnB>
                  </a:tcPr>
                </a:tc>
                <a:tc>
                  <a:txBody>
                    <a:bodyPr/>
                    <a:lstStyle/>
                    <a:p>
                      <a:r>
                        <a:rPr lang="en-US" sz="1800"/>
                        <a:t>Requirements document</a:t>
                      </a:r>
                    </a:p>
                  </a:txBody>
                  <a:tcPr marL="88348" marR="88348" marT="44174" marB="44174" anchor="ctr">
                    <a:lnL>
                      <a:noFill/>
                    </a:lnL>
                    <a:lnR>
                      <a:noFill/>
                    </a:lnR>
                    <a:lnT>
                      <a:noFill/>
                    </a:lnT>
                    <a:lnB>
                      <a:noFill/>
                    </a:lnB>
                  </a:tcPr>
                </a:tc>
                <a:extLst>
                  <a:ext uri="{0D108BD9-81ED-4DB2-BD59-A6C34878D82A}">
                    <a16:rowId xmlns:a16="http://schemas.microsoft.com/office/drawing/2014/main" val="10002"/>
                  </a:ext>
                </a:extLst>
              </a:tr>
              <a:tr h="618435">
                <a:tc>
                  <a:txBody>
                    <a:bodyPr/>
                    <a:lstStyle/>
                    <a:p>
                      <a:r>
                        <a:rPr lang="en-US" sz="1800" dirty="0"/>
                        <a:t>Define Scope</a:t>
                      </a:r>
                    </a:p>
                  </a:txBody>
                  <a:tcPr marL="88348" marR="88348" marT="44174" marB="44174" anchor="ctr">
                    <a:lnL>
                      <a:noFill/>
                    </a:lnL>
                    <a:lnR>
                      <a:noFill/>
                    </a:lnR>
                    <a:lnT>
                      <a:noFill/>
                    </a:lnT>
                    <a:lnB>
                      <a:noFill/>
                    </a:lnB>
                  </a:tcPr>
                </a:tc>
                <a:tc>
                  <a:txBody>
                    <a:bodyPr/>
                    <a:lstStyle/>
                    <a:p>
                      <a:r>
                        <a:rPr lang="en-US" sz="1800"/>
                        <a:t>planning</a:t>
                      </a:r>
                    </a:p>
                  </a:txBody>
                  <a:tcPr marL="88348" marR="88348" marT="44174" marB="44174" anchor="ctr">
                    <a:lnL>
                      <a:noFill/>
                    </a:lnL>
                    <a:lnR>
                      <a:noFill/>
                    </a:lnR>
                    <a:lnT>
                      <a:noFill/>
                    </a:lnT>
                    <a:lnB>
                      <a:noFill/>
                    </a:lnB>
                  </a:tcPr>
                </a:tc>
                <a:tc>
                  <a:txBody>
                    <a:bodyPr/>
                    <a:lstStyle/>
                    <a:p>
                      <a:r>
                        <a:rPr lang="en-US" sz="1800"/>
                        <a:t>project scope statement</a:t>
                      </a:r>
                    </a:p>
                  </a:txBody>
                  <a:tcPr marL="88348" marR="88348" marT="44174" marB="44174" anchor="ctr">
                    <a:lnL>
                      <a:noFill/>
                    </a:lnL>
                    <a:lnR>
                      <a:noFill/>
                    </a:lnR>
                    <a:lnT>
                      <a:noFill/>
                    </a:lnT>
                    <a:lnB>
                      <a:noFill/>
                    </a:lnB>
                  </a:tcPr>
                </a:tc>
                <a:extLst>
                  <a:ext uri="{0D108BD9-81ED-4DB2-BD59-A6C34878D82A}">
                    <a16:rowId xmlns:a16="http://schemas.microsoft.com/office/drawing/2014/main" val="10003"/>
                  </a:ext>
                </a:extLst>
              </a:tr>
              <a:tr h="618435">
                <a:tc>
                  <a:txBody>
                    <a:bodyPr/>
                    <a:lstStyle/>
                    <a:p>
                      <a:r>
                        <a:rPr lang="en-US" sz="1800" dirty="0"/>
                        <a:t>Create </a:t>
                      </a:r>
                      <a:r>
                        <a:rPr lang="en-US" sz="1800" dirty="0" err="1"/>
                        <a:t>WBS</a:t>
                      </a:r>
                      <a:endParaRPr lang="en-US" sz="1800" dirty="0"/>
                    </a:p>
                  </a:txBody>
                  <a:tcPr marL="88348" marR="88348" marT="44174" marB="44174" anchor="ctr">
                    <a:lnL>
                      <a:noFill/>
                    </a:lnL>
                    <a:lnR>
                      <a:noFill/>
                    </a:lnR>
                    <a:lnT>
                      <a:noFill/>
                    </a:lnT>
                    <a:lnB>
                      <a:noFill/>
                    </a:lnB>
                  </a:tcPr>
                </a:tc>
                <a:tc>
                  <a:txBody>
                    <a:bodyPr/>
                    <a:lstStyle/>
                    <a:p>
                      <a:r>
                        <a:rPr lang="en-US" sz="1800"/>
                        <a:t>planning</a:t>
                      </a:r>
                    </a:p>
                  </a:txBody>
                  <a:tcPr marL="88348" marR="88348" marT="44174" marB="44174" anchor="ctr">
                    <a:lnL>
                      <a:noFill/>
                    </a:lnL>
                    <a:lnR>
                      <a:noFill/>
                    </a:lnR>
                    <a:lnT>
                      <a:noFill/>
                    </a:lnT>
                    <a:lnB>
                      <a:noFill/>
                    </a:lnB>
                  </a:tcPr>
                </a:tc>
                <a:tc>
                  <a:txBody>
                    <a:bodyPr/>
                    <a:lstStyle/>
                    <a:p>
                      <a:r>
                        <a:rPr lang="en-US" sz="1800"/>
                        <a:t>WBS, WBS dictionary</a:t>
                      </a:r>
                    </a:p>
                  </a:txBody>
                  <a:tcPr marL="88348" marR="88348" marT="44174" marB="44174" anchor="ctr">
                    <a:lnL>
                      <a:noFill/>
                    </a:lnL>
                    <a:lnR>
                      <a:noFill/>
                    </a:lnR>
                    <a:lnT>
                      <a:noFill/>
                    </a:lnT>
                    <a:lnB>
                      <a:noFill/>
                    </a:lnB>
                  </a:tcPr>
                </a:tc>
                <a:extLst>
                  <a:ext uri="{0D108BD9-81ED-4DB2-BD59-A6C34878D82A}">
                    <a16:rowId xmlns:a16="http://schemas.microsoft.com/office/drawing/2014/main" val="10004"/>
                  </a:ext>
                </a:extLst>
              </a:tr>
              <a:tr h="618435">
                <a:tc>
                  <a:txBody>
                    <a:bodyPr/>
                    <a:lstStyle/>
                    <a:p>
                      <a:r>
                        <a:rPr lang="en-US" sz="1800"/>
                        <a:t>Validate Scope</a:t>
                      </a:r>
                    </a:p>
                  </a:txBody>
                  <a:tcPr marL="88348" marR="88348" marT="44174" marB="44174" anchor="ctr">
                    <a:lnL>
                      <a:noFill/>
                    </a:lnL>
                    <a:lnR>
                      <a:noFill/>
                    </a:lnR>
                    <a:lnT>
                      <a:noFill/>
                    </a:lnT>
                    <a:lnB>
                      <a:noFill/>
                    </a:lnB>
                  </a:tcPr>
                </a:tc>
                <a:tc>
                  <a:txBody>
                    <a:bodyPr/>
                    <a:lstStyle/>
                    <a:p>
                      <a:r>
                        <a:rPr lang="en-US" sz="1800"/>
                        <a:t>Monitoring and Controlling</a:t>
                      </a:r>
                    </a:p>
                  </a:txBody>
                  <a:tcPr marL="88348" marR="88348" marT="44174" marB="44174" anchor="ctr">
                    <a:lnL>
                      <a:noFill/>
                    </a:lnL>
                    <a:lnR>
                      <a:noFill/>
                    </a:lnR>
                    <a:lnT>
                      <a:noFill/>
                    </a:lnT>
                    <a:lnB>
                      <a:noFill/>
                    </a:lnB>
                  </a:tcPr>
                </a:tc>
                <a:tc>
                  <a:txBody>
                    <a:bodyPr/>
                    <a:lstStyle/>
                    <a:p>
                      <a:r>
                        <a:rPr lang="en-US" sz="1800"/>
                        <a:t>Acceptance deliverables</a:t>
                      </a:r>
                    </a:p>
                  </a:txBody>
                  <a:tcPr marL="88348" marR="88348" marT="44174" marB="44174" anchor="ctr">
                    <a:lnL>
                      <a:noFill/>
                    </a:lnL>
                    <a:lnR>
                      <a:noFill/>
                    </a:lnR>
                    <a:lnT>
                      <a:noFill/>
                    </a:lnT>
                    <a:lnB>
                      <a:noFill/>
                    </a:lnB>
                  </a:tcPr>
                </a:tc>
                <a:extLst>
                  <a:ext uri="{0D108BD9-81ED-4DB2-BD59-A6C34878D82A}">
                    <a16:rowId xmlns:a16="http://schemas.microsoft.com/office/drawing/2014/main" val="10005"/>
                  </a:ext>
                </a:extLst>
              </a:tr>
              <a:tr h="618435">
                <a:tc>
                  <a:txBody>
                    <a:bodyPr/>
                    <a:lstStyle/>
                    <a:p>
                      <a:r>
                        <a:rPr lang="en-US" sz="1800"/>
                        <a:t>Control Scope</a:t>
                      </a:r>
                    </a:p>
                  </a:txBody>
                  <a:tcPr marL="88348" marR="88348" marT="44174" marB="44174" anchor="ctr">
                    <a:lnL>
                      <a:noFill/>
                    </a:lnL>
                    <a:lnR>
                      <a:noFill/>
                    </a:lnR>
                    <a:lnT>
                      <a:noFill/>
                    </a:lnT>
                    <a:lnB>
                      <a:noFill/>
                    </a:lnB>
                  </a:tcPr>
                </a:tc>
                <a:tc>
                  <a:txBody>
                    <a:bodyPr/>
                    <a:lstStyle/>
                    <a:p>
                      <a:r>
                        <a:rPr lang="en-US" sz="1800"/>
                        <a:t>Monitoring and Controlling</a:t>
                      </a:r>
                    </a:p>
                  </a:txBody>
                  <a:tcPr marL="88348" marR="88348" marT="44174" marB="44174" anchor="ctr">
                    <a:lnL>
                      <a:noFill/>
                    </a:lnL>
                    <a:lnR>
                      <a:noFill/>
                    </a:lnR>
                    <a:lnT>
                      <a:noFill/>
                    </a:lnT>
                    <a:lnB>
                      <a:noFill/>
                    </a:lnB>
                  </a:tcPr>
                </a:tc>
                <a:tc>
                  <a:txBody>
                    <a:bodyPr/>
                    <a:lstStyle/>
                    <a:p>
                      <a:r>
                        <a:rPr lang="en-US" sz="1800" dirty="0"/>
                        <a:t>Change Requests</a:t>
                      </a:r>
                    </a:p>
                  </a:txBody>
                  <a:tcPr marL="88348" marR="88348" marT="44174" marB="44174"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927F10-A94C-4DEB-9A8F-8BA9D658FC22}" type="slidenum">
              <a:rPr lang="en-US"/>
              <a:pPr/>
              <a:t>13</a:t>
            </a:fld>
            <a:endParaRPr lang="en-US"/>
          </a:p>
        </p:txBody>
      </p:sp>
      <p:sp>
        <p:nvSpPr>
          <p:cNvPr id="124930" name="Rectangle 2"/>
          <p:cNvSpPr>
            <a:spLocks noGrp="1" noChangeArrowheads="1"/>
          </p:cNvSpPr>
          <p:nvPr>
            <p:ph type="title"/>
          </p:nvPr>
        </p:nvSpPr>
        <p:spPr>
          <a:xfrm>
            <a:off x="457200" y="85725"/>
            <a:ext cx="8229600" cy="533400"/>
          </a:xfrm>
        </p:spPr>
        <p:txBody>
          <a:bodyPr/>
          <a:lstStyle/>
          <a:p>
            <a:r>
              <a:rPr lang="en-US" sz="3600"/>
              <a:t>Potential Deliverables by Phase</a:t>
            </a:r>
          </a:p>
        </p:txBody>
      </p:sp>
      <p:pic>
        <p:nvPicPr>
          <p:cNvPr id="124933" name="Picture 5"/>
          <p:cNvPicPr>
            <a:picLocks noChangeAspect="1" noChangeArrowheads="1"/>
          </p:cNvPicPr>
          <p:nvPr/>
        </p:nvPicPr>
        <p:blipFill>
          <a:blip r:embed="rId2" cstate="print"/>
          <a:srcRect/>
          <a:stretch>
            <a:fillRect/>
          </a:stretch>
        </p:blipFill>
        <p:spPr bwMode="auto">
          <a:xfrm>
            <a:off x="0" y="762000"/>
            <a:ext cx="9144000" cy="58848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14</a:t>
            </a:fld>
            <a:endParaRPr lang="en-US"/>
          </a:p>
        </p:txBody>
      </p:sp>
      <p:sp>
        <p:nvSpPr>
          <p:cNvPr id="6" name="Content Placeholder 5"/>
          <p:cNvSpPr txBox="1">
            <a:spLocks noGrp="1"/>
          </p:cNvSpPr>
          <p:nvPr>
            <p:ph idx="1"/>
          </p:nvPr>
        </p:nvSpPr>
        <p:spPr>
          <a:prstGeom prst="rect">
            <a:avLst/>
          </a:prstGeom>
          <a:solidFill>
            <a:srgbClr val="FFFF00"/>
          </a:solidFill>
        </p:spPr>
        <p:txBody>
          <a:bodyPr wrap="square" rtlCol="0">
            <a:spAutoFit/>
          </a:bodyPr>
          <a:lstStyle/>
          <a:p>
            <a:pPr marL="514350" indent="-514350">
              <a:buFont typeface="+mj-lt"/>
              <a:buAutoNum type="arabicPeriod"/>
            </a:pPr>
            <a:r>
              <a:rPr lang="en-US" sz="3200" dirty="0"/>
              <a:t>Each project phase is marked by completion of one or more:</a:t>
            </a:r>
          </a:p>
          <a:p>
            <a:pPr marL="971550" lvl="1" indent="-514350">
              <a:buFont typeface="Arial" pitchFamily="34" charset="0"/>
              <a:buChar char="•"/>
            </a:pPr>
            <a:r>
              <a:rPr lang="en-US" sz="3200" dirty="0"/>
              <a:t>Tasks.</a:t>
            </a:r>
          </a:p>
          <a:p>
            <a:pPr marL="971550" lvl="1" indent="-514350">
              <a:buFont typeface="Arial" pitchFamily="34" charset="0"/>
              <a:buChar char="•"/>
            </a:pPr>
            <a:r>
              <a:rPr lang="en-US" sz="3200" dirty="0"/>
              <a:t>Milestones</a:t>
            </a:r>
          </a:p>
          <a:p>
            <a:pPr marL="971550" lvl="1" indent="-514350">
              <a:buFont typeface="Arial" pitchFamily="34" charset="0"/>
              <a:buChar char="•"/>
            </a:pPr>
            <a:r>
              <a:rPr lang="en-US" sz="3200" dirty="0"/>
              <a:t>Deliverables</a:t>
            </a:r>
          </a:p>
          <a:p>
            <a:pPr marL="971550" lvl="1" indent="-514350">
              <a:buFont typeface="Arial" pitchFamily="34" charset="0"/>
              <a:buChar char="•"/>
            </a:pPr>
            <a:r>
              <a:rPr lang="en-US" sz="3200" dirty="0"/>
              <a:t>Life cycles</a:t>
            </a:r>
          </a:p>
          <a:p>
            <a:pPr marL="914400" indent="-914400"/>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15</a:t>
            </a:fld>
            <a:endParaRPr lang="en-US"/>
          </a:p>
        </p:txBody>
      </p:sp>
      <p:sp>
        <p:nvSpPr>
          <p:cNvPr id="6" name="Content Placeholder 5"/>
          <p:cNvSpPr txBox="1">
            <a:spLocks noGrp="1"/>
          </p:cNvSpPr>
          <p:nvPr>
            <p:ph idx="1"/>
          </p:nvPr>
        </p:nvSpPr>
        <p:spPr>
          <a:prstGeom prst="rect">
            <a:avLst/>
          </a:prstGeom>
          <a:solidFill>
            <a:srgbClr val="FFFF00"/>
          </a:solidFill>
        </p:spPr>
        <p:txBody>
          <a:bodyPr wrap="square" rtlCol="0">
            <a:spAutoFit/>
          </a:bodyPr>
          <a:lstStyle/>
          <a:p>
            <a:pPr marL="514350" indent="-514350">
              <a:buFont typeface="+mj-lt"/>
              <a:buAutoNum type="arabicPeriod"/>
            </a:pPr>
            <a:r>
              <a:rPr lang="en-US" sz="3200" dirty="0"/>
              <a:t>Each project phase is marked by completion of one or more:</a:t>
            </a:r>
          </a:p>
          <a:p>
            <a:pPr marL="971550" lvl="1" indent="-514350">
              <a:buFont typeface="Arial" pitchFamily="34" charset="0"/>
              <a:buChar char="•"/>
            </a:pPr>
            <a:r>
              <a:rPr lang="en-US" sz="3200" dirty="0"/>
              <a:t>Tasks.</a:t>
            </a:r>
          </a:p>
          <a:p>
            <a:pPr marL="971550" lvl="1" indent="-514350">
              <a:buFont typeface="Arial" pitchFamily="34" charset="0"/>
              <a:buChar char="•"/>
            </a:pPr>
            <a:r>
              <a:rPr lang="en-US" sz="3200" dirty="0"/>
              <a:t>Milestones</a:t>
            </a:r>
          </a:p>
          <a:p>
            <a:pPr marL="971550" lvl="1" indent="-514350">
              <a:buFont typeface="Arial" pitchFamily="34" charset="0"/>
              <a:buChar char="•"/>
            </a:pPr>
            <a:r>
              <a:rPr lang="en-US" sz="3200" dirty="0"/>
              <a:t>Deliverables</a:t>
            </a:r>
          </a:p>
          <a:p>
            <a:pPr marL="971550" lvl="1" indent="-514350">
              <a:buFont typeface="Arial" pitchFamily="34" charset="0"/>
              <a:buChar char="•"/>
            </a:pPr>
            <a:r>
              <a:rPr lang="en-US" sz="3200" dirty="0"/>
              <a:t>Life cycles</a:t>
            </a:r>
          </a:p>
          <a:p>
            <a:pPr marL="514350" indent="-514350"/>
            <a:r>
              <a:rPr lang="en-US" sz="3200" dirty="0"/>
              <a:t>Answer: Deliverables</a:t>
            </a:r>
          </a:p>
          <a:p>
            <a:pPr marL="914400" indent="-914400">
              <a:buFont typeface="+mj-lt"/>
              <a:buAutoNum type="arabicPeriod"/>
            </a:pP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16</a:t>
            </a:fld>
            <a:endParaRPr lang="en-US"/>
          </a:p>
        </p:txBody>
      </p:sp>
      <p:sp>
        <p:nvSpPr>
          <p:cNvPr id="6" name="Content Placeholder 5"/>
          <p:cNvSpPr txBox="1">
            <a:spLocks noGrp="1"/>
          </p:cNvSpPr>
          <p:nvPr>
            <p:ph idx="1"/>
          </p:nvPr>
        </p:nvSpPr>
        <p:spPr>
          <a:prstGeom prst="rect">
            <a:avLst/>
          </a:prstGeom>
          <a:solidFill>
            <a:srgbClr val="FFFF00"/>
          </a:solidFill>
        </p:spPr>
        <p:txBody>
          <a:bodyPr wrap="square" rtlCol="0">
            <a:spAutoFit/>
          </a:bodyPr>
          <a:lstStyle/>
          <a:p>
            <a:pPr marL="514350" indent="-514350">
              <a:buFont typeface="Arial" pitchFamily="34" charset="0"/>
              <a:buChar char="•"/>
            </a:pPr>
            <a:r>
              <a:rPr lang="en-US" sz="2800" b="1" u="sng" dirty="0"/>
              <a:t>Deliverables</a:t>
            </a:r>
            <a:r>
              <a:rPr lang="en-US" sz="2800" dirty="0"/>
              <a:t> are the actual product which is delivered during the project or a certain period of the project. </a:t>
            </a:r>
          </a:p>
          <a:p>
            <a:pPr marL="971550" lvl="1" indent="-514350">
              <a:buFont typeface="Arial" pitchFamily="34" charset="0"/>
              <a:buChar char="•"/>
            </a:pPr>
            <a:r>
              <a:rPr lang="en-US" sz="2800" dirty="0"/>
              <a:t>It is tangible as well as verifiable. </a:t>
            </a:r>
          </a:p>
          <a:p>
            <a:pPr marL="971550" lvl="1" indent="-514350">
              <a:buFont typeface="Arial" pitchFamily="34" charset="0"/>
              <a:buChar char="•"/>
            </a:pPr>
            <a:r>
              <a:rPr lang="en-US" sz="2800" dirty="0"/>
              <a:t>It must meet the original project requirements, such as specifications. </a:t>
            </a:r>
          </a:p>
          <a:p>
            <a:pPr marL="514350" indent="-514350">
              <a:buFont typeface="Arial" pitchFamily="34" charset="0"/>
              <a:buChar char="•"/>
            </a:pPr>
            <a:r>
              <a:rPr lang="en-US" sz="2800" b="1" u="sng" dirty="0"/>
              <a:t>Milestones</a:t>
            </a:r>
            <a:r>
              <a:rPr lang="en-US" sz="2800" dirty="0"/>
              <a:t> mark the accomplishment of a tangible objective of the project such, as the completion of the design phase. </a:t>
            </a:r>
          </a:p>
          <a:p>
            <a:pPr marL="971550" lvl="1" indent="-514350">
              <a:buFont typeface="Arial" pitchFamily="34" charset="0"/>
              <a:buChar char="•"/>
            </a:pPr>
            <a:r>
              <a:rPr lang="en-US" sz="2800" dirty="0"/>
              <a:t>Milestones are defined in the work breakdown structure (</a:t>
            </a:r>
            <a:r>
              <a:rPr lang="en-US" sz="2800" dirty="0" err="1"/>
              <a:t>WBS</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B9E1F40-D939-4540-A50B-697D52E86F22}" type="slidenum">
              <a:rPr lang="en-US"/>
              <a:pPr/>
              <a:t>17</a:t>
            </a:fld>
            <a:endParaRPr lang="en-US"/>
          </a:p>
        </p:txBody>
      </p:sp>
      <p:sp>
        <p:nvSpPr>
          <p:cNvPr id="146434" name="Rectangle 2"/>
          <p:cNvSpPr>
            <a:spLocks noGrp="1" noChangeArrowheads="1"/>
          </p:cNvSpPr>
          <p:nvPr>
            <p:ph type="title"/>
          </p:nvPr>
        </p:nvSpPr>
        <p:spPr>
          <a:xfrm>
            <a:off x="228600" y="238125"/>
            <a:ext cx="8458200" cy="600075"/>
          </a:xfrm>
        </p:spPr>
        <p:txBody>
          <a:bodyPr/>
          <a:lstStyle/>
          <a:p>
            <a:r>
              <a:rPr lang="en-US" sz="3600"/>
              <a:t>Project Scope Management Processes</a:t>
            </a:r>
            <a:endParaRPr lang="en-US" sz="4400"/>
          </a:p>
        </p:txBody>
      </p:sp>
      <p:sp>
        <p:nvSpPr>
          <p:cNvPr id="146435" name="Rectangle 3"/>
          <p:cNvSpPr>
            <a:spLocks noGrp="1" noChangeArrowheads="1"/>
          </p:cNvSpPr>
          <p:nvPr>
            <p:ph type="body" idx="1"/>
          </p:nvPr>
        </p:nvSpPr>
        <p:spPr>
          <a:xfrm>
            <a:off x="381000" y="990600"/>
            <a:ext cx="8458200" cy="5410200"/>
          </a:xfrm>
        </p:spPr>
        <p:txBody>
          <a:bodyPr/>
          <a:lstStyle/>
          <a:p>
            <a:pPr marL="609600" indent="-609600"/>
            <a:r>
              <a:rPr lang="en-US" sz="2400" dirty="0"/>
              <a:t>Scope planning: </a:t>
            </a:r>
          </a:p>
          <a:p>
            <a:pPr marL="990600" lvl="1" indent="-533400"/>
            <a:r>
              <a:rPr lang="en-US" sz="2000" dirty="0"/>
              <a:t>Deciding how the scope will be defined, verified, and controlled </a:t>
            </a:r>
          </a:p>
          <a:p>
            <a:pPr marL="609600" indent="-609600"/>
            <a:r>
              <a:rPr lang="en-US" sz="2400" dirty="0"/>
              <a:t>Scope definition: </a:t>
            </a:r>
          </a:p>
          <a:p>
            <a:pPr marL="990600" lvl="1" indent="-533400"/>
            <a:r>
              <a:rPr lang="en-US" sz="2000" dirty="0"/>
              <a:t>Reviewing the project charter and preliminary scope statement and adding more information as requirements are developed and change requests are approved</a:t>
            </a:r>
          </a:p>
          <a:p>
            <a:pPr marL="609600" indent="-609600"/>
            <a:r>
              <a:rPr lang="en-US" sz="2400" dirty="0"/>
              <a:t>Creating the WBS: </a:t>
            </a:r>
          </a:p>
          <a:p>
            <a:pPr marL="990600" lvl="1" indent="-533400"/>
            <a:r>
              <a:rPr lang="en-US" sz="2000" dirty="0"/>
              <a:t>Subdividing the major project deliverables into smaller, more manageable components</a:t>
            </a:r>
          </a:p>
          <a:p>
            <a:pPr marL="609600" indent="-609600"/>
            <a:r>
              <a:rPr lang="en-US" sz="2400" dirty="0"/>
              <a:t>Scope verification: </a:t>
            </a:r>
          </a:p>
          <a:p>
            <a:pPr marL="990600" lvl="1" indent="-533400"/>
            <a:r>
              <a:rPr lang="en-US" sz="2000" dirty="0"/>
              <a:t>Formalizing acceptance of the project scope</a:t>
            </a:r>
          </a:p>
          <a:p>
            <a:pPr marL="609600" indent="-609600"/>
            <a:r>
              <a:rPr lang="en-US" sz="2400" dirty="0"/>
              <a:t>Scope control: </a:t>
            </a:r>
          </a:p>
          <a:p>
            <a:pPr marL="990600" lvl="1" indent="-533400"/>
            <a:r>
              <a:rPr lang="en-US" sz="2000" dirty="0"/>
              <a:t>Controlling changes to project scope</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18</a:t>
            </a:fld>
            <a:endParaRPr lang="en-US"/>
          </a:p>
        </p:txBody>
      </p:sp>
      <p:pic>
        <p:nvPicPr>
          <p:cNvPr id="6" name="Picture 2" descr="Work Breakdown Structure Example 1"/>
          <p:cNvPicPr>
            <a:picLocks noGrp="1" noChangeAspect="1" noChangeArrowheads="1"/>
          </p:cNvPicPr>
          <p:nvPr>
            <p:ph idx="1"/>
          </p:nvPr>
        </p:nvPicPr>
        <p:blipFill>
          <a:blip r:embed="rId2" cstate="print"/>
          <a:srcRect/>
          <a:stretch>
            <a:fillRect/>
          </a:stretch>
        </p:blipFill>
        <p:spPr bwMode="auto">
          <a:xfrm>
            <a:off x="152400" y="0"/>
            <a:ext cx="8991600" cy="685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993A33E-4781-4B68-B0ED-55435BBAA658}" type="slidenum">
              <a:rPr lang="en-US"/>
              <a:pPr/>
              <a:t>19</a:t>
            </a:fld>
            <a:endParaRPr lang="en-US"/>
          </a:p>
        </p:txBody>
      </p:sp>
      <p:sp>
        <p:nvSpPr>
          <p:cNvPr id="71682" name="Rectangle 2"/>
          <p:cNvSpPr>
            <a:spLocks noGrp="1" noChangeArrowheads="1"/>
          </p:cNvSpPr>
          <p:nvPr>
            <p:ph type="title"/>
          </p:nvPr>
        </p:nvSpPr>
        <p:spPr>
          <a:xfrm>
            <a:off x="381000" y="152400"/>
            <a:ext cx="8305800" cy="762000"/>
          </a:xfrm>
        </p:spPr>
        <p:txBody>
          <a:bodyPr/>
          <a:lstStyle/>
          <a:p>
            <a:r>
              <a:rPr lang="en-US" sz="3600" dirty="0"/>
              <a:t>Preliminary Scope Statements</a:t>
            </a:r>
          </a:p>
        </p:txBody>
      </p:sp>
      <p:sp>
        <p:nvSpPr>
          <p:cNvPr id="71683" name="Rectangle 3"/>
          <p:cNvSpPr>
            <a:spLocks noGrp="1" noChangeArrowheads="1"/>
          </p:cNvSpPr>
          <p:nvPr>
            <p:ph type="body" idx="1"/>
          </p:nvPr>
        </p:nvSpPr>
        <p:spPr>
          <a:xfrm>
            <a:off x="228600" y="990600"/>
            <a:ext cx="8686800" cy="5410200"/>
          </a:xfrm>
        </p:spPr>
        <p:txBody>
          <a:bodyPr/>
          <a:lstStyle/>
          <a:p>
            <a:pPr>
              <a:lnSpc>
                <a:spcPct val="90000"/>
              </a:lnSpc>
            </a:pPr>
            <a:r>
              <a:rPr lang="en-US" dirty="0"/>
              <a:t>A </a:t>
            </a:r>
            <a:r>
              <a:rPr lang="en-US" b="1" dirty="0">
                <a:solidFill>
                  <a:schemeClr val="accent2"/>
                </a:solidFill>
              </a:rPr>
              <a:t>scope statement</a:t>
            </a:r>
            <a:r>
              <a:rPr lang="en-US" dirty="0"/>
              <a:t> is a document used to develop and confirm a common understanding of the project scope</a:t>
            </a:r>
          </a:p>
          <a:p>
            <a:pPr>
              <a:lnSpc>
                <a:spcPct val="90000"/>
              </a:lnSpc>
            </a:pPr>
            <a:r>
              <a:rPr lang="en-US" dirty="0"/>
              <a:t>It’s important for preventing </a:t>
            </a:r>
            <a:r>
              <a:rPr lang="en-US" b="1" dirty="0"/>
              <a:t>scope creep</a:t>
            </a:r>
          </a:p>
          <a:p>
            <a:pPr lvl="1">
              <a:lnSpc>
                <a:spcPct val="90000"/>
              </a:lnSpc>
            </a:pPr>
            <a:r>
              <a:rPr lang="en-US" dirty="0"/>
              <a:t>the tendency for project scope to keep getting bigger</a:t>
            </a:r>
          </a:p>
          <a:p>
            <a:pPr>
              <a:lnSpc>
                <a:spcPct val="90000"/>
              </a:lnSpc>
            </a:pPr>
            <a:r>
              <a:rPr lang="en-US" dirty="0"/>
              <a:t>It’s good practice to develop a preliminary or initial scope statement during project initiation and a more detailed scope statement as the project progresses.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2330602-908A-4CB4-A195-2C8A32B3E882}" type="slidenum">
              <a:rPr lang="en-US"/>
              <a:pPr/>
              <a:t>2</a:t>
            </a:fld>
            <a:endParaRPr lang="en-US"/>
          </a:p>
        </p:txBody>
      </p:sp>
      <p:sp>
        <p:nvSpPr>
          <p:cNvPr id="173058" name="Rectangle 2"/>
          <p:cNvSpPr>
            <a:spLocks noGrp="1" noChangeArrowheads="1"/>
          </p:cNvSpPr>
          <p:nvPr>
            <p:ph type="title"/>
          </p:nvPr>
        </p:nvSpPr>
        <p:spPr/>
        <p:txBody>
          <a:bodyPr/>
          <a:lstStyle/>
          <a:p>
            <a:r>
              <a:rPr lang="en-US"/>
              <a:t>Review </a:t>
            </a:r>
          </a:p>
        </p:txBody>
      </p:sp>
      <p:sp>
        <p:nvSpPr>
          <p:cNvPr id="173059" name="Rectangle 3"/>
          <p:cNvSpPr>
            <a:spLocks noGrp="1" noChangeArrowheads="1"/>
          </p:cNvSpPr>
          <p:nvPr>
            <p:ph type="body" idx="1"/>
          </p:nvPr>
        </p:nvSpPr>
        <p:spPr>
          <a:xfrm>
            <a:off x="152400" y="838200"/>
            <a:ext cx="8763000" cy="5410200"/>
          </a:xfrm>
        </p:spPr>
        <p:txBody>
          <a:bodyPr/>
          <a:lstStyle/>
          <a:p>
            <a:r>
              <a:rPr lang="en-US"/>
              <a:t>What is the project charter?</a:t>
            </a:r>
          </a:p>
          <a:p>
            <a:pPr lvl="1"/>
            <a:r>
              <a:rPr lang="en-US"/>
              <a:t>The project charter is the first document that exists in the project. </a:t>
            </a:r>
          </a:p>
          <a:p>
            <a:pPr lvl="1"/>
            <a:r>
              <a:rPr lang="en-US"/>
              <a:t>It causes the project to come into existence. </a:t>
            </a:r>
          </a:p>
          <a:p>
            <a:pPr lvl="1"/>
            <a:r>
              <a:rPr lang="en-US"/>
              <a:t>The project charter names the project and briefly describes it. </a:t>
            </a:r>
          </a:p>
          <a:p>
            <a:pPr lvl="1"/>
            <a:r>
              <a:rPr lang="en-US"/>
              <a:t>It names the project manager and causes a cost account to be opened to capture the cost of the project. </a:t>
            </a:r>
          </a:p>
          <a:p>
            <a:pPr lvl="1"/>
            <a:r>
              <a:rPr lang="en-US"/>
              <a:t>Once these essential things have been done, work on the project can proceed. </a:t>
            </a:r>
          </a:p>
          <a:p>
            <a:pPr lvl="1"/>
            <a:r>
              <a:rPr lang="en-US"/>
              <a:t>The project charter is written by the project sponsor, or some senior executive and signed by all relevant stakeholders.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7641-B78E-4298-999C-9A9D2C851CB8}"/>
              </a:ext>
            </a:extLst>
          </p:cNvPr>
          <p:cNvSpPr>
            <a:spLocks noGrp="1"/>
          </p:cNvSpPr>
          <p:nvPr>
            <p:ph type="title"/>
          </p:nvPr>
        </p:nvSpPr>
        <p:spPr/>
        <p:txBody>
          <a:bodyPr/>
          <a:lstStyle/>
          <a:p>
            <a:r>
              <a:rPr lang="en-US" dirty="0"/>
              <a:t>Project scope statement</a:t>
            </a:r>
          </a:p>
        </p:txBody>
      </p:sp>
      <p:sp>
        <p:nvSpPr>
          <p:cNvPr id="3" name="Content Placeholder 2">
            <a:extLst>
              <a:ext uri="{FF2B5EF4-FFF2-40B4-BE49-F238E27FC236}">
                <a16:creationId xmlns:a16="http://schemas.microsoft.com/office/drawing/2014/main" id="{A64437F1-6A22-4543-9E2D-38949D4A7F19}"/>
              </a:ext>
            </a:extLst>
          </p:cNvPr>
          <p:cNvSpPr>
            <a:spLocks noGrp="1"/>
          </p:cNvSpPr>
          <p:nvPr>
            <p:ph idx="1"/>
          </p:nvPr>
        </p:nvSpPr>
        <p:spPr/>
        <p:txBody>
          <a:bodyPr/>
          <a:lstStyle/>
          <a:p>
            <a:r>
              <a:rPr lang="en-US" dirty="0"/>
              <a:t>Project scope statement should include</a:t>
            </a:r>
          </a:p>
          <a:p>
            <a:pPr lvl="1"/>
            <a:r>
              <a:rPr lang="en-US" dirty="0"/>
              <a:t>A description of the project</a:t>
            </a:r>
          </a:p>
          <a:p>
            <a:pPr lvl="1"/>
            <a:r>
              <a:rPr lang="en-US" dirty="0"/>
              <a:t>Overall objectives and justification</a:t>
            </a:r>
          </a:p>
          <a:p>
            <a:pPr lvl="1"/>
            <a:r>
              <a:rPr lang="en-US" dirty="0"/>
              <a:t>Detailed description of all project deliverables</a:t>
            </a:r>
          </a:p>
          <a:p>
            <a:pPr lvl="1"/>
            <a:r>
              <a:rPr lang="en-US" dirty="0"/>
              <a:t>The characteristics and requirements of products and services</a:t>
            </a:r>
          </a:p>
        </p:txBody>
      </p:sp>
      <p:sp>
        <p:nvSpPr>
          <p:cNvPr id="4" name="Slide Number Placeholder 3">
            <a:extLst>
              <a:ext uri="{FF2B5EF4-FFF2-40B4-BE49-F238E27FC236}">
                <a16:creationId xmlns:a16="http://schemas.microsoft.com/office/drawing/2014/main" id="{4596B80E-0625-4574-B64F-C9F7B16700D0}"/>
              </a:ext>
            </a:extLst>
          </p:cNvPr>
          <p:cNvSpPr>
            <a:spLocks noGrp="1"/>
          </p:cNvSpPr>
          <p:nvPr>
            <p:ph type="sldNum" sz="quarter" idx="11"/>
          </p:nvPr>
        </p:nvSpPr>
        <p:spPr/>
        <p:txBody>
          <a:bodyPr/>
          <a:lstStyle/>
          <a:p>
            <a:fld id="{54C75BB4-0340-4783-A175-BF1890726099}" type="slidenum">
              <a:rPr lang="en-US" smtClean="0"/>
              <a:pPr/>
              <a:t>20</a:t>
            </a:fld>
            <a:endParaRPr lang="en-US"/>
          </a:p>
        </p:txBody>
      </p:sp>
    </p:spTree>
    <p:extLst>
      <p:ext uri="{BB962C8B-B14F-4D97-AF65-F5344CB8AC3E}">
        <p14:creationId xmlns:p14="http://schemas.microsoft.com/office/powerpoint/2010/main" val="333586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CA48DA-BFB7-4041-A89F-98D30A551CC5}" type="slidenum">
              <a:rPr lang="en-US"/>
              <a:pPr/>
              <a:t>21</a:t>
            </a:fld>
            <a:endParaRPr lang="en-US"/>
          </a:p>
        </p:txBody>
      </p:sp>
      <p:sp>
        <p:nvSpPr>
          <p:cNvPr id="72706" name="Rectangle 2"/>
          <p:cNvSpPr>
            <a:spLocks noGrp="1" noChangeArrowheads="1"/>
          </p:cNvSpPr>
          <p:nvPr>
            <p:ph type="title"/>
          </p:nvPr>
        </p:nvSpPr>
        <p:spPr>
          <a:xfrm>
            <a:off x="304800" y="125413"/>
            <a:ext cx="8382000" cy="865187"/>
          </a:xfrm>
        </p:spPr>
        <p:txBody>
          <a:bodyPr/>
          <a:lstStyle/>
          <a:p>
            <a:r>
              <a:rPr lang="en-US" dirty="0"/>
              <a:t>Scope Management Plan</a:t>
            </a:r>
          </a:p>
        </p:txBody>
      </p:sp>
      <p:sp>
        <p:nvSpPr>
          <p:cNvPr id="72707" name="Rectangle 3"/>
          <p:cNvSpPr>
            <a:spLocks noGrp="1" noChangeArrowheads="1"/>
          </p:cNvSpPr>
          <p:nvPr>
            <p:ph type="body" idx="1"/>
          </p:nvPr>
        </p:nvSpPr>
        <p:spPr>
          <a:xfrm>
            <a:off x="228600" y="1219200"/>
            <a:ext cx="8456613" cy="4791075"/>
          </a:xfrm>
        </p:spPr>
        <p:txBody>
          <a:bodyPr/>
          <a:lstStyle/>
          <a:p>
            <a:r>
              <a:rPr lang="en-US" dirty="0"/>
              <a:t>The scope management plan</a:t>
            </a:r>
          </a:p>
          <a:p>
            <a:pPr lvl="1"/>
            <a:r>
              <a:rPr lang="en-US" sz="2800" dirty="0"/>
              <a:t>A document that includes:</a:t>
            </a:r>
          </a:p>
          <a:p>
            <a:pPr lvl="2"/>
            <a:r>
              <a:rPr lang="en-US" sz="2400" dirty="0"/>
              <a:t>Descriptions of how the team will prepare the project scope statement, </a:t>
            </a:r>
          </a:p>
          <a:p>
            <a:pPr lvl="2"/>
            <a:r>
              <a:rPr lang="en-US" sz="2400" dirty="0"/>
              <a:t>create the </a:t>
            </a:r>
            <a:r>
              <a:rPr lang="en-US" sz="2400" dirty="0" err="1"/>
              <a:t>WBS</a:t>
            </a:r>
            <a:r>
              <a:rPr lang="en-US" sz="2400" dirty="0"/>
              <a:t>, </a:t>
            </a:r>
          </a:p>
          <a:p>
            <a:pPr lvl="2"/>
            <a:r>
              <a:rPr lang="en-US" sz="2400" dirty="0"/>
              <a:t>verify completion of the project deliverables, and</a:t>
            </a:r>
          </a:p>
          <a:p>
            <a:pPr lvl="2"/>
            <a:r>
              <a:rPr lang="en-US" sz="2400" dirty="0"/>
              <a:t>control requests for changes to the project scope</a:t>
            </a:r>
          </a:p>
          <a:p>
            <a:r>
              <a:rPr lang="en-US" dirty="0"/>
              <a:t>Key inputs include:</a:t>
            </a:r>
          </a:p>
          <a:p>
            <a:pPr lvl="1"/>
            <a:r>
              <a:rPr lang="en-US" dirty="0"/>
              <a:t>The project charter, preliminary scope statement, and project management plan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9C4A5-AA5D-4DF5-9784-E5F1B2B84A30}"/>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rPr>
              <a:t>Example</a:t>
            </a:r>
            <a:endParaRPr lang="en-US" sz="2800" kern="1200" dirty="0">
              <a:solidFill>
                <a:schemeClr val="bg1"/>
              </a:solidFill>
              <a:latin typeface="+mj-lt"/>
              <a:ea typeface="+mj-ea"/>
              <a:cs typeface="+mj-cs"/>
            </a:endParaRPr>
          </a:p>
        </p:txBody>
      </p:sp>
      <p:pic>
        <p:nvPicPr>
          <p:cNvPr id="6" name="Content Placeholder 5">
            <a:extLst>
              <a:ext uri="{FF2B5EF4-FFF2-40B4-BE49-F238E27FC236}">
                <a16:creationId xmlns:a16="http://schemas.microsoft.com/office/drawing/2014/main" id="{4FA96810-DFAC-42CA-82C8-BDF74502D912}"/>
              </a:ext>
            </a:extLst>
          </p:cNvPr>
          <p:cNvPicPr>
            <a:picLocks noGrp="1" noChangeAspect="1"/>
          </p:cNvPicPr>
          <p:nvPr>
            <p:ph idx="1"/>
          </p:nvPr>
        </p:nvPicPr>
        <p:blipFill>
          <a:blip r:embed="rId2"/>
          <a:stretch>
            <a:fillRect/>
          </a:stretch>
        </p:blipFill>
        <p:spPr>
          <a:xfrm>
            <a:off x="1" y="1727844"/>
            <a:ext cx="9144000" cy="4594639"/>
          </a:xfrm>
          <a:prstGeom prst="rect">
            <a:avLst/>
          </a:prstGeom>
        </p:spPr>
      </p:pic>
      <p:sp>
        <p:nvSpPr>
          <p:cNvPr id="4" name="Slide Number Placeholder 3">
            <a:extLst>
              <a:ext uri="{FF2B5EF4-FFF2-40B4-BE49-F238E27FC236}">
                <a16:creationId xmlns:a16="http://schemas.microsoft.com/office/drawing/2014/main" id="{2FBE1CA8-E8FC-4431-96D4-2E7E5A05E131}"/>
              </a:ext>
            </a:extLst>
          </p:cNvPr>
          <p:cNvSpPr>
            <a:spLocks noGrp="1"/>
          </p:cNvSpPr>
          <p:nvPr>
            <p:ph type="sldNum" sz="quarter" idx="11"/>
          </p:nvPr>
        </p:nvSpPr>
        <p:spPr>
          <a:xfrm>
            <a:off x="6457950" y="6356350"/>
            <a:ext cx="2057400" cy="365125"/>
          </a:xfrm>
        </p:spPr>
        <p:txBody>
          <a:bodyPr vert="horz" lIns="91440" tIns="45720" rIns="91440" bIns="45720" rtlCol="0" anchor="ctr">
            <a:normAutofit/>
          </a:bodyPr>
          <a:lstStyle/>
          <a:p>
            <a:pPr>
              <a:spcAft>
                <a:spcPts val="600"/>
              </a:spcAft>
            </a:pPr>
            <a:fld id="{54C75BB4-0340-4783-A175-BF1890726099}" type="slidenum">
              <a:rPr lang="en-US" sz="1200" smtClean="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5990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685882-06E4-4E82-A24D-C7C372B298FF}" type="slidenum">
              <a:rPr lang="en-US"/>
              <a:pPr/>
              <a:t>23</a:t>
            </a:fld>
            <a:endParaRPr lang="en-US"/>
          </a:p>
        </p:txBody>
      </p:sp>
      <p:sp>
        <p:nvSpPr>
          <p:cNvPr id="77826" name="Rectangle 2"/>
          <p:cNvSpPr>
            <a:spLocks noGrp="1" noChangeArrowheads="1"/>
          </p:cNvSpPr>
          <p:nvPr>
            <p:ph type="title"/>
          </p:nvPr>
        </p:nvSpPr>
        <p:spPr/>
        <p:txBody>
          <a:bodyPr/>
          <a:lstStyle/>
          <a:p>
            <a:r>
              <a:rPr lang="en-US"/>
              <a:t>Stakeholder Analysis</a:t>
            </a:r>
          </a:p>
        </p:txBody>
      </p:sp>
      <p:sp>
        <p:nvSpPr>
          <p:cNvPr id="77827" name="Rectangle 3"/>
          <p:cNvSpPr>
            <a:spLocks noGrp="1" noChangeArrowheads="1"/>
          </p:cNvSpPr>
          <p:nvPr>
            <p:ph type="body" idx="1"/>
          </p:nvPr>
        </p:nvSpPr>
        <p:spPr/>
        <p:txBody>
          <a:bodyPr/>
          <a:lstStyle/>
          <a:p>
            <a:r>
              <a:rPr lang="en-US"/>
              <a:t>A </a:t>
            </a:r>
            <a:r>
              <a:rPr lang="en-US" b="1">
                <a:solidFill>
                  <a:schemeClr val="accent2"/>
                </a:solidFill>
              </a:rPr>
              <a:t>stakeholder analysis</a:t>
            </a:r>
            <a:r>
              <a:rPr lang="en-US"/>
              <a:t> documents holds important (often sensitive) information about stakeholders such as</a:t>
            </a:r>
          </a:p>
          <a:p>
            <a:pPr lvl="1"/>
            <a:r>
              <a:rPr lang="en-US"/>
              <a:t>stakeholders’ names and organizations</a:t>
            </a:r>
          </a:p>
          <a:p>
            <a:pPr lvl="1"/>
            <a:r>
              <a:rPr lang="en-US"/>
              <a:t>roles on the project</a:t>
            </a:r>
          </a:p>
          <a:p>
            <a:pPr lvl="1"/>
            <a:r>
              <a:rPr lang="en-US"/>
              <a:t>unique facts about stakeholders</a:t>
            </a:r>
          </a:p>
          <a:p>
            <a:pPr lvl="1"/>
            <a:r>
              <a:rPr lang="en-US"/>
              <a:t>level of influence and interest in the project</a:t>
            </a:r>
          </a:p>
          <a:p>
            <a:pPr lvl="1"/>
            <a:r>
              <a:rPr lang="en-US"/>
              <a:t>suggestions for managing relationships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FA195390-BB06-4F30-B0CE-6D601D80BC5B}" type="slidenum">
              <a:rPr lang="en-US"/>
              <a:pPr/>
              <a:t>24</a:t>
            </a:fld>
            <a:endParaRPr lang="en-US"/>
          </a:p>
        </p:txBody>
      </p:sp>
      <p:sp>
        <p:nvSpPr>
          <p:cNvPr id="78850" name="Rectangle 2"/>
          <p:cNvSpPr>
            <a:spLocks noGrp="1" noChangeArrowheads="1"/>
          </p:cNvSpPr>
          <p:nvPr>
            <p:ph type="title"/>
          </p:nvPr>
        </p:nvSpPr>
        <p:spPr>
          <a:xfrm>
            <a:off x="1279525" y="85725"/>
            <a:ext cx="7407275" cy="355600"/>
          </a:xfrm>
        </p:spPr>
        <p:txBody>
          <a:bodyPr/>
          <a:lstStyle/>
          <a:p>
            <a:r>
              <a:rPr lang="en-US" sz="3200"/>
              <a:t>Sample Stakeholder Analysis</a:t>
            </a:r>
            <a:endParaRPr lang="en-US"/>
          </a:p>
        </p:txBody>
      </p:sp>
      <p:pic>
        <p:nvPicPr>
          <p:cNvPr id="78851" name="Picture 3" descr="Tbl04-02"/>
          <p:cNvPicPr>
            <a:picLocks noChangeAspect="1" noChangeArrowheads="1"/>
          </p:cNvPicPr>
          <p:nvPr/>
        </p:nvPicPr>
        <p:blipFill>
          <a:blip r:embed="rId2" cstate="print"/>
          <a:srcRect t="3654"/>
          <a:stretch>
            <a:fillRect/>
          </a:stretch>
        </p:blipFill>
        <p:spPr bwMode="auto">
          <a:xfrm>
            <a:off x="1143000" y="577850"/>
            <a:ext cx="6453188" cy="626903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7B0881DE-5026-46C2-A30E-BBACEAEEBD34}" type="slidenum">
              <a:rPr lang="en-US"/>
              <a:pPr/>
              <a:t>25</a:t>
            </a:fld>
            <a:endParaRPr lang="en-US"/>
          </a:p>
        </p:txBody>
      </p:sp>
      <p:sp>
        <p:nvSpPr>
          <p:cNvPr id="156771" name="Rectangle 99"/>
          <p:cNvSpPr>
            <a:spLocks noGrp="1" noChangeArrowheads="1"/>
          </p:cNvSpPr>
          <p:nvPr>
            <p:ph type="title"/>
          </p:nvPr>
        </p:nvSpPr>
        <p:spPr/>
        <p:txBody>
          <a:bodyPr/>
          <a:lstStyle/>
          <a:p>
            <a:r>
              <a:rPr lang="en-US" sz="3600">
                <a:ea typeface="Batang" pitchFamily="18" charset="-127"/>
                <a:cs typeface="Arial" pitchFamily="34" charset="0"/>
              </a:rPr>
              <a:t>Stakeholder Roles and Responsibilities </a:t>
            </a:r>
            <a:endParaRPr lang="en-US" sz="4800">
              <a:ea typeface="Batang" pitchFamily="18" charset="-127"/>
              <a:cs typeface="Arial" pitchFamily="34" charset="0"/>
            </a:endParaRPr>
          </a:p>
        </p:txBody>
      </p:sp>
      <p:sp>
        <p:nvSpPr>
          <p:cNvPr id="6" name="Table Placeholder 5"/>
          <p:cNvSpPr>
            <a:spLocks noGrp="1"/>
          </p:cNvSpPr>
          <p:nvPr>
            <p:ph type="tbl" idx="1"/>
          </p:nvPr>
        </p:nvSpPr>
        <p:spPr/>
        <p:txBody>
          <a:bodyPr/>
          <a:lstStyle/>
          <a:p>
            <a:endParaRPr lang="en-US"/>
          </a:p>
        </p:txBody>
      </p:sp>
      <p:graphicFrame>
        <p:nvGraphicFramePr>
          <p:cNvPr id="7" name="Group 116"/>
          <p:cNvGraphicFramePr>
            <a:graphicFrameLocks/>
          </p:cNvGraphicFramePr>
          <p:nvPr>
            <p:extLst>
              <p:ext uri="{D42A27DB-BD31-4B8C-83A1-F6EECF244321}">
                <p14:modId xmlns:p14="http://schemas.microsoft.com/office/powerpoint/2010/main" val="1049088773"/>
              </p:ext>
            </p:extLst>
          </p:nvPr>
        </p:nvGraphicFramePr>
        <p:xfrm>
          <a:off x="84406" y="953574"/>
          <a:ext cx="8763000" cy="5859146"/>
        </p:xfrm>
        <a:graphic>
          <a:graphicData uri="http://schemas.openxmlformats.org/drawingml/2006/table">
            <a:tbl>
              <a:tblPr/>
              <a:tblGrid>
                <a:gridCol w="15240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ea typeface="Batang" pitchFamily="18" charset="-127"/>
                          <a:cs typeface="Arial" pitchFamily="34" charset="0"/>
                        </a:rPr>
                        <a:t>Stakeholder </a:t>
                      </a:r>
                      <a:endParaRPr kumimoji="0" lang="en-US" sz="2800" b="0" i="0" u="none" strike="noStrike" cap="none" normalizeH="0" baseline="0" dirty="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ea typeface="Batang" pitchFamily="18" charset="-127"/>
                          <a:cs typeface="Arial" pitchFamily="34" charset="0"/>
                        </a:rPr>
                        <a:t>Responsibility </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46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Project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manager</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Manages project, creates project plans, creates various management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plans related to the project, measures project performance, takes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corrective action, controls project outcomes, manages project team,</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and reports status</a:t>
                      </a:r>
                      <a:endParaRPr kumimoji="0" lang="en-US" sz="2800" b="0" i="0" u="none" strike="noStrike" cap="none" normalizeH="0" baseline="0" dirty="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4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Project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sponsor</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Executive who initiates and oversees the project. Serves as an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advisor to the project manager; can resolve issues and make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decisions. Issues the project charter. Serves on project oversight or</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steering committee.</a:t>
                      </a:r>
                      <a:endParaRPr kumimoji="0" lang="en-US" sz="2800" b="0" i="0" u="none" strike="noStrike" cap="none" normalizeH="0" baseline="0" dirty="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4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Functional</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managers</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Responsible for completing project activities and producing</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deliverables. May serve on project oversight or steering committee to</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help oversee management of the project.</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6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Customer</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Provides project requirements. Approves project deliverables and</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verifies that they meet requirements. Serves on project oversight or</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steering committee.</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4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Project team</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Responsible for completing the activities of the project.</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Batang" pitchFamily="18" charset="-127"/>
                          <a:cs typeface="Arial" pitchFamily="34" charset="0"/>
                        </a:rPr>
                        <a:t>Suppliers</a:t>
                      </a:r>
                      <a:endParaRPr kumimoji="0" lang="en-US" sz="2800" b="0" i="0" u="none" strike="noStrike" cap="none" normalizeH="0" baseline="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Provide goods or services to assist project team in completing</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Batang" pitchFamily="18" charset="-127"/>
                          <a:cs typeface="Arial" pitchFamily="34" charset="0"/>
                        </a:rPr>
                        <a:t>project.</a:t>
                      </a:r>
                      <a:endParaRPr kumimoji="0" lang="en-US" sz="2800" b="0" i="0" u="none" strike="noStrike" cap="none" normalizeH="0" baseline="0" dirty="0">
                        <a:ln>
                          <a:noFill/>
                        </a:ln>
                        <a:solidFill>
                          <a:schemeClr val="tx1"/>
                        </a:solidFill>
                        <a:effectLst/>
                        <a:latin typeface="Arial" pitchFamily="34" charset="0"/>
                        <a:ea typeface="Batang" pitchFamily="18" charset="-127"/>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DBA6891-2D99-4320-A1F1-65BF11F8D982}" type="slidenum">
              <a:rPr lang="en-US"/>
              <a:pPr/>
              <a:t>26</a:t>
            </a:fld>
            <a:endParaRPr lang="en-US"/>
          </a:p>
        </p:txBody>
      </p:sp>
      <p:sp>
        <p:nvSpPr>
          <p:cNvPr id="149506" name="Rectangle 2"/>
          <p:cNvSpPr>
            <a:spLocks noGrp="1" noChangeArrowheads="1"/>
          </p:cNvSpPr>
          <p:nvPr>
            <p:ph type="title"/>
          </p:nvPr>
        </p:nvSpPr>
        <p:spPr/>
        <p:txBody>
          <a:bodyPr/>
          <a:lstStyle/>
          <a:p>
            <a:r>
              <a:rPr lang="en-US" sz="3700"/>
              <a:t>Work Breakdown Structure: WBS</a:t>
            </a:r>
          </a:p>
        </p:txBody>
      </p:sp>
      <p:sp>
        <p:nvSpPr>
          <p:cNvPr id="149507" name="Rectangle 3"/>
          <p:cNvSpPr>
            <a:spLocks noGrp="1" noChangeArrowheads="1"/>
          </p:cNvSpPr>
          <p:nvPr>
            <p:ph type="body" idx="1"/>
          </p:nvPr>
        </p:nvSpPr>
        <p:spPr>
          <a:xfrm>
            <a:off x="152400" y="990600"/>
            <a:ext cx="8763000" cy="5105400"/>
          </a:xfrm>
        </p:spPr>
        <p:txBody>
          <a:bodyPr/>
          <a:lstStyle/>
          <a:p>
            <a:r>
              <a:rPr lang="en-US" dirty="0"/>
              <a:t>A </a:t>
            </a:r>
            <a:r>
              <a:rPr lang="en-US" b="1" dirty="0" err="1"/>
              <a:t>WBS</a:t>
            </a:r>
            <a:r>
              <a:rPr lang="en-US" dirty="0"/>
              <a:t> is a deliverable-oriented grouping of the work involved in a project that defines the total scope of the project</a:t>
            </a:r>
          </a:p>
          <a:p>
            <a:pPr lvl="1"/>
            <a:r>
              <a:rPr lang="en-US" dirty="0" err="1"/>
              <a:t>WBS</a:t>
            </a:r>
            <a:r>
              <a:rPr lang="en-US" dirty="0"/>
              <a:t> is a foundation document that provides the basis for:</a:t>
            </a:r>
          </a:p>
          <a:p>
            <a:pPr lvl="2"/>
            <a:r>
              <a:rPr lang="en-US" dirty="0"/>
              <a:t>Planning and managing project schedules, costs, resources, and changes</a:t>
            </a:r>
          </a:p>
          <a:p>
            <a:r>
              <a:rPr lang="en-US" b="1" dirty="0"/>
              <a:t>Decomposition</a:t>
            </a:r>
            <a:r>
              <a:rPr lang="en-US" dirty="0"/>
              <a:t> is subdividing project deliverables into smaller pieces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8101CB9-13DC-4F4C-BF32-CDCCD1D0039E}" type="slidenum">
              <a:rPr lang="en-US"/>
              <a:pPr/>
              <a:t>27</a:t>
            </a:fld>
            <a:endParaRPr lang="en-US"/>
          </a:p>
        </p:txBody>
      </p:sp>
      <p:sp>
        <p:nvSpPr>
          <p:cNvPr id="128002" name="Rectangle 2"/>
          <p:cNvSpPr>
            <a:spLocks noGrp="1" noChangeArrowheads="1"/>
          </p:cNvSpPr>
          <p:nvPr>
            <p:ph type="title"/>
          </p:nvPr>
        </p:nvSpPr>
        <p:spPr/>
        <p:txBody>
          <a:bodyPr/>
          <a:lstStyle/>
          <a:p>
            <a:r>
              <a:rPr lang="en-US" sz="4100"/>
              <a:t>Work Breakdown Structure: WBS</a:t>
            </a:r>
          </a:p>
        </p:txBody>
      </p:sp>
      <p:sp>
        <p:nvSpPr>
          <p:cNvPr id="128003" name="Rectangle 3"/>
          <p:cNvSpPr>
            <a:spLocks noGrp="1" noChangeArrowheads="1"/>
          </p:cNvSpPr>
          <p:nvPr>
            <p:ph type="body" idx="1"/>
          </p:nvPr>
        </p:nvSpPr>
        <p:spPr/>
        <p:txBody>
          <a:bodyPr/>
          <a:lstStyle/>
          <a:p>
            <a:r>
              <a:rPr lang="en-US" dirty="0"/>
              <a:t>Hierarchical list of project’s work activities</a:t>
            </a:r>
          </a:p>
          <a:p>
            <a:r>
              <a:rPr lang="en-US" dirty="0"/>
              <a:t>Two Formats </a:t>
            </a:r>
          </a:p>
          <a:p>
            <a:pPr lvl="1"/>
            <a:r>
              <a:rPr lang="en-US" dirty="0"/>
              <a:t>Outline (indented format)</a:t>
            </a:r>
          </a:p>
          <a:p>
            <a:pPr lvl="1"/>
            <a:r>
              <a:rPr lang="en-US" dirty="0"/>
              <a:t>Graphical Tree (Organizational Chart)</a:t>
            </a:r>
          </a:p>
          <a:p>
            <a:r>
              <a:rPr lang="en-US" dirty="0"/>
              <a:t>Uses a decimal numbering system</a:t>
            </a:r>
          </a:p>
          <a:p>
            <a:pPr lvl="1"/>
            <a:r>
              <a:rPr lang="en-US" dirty="0"/>
              <a:t>Ex: 3.1.5</a:t>
            </a:r>
          </a:p>
          <a:p>
            <a:pPr lvl="1"/>
            <a:r>
              <a:rPr lang="en-US" dirty="0"/>
              <a:t>0 is typically top level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60C8F825-9F4F-4F3B-9B73-E74B82BB6D5B}" type="slidenum">
              <a:rPr lang="en-US"/>
              <a:pPr/>
              <a:t>28</a:t>
            </a:fld>
            <a:endParaRPr lang="en-US"/>
          </a:p>
        </p:txBody>
      </p:sp>
      <p:sp>
        <p:nvSpPr>
          <p:cNvPr id="131074" name="Rectangle 2"/>
          <p:cNvSpPr>
            <a:spLocks noGrp="1" noChangeArrowheads="1"/>
          </p:cNvSpPr>
          <p:nvPr>
            <p:ph type="title" sz="quarter"/>
          </p:nvPr>
        </p:nvSpPr>
        <p:spPr/>
        <p:txBody>
          <a:bodyPr/>
          <a:lstStyle/>
          <a:p>
            <a:r>
              <a:rPr lang="en-US"/>
              <a:t>WBS Chart Example</a:t>
            </a:r>
          </a:p>
        </p:txBody>
      </p:sp>
      <p:graphicFrame>
        <p:nvGraphicFramePr>
          <p:cNvPr id="131075" name="Object 3"/>
          <p:cNvGraphicFramePr>
            <a:graphicFrameLocks noGrp="1" noChangeAspect="1"/>
          </p:cNvGraphicFramePr>
          <p:nvPr>
            <p:ph sz="quarter" idx="1"/>
          </p:nvPr>
        </p:nvGraphicFramePr>
        <p:xfrm>
          <a:off x="152400" y="1208088"/>
          <a:ext cx="4305300" cy="5268912"/>
        </p:xfrm>
        <a:graphic>
          <a:graphicData uri="http://schemas.openxmlformats.org/presentationml/2006/ole">
            <mc:AlternateContent xmlns:mc="http://schemas.openxmlformats.org/markup-compatibility/2006">
              <mc:Choice xmlns:v="urn:schemas-microsoft-com:vml" Requires="v">
                <p:oleObj name="Bitmap Image" r:id="rId2" imgW="6400000" imgH="3258005" progId="PBrush">
                  <p:embed/>
                </p:oleObj>
              </mc:Choice>
              <mc:Fallback>
                <p:oleObj name="Bitmap Image" r:id="rId2" imgW="6400000" imgH="3258005" progId="PBrush">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8088"/>
                        <a:ext cx="4305300" cy="526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1077" name="Picture 5"/>
          <p:cNvPicPr>
            <a:picLocks noGrp="1" noChangeAspect="1" noChangeArrowheads="1"/>
          </p:cNvPicPr>
          <p:nvPr>
            <p:ph sz="quarter" idx="2"/>
          </p:nvPr>
        </p:nvPicPr>
        <p:blipFill>
          <a:blip r:embed="rId4" cstate="print"/>
          <a:srcRect l="15044" t="14493" r="26549" b="13043"/>
          <a:stretch>
            <a:fillRect/>
          </a:stretch>
        </p:blipFill>
        <p:spPr>
          <a:xfrm>
            <a:off x="4648200" y="1066800"/>
            <a:ext cx="4191000" cy="5257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5E45B72-4CCD-4C03-8BAD-91D41686F34A}" type="slidenum">
              <a:rPr lang="en-US"/>
              <a:pPr/>
              <a:t>29</a:t>
            </a:fld>
            <a:endParaRPr lang="en-US"/>
          </a:p>
        </p:txBody>
      </p:sp>
      <p:sp>
        <p:nvSpPr>
          <p:cNvPr id="133122" name="Rectangle 2"/>
          <p:cNvSpPr>
            <a:spLocks noGrp="1" noChangeArrowheads="1"/>
          </p:cNvSpPr>
          <p:nvPr>
            <p:ph type="title"/>
          </p:nvPr>
        </p:nvSpPr>
        <p:spPr/>
        <p:txBody>
          <a:bodyPr/>
          <a:lstStyle/>
          <a:p>
            <a:r>
              <a:rPr lang="en-US"/>
              <a:t>WBS Types</a:t>
            </a:r>
          </a:p>
        </p:txBody>
      </p:sp>
      <p:sp>
        <p:nvSpPr>
          <p:cNvPr id="133123" name="Rectangle 3"/>
          <p:cNvSpPr>
            <a:spLocks noGrp="1" noChangeArrowheads="1"/>
          </p:cNvSpPr>
          <p:nvPr>
            <p:ph type="body" idx="1"/>
          </p:nvPr>
        </p:nvSpPr>
        <p:spPr>
          <a:xfrm>
            <a:off x="395288" y="990600"/>
            <a:ext cx="8277225" cy="5192713"/>
          </a:xfrm>
        </p:spPr>
        <p:txBody>
          <a:bodyPr/>
          <a:lstStyle/>
          <a:p>
            <a:r>
              <a:rPr lang="en-US" dirty="0"/>
              <a:t>Process WBS (</a:t>
            </a:r>
            <a:r>
              <a:rPr lang="en-US" dirty="0" err="1"/>
              <a:t>a.k.a</a:t>
            </a:r>
            <a:r>
              <a:rPr lang="en-US" dirty="0"/>
              <a:t> Activity-oriented)</a:t>
            </a:r>
          </a:p>
          <a:p>
            <a:pPr lvl="2"/>
            <a:r>
              <a:rPr lang="en-US" dirty="0"/>
              <a:t>Ex: Requirements, Analysis, Design, Testing</a:t>
            </a:r>
          </a:p>
          <a:p>
            <a:pPr lvl="2"/>
            <a:r>
              <a:rPr lang="en-US" dirty="0"/>
              <a:t>Typically used by PM</a:t>
            </a:r>
          </a:p>
          <a:p>
            <a:r>
              <a:rPr lang="en-US" dirty="0"/>
              <a:t>Product WBS (a.k.a. Entity-oriented)</a:t>
            </a:r>
          </a:p>
          <a:p>
            <a:pPr lvl="2"/>
            <a:r>
              <a:rPr lang="en-US" dirty="0"/>
              <a:t>Ex: Interface system, DB</a:t>
            </a:r>
          </a:p>
          <a:p>
            <a:pPr lvl="2"/>
            <a:r>
              <a:rPr lang="en-US" dirty="0"/>
              <a:t>Typically used by engineering manager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3</a:t>
            </a:fld>
            <a:endParaRPr lang="en-US"/>
          </a:p>
        </p:txBody>
      </p:sp>
      <p:sp>
        <p:nvSpPr>
          <p:cNvPr id="6" name="Content Placeholder 2"/>
          <p:cNvSpPr txBox="1">
            <a:spLocks noGrp="1"/>
          </p:cNvSpPr>
          <p:nvPr>
            <p:ph idx="1"/>
          </p:nvPr>
        </p:nvSpPr>
        <p:spPr bwMode="auto">
          <a:prstGeom prst="rect">
            <a:avLst/>
          </a:prstGeom>
          <a:solidFill>
            <a:schemeClr val="accent1">
              <a:lumMod val="7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chemeClr val="tx1"/>
                </a:solidFill>
                <a:effectLst/>
                <a:uLnTx/>
                <a:uFillTx/>
                <a:latin typeface="+mn-lt"/>
                <a:ea typeface="+mn-ea"/>
                <a:cs typeface="+mn-cs"/>
              </a:rPr>
              <a:t>The Project charter is created by: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chemeClr val="accent2"/>
                </a:solidFill>
                <a:effectLst/>
                <a:uLnTx/>
                <a:uFillTx/>
                <a:latin typeface="+mn-lt"/>
              </a:rPr>
              <a:t>The project manager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chemeClr val="accent2"/>
                </a:solidFill>
                <a:effectLst/>
                <a:uLnTx/>
                <a:uFillTx/>
                <a:latin typeface="+mn-lt"/>
              </a:rPr>
              <a:t>Upper management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chemeClr val="accent2"/>
                </a:solidFill>
                <a:effectLst/>
                <a:uLnTx/>
                <a:uFillTx/>
                <a:latin typeface="+mn-lt"/>
              </a:rPr>
              <a:t>The Vice President over a functional management group</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5128-99F2-4DD5-8968-308548AB5E42}"/>
              </a:ext>
            </a:extLst>
          </p:cNvPr>
          <p:cNvSpPr>
            <a:spLocks noGrp="1"/>
          </p:cNvSpPr>
          <p:nvPr>
            <p:ph type="title"/>
          </p:nvPr>
        </p:nvSpPr>
        <p:spPr/>
        <p:txBody>
          <a:bodyPr/>
          <a:lstStyle/>
          <a:p>
            <a:r>
              <a:rPr lang="en-US" dirty="0"/>
              <a:t>WBS Dictionary</a:t>
            </a:r>
          </a:p>
        </p:txBody>
      </p:sp>
      <p:sp>
        <p:nvSpPr>
          <p:cNvPr id="3" name="Content Placeholder 2">
            <a:extLst>
              <a:ext uri="{FF2B5EF4-FFF2-40B4-BE49-F238E27FC236}">
                <a16:creationId xmlns:a16="http://schemas.microsoft.com/office/drawing/2014/main" id="{BA243B62-00E7-4216-AFEE-4BF4BF252192}"/>
              </a:ext>
            </a:extLst>
          </p:cNvPr>
          <p:cNvSpPr>
            <a:spLocks noGrp="1"/>
          </p:cNvSpPr>
          <p:nvPr>
            <p:ph idx="1"/>
          </p:nvPr>
        </p:nvSpPr>
        <p:spPr/>
        <p:txBody>
          <a:bodyPr/>
          <a:lstStyle/>
          <a:p>
            <a:r>
              <a:rPr lang="en-US" b="0" i="0" dirty="0">
                <a:effectLst/>
                <a:latin typeface="Open Sans" panose="020B0606030504020204" pitchFamily="34" charset="0"/>
              </a:rPr>
              <a:t>Many WBS tasks are ambiguous and must be explained in more detail so people know what to do and can estimate how long the work will take and what it will cost.</a:t>
            </a:r>
          </a:p>
          <a:p>
            <a:r>
              <a:rPr lang="en-US" b="0" i="0" dirty="0">
                <a:solidFill>
                  <a:schemeClr val="accent2"/>
                </a:solidFill>
                <a:effectLst/>
                <a:latin typeface="Open Sans" panose="020B0606030504020204" pitchFamily="34" charset="0"/>
              </a:rPr>
              <a:t>A WBS dictionary is a document that describes detailed information about each WBS item.</a:t>
            </a:r>
          </a:p>
          <a:p>
            <a:r>
              <a:rPr lang="en-US" b="0" i="0" dirty="0">
                <a:effectLst/>
                <a:latin typeface="Open Sans" panose="020B0606030504020204" pitchFamily="34" charset="0"/>
              </a:rPr>
              <a:t>The approved project scope statement and its WBS and WBS dictionary form the scope baseline, which is used to measure performance in meeting project scope goals.</a:t>
            </a:r>
            <a:endParaRPr lang="en-US" dirty="0"/>
          </a:p>
        </p:txBody>
      </p:sp>
      <p:sp>
        <p:nvSpPr>
          <p:cNvPr id="4" name="Slide Number Placeholder 3">
            <a:extLst>
              <a:ext uri="{FF2B5EF4-FFF2-40B4-BE49-F238E27FC236}">
                <a16:creationId xmlns:a16="http://schemas.microsoft.com/office/drawing/2014/main" id="{2942AF47-1055-465C-AF43-E19AABDA95BA}"/>
              </a:ext>
            </a:extLst>
          </p:cNvPr>
          <p:cNvSpPr>
            <a:spLocks noGrp="1"/>
          </p:cNvSpPr>
          <p:nvPr>
            <p:ph type="sldNum" sz="quarter" idx="11"/>
          </p:nvPr>
        </p:nvSpPr>
        <p:spPr/>
        <p:txBody>
          <a:bodyPr/>
          <a:lstStyle/>
          <a:p>
            <a:fld id="{54C75BB4-0340-4783-A175-BF1890726099}" type="slidenum">
              <a:rPr lang="en-US" smtClean="0"/>
              <a:pPr/>
              <a:t>30</a:t>
            </a:fld>
            <a:endParaRPr lang="en-US"/>
          </a:p>
        </p:txBody>
      </p:sp>
    </p:spTree>
    <p:extLst>
      <p:ext uri="{BB962C8B-B14F-4D97-AF65-F5344CB8AC3E}">
        <p14:creationId xmlns:p14="http://schemas.microsoft.com/office/powerpoint/2010/main" val="3153503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31</a:t>
            </a:fld>
            <a:endParaRPr lang="en-US"/>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304800" y="228600"/>
            <a:ext cx="8839199" cy="64007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1"/>
          </p:nvPr>
        </p:nvSpPr>
        <p:spPr/>
        <p:txBody>
          <a:bodyPr/>
          <a:lstStyle/>
          <a:p>
            <a:fld id="{54C75BB4-0340-4783-A175-BF1890726099}" type="slidenum">
              <a:rPr lang="en-US" smtClean="0"/>
              <a:pPr/>
              <a:t>32</a:t>
            </a:fld>
            <a:endParaRPr lang="en-US"/>
          </a:p>
        </p:txBody>
      </p:sp>
      <p:pic>
        <p:nvPicPr>
          <p:cNvPr id="6" name="Picture 4"/>
          <p:cNvPicPr>
            <a:picLocks noGrp="1" noChangeAspect="1" noChangeArrowheads="1"/>
          </p:cNvPicPr>
          <p:nvPr>
            <p:ph idx="1"/>
          </p:nvPr>
        </p:nvPicPr>
        <p:blipFill>
          <a:blip r:embed="rId2" cstate="print"/>
          <a:srcRect/>
          <a:stretch>
            <a:fillRect/>
          </a:stretch>
        </p:blipFill>
        <p:spPr bwMode="auto">
          <a:xfrm>
            <a:off x="409135" y="1066800"/>
            <a:ext cx="8305800" cy="43099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B94E55-DBD6-475E-A1B4-C2BC8E3C5078}" type="slidenum">
              <a:rPr lang="en-US"/>
              <a:pPr/>
              <a:t>33</a:t>
            </a:fld>
            <a:endParaRPr lang="en-US"/>
          </a:p>
        </p:txBody>
      </p:sp>
      <p:sp>
        <p:nvSpPr>
          <p:cNvPr id="138242" name="Rectangle 2"/>
          <p:cNvSpPr>
            <a:spLocks noGrp="1" noChangeArrowheads="1"/>
          </p:cNvSpPr>
          <p:nvPr>
            <p:ph type="title"/>
          </p:nvPr>
        </p:nvSpPr>
        <p:spPr/>
        <p:txBody>
          <a:bodyPr/>
          <a:lstStyle/>
          <a:p>
            <a:r>
              <a:rPr lang="en-US"/>
              <a:t>Work Packages</a:t>
            </a:r>
          </a:p>
        </p:txBody>
      </p:sp>
      <p:sp>
        <p:nvSpPr>
          <p:cNvPr id="138243" name="Rectangle 3"/>
          <p:cNvSpPr>
            <a:spLocks noGrp="1" noChangeArrowheads="1"/>
          </p:cNvSpPr>
          <p:nvPr>
            <p:ph type="body" idx="1"/>
          </p:nvPr>
        </p:nvSpPr>
        <p:spPr>
          <a:xfrm>
            <a:off x="228600" y="914400"/>
            <a:ext cx="8445500" cy="5205413"/>
          </a:xfrm>
        </p:spPr>
        <p:txBody>
          <a:bodyPr/>
          <a:lstStyle/>
          <a:p>
            <a:pPr>
              <a:lnSpc>
                <a:spcPct val="90000"/>
              </a:lnSpc>
            </a:pPr>
            <a:r>
              <a:rPr lang="en-US" sz="2400" dirty="0"/>
              <a:t>Generic term for discrete </a:t>
            </a:r>
            <a:r>
              <a:rPr lang="en-US" sz="2400" b="1" dirty="0"/>
              <a:t>tasks</a:t>
            </a:r>
            <a:r>
              <a:rPr lang="en-US" sz="2400" dirty="0"/>
              <a:t> with definable end results</a:t>
            </a:r>
          </a:p>
          <a:p>
            <a:pPr>
              <a:lnSpc>
                <a:spcPct val="90000"/>
              </a:lnSpc>
            </a:pPr>
            <a:r>
              <a:rPr lang="en-US" sz="2400" dirty="0"/>
              <a:t>Typically the “leaves” on the tree</a:t>
            </a:r>
          </a:p>
          <a:p>
            <a:pPr>
              <a:lnSpc>
                <a:spcPct val="90000"/>
              </a:lnSpc>
            </a:pPr>
            <a:r>
              <a:rPr lang="en-US" sz="2400" dirty="0"/>
              <a:t>Basis for monitoring and reporting progress</a:t>
            </a:r>
          </a:p>
          <a:p>
            <a:pPr>
              <a:lnSpc>
                <a:spcPct val="90000"/>
              </a:lnSpc>
            </a:pPr>
            <a:r>
              <a:rPr lang="en-US" sz="2400" dirty="0"/>
              <a:t>Ideally shorter rather than longer</a:t>
            </a:r>
          </a:p>
          <a:p>
            <a:pPr lvl="2">
              <a:lnSpc>
                <a:spcPct val="90000"/>
              </a:lnSpc>
            </a:pPr>
            <a:r>
              <a:rPr lang="en-US" dirty="0"/>
              <a:t>Longer makes in-progress estimates needed</a:t>
            </a:r>
          </a:p>
          <a:p>
            <a:pPr lvl="2">
              <a:lnSpc>
                <a:spcPct val="90000"/>
              </a:lnSpc>
            </a:pPr>
            <a:r>
              <a:rPr lang="en-US" dirty="0"/>
              <a:t>2-3 weeks maximum for software projects</a:t>
            </a:r>
          </a:p>
          <a:p>
            <a:pPr lvl="2">
              <a:lnSpc>
                <a:spcPct val="90000"/>
              </a:lnSpc>
            </a:pPr>
            <a:r>
              <a:rPr lang="en-US" dirty="0"/>
              <a:t>1 day minimum (occasionally a half day)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3CBAB62-828F-491A-896A-718E858993EF}" type="slidenum">
              <a:rPr lang="en-US"/>
              <a:pPr/>
              <a:t>34</a:t>
            </a:fld>
            <a:endParaRPr lang="en-US"/>
          </a:p>
        </p:txBody>
      </p:sp>
      <p:sp>
        <p:nvSpPr>
          <p:cNvPr id="141314" name="Rectangle 2"/>
          <p:cNvSpPr>
            <a:spLocks noGrp="1" noChangeArrowheads="1"/>
          </p:cNvSpPr>
          <p:nvPr>
            <p:ph type="title"/>
          </p:nvPr>
        </p:nvSpPr>
        <p:spPr/>
        <p:txBody>
          <a:bodyPr/>
          <a:lstStyle/>
          <a:p>
            <a:r>
              <a:rPr lang="en-US"/>
              <a:t>WBS Techniques</a:t>
            </a:r>
          </a:p>
        </p:txBody>
      </p:sp>
      <p:sp>
        <p:nvSpPr>
          <p:cNvPr id="141315" name="Rectangle 3"/>
          <p:cNvSpPr>
            <a:spLocks noGrp="1" noChangeArrowheads="1"/>
          </p:cNvSpPr>
          <p:nvPr>
            <p:ph type="body" idx="1"/>
          </p:nvPr>
        </p:nvSpPr>
        <p:spPr/>
        <p:txBody>
          <a:bodyPr/>
          <a:lstStyle/>
          <a:p>
            <a:pPr>
              <a:lnSpc>
                <a:spcPct val="90000"/>
              </a:lnSpc>
            </a:pPr>
            <a:r>
              <a:rPr lang="en-US" sz="2400"/>
              <a:t>Top-down</a:t>
            </a:r>
          </a:p>
          <a:p>
            <a:pPr lvl="1">
              <a:lnSpc>
                <a:spcPct val="90000"/>
              </a:lnSpc>
            </a:pPr>
            <a:r>
              <a:rPr lang="en-US" sz="2000"/>
              <a:t>Start at highest level</a:t>
            </a:r>
          </a:p>
          <a:p>
            <a:pPr lvl="1">
              <a:lnSpc>
                <a:spcPct val="90000"/>
              </a:lnSpc>
            </a:pPr>
            <a:r>
              <a:rPr lang="en-US" sz="2000"/>
              <a:t>Systematically develop increasing level of detail</a:t>
            </a:r>
          </a:p>
          <a:p>
            <a:pPr lvl="1">
              <a:lnSpc>
                <a:spcPct val="90000"/>
              </a:lnSpc>
            </a:pPr>
            <a:r>
              <a:rPr lang="en-US" sz="2000"/>
              <a:t>Best if</a:t>
            </a:r>
          </a:p>
          <a:p>
            <a:pPr lvl="2">
              <a:lnSpc>
                <a:spcPct val="90000"/>
              </a:lnSpc>
            </a:pPr>
            <a:r>
              <a:rPr lang="en-US" sz="1800"/>
              <a:t>The problem is well understood</a:t>
            </a:r>
          </a:p>
          <a:p>
            <a:pPr lvl="2">
              <a:lnSpc>
                <a:spcPct val="90000"/>
              </a:lnSpc>
            </a:pPr>
            <a:r>
              <a:rPr lang="en-US" sz="1800"/>
              <a:t>Technology and methodology are not new</a:t>
            </a:r>
          </a:p>
          <a:p>
            <a:pPr lvl="2">
              <a:lnSpc>
                <a:spcPct val="90000"/>
              </a:lnSpc>
            </a:pPr>
            <a:r>
              <a:rPr lang="en-US" sz="1800"/>
              <a:t>This is similar to an earlier project or problem</a:t>
            </a:r>
          </a:p>
          <a:p>
            <a:pPr lvl="1">
              <a:lnSpc>
                <a:spcPct val="90000"/>
              </a:lnSpc>
            </a:pPr>
            <a:r>
              <a:rPr lang="en-US" sz="2000"/>
              <a:t>But is also applied in majority of situations</a:t>
            </a:r>
          </a:p>
          <a:p>
            <a:pPr>
              <a:lnSpc>
                <a:spcPct val="90000"/>
              </a:lnSpc>
            </a:pPr>
            <a:r>
              <a:rPr lang="en-US" sz="2400"/>
              <a:t>Bottom-up</a:t>
            </a:r>
          </a:p>
          <a:p>
            <a:pPr lvl="1">
              <a:lnSpc>
                <a:spcPct val="90000"/>
              </a:lnSpc>
            </a:pPr>
            <a:r>
              <a:rPr lang="en-US" sz="2000"/>
              <a:t>Start at lowest level tasks</a:t>
            </a:r>
          </a:p>
          <a:p>
            <a:pPr lvl="1">
              <a:lnSpc>
                <a:spcPct val="90000"/>
              </a:lnSpc>
            </a:pPr>
            <a:r>
              <a:rPr lang="en-US" sz="2000"/>
              <a:t>Cons</a:t>
            </a:r>
          </a:p>
          <a:p>
            <a:pPr lvl="2">
              <a:lnSpc>
                <a:spcPct val="90000"/>
              </a:lnSpc>
            </a:pPr>
            <a:r>
              <a:rPr lang="en-US" sz="1800"/>
              <a:t>Time consuming</a:t>
            </a:r>
          </a:p>
          <a:p>
            <a:pPr lvl="2">
              <a:lnSpc>
                <a:spcPct val="90000"/>
              </a:lnSpc>
            </a:pPr>
            <a:r>
              <a:rPr lang="en-US" sz="1800"/>
              <a:t>Needs more requirements complete</a:t>
            </a:r>
          </a:p>
          <a:p>
            <a:pPr lvl="1">
              <a:lnSpc>
                <a:spcPct val="90000"/>
              </a:lnSpc>
            </a:pPr>
            <a:r>
              <a:rPr lang="en-US" sz="2000"/>
              <a:t>Pros</a:t>
            </a:r>
          </a:p>
          <a:p>
            <a:pPr lvl="2">
              <a:lnSpc>
                <a:spcPct val="90000"/>
              </a:lnSpc>
            </a:pPr>
            <a:r>
              <a:rPr lang="en-US" sz="1800"/>
              <a:t>Detailed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61A39D5-4F44-49AE-9360-395C5D628D0A}" type="slidenum">
              <a:rPr lang="en-US"/>
              <a:pPr/>
              <a:t>35</a:t>
            </a:fld>
            <a:endParaRPr lang="en-US"/>
          </a:p>
        </p:txBody>
      </p:sp>
      <p:sp>
        <p:nvSpPr>
          <p:cNvPr id="143362" name="Rectangle 2"/>
          <p:cNvSpPr>
            <a:spLocks noGrp="1" noChangeArrowheads="1"/>
          </p:cNvSpPr>
          <p:nvPr>
            <p:ph type="title"/>
          </p:nvPr>
        </p:nvSpPr>
        <p:spPr/>
        <p:txBody>
          <a:bodyPr/>
          <a:lstStyle/>
          <a:p>
            <a:r>
              <a:rPr lang="en-US"/>
              <a:t>WBS Techniques</a:t>
            </a:r>
          </a:p>
        </p:txBody>
      </p:sp>
      <p:sp>
        <p:nvSpPr>
          <p:cNvPr id="143363" name="Rectangle 3"/>
          <p:cNvSpPr>
            <a:spLocks noGrp="1" noChangeArrowheads="1"/>
          </p:cNvSpPr>
          <p:nvPr>
            <p:ph type="body" idx="1"/>
          </p:nvPr>
        </p:nvSpPr>
        <p:spPr/>
        <p:txBody>
          <a:bodyPr/>
          <a:lstStyle/>
          <a:p>
            <a:r>
              <a:rPr lang="en-US" dirty="0"/>
              <a:t>Analogy</a:t>
            </a:r>
          </a:p>
          <a:p>
            <a:pPr lvl="1"/>
            <a:r>
              <a:rPr lang="en-US" dirty="0"/>
              <a:t>Base WBS upon a “similar” project</a:t>
            </a:r>
          </a:p>
          <a:p>
            <a:pPr lvl="1"/>
            <a:r>
              <a:rPr lang="en-US" dirty="0"/>
              <a:t>Use a template</a:t>
            </a:r>
          </a:p>
          <a:p>
            <a:pPr lvl="1"/>
            <a:r>
              <a:rPr lang="en-US" dirty="0"/>
              <a:t>Pros</a:t>
            </a:r>
          </a:p>
          <a:p>
            <a:pPr lvl="2"/>
            <a:r>
              <a:rPr lang="en-US" dirty="0"/>
              <a:t>Based on past actual experience</a:t>
            </a:r>
          </a:p>
          <a:p>
            <a:pPr lvl="1"/>
            <a:r>
              <a:rPr lang="en-US" dirty="0"/>
              <a:t>Cons</a:t>
            </a:r>
          </a:p>
          <a:p>
            <a:pPr lvl="2"/>
            <a:r>
              <a:rPr lang="en-US" dirty="0"/>
              <a:t>Needs comparable project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1EC4824-DA70-4327-B729-F3B8BF87890B}" type="slidenum">
              <a:rPr lang="en-US"/>
              <a:pPr/>
              <a:t>36</a:t>
            </a:fld>
            <a:endParaRPr lang="en-US"/>
          </a:p>
        </p:txBody>
      </p:sp>
      <p:sp>
        <p:nvSpPr>
          <p:cNvPr id="144386" name="Rectangle 2"/>
          <p:cNvSpPr>
            <a:spLocks noGrp="1" noChangeArrowheads="1"/>
          </p:cNvSpPr>
          <p:nvPr>
            <p:ph type="title"/>
          </p:nvPr>
        </p:nvSpPr>
        <p:spPr/>
        <p:txBody>
          <a:bodyPr/>
          <a:lstStyle/>
          <a:p>
            <a:r>
              <a:rPr lang="en-US"/>
              <a:t>WBS Techniques</a:t>
            </a:r>
          </a:p>
        </p:txBody>
      </p:sp>
      <p:sp>
        <p:nvSpPr>
          <p:cNvPr id="144387" name="Rectangle 3"/>
          <p:cNvSpPr>
            <a:spLocks noGrp="1" noChangeArrowheads="1"/>
          </p:cNvSpPr>
          <p:nvPr>
            <p:ph type="body" idx="1"/>
          </p:nvPr>
        </p:nvSpPr>
        <p:spPr/>
        <p:txBody>
          <a:bodyPr/>
          <a:lstStyle/>
          <a:p>
            <a:pPr>
              <a:lnSpc>
                <a:spcPct val="90000"/>
              </a:lnSpc>
            </a:pPr>
            <a:r>
              <a:rPr lang="en-US" dirty="0"/>
              <a:t>Brainstorming</a:t>
            </a:r>
          </a:p>
          <a:p>
            <a:pPr lvl="1">
              <a:lnSpc>
                <a:spcPct val="90000"/>
              </a:lnSpc>
            </a:pPr>
            <a:r>
              <a:rPr lang="en-US" dirty="0"/>
              <a:t>Generate all activities you can think of that need to be done</a:t>
            </a:r>
          </a:p>
          <a:p>
            <a:pPr lvl="1">
              <a:lnSpc>
                <a:spcPct val="90000"/>
              </a:lnSpc>
            </a:pPr>
            <a:r>
              <a:rPr lang="en-US" dirty="0"/>
              <a:t>Group them into categories</a:t>
            </a:r>
          </a:p>
          <a:p>
            <a:pPr>
              <a:lnSpc>
                <a:spcPct val="90000"/>
              </a:lnSpc>
            </a:pPr>
            <a:r>
              <a:rPr lang="en-US" dirty="0"/>
              <a:t>Both Top-down and Brainstorming can be used on the same WBS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6FED09-06B9-4A82-98F9-F4BD10A7F6E3}" type="slidenum">
              <a:rPr lang="en-US"/>
              <a:pPr/>
              <a:t>37</a:t>
            </a:fld>
            <a:endParaRPr lang="en-US"/>
          </a:p>
        </p:txBody>
      </p:sp>
      <p:sp>
        <p:nvSpPr>
          <p:cNvPr id="145410" name="Rectangle 2"/>
          <p:cNvSpPr>
            <a:spLocks noGrp="1" noChangeArrowheads="1"/>
          </p:cNvSpPr>
          <p:nvPr>
            <p:ph type="title"/>
          </p:nvPr>
        </p:nvSpPr>
        <p:spPr/>
        <p:txBody>
          <a:bodyPr/>
          <a:lstStyle/>
          <a:p>
            <a:r>
              <a:rPr lang="en-US"/>
              <a:t>WBS – Basis of Many Things</a:t>
            </a:r>
          </a:p>
        </p:txBody>
      </p:sp>
      <p:sp>
        <p:nvSpPr>
          <p:cNvPr id="145411" name="Rectangle 3"/>
          <p:cNvSpPr>
            <a:spLocks noGrp="1" noChangeArrowheads="1"/>
          </p:cNvSpPr>
          <p:nvPr>
            <p:ph type="body" idx="1"/>
          </p:nvPr>
        </p:nvSpPr>
        <p:spPr/>
        <p:txBody>
          <a:bodyPr/>
          <a:lstStyle/>
          <a:p>
            <a:r>
              <a:rPr lang="en-US"/>
              <a:t>Network scheduling</a:t>
            </a:r>
          </a:p>
          <a:p>
            <a:r>
              <a:rPr lang="en-US"/>
              <a:t>Costing</a:t>
            </a:r>
          </a:p>
          <a:p>
            <a:r>
              <a:rPr lang="en-US"/>
              <a:t>Risk analysis</a:t>
            </a:r>
          </a:p>
          <a:p>
            <a:r>
              <a:rPr lang="en-US"/>
              <a:t>Organizational structure</a:t>
            </a:r>
          </a:p>
          <a:p>
            <a:r>
              <a:rPr lang="en-US"/>
              <a:t>Control</a:t>
            </a:r>
          </a:p>
          <a:p>
            <a:r>
              <a:rPr lang="en-US"/>
              <a:t>Measurement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Scope Creep</a:t>
            </a:r>
          </a:p>
        </p:txBody>
      </p:sp>
      <p:sp>
        <p:nvSpPr>
          <p:cNvPr id="3" name="Content Placeholder 2"/>
          <p:cNvSpPr>
            <a:spLocks noGrp="1"/>
          </p:cNvSpPr>
          <p:nvPr>
            <p:ph idx="1"/>
          </p:nvPr>
        </p:nvSpPr>
        <p:spPr/>
        <p:txBody>
          <a:bodyPr/>
          <a:lstStyle/>
          <a:p>
            <a:pPr marL="0" indent="0">
              <a:buNone/>
            </a:pPr>
            <a:r>
              <a:rPr lang="en-US" dirty="0"/>
              <a:t>Scope creep is scope keep getting bigger and bigger</a:t>
            </a:r>
          </a:p>
          <a:p>
            <a:endParaRPr lang="en-US" dirty="0"/>
          </a:p>
          <a:p>
            <a:r>
              <a:rPr lang="en-US" dirty="0"/>
              <a:t>Poor WBS</a:t>
            </a:r>
          </a:p>
          <a:p>
            <a:r>
              <a:rPr lang="en-US" dirty="0"/>
              <a:t>Underestimating the Complexity of the Project</a:t>
            </a:r>
          </a:p>
          <a:p>
            <a:pPr lvl="1"/>
            <a:r>
              <a:rPr lang="en-US" dirty="0"/>
              <a:t>Over budget and over time  </a:t>
            </a:r>
          </a:p>
          <a:p>
            <a:r>
              <a:rPr lang="en-US" dirty="0"/>
              <a:t>Lack of Change Control</a:t>
            </a:r>
          </a:p>
        </p:txBody>
      </p:sp>
      <p:sp>
        <p:nvSpPr>
          <p:cNvPr id="5" name="Slide Number Placeholder 4"/>
          <p:cNvSpPr>
            <a:spLocks noGrp="1"/>
          </p:cNvSpPr>
          <p:nvPr>
            <p:ph type="sldNum" sz="quarter" idx="11"/>
          </p:nvPr>
        </p:nvSpPr>
        <p:spPr/>
        <p:txBody>
          <a:bodyPr/>
          <a:lstStyle/>
          <a:p>
            <a:fld id="{54C75BB4-0340-4783-A175-BF1890726099}"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EE9A-C1C9-4241-B6C7-753F0903B438}"/>
              </a:ext>
            </a:extLst>
          </p:cNvPr>
          <p:cNvSpPr>
            <a:spLocks noGrp="1"/>
          </p:cNvSpPr>
          <p:nvPr>
            <p:ph type="title"/>
          </p:nvPr>
        </p:nvSpPr>
        <p:spPr/>
        <p:txBody>
          <a:bodyPr/>
          <a:lstStyle/>
          <a:p>
            <a:r>
              <a:rPr lang="en-US" dirty="0"/>
              <a:t>Scope Verification</a:t>
            </a:r>
          </a:p>
        </p:txBody>
      </p:sp>
      <p:sp>
        <p:nvSpPr>
          <p:cNvPr id="3" name="Content Placeholder 2">
            <a:extLst>
              <a:ext uri="{FF2B5EF4-FFF2-40B4-BE49-F238E27FC236}">
                <a16:creationId xmlns:a16="http://schemas.microsoft.com/office/drawing/2014/main" id="{E26AA5B3-C661-4AF4-889F-F0CD81D2214B}"/>
              </a:ext>
            </a:extLst>
          </p:cNvPr>
          <p:cNvSpPr>
            <a:spLocks noGrp="1"/>
          </p:cNvSpPr>
          <p:nvPr>
            <p:ph idx="1"/>
          </p:nvPr>
        </p:nvSpPr>
        <p:spPr/>
        <p:txBody>
          <a:bodyPr/>
          <a:lstStyle/>
          <a:p>
            <a:r>
              <a:rPr lang="en-US" dirty="0"/>
              <a:t>Scope verification involves formal acceptance of the completed project scope by the stakeholder</a:t>
            </a:r>
          </a:p>
          <a:p>
            <a:r>
              <a:rPr lang="en-US" sz="2400" dirty="0">
                <a:solidFill>
                  <a:schemeClr val="accent2"/>
                </a:solidFill>
              </a:rPr>
              <a:t>Careful procedures must be developed to ensure the customer is getting what they want, and the project team has enough time and money to produce the desired products and services</a:t>
            </a:r>
          </a:p>
        </p:txBody>
      </p:sp>
      <p:sp>
        <p:nvSpPr>
          <p:cNvPr id="4" name="Slide Number Placeholder 3">
            <a:extLst>
              <a:ext uri="{FF2B5EF4-FFF2-40B4-BE49-F238E27FC236}">
                <a16:creationId xmlns:a16="http://schemas.microsoft.com/office/drawing/2014/main" id="{F4E27C2F-CFF9-4FD6-A1FD-1E98E2B7156D}"/>
              </a:ext>
            </a:extLst>
          </p:cNvPr>
          <p:cNvSpPr>
            <a:spLocks noGrp="1"/>
          </p:cNvSpPr>
          <p:nvPr>
            <p:ph type="sldNum" sz="quarter" idx="11"/>
          </p:nvPr>
        </p:nvSpPr>
        <p:spPr/>
        <p:txBody>
          <a:bodyPr/>
          <a:lstStyle/>
          <a:p>
            <a:fld id="{54C75BB4-0340-4783-A175-BF1890726099}" type="slidenum">
              <a:rPr lang="en-US" smtClean="0"/>
              <a:pPr/>
              <a:t>39</a:t>
            </a:fld>
            <a:endParaRPr lang="en-US"/>
          </a:p>
        </p:txBody>
      </p:sp>
    </p:spTree>
    <p:extLst>
      <p:ext uri="{BB962C8B-B14F-4D97-AF65-F5344CB8AC3E}">
        <p14:creationId xmlns:p14="http://schemas.microsoft.com/office/powerpoint/2010/main" val="159492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8D67DC5-290B-4E15-81C3-72710E32B4E6}" type="slidenum">
              <a:rPr lang="en-US"/>
              <a:pPr/>
              <a:t>4</a:t>
            </a:fld>
            <a:endParaRPr lang="en-US"/>
          </a:p>
        </p:txBody>
      </p:sp>
      <p:sp>
        <p:nvSpPr>
          <p:cNvPr id="64514" name="Rectangle 2"/>
          <p:cNvSpPr>
            <a:spLocks noGrp="1" noChangeArrowheads="1"/>
          </p:cNvSpPr>
          <p:nvPr>
            <p:ph type="title"/>
          </p:nvPr>
        </p:nvSpPr>
        <p:spPr/>
        <p:txBody>
          <a:bodyPr/>
          <a:lstStyle/>
          <a:p>
            <a:r>
              <a:rPr lang="en-US"/>
              <a:t>Who needs software?</a:t>
            </a:r>
          </a:p>
        </p:txBody>
      </p:sp>
      <p:sp>
        <p:nvSpPr>
          <p:cNvPr id="64515" name="Rectangle 3"/>
          <p:cNvSpPr>
            <a:spLocks noGrp="1" noChangeArrowheads="1"/>
          </p:cNvSpPr>
          <p:nvPr>
            <p:ph type="body" idx="1"/>
          </p:nvPr>
        </p:nvSpPr>
        <p:spPr/>
        <p:txBody>
          <a:bodyPr/>
          <a:lstStyle/>
          <a:p>
            <a:pPr>
              <a:lnSpc>
                <a:spcPct val="80000"/>
              </a:lnSpc>
            </a:pPr>
            <a:r>
              <a:rPr lang="en-US" sz="3200" dirty="0"/>
              <a:t>Most software is built in organizations for people with specific needs.</a:t>
            </a:r>
          </a:p>
          <a:p>
            <a:pPr lvl="1">
              <a:lnSpc>
                <a:spcPct val="80000"/>
              </a:lnSpc>
            </a:pPr>
            <a:r>
              <a:rPr lang="en-US" sz="2800" dirty="0"/>
              <a:t>A </a:t>
            </a:r>
            <a:r>
              <a:rPr lang="en-US" sz="2800" i="1" dirty="0">
                <a:solidFill>
                  <a:srgbClr val="FF3300"/>
                </a:solidFill>
              </a:rPr>
              <a:t>stakeholder</a:t>
            </a:r>
            <a:r>
              <a:rPr lang="en-US" sz="2800" i="1" dirty="0"/>
              <a:t> </a:t>
            </a:r>
            <a:r>
              <a:rPr lang="en-US" sz="2800" dirty="0"/>
              <a:t>is anyone who has an interest (or stake) in the software being completed</a:t>
            </a:r>
          </a:p>
          <a:p>
            <a:pPr lvl="1">
              <a:lnSpc>
                <a:spcPct val="80000"/>
              </a:lnSpc>
            </a:pPr>
            <a:r>
              <a:rPr lang="en-US" sz="2800" dirty="0"/>
              <a:t>A </a:t>
            </a:r>
            <a:r>
              <a:rPr lang="en-US" sz="2800" i="1" dirty="0">
                <a:solidFill>
                  <a:srgbClr val="FF3300"/>
                </a:solidFill>
              </a:rPr>
              <a:t>user</a:t>
            </a:r>
            <a:r>
              <a:rPr lang="en-US" sz="2800" dirty="0"/>
              <a:t> is someone who will need to use the software to perform tasks.</a:t>
            </a:r>
          </a:p>
          <a:p>
            <a:pPr lvl="1">
              <a:lnSpc>
                <a:spcPct val="80000"/>
              </a:lnSpc>
            </a:pPr>
            <a:r>
              <a:rPr lang="en-US" sz="2800" dirty="0"/>
              <a:t>Sometimes stakeholders will be users; but often the stakeholder will not use the software. </a:t>
            </a:r>
          </a:p>
          <a:p>
            <a:pPr lvl="2">
              <a:lnSpc>
                <a:spcPct val="80000"/>
              </a:lnSpc>
            </a:pPr>
            <a:r>
              <a:rPr lang="en-US" sz="2400" dirty="0"/>
              <a:t>For example, a senior manager (like a CEO in a company) will usually have a stake in the software that is built, even if they won’t ever use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8C74-CCE2-4326-8387-44CB594262FF}"/>
              </a:ext>
            </a:extLst>
          </p:cNvPr>
          <p:cNvSpPr>
            <a:spLocks noGrp="1"/>
          </p:cNvSpPr>
          <p:nvPr>
            <p:ph type="title"/>
          </p:nvPr>
        </p:nvSpPr>
        <p:spPr/>
        <p:txBody>
          <a:bodyPr/>
          <a:lstStyle/>
          <a:p>
            <a:r>
              <a:rPr lang="en-US" dirty="0"/>
              <a:t>Scope control</a:t>
            </a:r>
          </a:p>
        </p:txBody>
      </p:sp>
      <p:sp>
        <p:nvSpPr>
          <p:cNvPr id="3" name="Content Placeholder 2">
            <a:extLst>
              <a:ext uri="{FF2B5EF4-FFF2-40B4-BE49-F238E27FC236}">
                <a16:creationId xmlns:a16="http://schemas.microsoft.com/office/drawing/2014/main" id="{FE2F87FF-7E95-49EB-97AB-7A9DE26AEBBD}"/>
              </a:ext>
            </a:extLst>
          </p:cNvPr>
          <p:cNvSpPr>
            <a:spLocks noGrp="1"/>
          </p:cNvSpPr>
          <p:nvPr>
            <p:ph idx="1"/>
          </p:nvPr>
        </p:nvSpPr>
        <p:spPr/>
        <p:txBody>
          <a:bodyPr/>
          <a:lstStyle/>
          <a:p>
            <a:r>
              <a:rPr lang="en-US" b="1" dirty="0"/>
              <a:t>Scope control </a:t>
            </a:r>
            <a:r>
              <a:rPr lang="en-US" dirty="0"/>
              <a:t>involves controlling changes to the project scope.</a:t>
            </a:r>
          </a:p>
          <a:p>
            <a:r>
              <a:rPr lang="en-US" dirty="0"/>
              <a:t>Goals of scope control are to:</a:t>
            </a:r>
          </a:p>
          <a:p>
            <a:pPr lvl="1"/>
            <a:r>
              <a:rPr lang="en-US" dirty="0"/>
              <a:t>Ensure changes are processed according to procedures developed as part of integrated change control.</a:t>
            </a:r>
          </a:p>
          <a:p>
            <a:pPr lvl="1"/>
            <a:r>
              <a:rPr lang="en-US" dirty="0"/>
              <a:t>Manage changes when they occur.</a:t>
            </a:r>
          </a:p>
          <a:p>
            <a:pPr marL="457200" lvl="1" indent="0">
              <a:buNone/>
            </a:pPr>
            <a:endParaRPr lang="en-US" dirty="0"/>
          </a:p>
          <a:p>
            <a:pPr marL="457200" lvl="1" indent="0">
              <a:buNone/>
            </a:pPr>
            <a:r>
              <a:rPr lang="en-US" dirty="0">
                <a:solidFill>
                  <a:srgbClr val="FF0000"/>
                </a:solidFill>
              </a:rPr>
              <a:t>Variance is the difference between planned and actual performance</a:t>
            </a:r>
            <a:r>
              <a:rPr lang="en-US" dirty="0"/>
              <a:t>.</a:t>
            </a:r>
          </a:p>
        </p:txBody>
      </p:sp>
      <p:sp>
        <p:nvSpPr>
          <p:cNvPr id="4" name="Slide Number Placeholder 3">
            <a:extLst>
              <a:ext uri="{FF2B5EF4-FFF2-40B4-BE49-F238E27FC236}">
                <a16:creationId xmlns:a16="http://schemas.microsoft.com/office/drawing/2014/main" id="{259658B2-EEA4-46A0-B19B-0BD0AD4FFA77}"/>
              </a:ext>
            </a:extLst>
          </p:cNvPr>
          <p:cNvSpPr>
            <a:spLocks noGrp="1"/>
          </p:cNvSpPr>
          <p:nvPr>
            <p:ph type="sldNum" sz="quarter" idx="11"/>
          </p:nvPr>
        </p:nvSpPr>
        <p:spPr/>
        <p:txBody>
          <a:bodyPr/>
          <a:lstStyle/>
          <a:p>
            <a:fld id="{54C75BB4-0340-4783-A175-BF1890726099}" type="slidenum">
              <a:rPr lang="en-US" smtClean="0"/>
              <a:pPr/>
              <a:t>40</a:t>
            </a:fld>
            <a:endParaRPr lang="en-US"/>
          </a:p>
        </p:txBody>
      </p:sp>
    </p:spTree>
    <p:extLst>
      <p:ext uri="{BB962C8B-B14F-4D97-AF65-F5344CB8AC3E}">
        <p14:creationId xmlns:p14="http://schemas.microsoft.com/office/powerpoint/2010/main" val="32564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4FD4D55-B453-401C-B11A-F8260BA97BDD}" type="slidenum">
              <a:rPr lang="en-US"/>
              <a:pPr/>
              <a:t>5</a:t>
            </a:fld>
            <a:endParaRPr lang="en-US"/>
          </a:p>
        </p:txBody>
      </p:sp>
      <p:sp>
        <p:nvSpPr>
          <p:cNvPr id="66562" name="Rectangle 2"/>
          <p:cNvSpPr>
            <a:spLocks noGrp="1" noChangeArrowheads="1"/>
          </p:cNvSpPr>
          <p:nvPr>
            <p:ph type="title"/>
          </p:nvPr>
        </p:nvSpPr>
        <p:spPr/>
        <p:txBody>
          <a:bodyPr/>
          <a:lstStyle/>
          <a:p>
            <a:r>
              <a:rPr lang="en-US"/>
              <a:t>Who builds software?</a:t>
            </a:r>
          </a:p>
        </p:txBody>
      </p:sp>
      <p:sp>
        <p:nvSpPr>
          <p:cNvPr id="66563" name="Rectangle 3"/>
          <p:cNvSpPr>
            <a:spLocks noGrp="1" noChangeArrowheads="1"/>
          </p:cNvSpPr>
          <p:nvPr>
            <p:ph type="body" idx="1"/>
          </p:nvPr>
        </p:nvSpPr>
        <p:spPr/>
        <p:txBody>
          <a:bodyPr/>
          <a:lstStyle/>
          <a:p>
            <a:pPr>
              <a:lnSpc>
                <a:spcPct val="90000"/>
              </a:lnSpc>
            </a:pPr>
            <a:r>
              <a:rPr lang="en-US" sz="3200"/>
              <a:t>Software is typically built by a team of software engineers, which includes:</a:t>
            </a:r>
          </a:p>
          <a:p>
            <a:pPr lvl="1">
              <a:lnSpc>
                <a:spcPct val="90000"/>
              </a:lnSpc>
            </a:pPr>
            <a:r>
              <a:rPr lang="en-US" sz="2800" i="1"/>
              <a:t>Business analysts</a:t>
            </a:r>
            <a:r>
              <a:rPr lang="en-US" sz="2800"/>
              <a:t> or </a:t>
            </a:r>
            <a:r>
              <a:rPr lang="en-US" sz="2800" i="1"/>
              <a:t>requirements analysts:</a:t>
            </a:r>
          </a:p>
          <a:p>
            <a:pPr lvl="2">
              <a:lnSpc>
                <a:spcPct val="90000"/>
              </a:lnSpc>
            </a:pPr>
            <a:r>
              <a:rPr lang="en-US" sz="2400"/>
              <a:t>Talk to users and stakeholders, plan the behavior of software and write software requirements</a:t>
            </a:r>
          </a:p>
          <a:p>
            <a:pPr lvl="1">
              <a:lnSpc>
                <a:spcPct val="90000"/>
              </a:lnSpc>
            </a:pPr>
            <a:r>
              <a:rPr lang="en-US" sz="2800" i="1"/>
              <a:t>Designers and architects:</a:t>
            </a:r>
          </a:p>
          <a:p>
            <a:pPr lvl="2">
              <a:lnSpc>
                <a:spcPct val="90000"/>
              </a:lnSpc>
            </a:pPr>
            <a:r>
              <a:rPr lang="en-US" sz="2400"/>
              <a:t>Plan the technical solution</a:t>
            </a:r>
          </a:p>
          <a:p>
            <a:pPr lvl="1">
              <a:lnSpc>
                <a:spcPct val="90000"/>
              </a:lnSpc>
            </a:pPr>
            <a:r>
              <a:rPr lang="en-US" sz="2800" i="1"/>
              <a:t>Programmers:</a:t>
            </a:r>
          </a:p>
          <a:p>
            <a:pPr lvl="2">
              <a:lnSpc>
                <a:spcPct val="90000"/>
              </a:lnSpc>
            </a:pPr>
            <a:r>
              <a:rPr lang="en-US" sz="2400"/>
              <a:t>write the code</a:t>
            </a:r>
          </a:p>
          <a:p>
            <a:pPr lvl="1">
              <a:lnSpc>
                <a:spcPct val="90000"/>
              </a:lnSpc>
            </a:pPr>
            <a:r>
              <a:rPr lang="en-US" sz="2800" i="1"/>
              <a:t>Testers:</a:t>
            </a:r>
          </a:p>
          <a:p>
            <a:pPr lvl="2">
              <a:lnSpc>
                <a:spcPct val="90000"/>
              </a:lnSpc>
            </a:pPr>
            <a:r>
              <a:rPr lang="en-US" sz="2400"/>
              <a:t>Verify that the software meets its requirements and behaves as expected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A12467E8-D245-4992-8CAD-03ABF2179FF0}" type="slidenum">
              <a:rPr lang="en-US"/>
              <a:pPr/>
              <a:t>6</a:t>
            </a:fld>
            <a:endParaRPr lang="en-US"/>
          </a:p>
        </p:txBody>
      </p:sp>
      <p:sp>
        <p:nvSpPr>
          <p:cNvPr id="153602" name="Rectangle 2"/>
          <p:cNvSpPr>
            <a:spLocks noGrp="1" noChangeArrowheads="1"/>
          </p:cNvSpPr>
          <p:nvPr>
            <p:ph type="title"/>
          </p:nvPr>
        </p:nvSpPr>
        <p:spPr/>
        <p:txBody>
          <a:bodyPr/>
          <a:lstStyle/>
          <a:p>
            <a:r>
              <a:rPr lang="en-US"/>
              <a:t>Project Generator </a:t>
            </a:r>
          </a:p>
        </p:txBody>
      </p:sp>
      <p:sp>
        <p:nvSpPr>
          <p:cNvPr id="153604" name="Oval 4"/>
          <p:cNvSpPr>
            <a:spLocks noChangeArrowheads="1"/>
          </p:cNvSpPr>
          <p:nvPr/>
        </p:nvSpPr>
        <p:spPr bwMode="auto">
          <a:xfrm>
            <a:off x="1752600" y="1371600"/>
            <a:ext cx="2743200" cy="685800"/>
          </a:xfrm>
          <a:prstGeom prst="ellipse">
            <a:avLst/>
          </a:prstGeom>
          <a:solidFill>
            <a:schemeClr val="accent1"/>
          </a:solidFill>
          <a:ln w="9525">
            <a:solidFill>
              <a:schemeClr val="tx1"/>
            </a:solidFill>
            <a:round/>
            <a:headEnd/>
            <a:tailEnd/>
          </a:ln>
          <a:effectLst/>
        </p:spPr>
        <p:txBody>
          <a:bodyPr wrap="none" anchor="ctr"/>
          <a:lstStyle/>
          <a:p>
            <a:pPr algn="ctr"/>
            <a:r>
              <a:rPr lang="en-US" b="1"/>
              <a:t>Business need</a:t>
            </a:r>
            <a:r>
              <a:rPr lang="en-US"/>
              <a:t> </a:t>
            </a:r>
          </a:p>
        </p:txBody>
      </p:sp>
      <p:sp>
        <p:nvSpPr>
          <p:cNvPr id="153605" name="Oval 5"/>
          <p:cNvSpPr>
            <a:spLocks noChangeArrowheads="1"/>
          </p:cNvSpPr>
          <p:nvPr/>
        </p:nvSpPr>
        <p:spPr bwMode="auto">
          <a:xfrm>
            <a:off x="838200" y="2209800"/>
            <a:ext cx="2743200" cy="685800"/>
          </a:xfrm>
          <a:prstGeom prst="ellipse">
            <a:avLst/>
          </a:prstGeom>
          <a:solidFill>
            <a:schemeClr val="accent1"/>
          </a:solidFill>
          <a:ln w="9525">
            <a:solidFill>
              <a:schemeClr val="tx1"/>
            </a:solidFill>
            <a:round/>
            <a:headEnd/>
            <a:tailEnd/>
          </a:ln>
          <a:effectLst/>
        </p:spPr>
        <p:txBody>
          <a:bodyPr wrap="none" anchor="ctr"/>
          <a:lstStyle/>
          <a:p>
            <a:pPr algn="ctr"/>
            <a:r>
              <a:rPr lang="en-US" b="1"/>
              <a:t>Market demand</a:t>
            </a:r>
            <a:r>
              <a:rPr lang="en-US"/>
              <a:t> </a:t>
            </a:r>
          </a:p>
        </p:txBody>
      </p:sp>
      <p:sp>
        <p:nvSpPr>
          <p:cNvPr id="153606" name="Oval 6"/>
          <p:cNvSpPr>
            <a:spLocks noChangeArrowheads="1"/>
          </p:cNvSpPr>
          <p:nvPr/>
        </p:nvSpPr>
        <p:spPr bwMode="auto">
          <a:xfrm>
            <a:off x="228600" y="3048000"/>
            <a:ext cx="2743200" cy="685800"/>
          </a:xfrm>
          <a:prstGeom prst="ellipse">
            <a:avLst/>
          </a:prstGeom>
          <a:solidFill>
            <a:schemeClr val="accent1"/>
          </a:solidFill>
          <a:ln w="9525">
            <a:solidFill>
              <a:schemeClr val="tx1"/>
            </a:solidFill>
            <a:round/>
            <a:headEnd/>
            <a:tailEnd/>
          </a:ln>
          <a:effectLst/>
        </p:spPr>
        <p:txBody>
          <a:bodyPr wrap="none" anchor="ctr"/>
          <a:lstStyle/>
          <a:p>
            <a:pPr algn="ctr"/>
            <a:r>
              <a:rPr lang="en-US" b="1"/>
              <a:t>Customer request</a:t>
            </a:r>
            <a:r>
              <a:rPr lang="en-US"/>
              <a:t> </a:t>
            </a:r>
          </a:p>
        </p:txBody>
      </p:sp>
      <p:sp>
        <p:nvSpPr>
          <p:cNvPr id="153607" name="Oval 7"/>
          <p:cNvSpPr>
            <a:spLocks noChangeArrowheads="1"/>
          </p:cNvSpPr>
          <p:nvPr/>
        </p:nvSpPr>
        <p:spPr bwMode="auto">
          <a:xfrm>
            <a:off x="685800" y="3886200"/>
            <a:ext cx="2743200" cy="685800"/>
          </a:xfrm>
          <a:prstGeom prst="ellipse">
            <a:avLst/>
          </a:prstGeom>
          <a:solidFill>
            <a:schemeClr val="accent1"/>
          </a:solidFill>
          <a:ln w="9525">
            <a:solidFill>
              <a:schemeClr val="tx1"/>
            </a:solidFill>
            <a:round/>
            <a:headEnd/>
            <a:tailEnd/>
          </a:ln>
          <a:effectLst/>
        </p:spPr>
        <p:txBody>
          <a:bodyPr wrap="none" anchor="ctr"/>
          <a:lstStyle/>
          <a:p>
            <a:pPr algn="ctr"/>
            <a:r>
              <a:rPr lang="en-US" b="1"/>
              <a:t>Legal requirement</a:t>
            </a:r>
            <a:r>
              <a:rPr lang="en-US"/>
              <a:t> </a:t>
            </a:r>
          </a:p>
        </p:txBody>
      </p:sp>
      <p:sp>
        <p:nvSpPr>
          <p:cNvPr id="153608" name="Oval 8"/>
          <p:cNvSpPr>
            <a:spLocks noChangeArrowheads="1"/>
          </p:cNvSpPr>
          <p:nvPr/>
        </p:nvSpPr>
        <p:spPr bwMode="auto">
          <a:xfrm>
            <a:off x="1524000" y="4724400"/>
            <a:ext cx="2743200" cy="685800"/>
          </a:xfrm>
          <a:prstGeom prst="ellipse">
            <a:avLst/>
          </a:prstGeom>
          <a:solidFill>
            <a:schemeClr val="accent1"/>
          </a:solidFill>
          <a:ln w="9525">
            <a:solidFill>
              <a:schemeClr val="tx1"/>
            </a:solidFill>
            <a:round/>
            <a:headEnd/>
            <a:tailEnd/>
          </a:ln>
          <a:effectLst/>
        </p:spPr>
        <p:txBody>
          <a:bodyPr wrap="none" anchor="ctr"/>
          <a:lstStyle/>
          <a:p>
            <a:pPr algn="ctr"/>
            <a:r>
              <a:rPr lang="en-US" b="1"/>
              <a:t>Technological advance</a:t>
            </a:r>
            <a:r>
              <a:rPr lang="en-US"/>
              <a:t> </a:t>
            </a:r>
          </a:p>
        </p:txBody>
      </p:sp>
      <p:sp>
        <p:nvSpPr>
          <p:cNvPr id="153609" name="Oval 9"/>
          <p:cNvSpPr>
            <a:spLocks noChangeArrowheads="1"/>
          </p:cNvSpPr>
          <p:nvPr/>
        </p:nvSpPr>
        <p:spPr bwMode="auto">
          <a:xfrm>
            <a:off x="2133600" y="5505450"/>
            <a:ext cx="2743200" cy="685800"/>
          </a:xfrm>
          <a:prstGeom prst="ellipse">
            <a:avLst/>
          </a:prstGeom>
          <a:solidFill>
            <a:schemeClr val="accent1"/>
          </a:solidFill>
          <a:ln w="9525">
            <a:solidFill>
              <a:schemeClr val="tx1"/>
            </a:solidFill>
            <a:round/>
            <a:headEnd/>
            <a:tailEnd/>
          </a:ln>
          <a:effectLst/>
        </p:spPr>
        <p:txBody>
          <a:bodyPr wrap="none" anchor="ctr"/>
          <a:lstStyle/>
          <a:p>
            <a:pPr algn="ctr"/>
            <a:r>
              <a:rPr lang="en-US" b="1"/>
              <a:t>Social need</a:t>
            </a:r>
            <a:r>
              <a:rPr lang="en-US"/>
              <a:t> </a:t>
            </a:r>
          </a:p>
        </p:txBody>
      </p:sp>
      <p:sp>
        <p:nvSpPr>
          <p:cNvPr id="153610" name="AutoShape 10"/>
          <p:cNvSpPr>
            <a:spLocks noChangeArrowheads="1"/>
          </p:cNvSpPr>
          <p:nvPr/>
        </p:nvSpPr>
        <p:spPr bwMode="auto">
          <a:xfrm>
            <a:off x="5791200" y="2743200"/>
            <a:ext cx="2819400" cy="1981200"/>
          </a:xfrm>
          <a:prstGeom prst="cube">
            <a:avLst>
              <a:gd name="adj" fmla="val 25000"/>
            </a:avLst>
          </a:prstGeom>
          <a:solidFill>
            <a:schemeClr val="accent1"/>
          </a:solidFill>
          <a:ln w="9525">
            <a:solidFill>
              <a:schemeClr val="tx1"/>
            </a:solidFill>
            <a:miter lim="800000"/>
            <a:headEnd/>
            <a:tailEnd/>
          </a:ln>
          <a:effectLst/>
        </p:spPr>
        <p:txBody>
          <a:bodyPr wrap="none" anchor="ctr"/>
          <a:lstStyle/>
          <a:p>
            <a:pPr algn="ctr"/>
            <a:r>
              <a:rPr lang="en-US" sz="3600"/>
              <a:t>Project</a:t>
            </a:r>
          </a:p>
        </p:txBody>
      </p:sp>
      <p:sp>
        <p:nvSpPr>
          <p:cNvPr id="153612" name="AutoShape 12"/>
          <p:cNvSpPr>
            <a:spLocks noChangeArrowheads="1"/>
          </p:cNvSpPr>
          <p:nvPr/>
        </p:nvSpPr>
        <p:spPr bwMode="auto">
          <a:xfrm>
            <a:off x="4343400" y="1905000"/>
            <a:ext cx="1676400" cy="1143000"/>
          </a:xfrm>
          <a:prstGeom prst="lightningBolt">
            <a:avLst/>
          </a:prstGeom>
          <a:solidFill>
            <a:schemeClr val="accent1"/>
          </a:solidFill>
          <a:ln w="9525">
            <a:solidFill>
              <a:schemeClr val="tx1"/>
            </a:solidFill>
            <a:miter lim="800000"/>
            <a:headEnd/>
            <a:tailEnd/>
          </a:ln>
          <a:effectLst/>
        </p:spPr>
        <p:txBody>
          <a:bodyPr wrap="none" anchor="ctr"/>
          <a:lstStyle/>
          <a:p>
            <a:endParaRPr lang="en-US"/>
          </a:p>
        </p:txBody>
      </p:sp>
      <p:sp>
        <p:nvSpPr>
          <p:cNvPr id="153613" name="AutoShape 13"/>
          <p:cNvSpPr>
            <a:spLocks noChangeArrowheads="1"/>
          </p:cNvSpPr>
          <p:nvPr/>
        </p:nvSpPr>
        <p:spPr bwMode="auto">
          <a:xfrm rot="-1529854">
            <a:off x="3624263" y="2079625"/>
            <a:ext cx="1765300" cy="1566863"/>
          </a:xfrm>
          <a:prstGeom prst="lightningBolt">
            <a:avLst/>
          </a:prstGeom>
          <a:solidFill>
            <a:schemeClr val="accent1"/>
          </a:solidFill>
          <a:ln w="9525">
            <a:solidFill>
              <a:schemeClr val="tx1"/>
            </a:solidFill>
            <a:miter lim="800000"/>
            <a:headEnd/>
            <a:tailEnd/>
          </a:ln>
          <a:effectLst/>
        </p:spPr>
        <p:txBody>
          <a:bodyPr wrap="none" anchor="ctr"/>
          <a:lstStyle/>
          <a:p>
            <a:endParaRPr lang="en-US"/>
          </a:p>
        </p:txBody>
      </p:sp>
      <p:sp>
        <p:nvSpPr>
          <p:cNvPr id="153614" name="AutoShape 14"/>
          <p:cNvSpPr>
            <a:spLocks noChangeArrowheads="1"/>
          </p:cNvSpPr>
          <p:nvPr/>
        </p:nvSpPr>
        <p:spPr bwMode="auto">
          <a:xfrm rot="-1529854">
            <a:off x="2690813" y="2816225"/>
            <a:ext cx="2819400" cy="1371600"/>
          </a:xfrm>
          <a:prstGeom prst="lightningBolt">
            <a:avLst/>
          </a:prstGeom>
          <a:solidFill>
            <a:schemeClr val="accent1"/>
          </a:solidFill>
          <a:ln w="9525">
            <a:solidFill>
              <a:schemeClr val="tx1"/>
            </a:solidFill>
            <a:miter lim="800000"/>
            <a:headEnd/>
            <a:tailEnd/>
          </a:ln>
          <a:effectLst/>
        </p:spPr>
        <p:txBody>
          <a:bodyPr wrap="none" anchor="ctr"/>
          <a:lstStyle/>
          <a:p>
            <a:endParaRPr lang="en-US"/>
          </a:p>
        </p:txBody>
      </p:sp>
      <p:sp>
        <p:nvSpPr>
          <p:cNvPr id="153615" name="AutoShape 15"/>
          <p:cNvSpPr>
            <a:spLocks noChangeArrowheads="1"/>
          </p:cNvSpPr>
          <p:nvPr/>
        </p:nvSpPr>
        <p:spPr bwMode="auto">
          <a:xfrm rot="16003260">
            <a:off x="4619625" y="4854575"/>
            <a:ext cx="1225550" cy="1136650"/>
          </a:xfrm>
          <a:prstGeom prst="lightningBolt">
            <a:avLst/>
          </a:prstGeom>
          <a:solidFill>
            <a:schemeClr val="accent1"/>
          </a:solidFill>
          <a:ln w="9525">
            <a:solidFill>
              <a:schemeClr val="tx1"/>
            </a:solidFill>
            <a:miter lim="800000"/>
            <a:headEnd/>
            <a:tailEnd/>
          </a:ln>
          <a:effectLst/>
        </p:spPr>
        <p:txBody>
          <a:bodyPr wrap="none" anchor="ctr"/>
          <a:lstStyle/>
          <a:p>
            <a:endParaRPr lang="en-US"/>
          </a:p>
        </p:txBody>
      </p:sp>
      <p:sp>
        <p:nvSpPr>
          <p:cNvPr id="153616" name="AutoShape 16"/>
          <p:cNvSpPr>
            <a:spLocks noChangeArrowheads="1"/>
          </p:cNvSpPr>
          <p:nvPr/>
        </p:nvSpPr>
        <p:spPr bwMode="auto">
          <a:xfrm>
            <a:off x="3429000" y="4038600"/>
            <a:ext cx="2286000" cy="533400"/>
          </a:xfrm>
          <a:prstGeom prst="lightningBolt">
            <a:avLst/>
          </a:prstGeom>
          <a:solidFill>
            <a:schemeClr val="accent1"/>
          </a:solidFill>
          <a:ln w="9525">
            <a:solidFill>
              <a:schemeClr val="tx1"/>
            </a:solidFill>
            <a:miter lim="800000"/>
            <a:headEnd/>
            <a:tailEnd/>
          </a:ln>
          <a:effectLst/>
        </p:spPr>
        <p:txBody>
          <a:bodyPr wrap="none" anchor="ctr"/>
          <a:lstStyle/>
          <a:p>
            <a:endParaRPr lang="en-US"/>
          </a:p>
        </p:txBody>
      </p:sp>
      <p:sp>
        <p:nvSpPr>
          <p:cNvPr id="153617" name="AutoShape 17"/>
          <p:cNvSpPr>
            <a:spLocks noChangeArrowheads="1"/>
          </p:cNvSpPr>
          <p:nvPr/>
        </p:nvSpPr>
        <p:spPr bwMode="auto">
          <a:xfrm rot="-1794819">
            <a:off x="4075113" y="4438650"/>
            <a:ext cx="1695450" cy="762000"/>
          </a:xfrm>
          <a:prstGeom prst="lightningBolt">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Slide Number Placeholder 3"/>
          <p:cNvSpPr>
            <a:spLocks noGrp="1"/>
          </p:cNvSpPr>
          <p:nvPr>
            <p:ph type="sldNum" sz="quarter" idx="11"/>
          </p:nvPr>
        </p:nvSpPr>
        <p:spPr/>
        <p:txBody>
          <a:bodyPr/>
          <a:lstStyle/>
          <a:p>
            <a:fld id="{0B2078CF-A007-4F83-8ECD-778B97B61FAE}" type="slidenum">
              <a:rPr lang="en-US"/>
              <a:pPr/>
              <a:t>7</a:t>
            </a:fld>
            <a:endParaRPr lang="en-US"/>
          </a:p>
        </p:txBody>
      </p:sp>
      <p:sp>
        <p:nvSpPr>
          <p:cNvPr id="154645" name="Rectangle 21" descr="Dashed horizontal"/>
          <p:cNvSpPr>
            <a:spLocks noChangeArrowheads="1"/>
          </p:cNvSpPr>
          <p:nvPr/>
        </p:nvSpPr>
        <p:spPr bwMode="auto">
          <a:xfrm>
            <a:off x="4214813" y="1690688"/>
            <a:ext cx="2133600" cy="3886200"/>
          </a:xfrm>
          <a:prstGeom prst="rect">
            <a:avLst/>
          </a:prstGeom>
          <a:pattFill prst="dashHorz">
            <a:fgClr>
              <a:schemeClr val="accent2"/>
            </a:fgClr>
            <a:bgClr>
              <a:schemeClr val="bg1"/>
            </a:bgClr>
          </a:pattFill>
          <a:ln w="9525">
            <a:solidFill>
              <a:schemeClr val="tx1"/>
            </a:solidFill>
            <a:prstDash val="dash"/>
            <a:miter lim="800000"/>
            <a:headEnd/>
            <a:tailEnd/>
          </a:ln>
          <a:effectLst/>
        </p:spPr>
        <p:txBody>
          <a:bodyPr wrap="none" anchor="ctr"/>
          <a:lstStyle/>
          <a:p>
            <a:endParaRPr lang="en-US"/>
          </a:p>
        </p:txBody>
      </p:sp>
      <p:sp>
        <p:nvSpPr>
          <p:cNvPr id="154628" name="Rectangle 4"/>
          <p:cNvSpPr>
            <a:spLocks noGrp="1" noChangeArrowheads="1"/>
          </p:cNvSpPr>
          <p:nvPr>
            <p:ph type="title"/>
          </p:nvPr>
        </p:nvSpPr>
        <p:spPr/>
        <p:txBody>
          <a:bodyPr/>
          <a:lstStyle/>
          <a:p>
            <a:r>
              <a:rPr lang="en-US"/>
              <a:t>Project initiation </a:t>
            </a:r>
          </a:p>
        </p:txBody>
      </p:sp>
      <p:sp>
        <p:nvSpPr>
          <p:cNvPr id="154629" name="Rectangle 5"/>
          <p:cNvSpPr>
            <a:spLocks noChangeArrowheads="1"/>
          </p:cNvSpPr>
          <p:nvPr/>
        </p:nvSpPr>
        <p:spPr bwMode="auto">
          <a:xfrm>
            <a:off x="252413" y="1309688"/>
            <a:ext cx="762000" cy="4267200"/>
          </a:xfrm>
          <a:prstGeom prst="rect">
            <a:avLst/>
          </a:prstGeom>
          <a:solidFill>
            <a:schemeClr val="accent1"/>
          </a:solidFill>
          <a:ln w="9525">
            <a:solidFill>
              <a:schemeClr val="tx1"/>
            </a:solidFill>
            <a:miter lim="800000"/>
            <a:headEnd/>
            <a:tailEnd/>
          </a:ln>
          <a:effectLst/>
        </p:spPr>
        <p:txBody>
          <a:bodyPr wrap="none" anchor="ctr"/>
          <a:lstStyle/>
          <a:p>
            <a:pPr algn="ctr"/>
            <a:endParaRPr lang="en-US" b="1"/>
          </a:p>
        </p:txBody>
      </p:sp>
      <p:sp>
        <p:nvSpPr>
          <p:cNvPr id="154630" name="Text Box 6"/>
          <p:cNvSpPr txBox="1">
            <a:spLocks noChangeArrowheads="1"/>
          </p:cNvSpPr>
          <p:nvPr/>
        </p:nvSpPr>
        <p:spPr bwMode="auto">
          <a:xfrm rot="10800000">
            <a:off x="271463" y="1428750"/>
            <a:ext cx="611187" cy="4038600"/>
          </a:xfrm>
          <a:prstGeom prst="rect">
            <a:avLst/>
          </a:prstGeom>
          <a:noFill/>
          <a:ln w="9525">
            <a:noFill/>
            <a:miter lim="800000"/>
            <a:headEnd/>
            <a:tailEnd/>
          </a:ln>
          <a:effectLst/>
        </p:spPr>
        <p:txBody>
          <a:bodyPr vert="eaVert">
            <a:spAutoFit/>
          </a:bodyPr>
          <a:lstStyle/>
          <a:p>
            <a:pPr algn="ctr">
              <a:spcBef>
                <a:spcPct val="50000"/>
              </a:spcBef>
            </a:pPr>
            <a:r>
              <a:rPr lang="en-US" sz="2800" b="1"/>
              <a:t>Project Requests</a:t>
            </a:r>
          </a:p>
        </p:txBody>
      </p:sp>
      <p:sp>
        <p:nvSpPr>
          <p:cNvPr id="154631" name="Rectangle 7"/>
          <p:cNvSpPr>
            <a:spLocks noChangeArrowheads="1"/>
          </p:cNvSpPr>
          <p:nvPr/>
        </p:nvSpPr>
        <p:spPr bwMode="auto">
          <a:xfrm>
            <a:off x="1471613" y="1462088"/>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 1</a:t>
            </a:r>
          </a:p>
        </p:txBody>
      </p:sp>
      <p:sp>
        <p:nvSpPr>
          <p:cNvPr id="154632" name="Rectangle 8"/>
          <p:cNvSpPr>
            <a:spLocks noChangeArrowheads="1"/>
          </p:cNvSpPr>
          <p:nvPr/>
        </p:nvSpPr>
        <p:spPr bwMode="auto">
          <a:xfrm>
            <a:off x="1481138" y="1919288"/>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 2</a:t>
            </a:r>
          </a:p>
        </p:txBody>
      </p:sp>
      <p:sp>
        <p:nvSpPr>
          <p:cNvPr id="154633" name="Rectangle 9"/>
          <p:cNvSpPr>
            <a:spLocks noChangeArrowheads="1"/>
          </p:cNvSpPr>
          <p:nvPr/>
        </p:nvSpPr>
        <p:spPr bwMode="auto">
          <a:xfrm>
            <a:off x="1481138" y="2414588"/>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 3</a:t>
            </a:r>
          </a:p>
        </p:txBody>
      </p:sp>
      <p:sp>
        <p:nvSpPr>
          <p:cNvPr id="154634" name="Rectangle 10"/>
          <p:cNvSpPr>
            <a:spLocks noChangeArrowheads="1"/>
          </p:cNvSpPr>
          <p:nvPr/>
        </p:nvSpPr>
        <p:spPr bwMode="auto">
          <a:xfrm>
            <a:off x="1490663" y="508635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 n</a:t>
            </a:r>
          </a:p>
        </p:txBody>
      </p:sp>
      <p:sp>
        <p:nvSpPr>
          <p:cNvPr id="154635" name="Line 11"/>
          <p:cNvSpPr>
            <a:spLocks noChangeShapeType="1"/>
          </p:cNvSpPr>
          <p:nvPr/>
        </p:nvSpPr>
        <p:spPr bwMode="auto">
          <a:xfrm>
            <a:off x="2386013" y="2833688"/>
            <a:ext cx="0" cy="2286000"/>
          </a:xfrm>
          <a:prstGeom prst="line">
            <a:avLst/>
          </a:prstGeom>
          <a:noFill/>
          <a:ln w="57150">
            <a:solidFill>
              <a:schemeClr val="tx1"/>
            </a:solidFill>
            <a:prstDash val="sysDot"/>
            <a:round/>
            <a:headEnd/>
            <a:tailEnd/>
          </a:ln>
          <a:effectLst/>
        </p:spPr>
        <p:txBody>
          <a:bodyPr/>
          <a:lstStyle/>
          <a:p>
            <a:endParaRPr lang="en-US"/>
          </a:p>
        </p:txBody>
      </p:sp>
      <p:sp>
        <p:nvSpPr>
          <p:cNvPr id="154636" name="Text Box 12" descr="Small grid"/>
          <p:cNvSpPr txBox="1">
            <a:spLocks noChangeArrowheads="1"/>
          </p:cNvSpPr>
          <p:nvPr/>
        </p:nvSpPr>
        <p:spPr bwMode="auto">
          <a:xfrm rot="10800000">
            <a:off x="3557588" y="1004888"/>
            <a:ext cx="549275" cy="4953000"/>
          </a:xfrm>
          <a:prstGeom prst="rect">
            <a:avLst/>
          </a:prstGeom>
          <a:pattFill prst="smGrid">
            <a:fgClr>
              <a:schemeClr val="accent1"/>
            </a:fgClr>
            <a:bgClr>
              <a:schemeClr val="bg1"/>
            </a:bgClr>
          </a:pattFill>
          <a:ln w="9525">
            <a:noFill/>
            <a:miter lim="800000"/>
            <a:headEnd/>
            <a:tailEnd/>
          </a:ln>
          <a:effectLst/>
        </p:spPr>
        <p:txBody>
          <a:bodyPr vert="eaVert">
            <a:spAutoFit/>
          </a:bodyPr>
          <a:lstStyle/>
          <a:p>
            <a:pPr algn="ctr">
              <a:spcBef>
                <a:spcPct val="50000"/>
              </a:spcBef>
            </a:pPr>
            <a:r>
              <a:rPr lang="en-US" sz="2400" b="1"/>
              <a:t>Project Selection &amp; Prioritization</a:t>
            </a:r>
          </a:p>
        </p:txBody>
      </p:sp>
      <p:sp>
        <p:nvSpPr>
          <p:cNvPr id="154637" name="Text Box 13" descr="Small grid"/>
          <p:cNvSpPr txBox="1">
            <a:spLocks noChangeArrowheads="1"/>
          </p:cNvSpPr>
          <p:nvPr/>
        </p:nvSpPr>
        <p:spPr bwMode="auto">
          <a:xfrm rot="10800000">
            <a:off x="1062038" y="1233488"/>
            <a:ext cx="428625" cy="4419600"/>
          </a:xfrm>
          <a:prstGeom prst="rect">
            <a:avLst/>
          </a:prstGeom>
          <a:pattFill prst="smGrid">
            <a:fgClr>
              <a:schemeClr val="accent1"/>
            </a:fgClr>
            <a:bgClr>
              <a:schemeClr val="bg1"/>
            </a:bgClr>
          </a:pattFill>
          <a:ln w="9525">
            <a:noFill/>
            <a:miter lim="800000"/>
            <a:headEnd/>
            <a:tailEnd/>
          </a:ln>
          <a:effectLst/>
        </p:spPr>
        <p:txBody>
          <a:bodyPr vert="eaVert">
            <a:spAutoFit/>
          </a:bodyPr>
          <a:lstStyle/>
          <a:p>
            <a:pPr algn="ctr">
              <a:spcBef>
                <a:spcPct val="50000"/>
              </a:spcBef>
            </a:pPr>
            <a:r>
              <a:rPr lang="en-US" sz="1600" b="1"/>
              <a:t>Request for Project (Document)</a:t>
            </a:r>
          </a:p>
        </p:txBody>
      </p:sp>
      <p:sp>
        <p:nvSpPr>
          <p:cNvPr id="154638" name="Oval 14"/>
          <p:cNvSpPr>
            <a:spLocks noChangeArrowheads="1"/>
          </p:cNvSpPr>
          <p:nvPr/>
        </p:nvSpPr>
        <p:spPr bwMode="auto">
          <a:xfrm>
            <a:off x="4214813" y="1843088"/>
            <a:ext cx="1981200" cy="381000"/>
          </a:xfrm>
          <a:prstGeom prst="ellipse">
            <a:avLst/>
          </a:prstGeom>
          <a:solidFill>
            <a:schemeClr val="accent1"/>
          </a:solidFill>
          <a:ln w="9525">
            <a:solidFill>
              <a:schemeClr val="tx1"/>
            </a:solidFill>
            <a:round/>
            <a:headEnd/>
            <a:tailEnd/>
          </a:ln>
          <a:effectLst/>
        </p:spPr>
        <p:txBody>
          <a:bodyPr wrap="none" anchor="ctr"/>
          <a:lstStyle/>
          <a:p>
            <a:pPr algn="ctr"/>
            <a:r>
              <a:rPr lang="en-US" sz="1600" b="1"/>
              <a:t>payback</a:t>
            </a:r>
            <a:r>
              <a:rPr lang="en-US" sz="1600"/>
              <a:t> </a:t>
            </a:r>
            <a:r>
              <a:rPr lang="en-US" sz="1600" b="1"/>
              <a:t>period</a:t>
            </a:r>
            <a:r>
              <a:rPr lang="en-US" sz="1600"/>
              <a:t> </a:t>
            </a:r>
          </a:p>
        </p:txBody>
      </p:sp>
      <p:sp>
        <p:nvSpPr>
          <p:cNvPr id="154639" name="Oval 15"/>
          <p:cNvSpPr>
            <a:spLocks noChangeArrowheads="1"/>
          </p:cNvSpPr>
          <p:nvPr/>
        </p:nvSpPr>
        <p:spPr bwMode="auto">
          <a:xfrm>
            <a:off x="4214813" y="2366963"/>
            <a:ext cx="2133600" cy="533400"/>
          </a:xfrm>
          <a:prstGeom prst="ellipse">
            <a:avLst/>
          </a:prstGeom>
          <a:solidFill>
            <a:schemeClr val="accent1"/>
          </a:solidFill>
          <a:ln w="9525">
            <a:solidFill>
              <a:schemeClr val="tx1"/>
            </a:solidFill>
            <a:round/>
            <a:headEnd/>
            <a:tailEnd/>
          </a:ln>
          <a:effectLst/>
        </p:spPr>
        <p:txBody>
          <a:bodyPr wrap="none" anchor="ctr"/>
          <a:lstStyle/>
          <a:p>
            <a:pPr algn="ctr"/>
            <a:r>
              <a:rPr lang="en-US" sz="1600" b="1"/>
              <a:t>Cost-benefit analysis</a:t>
            </a:r>
            <a:r>
              <a:rPr lang="en-US" sz="1600"/>
              <a:t> </a:t>
            </a:r>
          </a:p>
        </p:txBody>
      </p:sp>
      <p:sp>
        <p:nvSpPr>
          <p:cNvPr id="154640" name="Oval 16"/>
          <p:cNvSpPr>
            <a:spLocks noChangeArrowheads="1"/>
          </p:cNvSpPr>
          <p:nvPr/>
        </p:nvSpPr>
        <p:spPr bwMode="auto">
          <a:xfrm>
            <a:off x="4291013" y="3052763"/>
            <a:ext cx="1981200" cy="381000"/>
          </a:xfrm>
          <a:prstGeom prst="ellipse">
            <a:avLst/>
          </a:prstGeom>
          <a:solidFill>
            <a:schemeClr val="accent1"/>
          </a:solidFill>
          <a:ln w="9525">
            <a:solidFill>
              <a:schemeClr val="tx1"/>
            </a:solidFill>
            <a:round/>
            <a:headEnd/>
            <a:tailEnd/>
          </a:ln>
          <a:effectLst/>
        </p:spPr>
        <p:txBody>
          <a:bodyPr wrap="none" anchor="ctr"/>
          <a:lstStyle/>
          <a:p>
            <a:pPr algn="ctr"/>
            <a:r>
              <a:rPr lang="en-US" sz="1600" b="1"/>
              <a:t>IRR</a:t>
            </a:r>
            <a:endParaRPr lang="en-US" sz="1600"/>
          </a:p>
        </p:txBody>
      </p:sp>
      <p:sp>
        <p:nvSpPr>
          <p:cNvPr id="154641" name="Oval 17"/>
          <p:cNvSpPr>
            <a:spLocks noChangeArrowheads="1"/>
          </p:cNvSpPr>
          <p:nvPr/>
        </p:nvSpPr>
        <p:spPr bwMode="auto">
          <a:xfrm>
            <a:off x="4291013" y="3552825"/>
            <a:ext cx="1981200" cy="381000"/>
          </a:xfrm>
          <a:prstGeom prst="ellipse">
            <a:avLst/>
          </a:prstGeom>
          <a:solidFill>
            <a:schemeClr val="accent1"/>
          </a:solidFill>
          <a:ln w="9525">
            <a:solidFill>
              <a:schemeClr val="tx1"/>
            </a:solidFill>
            <a:round/>
            <a:headEnd/>
            <a:tailEnd/>
          </a:ln>
          <a:effectLst/>
        </p:spPr>
        <p:txBody>
          <a:bodyPr wrap="none" anchor="ctr"/>
          <a:lstStyle/>
          <a:p>
            <a:pPr algn="ctr"/>
            <a:r>
              <a:rPr lang="en-US" sz="1600" b="1"/>
              <a:t>ROI</a:t>
            </a:r>
            <a:endParaRPr lang="en-US" sz="1600"/>
          </a:p>
        </p:txBody>
      </p:sp>
      <p:sp>
        <p:nvSpPr>
          <p:cNvPr id="154642" name="Oval 18"/>
          <p:cNvSpPr>
            <a:spLocks noChangeArrowheads="1"/>
          </p:cNvSpPr>
          <p:nvPr/>
        </p:nvSpPr>
        <p:spPr bwMode="auto">
          <a:xfrm>
            <a:off x="4300538" y="4062413"/>
            <a:ext cx="1981200" cy="381000"/>
          </a:xfrm>
          <a:prstGeom prst="ellipse">
            <a:avLst/>
          </a:prstGeom>
          <a:solidFill>
            <a:schemeClr val="accent1"/>
          </a:solidFill>
          <a:ln w="9525">
            <a:solidFill>
              <a:schemeClr val="tx1"/>
            </a:solidFill>
            <a:round/>
            <a:headEnd/>
            <a:tailEnd/>
          </a:ln>
          <a:effectLst/>
        </p:spPr>
        <p:txBody>
          <a:bodyPr wrap="none" anchor="ctr"/>
          <a:lstStyle/>
          <a:p>
            <a:pPr algn="ctr"/>
            <a:r>
              <a:rPr lang="en-US" sz="1600" b="1"/>
              <a:t>Strategic Plan</a:t>
            </a:r>
            <a:endParaRPr lang="en-US" sz="1600"/>
          </a:p>
        </p:txBody>
      </p:sp>
      <p:sp>
        <p:nvSpPr>
          <p:cNvPr id="154643" name="Oval 19"/>
          <p:cNvSpPr>
            <a:spLocks noChangeArrowheads="1"/>
          </p:cNvSpPr>
          <p:nvPr/>
        </p:nvSpPr>
        <p:spPr bwMode="auto">
          <a:xfrm>
            <a:off x="4291013" y="4576763"/>
            <a:ext cx="1981200" cy="381000"/>
          </a:xfrm>
          <a:prstGeom prst="ellipse">
            <a:avLst/>
          </a:prstGeom>
          <a:solidFill>
            <a:schemeClr val="accent1"/>
          </a:solidFill>
          <a:ln w="9525">
            <a:solidFill>
              <a:schemeClr val="tx1"/>
            </a:solidFill>
            <a:round/>
            <a:headEnd/>
            <a:tailEnd/>
          </a:ln>
          <a:effectLst/>
        </p:spPr>
        <p:txBody>
          <a:bodyPr wrap="none" anchor="ctr"/>
          <a:lstStyle/>
          <a:p>
            <a:pPr algn="ctr"/>
            <a:r>
              <a:rPr lang="en-US" sz="1600" b="1"/>
              <a:t>Risks and Impact</a:t>
            </a:r>
            <a:endParaRPr lang="en-US" sz="1600"/>
          </a:p>
        </p:txBody>
      </p:sp>
      <p:sp>
        <p:nvSpPr>
          <p:cNvPr id="154644" name="Oval 20"/>
          <p:cNvSpPr>
            <a:spLocks noChangeArrowheads="1"/>
          </p:cNvSpPr>
          <p:nvPr/>
        </p:nvSpPr>
        <p:spPr bwMode="auto">
          <a:xfrm>
            <a:off x="4314825" y="5062538"/>
            <a:ext cx="1981200" cy="381000"/>
          </a:xfrm>
          <a:prstGeom prst="ellipse">
            <a:avLst/>
          </a:prstGeom>
          <a:solidFill>
            <a:schemeClr val="accent1"/>
          </a:solidFill>
          <a:ln w="9525">
            <a:solidFill>
              <a:schemeClr val="tx1"/>
            </a:solidFill>
            <a:round/>
            <a:headEnd/>
            <a:tailEnd/>
          </a:ln>
          <a:effectLst/>
        </p:spPr>
        <p:txBody>
          <a:bodyPr wrap="none" anchor="ctr"/>
          <a:lstStyle/>
          <a:p>
            <a:pPr algn="ctr"/>
            <a:r>
              <a:rPr lang="en-US" sz="1600" b="1"/>
              <a:t>Constraints </a:t>
            </a:r>
            <a:endParaRPr lang="en-US" sz="1600"/>
          </a:p>
        </p:txBody>
      </p:sp>
      <p:sp>
        <p:nvSpPr>
          <p:cNvPr id="154646" name="Text Box 22" descr="Small grid"/>
          <p:cNvSpPr txBox="1">
            <a:spLocks noChangeArrowheads="1"/>
          </p:cNvSpPr>
          <p:nvPr/>
        </p:nvSpPr>
        <p:spPr bwMode="auto">
          <a:xfrm rot="10800000">
            <a:off x="6499225" y="1385888"/>
            <a:ext cx="428625" cy="4419600"/>
          </a:xfrm>
          <a:prstGeom prst="rect">
            <a:avLst/>
          </a:prstGeom>
          <a:pattFill prst="smGrid">
            <a:fgClr>
              <a:srgbClr val="FF3300"/>
            </a:fgClr>
            <a:bgClr>
              <a:schemeClr val="bg1"/>
            </a:bgClr>
          </a:pattFill>
          <a:ln w="9525">
            <a:noFill/>
            <a:miter lim="800000"/>
            <a:headEnd/>
            <a:tailEnd/>
          </a:ln>
          <a:effectLst/>
        </p:spPr>
        <p:txBody>
          <a:bodyPr vert="eaVert">
            <a:spAutoFit/>
          </a:bodyPr>
          <a:lstStyle/>
          <a:p>
            <a:pPr algn="ctr">
              <a:spcBef>
                <a:spcPct val="50000"/>
              </a:spcBef>
            </a:pPr>
            <a:r>
              <a:rPr lang="en-US" sz="1600" b="1"/>
              <a:t>Feasibility Study</a:t>
            </a:r>
          </a:p>
        </p:txBody>
      </p:sp>
      <p:sp>
        <p:nvSpPr>
          <p:cNvPr id="154647" name="Text Box 23"/>
          <p:cNvSpPr txBox="1">
            <a:spLocks noChangeArrowheads="1"/>
          </p:cNvSpPr>
          <p:nvPr/>
        </p:nvSpPr>
        <p:spPr bwMode="auto">
          <a:xfrm rot="10800000">
            <a:off x="7005638" y="1409700"/>
            <a:ext cx="428625" cy="4419600"/>
          </a:xfrm>
          <a:prstGeom prst="rect">
            <a:avLst/>
          </a:prstGeom>
          <a:solidFill>
            <a:srgbClr val="FF00FF"/>
          </a:solidFill>
          <a:ln w="9525">
            <a:noFill/>
            <a:miter lim="800000"/>
            <a:headEnd/>
            <a:tailEnd/>
          </a:ln>
          <a:effectLst/>
        </p:spPr>
        <p:txBody>
          <a:bodyPr vert="eaVert">
            <a:spAutoFit/>
          </a:bodyPr>
          <a:lstStyle/>
          <a:p>
            <a:pPr algn="ctr">
              <a:spcBef>
                <a:spcPct val="50000"/>
              </a:spcBef>
            </a:pPr>
            <a:r>
              <a:rPr lang="en-US" sz="1600" b="1"/>
              <a:t>Meeting with Stakeholders</a:t>
            </a:r>
          </a:p>
        </p:txBody>
      </p:sp>
      <p:sp>
        <p:nvSpPr>
          <p:cNvPr id="154648" name="Text Box 24"/>
          <p:cNvSpPr txBox="1">
            <a:spLocks noChangeArrowheads="1"/>
          </p:cNvSpPr>
          <p:nvPr/>
        </p:nvSpPr>
        <p:spPr bwMode="auto">
          <a:xfrm rot="10800000">
            <a:off x="7558088" y="1419225"/>
            <a:ext cx="428625" cy="4419600"/>
          </a:xfrm>
          <a:prstGeom prst="rect">
            <a:avLst/>
          </a:prstGeom>
          <a:solidFill>
            <a:srgbClr val="FF00FF"/>
          </a:solidFill>
          <a:ln w="9525">
            <a:noFill/>
            <a:miter lim="800000"/>
            <a:headEnd/>
            <a:tailEnd/>
          </a:ln>
          <a:effectLst/>
        </p:spPr>
        <p:txBody>
          <a:bodyPr vert="eaVert">
            <a:spAutoFit/>
          </a:bodyPr>
          <a:lstStyle/>
          <a:p>
            <a:pPr algn="ctr">
              <a:spcBef>
                <a:spcPct val="50000"/>
              </a:spcBef>
            </a:pPr>
            <a:r>
              <a:rPr lang="en-US" sz="1600" b="1"/>
              <a:t>Working with Project Sponsor</a:t>
            </a:r>
          </a:p>
        </p:txBody>
      </p:sp>
      <p:sp>
        <p:nvSpPr>
          <p:cNvPr id="154650" name="AutoShape 26"/>
          <p:cNvSpPr>
            <a:spLocks noChangeArrowheads="1"/>
          </p:cNvSpPr>
          <p:nvPr/>
        </p:nvSpPr>
        <p:spPr bwMode="auto">
          <a:xfrm>
            <a:off x="228600" y="5700704"/>
            <a:ext cx="7681912" cy="685800"/>
          </a:xfrm>
          <a:prstGeom prst="leftRightArrow">
            <a:avLst>
              <a:gd name="adj1" fmla="val 49538"/>
              <a:gd name="adj2" fmla="val 217828"/>
            </a:avLst>
          </a:prstGeom>
          <a:solidFill>
            <a:schemeClr val="accent2"/>
          </a:solidFill>
          <a:ln w="9525">
            <a:solidFill>
              <a:schemeClr val="tx1"/>
            </a:solidFill>
            <a:miter lim="800000"/>
            <a:headEnd/>
            <a:tailEnd/>
          </a:ln>
          <a:effectLst/>
        </p:spPr>
        <p:txBody>
          <a:bodyPr wrap="none" anchor="ctr"/>
          <a:lstStyle/>
          <a:p>
            <a:pPr algn="ctr"/>
            <a:r>
              <a:rPr lang="en-US" sz="2400" dirty="0">
                <a:solidFill>
                  <a:srgbClr val="FFFF00"/>
                </a:solidFill>
              </a:rPr>
              <a:t>Pre Project Phase</a:t>
            </a:r>
          </a:p>
        </p:txBody>
      </p:sp>
      <p:sp>
        <p:nvSpPr>
          <p:cNvPr id="154651" name="AutoShape 27"/>
          <p:cNvSpPr>
            <a:spLocks noChangeArrowheads="1"/>
          </p:cNvSpPr>
          <p:nvPr/>
        </p:nvSpPr>
        <p:spPr bwMode="auto">
          <a:xfrm rot="5400000">
            <a:off x="6096000" y="3124200"/>
            <a:ext cx="5105400" cy="990600"/>
          </a:xfrm>
          <a:prstGeom prst="ribbon2">
            <a:avLst>
              <a:gd name="adj1" fmla="val 33333"/>
              <a:gd name="adj2" fmla="val 67352"/>
            </a:avLst>
          </a:prstGeom>
          <a:solidFill>
            <a:srgbClr val="006600"/>
          </a:solidFill>
          <a:ln w="9525">
            <a:solidFill>
              <a:schemeClr val="tx1"/>
            </a:solidFill>
            <a:round/>
            <a:headEnd/>
            <a:tailEnd/>
          </a:ln>
          <a:effectLst/>
        </p:spPr>
        <p:txBody>
          <a:bodyPr rot="10800000" vert="eaVert" wrap="none" anchor="ctr"/>
          <a:lstStyle/>
          <a:p>
            <a:pPr algn="ctr"/>
            <a:endParaRPr lang="en-US" sz="2400">
              <a:solidFill>
                <a:srgbClr val="FFFF00"/>
              </a:solidFill>
            </a:endParaRPr>
          </a:p>
        </p:txBody>
      </p:sp>
      <p:sp>
        <p:nvSpPr>
          <p:cNvPr id="154652" name="Text Box 28"/>
          <p:cNvSpPr txBox="1">
            <a:spLocks noChangeArrowheads="1"/>
          </p:cNvSpPr>
          <p:nvPr/>
        </p:nvSpPr>
        <p:spPr bwMode="auto">
          <a:xfrm rot="10800000">
            <a:off x="8610600" y="2286000"/>
            <a:ext cx="488950" cy="2286000"/>
          </a:xfrm>
          <a:prstGeom prst="rect">
            <a:avLst/>
          </a:prstGeom>
          <a:solidFill>
            <a:srgbClr val="006600"/>
          </a:solidFill>
          <a:ln w="9525">
            <a:noFill/>
            <a:miter lim="800000"/>
            <a:headEnd/>
            <a:tailEnd/>
          </a:ln>
          <a:effectLst/>
        </p:spPr>
        <p:txBody>
          <a:bodyPr vert="eaVert">
            <a:spAutoFit/>
          </a:bodyPr>
          <a:lstStyle/>
          <a:p>
            <a:pPr algn="ctr">
              <a:spcBef>
                <a:spcPct val="50000"/>
              </a:spcBef>
            </a:pPr>
            <a:r>
              <a:rPr lang="en-US" sz="2000" b="1">
                <a:solidFill>
                  <a:srgbClr val="FFFF00"/>
                </a:solidFill>
              </a:rPr>
              <a:t>Project Charter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6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6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6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46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6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6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6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6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46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6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46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6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6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6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46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6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6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46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46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6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46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5" grpId="0" animBg="1"/>
      <p:bldP spid="154629" grpId="0" animBg="1"/>
      <p:bldP spid="154630" grpId="0"/>
      <p:bldP spid="154631" grpId="0" animBg="1"/>
      <p:bldP spid="154632" grpId="0" animBg="1"/>
      <p:bldP spid="154633" grpId="0" animBg="1"/>
      <p:bldP spid="154634" grpId="0" animBg="1"/>
      <p:bldP spid="154635" grpId="0" animBg="1"/>
      <p:bldP spid="154636" grpId="0" animBg="1"/>
      <p:bldP spid="154637" grpId="0" animBg="1"/>
      <p:bldP spid="154638" grpId="0" animBg="1"/>
      <p:bldP spid="154639" grpId="0" animBg="1"/>
      <p:bldP spid="154640" grpId="0" animBg="1"/>
      <p:bldP spid="154641" grpId="0" animBg="1"/>
      <p:bldP spid="154642" grpId="0" animBg="1"/>
      <p:bldP spid="154643" grpId="0" animBg="1"/>
      <p:bldP spid="154644" grpId="0" animBg="1"/>
      <p:bldP spid="154646" grpId="0" animBg="1"/>
      <p:bldP spid="154647" grpId="0" animBg="1"/>
      <p:bldP spid="154648" grpId="0" animBg="1"/>
      <p:bldP spid="154650" grpId="0" animBg="1"/>
      <p:bldP spid="154651" grpId="0" animBg="1"/>
      <p:bldP spid="1546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4EAC327-E47A-4FA6-B72E-D94D36D0F5C1}" type="slidenum">
              <a:rPr lang="en-US"/>
              <a:pPr/>
              <a:t>8</a:t>
            </a:fld>
            <a:endParaRPr lang="en-US"/>
          </a:p>
        </p:txBody>
      </p:sp>
      <p:sp>
        <p:nvSpPr>
          <p:cNvPr id="159746" name="Rectangle 2"/>
          <p:cNvSpPr>
            <a:spLocks noGrp="1" noChangeArrowheads="1"/>
          </p:cNvSpPr>
          <p:nvPr>
            <p:ph type="title"/>
          </p:nvPr>
        </p:nvSpPr>
        <p:spPr/>
        <p:txBody>
          <a:bodyPr/>
          <a:lstStyle/>
          <a:p>
            <a:r>
              <a:rPr lang="en-US"/>
              <a:t>Why - Project</a:t>
            </a:r>
          </a:p>
        </p:txBody>
      </p:sp>
      <p:sp>
        <p:nvSpPr>
          <p:cNvPr id="159747" name="Rectangle 3"/>
          <p:cNvSpPr>
            <a:spLocks noGrp="1" noChangeArrowheads="1"/>
          </p:cNvSpPr>
          <p:nvPr>
            <p:ph type="body" idx="1"/>
          </p:nvPr>
        </p:nvSpPr>
        <p:spPr/>
        <p:txBody>
          <a:bodyPr/>
          <a:lstStyle/>
          <a:p>
            <a:r>
              <a:rPr lang="en-US" sz="3200" dirty="0"/>
              <a:t>Three important criteria for projects:</a:t>
            </a:r>
          </a:p>
          <a:p>
            <a:pPr lvl="1"/>
            <a:r>
              <a:rPr lang="en-US" sz="2800" dirty="0"/>
              <a:t>There is a</a:t>
            </a:r>
            <a:r>
              <a:rPr lang="en-US" sz="2800" b="1" dirty="0"/>
              <a:t> </a:t>
            </a:r>
            <a:r>
              <a:rPr lang="en-US" sz="2800" i="1" dirty="0">
                <a:solidFill>
                  <a:srgbClr val="FF3300"/>
                </a:solidFill>
              </a:rPr>
              <a:t>need</a:t>
            </a:r>
            <a:r>
              <a:rPr lang="en-US" sz="2800" dirty="0">
                <a:solidFill>
                  <a:schemeClr val="hlink"/>
                </a:solidFill>
              </a:rPr>
              <a:t> </a:t>
            </a:r>
            <a:r>
              <a:rPr lang="en-US" sz="2800" dirty="0"/>
              <a:t>for project</a:t>
            </a:r>
          </a:p>
          <a:p>
            <a:pPr lvl="1"/>
            <a:r>
              <a:rPr lang="en-US" sz="2800" dirty="0"/>
              <a:t>There are</a:t>
            </a:r>
            <a:r>
              <a:rPr lang="en-US" sz="2800" b="1" dirty="0"/>
              <a:t> </a:t>
            </a:r>
            <a:r>
              <a:rPr lang="en-US" sz="2800" i="1" dirty="0">
                <a:solidFill>
                  <a:srgbClr val="FF3300"/>
                </a:solidFill>
              </a:rPr>
              <a:t>funds</a:t>
            </a:r>
            <a:r>
              <a:rPr lang="en-US" sz="2800" dirty="0"/>
              <a:t> available</a:t>
            </a:r>
          </a:p>
          <a:p>
            <a:pPr lvl="1"/>
            <a:r>
              <a:rPr lang="en-US" sz="2800" dirty="0"/>
              <a:t>There’s a strong </a:t>
            </a:r>
            <a:r>
              <a:rPr lang="en-US" sz="2800" i="1" dirty="0">
                <a:solidFill>
                  <a:srgbClr val="FF3300"/>
                </a:solidFill>
              </a:rPr>
              <a:t>will</a:t>
            </a:r>
            <a:r>
              <a:rPr lang="en-US" sz="2800" i="1" dirty="0">
                <a:solidFill>
                  <a:schemeClr val="hlink"/>
                </a:solidFill>
              </a:rPr>
              <a:t> </a:t>
            </a:r>
            <a:r>
              <a:rPr lang="en-US" sz="2800" dirty="0"/>
              <a:t>to make project succeed</a:t>
            </a:r>
          </a:p>
          <a:p>
            <a:r>
              <a:rPr lang="en-US" dirty="0"/>
              <a:t>After deciding what project to work on, it’s important to formalize projects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B2C410B-1E50-4ABD-A4A1-7A94D9F6005B}" type="slidenum">
              <a:rPr lang="en-US"/>
              <a:pPr/>
              <a:t>9</a:t>
            </a:fld>
            <a:endParaRPr lang="en-US"/>
          </a:p>
        </p:txBody>
      </p:sp>
      <p:sp>
        <p:nvSpPr>
          <p:cNvPr id="68610" name="Rectangle 2"/>
          <p:cNvSpPr>
            <a:spLocks noGrp="1" noChangeArrowheads="1"/>
          </p:cNvSpPr>
          <p:nvPr>
            <p:ph type="title"/>
          </p:nvPr>
        </p:nvSpPr>
        <p:spPr/>
        <p:txBody>
          <a:bodyPr/>
          <a:lstStyle/>
          <a:p>
            <a:r>
              <a:rPr lang="en-US"/>
              <a:t>Identifying Needs</a:t>
            </a:r>
          </a:p>
        </p:txBody>
      </p:sp>
      <p:sp>
        <p:nvSpPr>
          <p:cNvPr id="68611" name="Rectangle 3"/>
          <p:cNvSpPr>
            <a:spLocks noGrp="1" noChangeArrowheads="1"/>
          </p:cNvSpPr>
          <p:nvPr>
            <p:ph type="body" idx="1"/>
          </p:nvPr>
        </p:nvSpPr>
        <p:spPr/>
        <p:txBody>
          <a:bodyPr/>
          <a:lstStyle/>
          <a:p>
            <a:r>
              <a:rPr lang="en-US" dirty="0"/>
              <a:t>The project manager drives the </a:t>
            </a:r>
            <a:r>
              <a:rPr lang="en-US" dirty="0">
                <a:solidFill>
                  <a:srgbClr val="FF0000"/>
                </a:solidFill>
              </a:rPr>
              <a:t>scope</a:t>
            </a:r>
            <a:r>
              <a:rPr lang="en-US" dirty="0"/>
              <a:t> of the project.</a:t>
            </a:r>
          </a:p>
          <a:p>
            <a:pPr lvl="1"/>
            <a:r>
              <a:rPr lang="en-US" dirty="0"/>
              <a:t>The project manager should identify and talk to the main stakeholder</a:t>
            </a:r>
          </a:p>
          <a:p>
            <a:pPr lvl="2"/>
            <a:r>
              <a:rPr lang="en-US" b="1" dirty="0"/>
              <a:t>what</a:t>
            </a:r>
            <a:r>
              <a:rPr lang="en-US" dirty="0"/>
              <a:t> the project contains or delivers</a:t>
            </a:r>
          </a:p>
          <a:p>
            <a:pPr lvl="1"/>
            <a:r>
              <a:rPr lang="en-US" dirty="0"/>
              <a:t>The effective way to show stakeholders that their needs are understood and that those specific needs will be addressed is with a </a:t>
            </a:r>
            <a:r>
              <a:rPr lang="en-US" i="1" dirty="0">
                <a:solidFill>
                  <a:srgbClr val="FF0000"/>
                </a:solidFill>
              </a:rPr>
              <a:t>vision and scope document</a:t>
            </a:r>
          </a:p>
          <a:p>
            <a:r>
              <a:rPr lang="en-US" sz="2400" i="1" dirty="0"/>
              <a:t>The </a:t>
            </a:r>
            <a:r>
              <a:rPr lang="en-US" sz="2400" b="1" i="1" dirty="0">
                <a:solidFill>
                  <a:srgbClr val="FF3300"/>
                </a:solidFill>
              </a:rPr>
              <a:t>Scope</a:t>
            </a:r>
            <a:r>
              <a:rPr lang="en-US" sz="2400" i="1" dirty="0"/>
              <a:t> Statement provides a common understanding of the project among stakeholders</a:t>
            </a:r>
          </a:p>
          <a:p>
            <a:pPr lvl="1"/>
            <a:r>
              <a:rPr lang="en-US" sz="2000" i="1" dirty="0"/>
              <a:t>Some organizations create a separate Scope Statement Document while others make it a part of the Project Charter or Project Plan.</a:t>
            </a:r>
            <a:r>
              <a:rPr lang="en-US" sz="2000" dirty="0"/>
              <a:t> </a:t>
            </a:r>
            <a:endParaRPr lang="en-US" dirty="0"/>
          </a:p>
          <a:p>
            <a:pPr lvl="1"/>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2013</Words>
  <Application>Microsoft Office PowerPoint</Application>
  <PresentationFormat>On-screen Show (4:3)</PresentationFormat>
  <Paragraphs>333</Paragraphs>
  <Slides>40</Slides>
  <Notes>9</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Arial</vt:lpstr>
      <vt:lpstr>Google Sans</vt:lpstr>
      <vt:lpstr>Open Sans</vt:lpstr>
      <vt:lpstr>Default Design</vt:lpstr>
      <vt:lpstr>Bitmap Image</vt:lpstr>
      <vt:lpstr>Software Project Scope Management </vt:lpstr>
      <vt:lpstr>Review </vt:lpstr>
      <vt:lpstr>PowerPoint Presentation</vt:lpstr>
      <vt:lpstr>Who needs software?</vt:lpstr>
      <vt:lpstr>Who builds software?</vt:lpstr>
      <vt:lpstr>Project Generator </vt:lpstr>
      <vt:lpstr>Project initiation </vt:lpstr>
      <vt:lpstr>Why - Project</vt:lpstr>
      <vt:lpstr>Identifying Needs</vt:lpstr>
      <vt:lpstr>Project Scope Management?</vt:lpstr>
      <vt:lpstr>PowerPoint Presentation</vt:lpstr>
      <vt:lpstr>The knowledge area of Project Scope Management </vt:lpstr>
      <vt:lpstr>Potential Deliverables by Phase</vt:lpstr>
      <vt:lpstr>PowerPoint Presentation</vt:lpstr>
      <vt:lpstr>PowerPoint Presentation</vt:lpstr>
      <vt:lpstr>PowerPoint Presentation</vt:lpstr>
      <vt:lpstr>Project Scope Management Processes</vt:lpstr>
      <vt:lpstr>PowerPoint Presentation</vt:lpstr>
      <vt:lpstr>Preliminary Scope Statements</vt:lpstr>
      <vt:lpstr>Project scope statement</vt:lpstr>
      <vt:lpstr>Scope Management Plan</vt:lpstr>
      <vt:lpstr>Example</vt:lpstr>
      <vt:lpstr>Stakeholder Analysis</vt:lpstr>
      <vt:lpstr>Sample Stakeholder Analysis</vt:lpstr>
      <vt:lpstr>Stakeholder Roles and Responsibilities </vt:lpstr>
      <vt:lpstr>Work Breakdown Structure: WBS</vt:lpstr>
      <vt:lpstr>Work Breakdown Structure: WBS</vt:lpstr>
      <vt:lpstr>WBS Chart Example</vt:lpstr>
      <vt:lpstr>WBS Types</vt:lpstr>
      <vt:lpstr>WBS Dictionary</vt:lpstr>
      <vt:lpstr>PowerPoint Presentation</vt:lpstr>
      <vt:lpstr>PowerPoint Presentation</vt:lpstr>
      <vt:lpstr>Work Packages</vt:lpstr>
      <vt:lpstr>WBS Techniques</vt:lpstr>
      <vt:lpstr>WBS Techniques</vt:lpstr>
      <vt:lpstr>WBS Techniques</vt:lpstr>
      <vt:lpstr>WBS – Basis of Many Things</vt:lpstr>
      <vt:lpstr>Causes of Scope Creep</vt:lpstr>
      <vt:lpstr>Scope Verification</vt:lpstr>
      <vt:lpstr>Scope control</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SPM &amp;  Classic mistakes</dc:title>
  <dc:creator>Athar</dc:creator>
  <cp:lastModifiedBy>Ruqia Bibi</cp:lastModifiedBy>
  <cp:revision>50</cp:revision>
  <dcterms:created xsi:type="dcterms:W3CDTF">2012-06-24T14:40:05Z</dcterms:created>
  <dcterms:modified xsi:type="dcterms:W3CDTF">2023-10-10T06:33:03Z</dcterms:modified>
</cp:coreProperties>
</file>