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sldIdLst>
    <p:sldId id="257" r:id="rId2"/>
    <p:sldId id="402" r:id="rId3"/>
    <p:sldId id="403" r:id="rId4"/>
    <p:sldId id="409" r:id="rId5"/>
    <p:sldId id="408" r:id="rId6"/>
    <p:sldId id="374" r:id="rId7"/>
    <p:sldId id="292" r:id="rId8"/>
    <p:sldId id="410" r:id="rId9"/>
    <p:sldId id="381" r:id="rId10"/>
    <p:sldId id="372" r:id="rId11"/>
    <p:sldId id="411" r:id="rId12"/>
    <p:sldId id="369" r:id="rId13"/>
    <p:sldId id="382" r:id="rId14"/>
    <p:sldId id="413" r:id="rId15"/>
    <p:sldId id="383" r:id="rId16"/>
    <p:sldId id="384" r:id="rId17"/>
    <p:sldId id="416" r:id="rId18"/>
    <p:sldId id="415" r:id="rId19"/>
    <p:sldId id="414" r:id="rId20"/>
    <p:sldId id="385" r:id="rId21"/>
    <p:sldId id="401" r:id="rId22"/>
    <p:sldId id="281" r:id="rId23"/>
    <p:sldId id="387" r:id="rId24"/>
    <p:sldId id="296" r:id="rId25"/>
    <p:sldId id="297" r:id="rId26"/>
    <p:sldId id="417" r:id="rId27"/>
    <p:sldId id="396" r:id="rId28"/>
    <p:sldId id="397" r:id="rId29"/>
    <p:sldId id="394" r:id="rId30"/>
    <p:sldId id="395" r:id="rId31"/>
    <p:sldId id="398" r:id="rId32"/>
    <p:sldId id="498" r:id="rId33"/>
    <p:sldId id="495" r:id="rId34"/>
    <p:sldId id="421" r:id="rId35"/>
    <p:sldId id="422" r:id="rId36"/>
    <p:sldId id="469" r:id="rId37"/>
    <p:sldId id="470" r:id="rId38"/>
    <p:sldId id="424" r:id="rId39"/>
    <p:sldId id="497" r:id="rId40"/>
    <p:sldId id="425" r:id="rId41"/>
    <p:sldId id="449" r:id="rId42"/>
    <p:sldId id="450" r:id="rId43"/>
    <p:sldId id="426" r:id="rId44"/>
    <p:sldId id="442" r:id="rId45"/>
    <p:sldId id="471" r:id="rId46"/>
    <p:sldId id="472" r:id="rId47"/>
    <p:sldId id="473" r:id="rId48"/>
    <p:sldId id="474" r:id="rId49"/>
    <p:sldId id="475" r:id="rId50"/>
    <p:sldId id="476" r:id="rId51"/>
    <p:sldId id="477" r:id="rId52"/>
    <p:sldId id="478" r:id="rId53"/>
    <p:sldId id="479" r:id="rId54"/>
    <p:sldId id="480" r:id="rId55"/>
    <p:sldId id="481" r:id="rId56"/>
    <p:sldId id="482" r:id="rId57"/>
    <p:sldId id="499" r:id="rId58"/>
    <p:sldId id="453" r:id="rId59"/>
    <p:sldId id="454" r:id="rId60"/>
    <p:sldId id="455" r:id="rId61"/>
    <p:sldId id="461" r:id="rId62"/>
    <p:sldId id="462" r:id="rId63"/>
    <p:sldId id="463" r:id="rId64"/>
    <p:sldId id="464" r:id="rId65"/>
    <p:sldId id="466" r:id="rId66"/>
    <p:sldId id="467" r:id="rId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77" autoAdjust="0"/>
  </p:normalViewPr>
  <p:slideViewPr>
    <p:cSldViewPr>
      <p:cViewPr varScale="1">
        <p:scale>
          <a:sx n="65" d="100"/>
          <a:sy n="65" d="100"/>
        </p:scale>
        <p:origin x="195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3CB29C7-BD4E-4A71-A7C3-C111ED9E0044}" type="slidenum">
              <a:rPr lang="en-US"/>
              <a:pPr/>
              <a:t>‹#›</a:t>
            </a:fld>
            <a:endParaRPr lang="en-US"/>
          </a:p>
        </p:txBody>
      </p:sp>
    </p:spTree>
    <p:extLst>
      <p:ext uri="{BB962C8B-B14F-4D97-AF65-F5344CB8AC3E}">
        <p14:creationId xmlns:p14="http://schemas.microsoft.com/office/powerpoint/2010/main" val="46759554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1BE21-3B1D-4241-9200-84D35B6AC124}" type="slidenum">
              <a:rPr lang="en-US"/>
              <a:pPr/>
              <a:t>2</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28355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61C30-3020-44A3-B702-930AF8652B31}" type="slidenum">
              <a:rPr lang="en-US"/>
              <a:pPr/>
              <a:t>15</a:t>
            </a:fld>
            <a:endParaRPr lang="en-US"/>
          </a:p>
        </p:txBody>
      </p:sp>
      <p:sp>
        <p:nvSpPr>
          <p:cNvPr id="236546" name="Rectangle 2"/>
          <p:cNvSpPr>
            <a:spLocks noGrp="1" noRot="1" noChangeAspect="1" noChangeArrowheads="1" noTextEdit="1"/>
          </p:cNvSpPr>
          <p:nvPr>
            <p:ph type="sldImg"/>
          </p:nvPr>
        </p:nvSpPr>
        <p:spPr>
          <a:xfrm>
            <a:off x="1152525" y="692150"/>
            <a:ext cx="4554538" cy="3416300"/>
          </a:xfrm>
          <a:ln/>
        </p:spPr>
      </p:sp>
      <p:sp>
        <p:nvSpPr>
          <p:cNvPr id="236547" name="Rectangle 3"/>
          <p:cNvSpPr>
            <a:spLocks noGrp="1" noChangeArrowheads="1"/>
          </p:cNvSpPr>
          <p:nvPr>
            <p:ph type="body" idx="1"/>
          </p:nvPr>
        </p:nvSpPr>
        <p:spPr>
          <a:xfrm>
            <a:off x="914400" y="4343400"/>
            <a:ext cx="5029200" cy="4114800"/>
          </a:xfrm>
        </p:spPr>
        <p:txBody>
          <a:bodyPr/>
          <a:lstStyle/>
          <a:p>
            <a:r>
              <a:rPr lang="en-US" b="0" i="0" dirty="0">
                <a:solidFill>
                  <a:srgbClr val="202124"/>
                </a:solidFill>
                <a:effectLst/>
                <a:latin typeface="arial" panose="020B0604020202020204" pitchFamily="34" charset="0"/>
              </a:rPr>
              <a:t>Rapid application development is an </a:t>
            </a:r>
            <a:r>
              <a:rPr lang="en-US" b="1" i="0" dirty="0">
                <a:solidFill>
                  <a:srgbClr val="202124"/>
                </a:solidFill>
                <a:effectLst/>
                <a:latin typeface="arial" panose="020B0604020202020204" pitchFamily="34" charset="0"/>
              </a:rPr>
              <a:t>agile software development approach</a:t>
            </a:r>
            <a:r>
              <a:rPr lang="en-US" b="0" i="0" dirty="0">
                <a:solidFill>
                  <a:srgbClr val="202124"/>
                </a:solidFill>
                <a:effectLst/>
                <a:latin typeface="arial" panose="020B0604020202020204" pitchFamily="34" charset="0"/>
              </a:rPr>
              <a:t> that focuses more on ongoing software projects and user feedback and less on following a strict plan. As such, it emphasizes rapid prototyping over costly planning</a:t>
            </a:r>
            <a:endParaRPr lang="en-US" altLang="en-US" dirty="0"/>
          </a:p>
        </p:txBody>
      </p:sp>
    </p:spTree>
    <p:extLst>
      <p:ext uri="{BB962C8B-B14F-4D97-AF65-F5344CB8AC3E}">
        <p14:creationId xmlns:p14="http://schemas.microsoft.com/office/powerpoint/2010/main" val="2510635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AF6F23-2BAB-4DC2-84CB-21698F0B8DBF}" type="slidenum">
              <a:rPr lang="en-US"/>
              <a:pPr/>
              <a:t>16</a:t>
            </a:fld>
            <a:endParaRPr lang="en-US"/>
          </a:p>
        </p:txBody>
      </p:sp>
      <p:sp>
        <p:nvSpPr>
          <p:cNvPr id="238594" name="Rectangle 2"/>
          <p:cNvSpPr>
            <a:spLocks noGrp="1" noRot="1" noChangeAspect="1" noChangeArrowheads="1" noTextEdit="1"/>
          </p:cNvSpPr>
          <p:nvPr>
            <p:ph type="sldImg"/>
          </p:nvPr>
        </p:nvSpPr>
        <p:spPr>
          <a:xfrm>
            <a:off x="1152525" y="692150"/>
            <a:ext cx="4554538" cy="3416300"/>
          </a:xfrm>
          <a:ln/>
        </p:spPr>
      </p:sp>
      <p:sp>
        <p:nvSpPr>
          <p:cNvPr id="238595" name="Rectangle 3"/>
          <p:cNvSpPr>
            <a:spLocks noGrp="1" noChangeArrowheads="1"/>
          </p:cNvSpPr>
          <p:nvPr>
            <p:ph type="body" idx="1"/>
          </p:nvPr>
        </p:nvSpPr>
        <p:spPr>
          <a:xfrm>
            <a:off x="914400" y="4343400"/>
            <a:ext cx="5334000" cy="4114800"/>
          </a:xfrm>
        </p:spPr>
        <p:txBody>
          <a:bodyPr/>
          <a:lstStyle/>
          <a:p>
            <a:endParaRPr lang="en-US" altLang="en-US" dirty="0"/>
          </a:p>
        </p:txBody>
      </p:sp>
    </p:spTree>
    <p:extLst>
      <p:ext uri="{BB962C8B-B14F-4D97-AF65-F5344CB8AC3E}">
        <p14:creationId xmlns:p14="http://schemas.microsoft.com/office/powerpoint/2010/main" val="1471025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9F7D5A-B484-4CE5-AFC1-CD74DE30203F}" type="slidenum">
              <a:rPr lang="en-US"/>
              <a:pPr/>
              <a:t>20</a:t>
            </a:fld>
            <a:endParaRPr lang="en-US"/>
          </a:p>
        </p:txBody>
      </p:sp>
      <p:sp>
        <p:nvSpPr>
          <p:cNvPr id="240642" name="Rectangle 2"/>
          <p:cNvSpPr>
            <a:spLocks noGrp="1" noRot="1" noChangeAspect="1" noChangeArrowheads="1" noTextEdit="1"/>
          </p:cNvSpPr>
          <p:nvPr>
            <p:ph type="sldImg"/>
          </p:nvPr>
        </p:nvSpPr>
        <p:spPr>
          <a:xfrm>
            <a:off x="1152525" y="692150"/>
            <a:ext cx="4554538" cy="3416300"/>
          </a:xfrm>
          <a:ln/>
        </p:spPr>
      </p:sp>
      <p:sp>
        <p:nvSpPr>
          <p:cNvPr id="240643" name="Rectangle 3"/>
          <p:cNvSpPr>
            <a:spLocks noGrp="1" noChangeArrowheads="1"/>
          </p:cNvSpPr>
          <p:nvPr>
            <p:ph type="body" idx="1"/>
          </p:nvPr>
        </p:nvSpPr>
        <p:spPr>
          <a:xfrm>
            <a:off x="914400" y="4343400"/>
            <a:ext cx="5029200" cy="4114800"/>
          </a:xfrm>
        </p:spPr>
        <p:txBody>
          <a:bodyPr/>
          <a:lstStyle/>
          <a:p>
            <a:endParaRPr lang="en-US" altLang="en-US" dirty="0"/>
          </a:p>
        </p:txBody>
      </p:sp>
    </p:spTree>
    <p:extLst>
      <p:ext uri="{BB962C8B-B14F-4D97-AF65-F5344CB8AC3E}">
        <p14:creationId xmlns:p14="http://schemas.microsoft.com/office/powerpoint/2010/main" val="4189060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48D367-958B-4344-BEAA-DC9958D946F7}" type="slidenum">
              <a:rPr lang="en-US"/>
              <a:pPr/>
              <a:t>21</a:t>
            </a:fld>
            <a:endParaRPr lang="en-US"/>
          </a:p>
        </p:txBody>
      </p:sp>
      <p:sp>
        <p:nvSpPr>
          <p:cNvPr id="472066" name="Rectangle 2"/>
          <p:cNvSpPr>
            <a:spLocks noGrp="1" noRot="1" noChangeAspect="1" noChangeArrowheads="1" noTextEdit="1"/>
          </p:cNvSpPr>
          <p:nvPr>
            <p:ph type="sldImg"/>
          </p:nvPr>
        </p:nvSpPr>
        <p:spPr>
          <a:xfrm>
            <a:off x="1144588" y="685800"/>
            <a:ext cx="4572000" cy="3429000"/>
          </a:xfrm>
          <a:ln/>
        </p:spPr>
      </p:sp>
      <p:sp>
        <p:nvSpPr>
          <p:cNvPr id="472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95700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55E710-58C6-455E-B0F6-BF5A0488244E}" type="slidenum">
              <a:rPr lang="en-US"/>
              <a:pPr/>
              <a:t>23</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r>
              <a:rPr lang="en-US" b="1" i="0" dirty="0">
                <a:solidFill>
                  <a:srgbClr val="202124"/>
                </a:solidFill>
                <a:effectLst/>
                <a:latin typeface="arial" panose="020B0604020202020204" pitchFamily="34" charset="0"/>
              </a:rPr>
              <a:t>Program Evaluation and Review Technique</a:t>
            </a:r>
            <a:r>
              <a:rPr lang="en-US" b="0" i="0" dirty="0">
                <a:solidFill>
                  <a:srgbClr val="202124"/>
                </a:solidFill>
                <a:effectLst/>
                <a:latin typeface="arial" panose="020B0604020202020204" pitchFamily="34" charset="0"/>
              </a:rPr>
              <a:t> (PERT) is a method used to examine the tasks in a schedule and determine a Critical Path Method variation (CPM). It analyzes the time required to complete each task and its associated dependencies to determine the minimum time to complete a project.</a:t>
            </a:r>
            <a:endParaRPr lang="en-US" dirty="0"/>
          </a:p>
        </p:txBody>
      </p:sp>
    </p:spTree>
    <p:extLst>
      <p:ext uri="{BB962C8B-B14F-4D97-AF65-F5344CB8AC3E}">
        <p14:creationId xmlns:p14="http://schemas.microsoft.com/office/powerpoint/2010/main" val="4107920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34FBE7-8790-42E2-BEAD-D2EC94F7826A}" type="slidenum">
              <a:rPr lang="en-US"/>
              <a:pPr/>
              <a:t>24</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46058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B24D1B-D0D5-4EB9-A2D6-E5225A391F03}" type="slidenum">
              <a:rPr lang="en-US"/>
              <a:pPr/>
              <a:t>25</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62790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a:rPr>
              <a:t>The photo shoot will take four days and the photo editing will take six days. Instead of waiting until the end of the 4-day photo shoot to begin editing the pictures, we start editing after the first day of shooting. This brings the total duration from ten days down to seven days by leveraging the lead.</a:t>
            </a:r>
          </a:p>
          <a:p>
            <a:pPr algn="l"/>
            <a:r>
              <a:rPr lang="en-US" b="0" i="0" dirty="0">
                <a:solidFill>
                  <a:srgbClr val="333333"/>
                </a:solidFill>
                <a:effectLst/>
                <a:latin typeface="Helvetica Neue"/>
              </a:rPr>
              <a:t>The photo proofs are sent to the customer upon completion of the shoot, however, there is a 15-day lag associated with the customer review before the printing of the photos can begin</a:t>
            </a:r>
          </a:p>
          <a:p>
            <a:endParaRPr lang="en-US" dirty="0"/>
          </a:p>
          <a:p>
            <a:r>
              <a:rPr lang="en-US" b="0" i="0" dirty="0">
                <a:solidFill>
                  <a:srgbClr val="040C28"/>
                </a:solidFill>
                <a:effectLst/>
                <a:latin typeface="Google Sans"/>
              </a:rPr>
              <a:t>Leads are the predicted measurement of how long it will take to do something while lags measure how far behind a task or project phase is after it has started</a:t>
            </a:r>
            <a:r>
              <a:rPr lang="en-US" b="0" i="0" dirty="0">
                <a:solidFill>
                  <a:srgbClr val="1F1F1F"/>
                </a:solidFill>
                <a:effectLst/>
                <a:latin typeface="Google Sans"/>
              </a:rPr>
              <a:t>.</a:t>
            </a:r>
            <a:endParaRPr lang="en-US" dirty="0"/>
          </a:p>
        </p:txBody>
      </p:sp>
      <p:sp>
        <p:nvSpPr>
          <p:cNvPr id="4" name="Slide Number Placeholder 3"/>
          <p:cNvSpPr>
            <a:spLocks noGrp="1"/>
          </p:cNvSpPr>
          <p:nvPr>
            <p:ph type="sldNum" sz="quarter" idx="5"/>
          </p:nvPr>
        </p:nvSpPr>
        <p:spPr/>
        <p:txBody>
          <a:bodyPr/>
          <a:lstStyle/>
          <a:p>
            <a:fld id="{83CB29C7-BD4E-4A71-A7C3-C111ED9E0044}" type="slidenum">
              <a:rPr lang="en-US" smtClean="0"/>
              <a:pPr/>
              <a:t>31</a:t>
            </a:fld>
            <a:endParaRPr lang="en-US"/>
          </a:p>
        </p:txBody>
      </p:sp>
    </p:spTree>
    <p:extLst>
      <p:ext uri="{BB962C8B-B14F-4D97-AF65-F5344CB8AC3E}">
        <p14:creationId xmlns:p14="http://schemas.microsoft.com/office/powerpoint/2010/main" val="2798730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3A3A3A"/>
                </a:solidFill>
                <a:effectLst/>
                <a:latin typeface="-apple-system"/>
              </a:rPr>
              <a:t>A: Lay Building Foundation; B: Construct a Floor – A floor of a building cannot be constructed until foundation is laid.</a:t>
            </a:r>
          </a:p>
          <a:p>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A discretionary dependency is one </a:t>
            </a:r>
            <a:r>
              <a:rPr lang="en-US" b="1" i="0" dirty="0">
                <a:solidFill>
                  <a:srgbClr val="202124"/>
                </a:solidFill>
                <a:effectLst/>
                <a:latin typeface="arial" panose="020B0604020202020204" pitchFamily="34" charset="0"/>
              </a:rPr>
              <a:t>that isn't based on a "have</a:t>
            </a:r>
            <a:r>
              <a:rPr lang="en-US" b="0" i="0" dirty="0">
                <a:solidFill>
                  <a:srgbClr val="202124"/>
                </a:solidFill>
                <a:effectLst/>
                <a:latin typeface="arial" panose="020B0604020202020204" pitchFamily="34" charset="0"/>
              </a:rPr>
              <a:t> to", but on a "should". These decisions are usually based upon best practices, business knowledge, etc.</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3A3A3A"/>
                </a:solidFill>
                <a:effectLst/>
                <a:latin typeface="-apple-system"/>
              </a:rPr>
              <a:t>A:-Develop System Module X; B: Develop System Module Y – The project team can develop either X first or Y first but they decide to develop X first.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b="0" i="0" dirty="0">
              <a:solidFill>
                <a:srgbClr val="3A3A3A"/>
              </a:solidFill>
              <a:effectLst/>
              <a:latin typeface="-apple-system"/>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3A3A3A"/>
                </a:solidFill>
                <a:effectLst/>
                <a:latin typeface="-apple-system"/>
              </a:rPr>
              <a:t>A: Approval of Building Plans; D: Start Construction: Construction of a building cannot be started unless the building plans are approved.</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b="0" i="0" dirty="0">
              <a:solidFill>
                <a:srgbClr val="3A3A3A"/>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83CB29C7-BD4E-4A71-A7C3-C111ED9E0044}" type="slidenum">
              <a:rPr lang="en-US" smtClean="0"/>
              <a:pPr/>
              <a:t>34</a:t>
            </a:fld>
            <a:endParaRPr lang="en-US"/>
          </a:p>
        </p:txBody>
      </p:sp>
    </p:spTree>
    <p:extLst>
      <p:ext uri="{BB962C8B-B14F-4D97-AF65-F5344CB8AC3E}">
        <p14:creationId xmlns:p14="http://schemas.microsoft.com/office/powerpoint/2010/main" val="2370880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Precedence Diagram Method (PDM) is a </a:t>
            </a:r>
            <a:r>
              <a:rPr lang="en-US" b="1" i="0" dirty="0">
                <a:solidFill>
                  <a:srgbClr val="202124"/>
                </a:solidFill>
                <a:effectLst/>
                <a:latin typeface="arial" panose="020B0604020202020204" pitchFamily="34" charset="0"/>
              </a:rPr>
              <a:t>visual representation technique</a:t>
            </a:r>
            <a:r>
              <a:rPr lang="en-US" b="0" i="0" dirty="0">
                <a:solidFill>
                  <a:srgbClr val="202124"/>
                </a:solidFill>
                <a:effectLst/>
                <a:latin typeface="arial" panose="020B0604020202020204" pitchFamily="34" charset="0"/>
              </a:rPr>
              <a:t> that depicts the activities involved in a project. It is a method of constructing a project schedule network diagram that uses boxes/nodes to represent activities and connects them with arrows that</a:t>
            </a:r>
          </a:p>
          <a:p>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Schematic plan.</a:t>
            </a:r>
            <a:endParaRPr lang="en-US" dirty="0"/>
          </a:p>
        </p:txBody>
      </p:sp>
      <p:sp>
        <p:nvSpPr>
          <p:cNvPr id="4" name="Slide Number Placeholder 3"/>
          <p:cNvSpPr>
            <a:spLocks noGrp="1"/>
          </p:cNvSpPr>
          <p:nvPr>
            <p:ph type="sldNum" sz="quarter" idx="5"/>
          </p:nvPr>
        </p:nvSpPr>
        <p:spPr/>
        <p:txBody>
          <a:bodyPr/>
          <a:lstStyle/>
          <a:p>
            <a:fld id="{83CB29C7-BD4E-4A71-A7C3-C111ED9E0044}" type="slidenum">
              <a:rPr lang="en-US" smtClean="0"/>
              <a:pPr/>
              <a:t>35</a:t>
            </a:fld>
            <a:endParaRPr lang="en-US"/>
          </a:p>
        </p:txBody>
      </p:sp>
    </p:spTree>
    <p:extLst>
      <p:ext uri="{BB962C8B-B14F-4D97-AF65-F5344CB8AC3E}">
        <p14:creationId xmlns:p14="http://schemas.microsoft.com/office/powerpoint/2010/main" val="239107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1A3320-1487-4CD0-BE4A-B301A12A1F4A}" type="slidenum">
              <a:rPr lang="en-US"/>
              <a:pPr/>
              <a:t>3</a:t>
            </a:fld>
            <a:endParaRPr 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3520871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CB29C7-BD4E-4A71-A7C3-C111ED9E0044}" type="slidenum">
              <a:rPr lang="en-US" smtClean="0"/>
              <a:pPr/>
              <a:t>56</a:t>
            </a:fld>
            <a:endParaRPr lang="en-US"/>
          </a:p>
        </p:txBody>
      </p:sp>
    </p:spTree>
    <p:extLst>
      <p:ext uri="{BB962C8B-B14F-4D97-AF65-F5344CB8AC3E}">
        <p14:creationId xmlns:p14="http://schemas.microsoft.com/office/powerpoint/2010/main" val="3187352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the basic physical and organizational structures and facilities (e.g. buildings, roads, power supplies)</a:t>
            </a:r>
            <a:endParaRPr lang="en-US" dirty="0"/>
          </a:p>
        </p:txBody>
      </p:sp>
      <p:sp>
        <p:nvSpPr>
          <p:cNvPr id="4" name="Slide Number Placeholder 3"/>
          <p:cNvSpPr>
            <a:spLocks noGrp="1"/>
          </p:cNvSpPr>
          <p:nvPr>
            <p:ph type="sldNum" sz="quarter" idx="5"/>
          </p:nvPr>
        </p:nvSpPr>
        <p:spPr/>
        <p:txBody>
          <a:bodyPr/>
          <a:lstStyle/>
          <a:p>
            <a:fld id="{83CB29C7-BD4E-4A71-A7C3-C111ED9E0044}" type="slidenum">
              <a:rPr lang="en-US" smtClean="0"/>
              <a:pPr/>
              <a:t>5</a:t>
            </a:fld>
            <a:endParaRPr lang="en-US"/>
          </a:p>
        </p:txBody>
      </p:sp>
    </p:spTree>
    <p:extLst>
      <p:ext uri="{BB962C8B-B14F-4D97-AF65-F5344CB8AC3E}">
        <p14:creationId xmlns:p14="http://schemas.microsoft.com/office/powerpoint/2010/main" val="3360037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not able to be relied on; not known or definite.</a:t>
            </a:r>
            <a:endParaRPr lang="en-US" dirty="0"/>
          </a:p>
        </p:txBody>
      </p:sp>
      <p:sp>
        <p:nvSpPr>
          <p:cNvPr id="4" name="Slide Number Placeholder 3"/>
          <p:cNvSpPr>
            <a:spLocks noGrp="1"/>
          </p:cNvSpPr>
          <p:nvPr>
            <p:ph type="sldNum" sz="quarter" idx="5"/>
          </p:nvPr>
        </p:nvSpPr>
        <p:spPr/>
        <p:txBody>
          <a:bodyPr/>
          <a:lstStyle/>
          <a:p>
            <a:fld id="{83CB29C7-BD4E-4A71-A7C3-C111ED9E0044}" type="slidenum">
              <a:rPr lang="en-US" smtClean="0"/>
              <a:pPr/>
              <a:t>6</a:t>
            </a:fld>
            <a:endParaRPr lang="en-US"/>
          </a:p>
        </p:txBody>
      </p:sp>
    </p:spTree>
    <p:extLst>
      <p:ext uri="{BB962C8B-B14F-4D97-AF65-F5344CB8AC3E}">
        <p14:creationId xmlns:p14="http://schemas.microsoft.com/office/powerpoint/2010/main" val="4220858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0E3BF8-5346-4BC2-92B0-1158E49B41A5}" type="slidenum">
              <a:rPr lang="en-US"/>
              <a:pPr/>
              <a:t>7</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847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FFEB51-F4AF-4B6F-AD78-E03503DE6FFA}" type="slidenum">
              <a:rPr lang="en-US"/>
              <a:pPr/>
              <a:t>9</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232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F6826D-4B73-48EB-BDA2-4175B6251264}" type="slidenum">
              <a:rPr lang="en-US"/>
              <a:pPr/>
              <a:t>10</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a:xfrm>
            <a:off x="914400" y="4343400"/>
            <a:ext cx="5029200" cy="4114800"/>
          </a:xfrm>
        </p:spPr>
        <p:txBody>
          <a:bodyPr/>
          <a:lstStyle/>
          <a:p>
            <a:r>
              <a:rPr lang="en-US" dirty="0"/>
              <a:t>Why project planning???</a:t>
            </a:r>
          </a:p>
        </p:txBody>
      </p:sp>
    </p:spTree>
    <p:extLst>
      <p:ext uri="{BB962C8B-B14F-4D97-AF65-F5344CB8AC3E}">
        <p14:creationId xmlns:p14="http://schemas.microsoft.com/office/powerpoint/2010/main" val="1743685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877AB9-7E79-4376-A5D2-6D6FF05A2CA1}" type="slidenum">
              <a:rPr lang="en-US"/>
              <a:pPr/>
              <a:t>12</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xfrm>
            <a:off x="914400" y="4343400"/>
            <a:ext cx="5029200" cy="4114800"/>
          </a:xfrm>
        </p:spPr>
        <p:txBody>
          <a:bodyPr/>
          <a:lstStyle/>
          <a:p>
            <a:r>
              <a:rPr lang="en-US" b="0" i="0" dirty="0">
                <a:solidFill>
                  <a:srgbClr val="202124"/>
                </a:solidFill>
                <a:effectLst/>
                <a:latin typeface="arial" panose="020B0604020202020204" pitchFamily="34" charset="0"/>
              </a:rPr>
              <a:t>The process database is </a:t>
            </a:r>
            <a:r>
              <a:rPr lang="en-US" b="1" i="0" dirty="0">
                <a:solidFill>
                  <a:srgbClr val="202124"/>
                </a:solidFill>
                <a:effectLst/>
                <a:latin typeface="arial" panose="020B0604020202020204" pitchFamily="34" charset="0"/>
              </a:rPr>
              <a:t>a permanent repository of the process performance data from projects</a:t>
            </a:r>
            <a:r>
              <a:rPr lang="en-US" b="0" i="0" dirty="0">
                <a:solidFill>
                  <a:srgbClr val="202124"/>
                </a:solidFill>
                <a:effectLst/>
                <a:latin typeface="arial" panose="020B0604020202020204" pitchFamily="34" charset="0"/>
              </a:rPr>
              <a:t>; it can be used for project planning, estimation, analysis of productivity and quality, and other purposes. The PDB consists of data from completed projects, with each project providing one data record.</a:t>
            </a:r>
            <a:endParaRPr lang="en-US" dirty="0"/>
          </a:p>
        </p:txBody>
      </p:sp>
    </p:spTree>
    <p:extLst>
      <p:ext uri="{BB962C8B-B14F-4D97-AF65-F5344CB8AC3E}">
        <p14:creationId xmlns:p14="http://schemas.microsoft.com/office/powerpoint/2010/main" val="3296739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0E745-AA5A-4C3F-9689-300577C4F006}" type="slidenum">
              <a:rPr lang="en-US"/>
              <a:pPr/>
              <a:t>13</a:t>
            </a:fld>
            <a:endParaRPr lang="en-US"/>
          </a:p>
        </p:txBody>
      </p:sp>
      <p:sp>
        <p:nvSpPr>
          <p:cNvPr id="234498" name="Rectangle 2"/>
          <p:cNvSpPr>
            <a:spLocks noGrp="1" noRot="1" noChangeAspect="1" noChangeArrowheads="1" noTextEdit="1"/>
          </p:cNvSpPr>
          <p:nvPr>
            <p:ph type="sldImg"/>
          </p:nvPr>
        </p:nvSpPr>
        <p:spPr>
          <a:xfrm>
            <a:off x="1152525" y="692150"/>
            <a:ext cx="4554538" cy="3416300"/>
          </a:xfrm>
          <a:ln/>
        </p:spPr>
      </p:sp>
      <p:sp>
        <p:nvSpPr>
          <p:cNvPr id="234499" name="Rectangle 3"/>
          <p:cNvSpPr>
            <a:spLocks noGrp="1" noChangeArrowheads="1"/>
          </p:cNvSpPr>
          <p:nvPr>
            <p:ph type="body" idx="1"/>
          </p:nvPr>
        </p:nvSpPr>
        <p:spPr>
          <a:xfrm>
            <a:off x="914400" y="4343400"/>
            <a:ext cx="5410200" cy="4114800"/>
          </a:xfrm>
        </p:spPr>
        <p:txBody>
          <a:bodyPr/>
          <a:lstStyle/>
          <a:p>
            <a:endParaRPr lang="en-US" altLang="en-US"/>
          </a:p>
        </p:txBody>
      </p:sp>
    </p:spTree>
    <p:extLst>
      <p:ext uri="{BB962C8B-B14F-4D97-AF65-F5344CB8AC3E}">
        <p14:creationId xmlns:p14="http://schemas.microsoft.com/office/powerpoint/2010/main" val="3277756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DFC936C5-66F9-4499-B456-19C838FCA66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33D5C14-A581-456F-AD57-DA1B20E21DB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85725"/>
            <a:ext cx="2190750" cy="6315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85725"/>
            <a:ext cx="6419850" cy="6315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38F91600-4EED-4304-8578-E269349033D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
            <a:ext cx="8229600" cy="762000"/>
          </a:xfrm>
        </p:spPr>
        <p:txBody>
          <a:bodyPr/>
          <a:lstStyle/>
          <a:p>
            <a:r>
              <a:rPr lang="en-US"/>
              <a:t>Click to edit Master title style</a:t>
            </a:r>
          </a:p>
        </p:txBody>
      </p:sp>
      <p:sp>
        <p:nvSpPr>
          <p:cNvPr id="3" name="Content Placeholder 2"/>
          <p:cNvSpPr>
            <a:spLocks noGrp="1"/>
          </p:cNvSpPr>
          <p:nvPr>
            <p:ph sz="half" idx="1"/>
          </p:nvPr>
        </p:nvSpPr>
        <p:spPr>
          <a:xfrm>
            <a:off x="152400" y="990600"/>
            <a:ext cx="87630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2400" y="3771900"/>
            <a:ext cx="87630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95250" y="6610350"/>
            <a:ext cx="4343400" cy="168275"/>
          </a:xfrm>
        </p:spPr>
        <p:txBody>
          <a:bodyPr/>
          <a:lstStyle>
            <a:lvl1pPr>
              <a:defRPr/>
            </a:lvl1pPr>
          </a:lstStyle>
          <a:p>
            <a:endParaRPr lang="en-US"/>
          </a:p>
        </p:txBody>
      </p:sp>
      <p:sp>
        <p:nvSpPr>
          <p:cNvPr id="6" name="Slide Number Placeholder 5"/>
          <p:cNvSpPr>
            <a:spLocks noGrp="1"/>
          </p:cNvSpPr>
          <p:nvPr>
            <p:ph type="sldNum" sz="quarter" idx="11"/>
          </p:nvPr>
        </p:nvSpPr>
        <p:spPr>
          <a:xfrm>
            <a:off x="8686800" y="6648450"/>
            <a:ext cx="381000" cy="152400"/>
          </a:xfrm>
        </p:spPr>
        <p:txBody>
          <a:bodyPr/>
          <a:lstStyle>
            <a:lvl1pPr>
              <a:defRPr/>
            </a:lvl1pPr>
          </a:lstStyle>
          <a:p>
            <a:fld id="{56CFDDA4-5286-4436-9679-D14BA59DA396}" type="slidenum">
              <a:rPr lang="en-US"/>
              <a:pPr/>
              <a:t>‹#›</a:t>
            </a:fld>
            <a:endParaRPr lang="en-US"/>
          </a:p>
        </p:txBody>
      </p:sp>
    </p:spTree>
    <p:extLst>
      <p:ext uri="{BB962C8B-B14F-4D97-AF65-F5344CB8AC3E}">
        <p14:creationId xmlns:p14="http://schemas.microsoft.com/office/powerpoint/2010/main" val="1066338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
            <a:ext cx="8229600" cy="762000"/>
          </a:xfrm>
        </p:spPr>
        <p:txBody>
          <a:bodyPr/>
          <a:lstStyle/>
          <a:p>
            <a:r>
              <a:rPr lang="en-US"/>
              <a:t>Click to edit Master title style</a:t>
            </a:r>
          </a:p>
        </p:txBody>
      </p:sp>
      <p:sp>
        <p:nvSpPr>
          <p:cNvPr id="3" name="Table Placeholder 2"/>
          <p:cNvSpPr>
            <a:spLocks noGrp="1"/>
          </p:cNvSpPr>
          <p:nvPr>
            <p:ph type="tbl" idx="1"/>
          </p:nvPr>
        </p:nvSpPr>
        <p:spPr>
          <a:xfrm>
            <a:off x="152400" y="990600"/>
            <a:ext cx="8763000" cy="5410200"/>
          </a:xfr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65B5211-335F-4016-BD43-0F5E81672980}" type="slidenum">
              <a:rPr lang="en-US"/>
              <a:pPr>
                <a:defRPr/>
              </a:pPr>
              <a:t>‹#›</a:t>
            </a:fld>
            <a:endParaRPr lang="en-US"/>
          </a:p>
        </p:txBody>
      </p:sp>
    </p:spTree>
    <p:extLst>
      <p:ext uri="{BB962C8B-B14F-4D97-AF65-F5344CB8AC3E}">
        <p14:creationId xmlns:p14="http://schemas.microsoft.com/office/powerpoint/2010/main" val="2856256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
            <a:ext cx="8229600" cy="762000"/>
          </a:xfrm>
        </p:spPr>
        <p:txBody>
          <a:bodyPr/>
          <a:lstStyle/>
          <a:p>
            <a:r>
              <a:rPr lang="en-US"/>
              <a:t>Click to edit Master title style</a:t>
            </a:r>
          </a:p>
        </p:txBody>
      </p:sp>
      <p:sp>
        <p:nvSpPr>
          <p:cNvPr id="3" name="Content Placeholder 2"/>
          <p:cNvSpPr>
            <a:spLocks noGrp="1"/>
          </p:cNvSpPr>
          <p:nvPr>
            <p:ph sz="half" idx="1"/>
          </p:nvPr>
        </p:nvSpPr>
        <p:spPr>
          <a:xfrm>
            <a:off x="152400" y="990600"/>
            <a:ext cx="43053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10100" y="990600"/>
            <a:ext cx="43053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95250" y="6610350"/>
            <a:ext cx="4343400" cy="168275"/>
          </a:xfrm>
        </p:spPr>
        <p:txBody>
          <a:bodyPr/>
          <a:lstStyle>
            <a:lvl1pPr>
              <a:defRPr/>
            </a:lvl1pPr>
          </a:lstStyle>
          <a:p>
            <a:endParaRPr lang="en-US"/>
          </a:p>
        </p:txBody>
      </p:sp>
      <p:sp>
        <p:nvSpPr>
          <p:cNvPr id="6" name="Slide Number Placeholder 5"/>
          <p:cNvSpPr>
            <a:spLocks noGrp="1"/>
          </p:cNvSpPr>
          <p:nvPr>
            <p:ph type="sldNum" sz="quarter" idx="11"/>
          </p:nvPr>
        </p:nvSpPr>
        <p:spPr>
          <a:xfrm>
            <a:off x="8686800" y="6648450"/>
            <a:ext cx="381000" cy="152400"/>
          </a:xfrm>
        </p:spPr>
        <p:txBody>
          <a:bodyPr/>
          <a:lstStyle>
            <a:lvl1pPr>
              <a:defRPr/>
            </a:lvl1pPr>
          </a:lstStyle>
          <a:p>
            <a:fld id="{DA6C2CF6-9612-4365-8032-147FB8300105}" type="slidenum">
              <a:rPr lang="en-US"/>
              <a:pPr/>
              <a:t>‹#›</a:t>
            </a:fld>
            <a:endParaRPr lang="en-US"/>
          </a:p>
        </p:txBody>
      </p:sp>
    </p:spTree>
    <p:extLst>
      <p:ext uri="{BB962C8B-B14F-4D97-AF65-F5344CB8AC3E}">
        <p14:creationId xmlns:p14="http://schemas.microsoft.com/office/powerpoint/2010/main" val="403865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80327C7-CB52-482A-95A3-3AD39E4B61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A57170F-D6FB-49E0-AA99-AF50EBCD258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90600"/>
            <a:ext cx="43053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990600"/>
            <a:ext cx="43053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90B87F6D-8DBA-4D5C-8488-D594A7B5454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3D4480C1-60A6-4E9D-9CCC-2AFAE74248B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DEEB54B6-C607-4106-80D4-616D6887A02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984015C7-26B3-4677-BEBC-FA2B3D41E8B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973CD3DE-1FD3-41DF-A0DB-2D08497C367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7AD96A2F-5874-4EDB-9BAA-724DAEB8358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85725"/>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990600"/>
            <a:ext cx="8763000" cy="541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95250" y="6610350"/>
            <a:ext cx="43434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lvl1pPr>
          </a:lstStyle>
          <a:p>
            <a:endParaRPr lang="en-US"/>
          </a:p>
        </p:txBody>
      </p:sp>
      <p:sp>
        <p:nvSpPr>
          <p:cNvPr id="1030" name="Rectangle 6"/>
          <p:cNvSpPr>
            <a:spLocks noGrp="1" noChangeArrowheads="1"/>
          </p:cNvSpPr>
          <p:nvPr>
            <p:ph type="sldNum" sz="quarter" idx="4"/>
          </p:nvPr>
        </p:nvSpPr>
        <p:spPr bwMode="auto">
          <a:xfrm>
            <a:off x="8686800" y="6648450"/>
            <a:ext cx="3810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lvl1pPr>
          </a:lstStyle>
          <a:p>
            <a:fld id="{DD655923-68E3-4D7D-B09B-EC8B51109E7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sldNum="0" hdr="0" ftr="0" dt="0"/>
  <p:txStyles>
    <p:titleStyle>
      <a:lvl1pPr algn="ctr" rtl="0" fontAlgn="base">
        <a:spcBef>
          <a:spcPct val="0"/>
        </a:spcBef>
        <a:spcAft>
          <a:spcPct val="0"/>
        </a:spcAft>
        <a:defRPr sz="4000" u="sng">
          <a:solidFill>
            <a:schemeClr val="tx2"/>
          </a:solidFill>
          <a:latin typeface="+mj-lt"/>
          <a:ea typeface="+mj-ea"/>
          <a:cs typeface="+mj-cs"/>
        </a:defRPr>
      </a:lvl1pPr>
      <a:lvl2pPr algn="ctr" rtl="0" fontAlgn="base">
        <a:spcBef>
          <a:spcPct val="0"/>
        </a:spcBef>
        <a:spcAft>
          <a:spcPct val="0"/>
        </a:spcAft>
        <a:defRPr sz="4000" u="sng">
          <a:solidFill>
            <a:schemeClr val="tx2"/>
          </a:solidFill>
          <a:latin typeface="Arial" pitchFamily="34" charset="0"/>
        </a:defRPr>
      </a:lvl2pPr>
      <a:lvl3pPr algn="ctr" rtl="0" fontAlgn="base">
        <a:spcBef>
          <a:spcPct val="0"/>
        </a:spcBef>
        <a:spcAft>
          <a:spcPct val="0"/>
        </a:spcAft>
        <a:defRPr sz="4000" u="sng">
          <a:solidFill>
            <a:schemeClr val="tx2"/>
          </a:solidFill>
          <a:latin typeface="Arial" pitchFamily="34" charset="0"/>
        </a:defRPr>
      </a:lvl3pPr>
      <a:lvl4pPr algn="ctr" rtl="0" fontAlgn="base">
        <a:spcBef>
          <a:spcPct val="0"/>
        </a:spcBef>
        <a:spcAft>
          <a:spcPct val="0"/>
        </a:spcAft>
        <a:defRPr sz="4000" u="sng">
          <a:solidFill>
            <a:schemeClr val="tx2"/>
          </a:solidFill>
          <a:latin typeface="Arial" pitchFamily="34" charset="0"/>
        </a:defRPr>
      </a:lvl4pPr>
      <a:lvl5pPr algn="ctr" rtl="0" fontAlgn="base">
        <a:spcBef>
          <a:spcPct val="0"/>
        </a:spcBef>
        <a:spcAft>
          <a:spcPct val="0"/>
        </a:spcAft>
        <a:defRPr sz="4000" u="sng">
          <a:solidFill>
            <a:schemeClr val="tx2"/>
          </a:solidFill>
          <a:latin typeface="Arial" pitchFamily="34" charset="0"/>
        </a:defRPr>
      </a:lvl5pPr>
      <a:lvl6pPr marL="457200" algn="ctr" rtl="0" fontAlgn="base">
        <a:spcBef>
          <a:spcPct val="0"/>
        </a:spcBef>
        <a:spcAft>
          <a:spcPct val="0"/>
        </a:spcAft>
        <a:defRPr sz="4000" u="sng">
          <a:solidFill>
            <a:schemeClr val="tx2"/>
          </a:solidFill>
          <a:latin typeface="Arial" pitchFamily="34" charset="0"/>
        </a:defRPr>
      </a:lvl6pPr>
      <a:lvl7pPr marL="914400" algn="ctr" rtl="0" fontAlgn="base">
        <a:spcBef>
          <a:spcPct val="0"/>
        </a:spcBef>
        <a:spcAft>
          <a:spcPct val="0"/>
        </a:spcAft>
        <a:defRPr sz="4000" u="sng">
          <a:solidFill>
            <a:schemeClr val="tx2"/>
          </a:solidFill>
          <a:latin typeface="Arial" pitchFamily="34" charset="0"/>
        </a:defRPr>
      </a:lvl7pPr>
      <a:lvl8pPr marL="1371600" algn="ctr" rtl="0" fontAlgn="base">
        <a:spcBef>
          <a:spcPct val="0"/>
        </a:spcBef>
        <a:spcAft>
          <a:spcPct val="0"/>
        </a:spcAft>
        <a:defRPr sz="4000" u="sng">
          <a:solidFill>
            <a:schemeClr val="tx2"/>
          </a:solidFill>
          <a:latin typeface="Arial" pitchFamily="34" charset="0"/>
        </a:defRPr>
      </a:lvl8pPr>
      <a:lvl9pPr marL="1828800" algn="ctr" rtl="0" fontAlgn="base">
        <a:spcBef>
          <a:spcPct val="0"/>
        </a:spcBef>
        <a:spcAft>
          <a:spcPct val="0"/>
        </a:spcAft>
        <a:defRPr sz="4000" u="sng">
          <a:solidFill>
            <a:schemeClr val="tx2"/>
          </a:solidFill>
          <a:latin typeface="Arial" pitchFamily="34"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accent2"/>
          </a:solidFill>
          <a:latin typeface="+mn-lt"/>
        </a:defRPr>
      </a:lvl2pPr>
      <a:lvl3pPr marL="1143000" indent="-228600" algn="l" rtl="0" fontAlgn="base">
        <a:spcBef>
          <a:spcPct val="20000"/>
        </a:spcBef>
        <a:spcAft>
          <a:spcPct val="0"/>
        </a:spcAft>
        <a:buChar char="•"/>
        <a:defRPr sz="2000">
          <a:solidFill>
            <a:srgbClr val="FF3300"/>
          </a:solidFill>
          <a:latin typeface="+mn-lt"/>
        </a:defRPr>
      </a:lvl3pPr>
      <a:lvl4pPr marL="1600200" indent="-228600" algn="l" rtl="0" fontAlgn="base">
        <a:spcBef>
          <a:spcPct val="20000"/>
        </a:spcBef>
        <a:spcAft>
          <a:spcPct val="0"/>
        </a:spcAft>
        <a:buChar char="–"/>
        <a:defRPr>
          <a:solidFill>
            <a:schemeClr val="accent2"/>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p:txBody>
          <a:bodyPr/>
          <a:lstStyle/>
          <a:p>
            <a:r>
              <a:rPr lang="en-US"/>
              <a:t>Software Project Planning</a:t>
            </a:r>
          </a:p>
        </p:txBody>
      </p:sp>
      <p:sp>
        <p:nvSpPr>
          <p:cNvPr id="63491"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t>Project Planning</a:t>
            </a:r>
          </a:p>
        </p:txBody>
      </p:sp>
      <p:sp>
        <p:nvSpPr>
          <p:cNvPr id="219139" name="Rectangle 3"/>
          <p:cNvSpPr>
            <a:spLocks noGrp="1" noChangeArrowheads="1"/>
          </p:cNvSpPr>
          <p:nvPr>
            <p:ph type="body" idx="1"/>
          </p:nvPr>
        </p:nvSpPr>
        <p:spPr>
          <a:xfrm>
            <a:off x="304800" y="914400"/>
            <a:ext cx="8610600" cy="5562600"/>
          </a:xfrm>
        </p:spPr>
        <p:txBody>
          <a:bodyPr/>
          <a:lstStyle/>
          <a:p>
            <a:pPr>
              <a:lnSpc>
                <a:spcPct val="90000"/>
              </a:lnSpc>
            </a:pPr>
            <a:r>
              <a:rPr lang="en-US" dirty="0"/>
              <a:t>When?: </a:t>
            </a:r>
          </a:p>
          <a:p>
            <a:pPr lvl="1">
              <a:lnSpc>
                <a:spcPct val="90000"/>
              </a:lnSpc>
            </a:pPr>
            <a:r>
              <a:rPr lang="en-US" dirty="0"/>
              <a:t>Need for software has already been established;</a:t>
            </a:r>
          </a:p>
          <a:p>
            <a:pPr lvl="2">
              <a:lnSpc>
                <a:spcPct val="90000"/>
              </a:lnSpc>
            </a:pPr>
            <a:r>
              <a:rPr lang="en-US" dirty="0"/>
              <a:t>Stakeholders are on-board; coding is ready to begin</a:t>
            </a:r>
          </a:p>
          <a:p>
            <a:pPr>
              <a:lnSpc>
                <a:spcPct val="90000"/>
              </a:lnSpc>
            </a:pPr>
            <a:r>
              <a:rPr lang="en-US" dirty="0"/>
              <a:t>What?:</a:t>
            </a:r>
          </a:p>
          <a:p>
            <a:pPr lvl="1">
              <a:lnSpc>
                <a:spcPct val="90000"/>
              </a:lnSpc>
            </a:pPr>
            <a:r>
              <a:rPr lang="en-US" dirty="0"/>
              <a:t>Project planning spans five major activities:</a:t>
            </a:r>
          </a:p>
          <a:p>
            <a:pPr lvl="2">
              <a:lnSpc>
                <a:spcPct val="90000"/>
              </a:lnSpc>
            </a:pPr>
            <a:r>
              <a:rPr lang="en-US" dirty="0"/>
              <a:t>Estimation, scheduling, risk analysis, quality management planning, and change management planning</a:t>
            </a:r>
          </a:p>
          <a:p>
            <a:pPr>
              <a:lnSpc>
                <a:spcPct val="90000"/>
              </a:lnSpc>
            </a:pPr>
            <a:r>
              <a:rPr lang="en-US" dirty="0"/>
              <a:t>Who?:</a:t>
            </a:r>
          </a:p>
          <a:p>
            <a:pPr lvl="1">
              <a:lnSpc>
                <a:spcPct val="90000"/>
              </a:lnSpc>
            </a:pPr>
            <a:r>
              <a:rPr lang="en-US" dirty="0"/>
              <a:t>Software project managers, with information from stakeholders and engineers.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3"/>
          <p:cNvSpPr txBox="1">
            <a:spLocks noGrp="1" noChangeArrowheads="1"/>
          </p:cNvSpPr>
          <p:nvPr>
            <p:ph idx="1"/>
          </p:nvPr>
        </p:nvSpPr>
        <p:spPr bwMode="auto">
          <a:prstGeom prst="rect">
            <a:avLst/>
          </a:prstGeom>
          <a:solidFill>
            <a:srgbClr val="FFFF00"/>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0" i="1" u="none" strike="noStrike" kern="0" cap="none" spc="0" normalizeH="0" baseline="0" noProof="0" dirty="0">
                <a:ln>
                  <a:noFill/>
                </a:ln>
                <a:solidFill>
                  <a:schemeClr val="tx1"/>
                </a:solidFill>
                <a:effectLst/>
                <a:uLnTx/>
                <a:uFillTx/>
                <a:latin typeface="+mn-lt"/>
                <a:ea typeface="+mn-ea"/>
                <a:cs typeface="+mn-cs"/>
              </a:rPr>
              <a:t>Software scope: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400" b="0" i="1" u="none" strike="noStrike" kern="0" cap="none" spc="0" normalizeH="0" baseline="0" noProof="0" dirty="0">
                <a:ln>
                  <a:noFill/>
                </a:ln>
                <a:solidFill>
                  <a:schemeClr val="accent2"/>
                </a:solidFill>
                <a:effectLst/>
                <a:uLnTx/>
                <a:uFillTx/>
                <a:latin typeface="+mn-lt"/>
              </a:rPr>
              <a:t>function, performance, constraints, interfaces, and reliability.</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400" b="0" i="1" u="none" strike="noStrike" kern="0" cap="none" spc="0" normalizeH="0" baseline="0" noProof="0" dirty="0">
                <a:ln>
                  <a:noFill/>
                </a:ln>
                <a:solidFill>
                  <a:schemeClr val="accent2"/>
                </a:solidFill>
                <a:effectLst/>
                <a:uLnTx/>
                <a:uFillTx/>
                <a:latin typeface="+mn-lt"/>
              </a:rPr>
              <a:t>delivery deadlines, budgetary restrictions, personnel availability, technical interfaces, and so on.</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0" i="1" u="none" strike="noStrike" kern="0" cap="none" spc="0" normalizeH="0" baseline="0" noProof="0" dirty="0">
                <a:ln>
                  <a:noFill/>
                </a:ln>
                <a:solidFill>
                  <a:schemeClr val="tx1"/>
                </a:solidFill>
                <a:effectLst/>
                <a:uLnTx/>
                <a:uFillTx/>
                <a:latin typeface="+mn-lt"/>
                <a:ea typeface="+mn-ea"/>
                <a:cs typeface="+mn-cs"/>
              </a:rPr>
              <a:t>Without these information, it is impossible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400" b="0" i="1" u="none" strike="noStrike" kern="0" cap="none" spc="0" normalizeH="0" baseline="0" noProof="0" dirty="0">
                <a:ln>
                  <a:noFill/>
                </a:ln>
                <a:solidFill>
                  <a:schemeClr val="accent2"/>
                </a:solidFill>
                <a:effectLst/>
                <a:uLnTx/>
                <a:uFillTx/>
                <a:latin typeface="+mn-lt"/>
              </a:rPr>
              <a:t>To define reasonable estimates of the cost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400" b="0" i="1" u="none" strike="noStrike" kern="0" cap="none" spc="0" normalizeH="0" baseline="0" noProof="0" dirty="0">
                <a:ln>
                  <a:noFill/>
                </a:ln>
                <a:solidFill>
                  <a:schemeClr val="accent2"/>
                </a:solidFill>
                <a:effectLst/>
                <a:uLnTx/>
                <a:uFillTx/>
                <a:latin typeface="+mn-lt"/>
              </a:rPr>
              <a:t>To conduct an effective assessment of risk</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400" b="0" i="1" u="none" strike="noStrike" kern="0" cap="none" spc="0" normalizeH="0" baseline="0" noProof="0" dirty="0">
                <a:ln>
                  <a:noFill/>
                </a:ln>
                <a:solidFill>
                  <a:schemeClr val="accent2"/>
                </a:solidFill>
                <a:effectLst/>
                <a:uLnTx/>
                <a:uFillTx/>
                <a:latin typeface="+mn-lt"/>
              </a:rPr>
              <a:t>To do realistic breakdown of project tasks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400" b="0" i="1" u="none" strike="noStrike" kern="0" cap="none" spc="0" normalizeH="0" baseline="0" noProof="0" dirty="0">
                <a:ln>
                  <a:noFill/>
                </a:ln>
                <a:solidFill>
                  <a:schemeClr val="accent2"/>
                </a:solidFill>
                <a:effectLst/>
                <a:uLnTx/>
                <a:uFillTx/>
                <a:latin typeface="+mn-lt"/>
              </a:rPr>
              <a:t>To come out a manageable project schedule</a:t>
            </a:r>
            <a:endParaRPr kumimoji="0" lang="en-US" sz="2400" b="0" i="0" u="none" strike="noStrike" kern="0" cap="none" spc="0" normalizeH="0" baseline="0" noProof="0" dirty="0">
              <a:ln>
                <a:noFill/>
              </a:ln>
              <a:solidFill>
                <a:schemeClr val="accent2"/>
              </a:solidFill>
              <a:effectLst/>
              <a:uLnTx/>
              <a:uFillTx/>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
            <a:ext cx="7772400" cy="1143000"/>
          </a:xfrm>
        </p:spPr>
        <p:txBody>
          <a:bodyPr/>
          <a:lstStyle/>
          <a:p>
            <a:r>
              <a:rPr lang="en-US" sz="2800"/>
              <a:t>Inputs and Outputs of Project Planning</a:t>
            </a:r>
          </a:p>
        </p:txBody>
      </p:sp>
      <p:sp>
        <p:nvSpPr>
          <p:cNvPr id="215043" name="Rectangle 3"/>
          <p:cNvSpPr>
            <a:spLocks noChangeArrowheads="1"/>
          </p:cNvSpPr>
          <p:nvPr/>
        </p:nvSpPr>
        <p:spPr bwMode="auto">
          <a:xfrm>
            <a:off x="2681288" y="1495425"/>
            <a:ext cx="9144000" cy="0"/>
          </a:xfrm>
          <a:prstGeom prst="rect">
            <a:avLst/>
          </a:prstGeom>
          <a:noFill/>
          <a:ln w="9525">
            <a:noFill/>
            <a:miter lim="800000"/>
            <a:headEnd/>
            <a:tailEnd/>
          </a:ln>
          <a:effectLst/>
        </p:spPr>
        <p:txBody>
          <a:bodyPr>
            <a:spAutoFit/>
          </a:bodyPr>
          <a:lstStyle/>
          <a:p>
            <a:endParaRPr lang="en-US"/>
          </a:p>
        </p:txBody>
      </p:sp>
      <p:pic>
        <p:nvPicPr>
          <p:cNvPr id="215044" name="Picture 4"/>
          <p:cNvPicPr>
            <a:picLocks noChangeAspect="1" noChangeArrowheads="1"/>
          </p:cNvPicPr>
          <p:nvPr/>
        </p:nvPicPr>
        <p:blipFill>
          <a:blip r:embed="rId3" cstate="print"/>
          <a:srcRect/>
          <a:stretch>
            <a:fillRect/>
          </a:stretch>
        </p:blipFill>
        <p:spPr bwMode="auto">
          <a:xfrm>
            <a:off x="1741488" y="914400"/>
            <a:ext cx="5588000" cy="5715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304800" y="1066800"/>
            <a:ext cx="8610600" cy="5632311"/>
          </a:xfrm>
          <a:prstGeom prst="rect">
            <a:avLst/>
          </a:prstGeom>
          <a:noFill/>
          <a:ln w="127000">
            <a:noFill/>
            <a:miter lim="800000"/>
            <a:headEnd/>
            <a:tailEnd/>
          </a:ln>
          <a:effectLst/>
        </p:spPr>
        <p:txBody>
          <a:bodyPr wrap="square">
            <a:spAutoFit/>
          </a:bodyPr>
          <a:lstStyle/>
          <a:p>
            <a:pPr marL="319088" indent="-319088">
              <a:buFont typeface="Arial" pitchFamily="34" charset="0"/>
              <a:buChar char="•"/>
            </a:pPr>
            <a:r>
              <a:rPr lang="en-US" sz="2700" dirty="0"/>
              <a:t>Different projects require different approaches</a:t>
            </a:r>
          </a:p>
          <a:p>
            <a:pPr marL="639763" lvl="1" indent="-273050">
              <a:buFont typeface="Arial" pitchFamily="34" charset="0"/>
              <a:buChar char="•"/>
            </a:pPr>
            <a:r>
              <a:rPr lang="en-US" sz="2300" dirty="0">
                <a:solidFill>
                  <a:srgbClr val="000099"/>
                </a:solidFill>
              </a:rPr>
              <a:t>You do not need to know all models by name</a:t>
            </a:r>
          </a:p>
          <a:p>
            <a:pPr marL="639763" lvl="1" indent="-273050">
              <a:buFont typeface="Arial" pitchFamily="34" charset="0"/>
              <a:buChar char="•"/>
            </a:pPr>
            <a:r>
              <a:rPr lang="en-US" sz="2300" dirty="0">
                <a:solidFill>
                  <a:srgbClr val="000099"/>
                </a:solidFill>
              </a:rPr>
              <a:t>You should know how that if given a certain scenario what sort of SDLC would be appropriate</a:t>
            </a:r>
            <a:endParaRPr lang="en-US" altLang="en-US" sz="2800" dirty="0">
              <a:latin typeface="Times New Roman" pitchFamily="18" charset="0"/>
            </a:endParaRPr>
          </a:p>
          <a:p>
            <a:pPr marL="914400" lvl="1" indent="-457200" eaLnBrk="0" hangingPunct="0">
              <a:buFontTx/>
              <a:buAutoNum type="arabicParenR"/>
            </a:pPr>
            <a:r>
              <a:rPr lang="en-US" altLang="en-US" sz="2400" dirty="0">
                <a:latin typeface="Times New Roman" pitchFamily="18" charset="0"/>
              </a:rPr>
              <a:t>Become familiar with the various models</a:t>
            </a:r>
          </a:p>
          <a:p>
            <a:pPr marL="914400" lvl="1" indent="-457200" eaLnBrk="0" hangingPunct="0">
              <a:buFontTx/>
              <a:buAutoNum type="arabicParenR"/>
            </a:pPr>
            <a:r>
              <a:rPr lang="en-US" altLang="en-US" sz="2400" dirty="0">
                <a:latin typeface="Times New Roman" pitchFamily="18" charset="0"/>
              </a:rPr>
              <a:t>Review, analyze the type of work:  development, enhancement, maintenance, etc.</a:t>
            </a:r>
          </a:p>
          <a:p>
            <a:pPr marL="914400" lvl="1" indent="-457200" eaLnBrk="0" hangingPunct="0">
              <a:buFontTx/>
              <a:buAutoNum type="arabicParenR"/>
            </a:pPr>
            <a:r>
              <a:rPr lang="en-US" altLang="en-US" sz="2400" dirty="0">
                <a:latin typeface="Times New Roman" pitchFamily="18" charset="0"/>
              </a:rPr>
              <a:t>Review project criteria </a:t>
            </a:r>
          </a:p>
          <a:p>
            <a:pPr marL="914400" lvl="1" indent="-457200" eaLnBrk="0" hangingPunct="0">
              <a:buFontTx/>
              <a:buAutoNum type="arabicParenR"/>
            </a:pPr>
            <a:r>
              <a:rPr lang="en-US" altLang="en-US" sz="2400" dirty="0">
                <a:latin typeface="Times New Roman" pitchFamily="18" charset="0"/>
              </a:rPr>
              <a:t>Identify a minimum set of phases</a:t>
            </a:r>
          </a:p>
          <a:p>
            <a:pPr marL="914400" lvl="1" indent="-457200" eaLnBrk="0" hangingPunct="0">
              <a:buFontTx/>
              <a:buAutoNum type="arabicParenR"/>
            </a:pPr>
            <a:r>
              <a:rPr lang="en-US" altLang="en-US" sz="2400" dirty="0">
                <a:latin typeface="Times New Roman" pitchFamily="18" charset="0"/>
              </a:rPr>
              <a:t>Identify phase activities</a:t>
            </a:r>
          </a:p>
          <a:p>
            <a:pPr marL="914400" lvl="1" indent="-457200" eaLnBrk="0" hangingPunct="0">
              <a:buFontTx/>
              <a:buAutoNum type="arabicParenR"/>
            </a:pPr>
            <a:r>
              <a:rPr lang="en-US" altLang="en-US" sz="2400" dirty="0">
                <a:latin typeface="Times New Roman" pitchFamily="18" charset="0"/>
              </a:rPr>
              <a:t>Establish a minimum set of deliverables</a:t>
            </a:r>
          </a:p>
          <a:p>
            <a:pPr marL="914400" lvl="1" indent="-457200" eaLnBrk="0" hangingPunct="0">
              <a:buFontTx/>
              <a:buAutoNum type="arabicParenR"/>
            </a:pPr>
            <a:r>
              <a:rPr lang="en-US" altLang="en-US" sz="2400" dirty="0">
                <a:latin typeface="Times New Roman" pitchFamily="18" charset="0"/>
              </a:rPr>
              <a:t>Define templates and content guides for deliverables</a:t>
            </a:r>
          </a:p>
          <a:p>
            <a:pPr marL="914400" lvl="1" indent="-457200" eaLnBrk="0" hangingPunct="0">
              <a:buFontTx/>
              <a:buAutoNum type="arabicParenR"/>
            </a:pPr>
            <a:r>
              <a:rPr lang="en-US" altLang="en-US" sz="2400" dirty="0">
                <a:latin typeface="Times New Roman" pitchFamily="18" charset="0"/>
              </a:rPr>
              <a:t>Evaluate progress and effectiveness of the life cycle framework</a:t>
            </a:r>
          </a:p>
          <a:p>
            <a:pPr marL="914400" lvl="1" indent="-457200" eaLnBrk="0" hangingPunct="0">
              <a:buFontTx/>
              <a:buAutoNum type="arabicParenR"/>
            </a:pPr>
            <a:r>
              <a:rPr lang="en-US" altLang="en-US" sz="2400" dirty="0">
                <a:latin typeface="Times New Roman" pitchFamily="18" charset="0"/>
              </a:rPr>
              <a:t>Implement improvements</a:t>
            </a:r>
          </a:p>
        </p:txBody>
      </p:sp>
      <p:sp>
        <p:nvSpPr>
          <p:cNvPr id="233475" name="Rectangle 3"/>
          <p:cNvSpPr>
            <a:spLocks noGrp="1" noChangeArrowheads="1"/>
          </p:cNvSpPr>
          <p:nvPr>
            <p:ph type="title"/>
          </p:nvPr>
        </p:nvSpPr>
        <p:spPr>
          <a:xfrm>
            <a:off x="685800" y="323850"/>
            <a:ext cx="7772400" cy="557213"/>
          </a:xfrm>
        </p:spPr>
        <p:txBody>
          <a:bodyPr/>
          <a:lstStyle/>
          <a:p>
            <a:r>
              <a:rPr lang="en-US" altLang="en-US" dirty="0"/>
              <a:t>Defining Life Cycle Model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txBox="1">
            <a:spLocks noGrp="1"/>
          </p:cNvSpPr>
          <p:nvPr>
            <p:ph idx="1"/>
          </p:nvPr>
        </p:nvSpPr>
        <p:spPr>
          <a:xfrm>
            <a:off x="152400" y="990600"/>
            <a:ext cx="8763000" cy="4610493"/>
          </a:xfrm>
          <a:prstGeom prst="rect">
            <a:avLst/>
          </a:prstGeom>
          <a:solidFill>
            <a:srgbClr val="FFFF00"/>
          </a:solidFill>
        </p:spPr>
        <p:txBody>
          <a:bodyPr wrap="square" rtlCol="0">
            <a:spAutoFit/>
          </a:bodyPr>
          <a:lstStyle/>
          <a:p>
            <a:pPr marL="514350" indent="-514350">
              <a:buFont typeface="Arial" pitchFamily="34" charset="0"/>
              <a:buChar char="•"/>
            </a:pPr>
            <a:r>
              <a:rPr lang="en-US" altLang="en-US" sz="2400" u="sng" dirty="0"/>
              <a:t>Requirements</a:t>
            </a:r>
          </a:p>
          <a:p>
            <a:pPr marL="971550" lvl="1" indent="-514350">
              <a:buFont typeface="Arial" pitchFamily="34" charset="0"/>
              <a:buChar char="•"/>
            </a:pPr>
            <a:r>
              <a:rPr lang="en-US" altLang="en-US" sz="2400" dirty="0"/>
              <a:t>The requirements category consists of questions related to those things which have been requested by the user for the project.  </a:t>
            </a:r>
          </a:p>
          <a:p>
            <a:pPr marL="1428750" lvl="2" indent="-514350">
              <a:buFont typeface="Arial" pitchFamily="34" charset="0"/>
              <a:buChar char="•"/>
            </a:pPr>
            <a:r>
              <a:rPr lang="en-US" altLang="en-US" sz="2400" dirty="0"/>
              <a:t>They are sometimes termed as functions or features of the system which will be provided by the project.  Consider these questions:</a:t>
            </a:r>
          </a:p>
          <a:p>
            <a:pPr marL="1885950" lvl="3" indent="-514350">
              <a:buFont typeface="Arial" pitchFamily="34" charset="0"/>
              <a:buChar char="•"/>
            </a:pPr>
            <a:r>
              <a:rPr lang="en-US" altLang="en-US" sz="2000" dirty="0">
                <a:solidFill>
                  <a:srgbClr val="0070C0"/>
                </a:solidFill>
              </a:rPr>
              <a:t>Are the requirements defined and well known?</a:t>
            </a:r>
          </a:p>
          <a:p>
            <a:pPr marL="1885950" lvl="3" indent="-514350">
              <a:buFont typeface="Arial" pitchFamily="34" charset="0"/>
              <a:buChar char="•"/>
            </a:pPr>
            <a:r>
              <a:rPr lang="en-US" altLang="en-US" sz="2000" dirty="0">
                <a:solidFill>
                  <a:srgbClr val="0070C0"/>
                </a:solidFill>
              </a:rPr>
              <a:t>Can the requirements be defined early in the cycle?</a:t>
            </a:r>
          </a:p>
          <a:p>
            <a:pPr marL="1885950" lvl="3" indent="-514350">
              <a:buFont typeface="Arial" pitchFamily="34" charset="0"/>
              <a:buChar char="•"/>
            </a:pPr>
            <a:r>
              <a:rPr lang="en-US" altLang="en-US" sz="2000" dirty="0">
                <a:solidFill>
                  <a:srgbClr val="0070C0"/>
                </a:solidFill>
              </a:rPr>
              <a:t>Will the requirements change often in the cycle?</a:t>
            </a:r>
          </a:p>
          <a:p>
            <a:pPr marL="1885950" lvl="3" indent="-514350">
              <a:buFont typeface="Arial" pitchFamily="34" charset="0"/>
              <a:buChar char="•"/>
            </a:pPr>
            <a:r>
              <a:rPr lang="en-US" altLang="en-US" sz="2000" dirty="0">
                <a:solidFill>
                  <a:srgbClr val="0070C0"/>
                </a:solidFill>
              </a:rPr>
              <a:t>Is there a need to demonstrate the requirements to achieve definition?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ChangeArrowheads="1"/>
          </p:cNvSpPr>
          <p:nvPr/>
        </p:nvSpPr>
        <p:spPr bwMode="auto">
          <a:xfrm>
            <a:off x="3525838" y="1462088"/>
            <a:ext cx="1328737" cy="3932237"/>
          </a:xfrm>
          <a:prstGeom prst="rect">
            <a:avLst/>
          </a:prstGeom>
          <a:solidFill>
            <a:srgbClr val="FFFF00"/>
          </a:solidFill>
          <a:ln w="9525">
            <a:noFill/>
            <a:miter lim="800000"/>
            <a:headEnd/>
            <a:tailEnd/>
          </a:ln>
        </p:spPr>
        <p:txBody>
          <a:bodyPr/>
          <a:lstStyle/>
          <a:p>
            <a:endParaRPr lang="en-US"/>
          </a:p>
        </p:txBody>
      </p:sp>
      <p:sp>
        <p:nvSpPr>
          <p:cNvPr id="235523" name="Rectangle 3"/>
          <p:cNvSpPr>
            <a:spLocks noChangeArrowheads="1"/>
          </p:cNvSpPr>
          <p:nvPr/>
        </p:nvSpPr>
        <p:spPr bwMode="auto">
          <a:xfrm>
            <a:off x="4860925" y="1462088"/>
            <a:ext cx="1330325" cy="3932237"/>
          </a:xfrm>
          <a:prstGeom prst="rect">
            <a:avLst/>
          </a:prstGeom>
          <a:solidFill>
            <a:srgbClr val="FFFF00"/>
          </a:solidFill>
          <a:ln w="9525">
            <a:noFill/>
            <a:miter lim="800000"/>
            <a:headEnd/>
            <a:tailEnd/>
          </a:ln>
        </p:spPr>
        <p:txBody>
          <a:bodyPr/>
          <a:lstStyle/>
          <a:p>
            <a:endParaRPr lang="en-US"/>
          </a:p>
        </p:txBody>
      </p:sp>
      <p:sp>
        <p:nvSpPr>
          <p:cNvPr id="235524" name="Rectangle 4"/>
          <p:cNvSpPr>
            <a:spLocks noChangeArrowheads="1"/>
          </p:cNvSpPr>
          <p:nvPr/>
        </p:nvSpPr>
        <p:spPr bwMode="auto">
          <a:xfrm>
            <a:off x="506413" y="1465263"/>
            <a:ext cx="1271587" cy="228600"/>
          </a:xfrm>
          <a:prstGeom prst="rect">
            <a:avLst/>
          </a:prstGeom>
          <a:noFill/>
          <a:ln w="9525">
            <a:noFill/>
            <a:miter lim="800000"/>
            <a:headEnd/>
            <a:tailEnd/>
          </a:ln>
        </p:spPr>
        <p:txBody>
          <a:bodyPr wrap="none" lIns="0" tIns="0" rIns="0" bIns="0">
            <a:spAutoFit/>
          </a:bodyPr>
          <a:lstStyle/>
          <a:p>
            <a:r>
              <a:rPr lang="en-US" sz="1500" b="1">
                <a:solidFill>
                  <a:srgbClr val="000000"/>
                </a:solidFill>
              </a:rPr>
              <a:t>Requirements</a:t>
            </a:r>
            <a:endParaRPr lang="en-US" sz="2800">
              <a:solidFill>
                <a:srgbClr val="000000"/>
              </a:solidFill>
              <a:latin typeface="Tahoma" pitchFamily="34" charset="0"/>
            </a:endParaRPr>
          </a:p>
        </p:txBody>
      </p:sp>
      <p:sp>
        <p:nvSpPr>
          <p:cNvPr id="235525" name="Rectangle 5"/>
          <p:cNvSpPr>
            <a:spLocks noChangeArrowheads="1"/>
          </p:cNvSpPr>
          <p:nvPr/>
        </p:nvSpPr>
        <p:spPr bwMode="auto">
          <a:xfrm>
            <a:off x="3819525" y="1465263"/>
            <a:ext cx="804863" cy="228600"/>
          </a:xfrm>
          <a:prstGeom prst="rect">
            <a:avLst/>
          </a:prstGeom>
          <a:noFill/>
          <a:ln w="9525">
            <a:noFill/>
            <a:miter lim="800000"/>
            <a:headEnd/>
            <a:tailEnd/>
          </a:ln>
        </p:spPr>
        <p:txBody>
          <a:bodyPr wrap="none" lIns="0" tIns="0" rIns="0" bIns="0">
            <a:spAutoFit/>
          </a:bodyPr>
          <a:lstStyle/>
          <a:p>
            <a:r>
              <a:rPr lang="en-US" sz="1500" b="1">
                <a:solidFill>
                  <a:srgbClr val="000000"/>
                </a:solidFill>
              </a:rPr>
              <a:t>Waterfall</a:t>
            </a:r>
            <a:endParaRPr lang="en-US" sz="2800">
              <a:solidFill>
                <a:srgbClr val="000000"/>
              </a:solidFill>
              <a:latin typeface="Tahoma" pitchFamily="34" charset="0"/>
            </a:endParaRPr>
          </a:p>
        </p:txBody>
      </p:sp>
      <p:sp>
        <p:nvSpPr>
          <p:cNvPr id="235526" name="Rectangle 6"/>
          <p:cNvSpPr>
            <a:spLocks noChangeArrowheads="1"/>
          </p:cNvSpPr>
          <p:nvPr/>
        </p:nvSpPr>
        <p:spPr bwMode="auto">
          <a:xfrm>
            <a:off x="5084763" y="1465263"/>
            <a:ext cx="889000" cy="228600"/>
          </a:xfrm>
          <a:prstGeom prst="rect">
            <a:avLst/>
          </a:prstGeom>
          <a:noFill/>
          <a:ln w="9525">
            <a:noFill/>
            <a:miter lim="800000"/>
            <a:headEnd/>
            <a:tailEnd/>
          </a:ln>
        </p:spPr>
        <p:txBody>
          <a:bodyPr wrap="none" lIns="0" tIns="0" rIns="0" bIns="0">
            <a:spAutoFit/>
          </a:bodyPr>
          <a:lstStyle/>
          <a:p>
            <a:r>
              <a:rPr lang="en-US" sz="1500" b="1">
                <a:solidFill>
                  <a:srgbClr val="000000"/>
                </a:solidFill>
              </a:rPr>
              <a:t>Prototype</a:t>
            </a:r>
            <a:endParaRPr lang="en-US" sz="2800">
              <a:solidFill>
                <a:srgbClr val="000000"/>
              </a:solidFill>
              <a:latin typeface="Tahoma" pitchFamily="34" charset="0"/>
            </a:endParaRPr>
          </a:p>
        </p:txBody>
      </p:sp>
      <p:sp>
        <p:nvSpPr>
          <p:cNvPr id="235527" name="Rectangle 7"/>
          <p:cNvSpPr>
            <a:spLocks noChangeArrowheads="1"/>
          </p:cNvSpPr>
          <p:nvPr/>
        </p:nvSpPr>
        <p:spPr bwMode="auto">
          <a:xfrm>
            <a:off x="6575425" y="1465263"/>
            <a:ext cx="528638" cy="228600"/>
          </a:xfrm>
          <a:prstGeom prst="rect">
            <a:avLst/>
          </a:prstGeom>
          <a:noFill/>
          <a:ln w="9525">
            <a:noFill/>
            <a:miter lim="800000"/>
            <a:headEnd/>
            <a:tailEnd/>
          </a:ln>
        </p:spPr>
        <p:txBody>
          <a:bodyPr wrap="none" lIns="0" tIns="0" rIns="0" bIns="0">
            <a:spAutoFit/>
          </a:bodyPr>
          <a:lstStyle/>
          <a:p>
            <a:r>
              <a:rPr lang="en-US" sz="1500" b="1">
                <a:solidFill>
                  <a:srgbClr val="000000"/>
                </a:solidFill>
              </a:rPr>
              <a:t>Spiral</a:t>
            </a:r>
            <a:endParaRPr lang="en-US" sz="2800">
              <a:solidFill>
                <a:srgbClr val="000000"/>
              </a:solidFill>
              <a:latin typeface="Tahoma" pitchFamily="34" charset="0"/>
            </a:endParaRPr>
          </a:p>
        </p:txBody>
      </p:sp>
      <p:sp>
        <p:nvSpPr>
          <p:cNvPr id="235528" name="Rectangle 8"/>
          <p:cNvSpPr>
            <a:spLocks noChangeArrowheads="1"/>
          </p:cNvSpPr>
          <p:nvPr/>
        </p:nvSpPr>
        <p:spPr bwMode="auto">
          <a:xfrm>
            <a:off x="7951788" y="1465263"/>
            <a:ext cx="414337" cy="228600"/>
          </a:xfrm>
          <a:prstGeom prst="rect">
            <a:avLst/>
          </a:prstGeom>
          <a:noFill/>
          <a:ln w="9525">
            <a:noFill/>
            <a:miter lim="800000"/>
            <a:headEnd/>
            <a:tailEnd/>
          </a:ln>
        </p:spPr>
        <p:txBody>
          <a:bodyPr wrap="none" lIns="0" tIns="0" rIns="0" bIns="0">
            <a:spAutoFit/>
          </a:bodyPr>
          <a:lstStyle/>
          <a:p>
            <a:r>
              <a:rPr lang="en-US" sz="1500" b="1">
                <a:solidFill>
                  <a:srgbClr val="000000"/>
                </a:solidFill>
              </a:rPr>
              <a:t>RAD</a:t>
            </a:r>
            <a:endParaRPr lang="en-US" sz="2800">
              <a:solidFill>
                <a:srgbClr val="000000"/>
              </a:solidFill>
              <a:latin typeface="Tahoma" pitchFamily="34" charset="0"/>
            </a:endParaRPr>
          </a:p>
        </p:txBody>
      </p:sp>
      <p:sp>
        <p:nvSpPr>
          <p:cNvPr id="235529" name="Rectangle 9"/>
          <p:cNvSpPr>
            <a:spLocks noChangeArrowheads="1"/>
          </p:cNvSpPr>
          <p:nvPr/>
        </p:nvSpPr>
        <p:spPr bwMode="auto">
          <a:xfrm>
            <a:off x="506413" y="1779588"/>
            <a:ext cx="2840037" cy="457200"/>
          </a:xfrm>
          <a:prstGeom prst="rect">
            <a:avLst/>
          </a:prstGeom>
          <a:noFill/>
          <a:ln w="9525">
            <a:noFill/>
            <a:miter lim="800000"/>
            <a:headEnd/>
            <a:tailEnd/>
          </a:ln>
        </p:spPr>
        <p:txBody>
          <a:bodyPr lIns="0" tIns="0" rIns="0" bIns="0">
            <a:spAutoFit/>
          </a:bodyPr>
          <a:lstStyle/>
          <a:p>
            <a:r>
              <a:rPr lang="en-US" sz="1500">
                <a:solidFill>
                  <a:srgbClr val="000000"/>
                </a:solidFill>
              </a:rPr>
              <a:t>Are the requirements easily defined and/or well known?</a:t>
            </a:r>
          </a:p>
        </p:txBody>
      </p:sp>
      <p:sp>
        <p:nvSpPr>
          <p:cNvPr id="235530" name="Rectangle 10"/>
          <p:cNvSpPr>
            <a:spLocks noChangeArrowheads="1"/>
          </p:cNvSpPr>
          <p:nvPr/>
        </p:nvSpPr>
        <p:spPr bwMode="auto">
          <a:xfrm>
            <a:off x="4049713" y="1884363"/>
            <a:ext cx="328612"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2800">
              <a:solidFill>
                <a:srgbClr val="000000"/>
              </a:solidFill>
              <a:latin typeface="Tahoma" pitchFamily="34" charset="0"/>
            </a:endParaRPr>
          </a:p>
        </p:txBody>
      </p:sp>
      <p:sp>
        <p:nvSpPr>
          <p:cNvPr id="235531" name="Rectangle 11"/>
          <p:cNvSpPr>
            <a:spLocks noChangeArrowheads="1"/>
          </p:cNvSpPr>
          <p:nvPr/>
        </p:nvSpPr>
        <p:spPr bwMode="auto">
          <a:xfrm>
            <a:off x="5397500" y="1884363"/>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2800">
              <a:solidFill>
                <a:srgbClr val="000000"/>
              </a:solidFill>
              <a:latin typeface="Tahoma" pitchFamily="34" charset="0"/>
            </a:endParaRPr>
          </a:p>
        </p:txBody>
      </p:sp>
      <p:sp>
        <p:nvSpPr>
          <p:cNvPr id="235532" name="Rectangle 12"/>
          <p:cNvSpPr>
            <a:spLocks noChangeArrowheads="1"/>
          </p:cNvSpPr>
          <p:nvPr/>
        </p:nvSpPr>
        <p:spPr bwMode="auto">
          <a:xfrm>
            <a:off x="6715125" y="1884363"/>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2800">
              <a:solidFill>
                <a:srgbClr val="000000"/>
              </a:solidFill>
              <a:latin typeface="Tahoma" pitchFamily="34" charset="0"/>
            </a:endParaRPr>
          </a:p>
        </p:txBody>
      </p:sp>
      <p:sp>
        <p:nvSpPr>
          <p:cNvPr id="235533" name="Rectangle 13"/>
          <p:cNvSpPr>
            <a:spLocks noChangeArrowheads="1"/>
          </p:cNvSpPr>
          <p:nvPr/>
        </p:nvSpPr>
        <p:spPr bwMode="auto">
          <a:xfrm>
            <a:off x="7997825" y="1884363"/>
            <a:ext cx="328613"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2800">
              <a:solidFill>
                <a:srgbClr val="000000"/>
              </a:solidFill>
              <a:latin typeface="Tahoma" pitchFamily="34" charset="0"/>
            </a:endParaRPr>
          </a:p>
        </p:txBody>
      </p:sp>
      <p:sp>
        <p:nvSpPr>
          <p:cNvPr id="235534" name="Rectangle 14"/>
          <p:cNvSpPr>
            <a:spLocks noChangeArrowheads="1"/>
          </p:cNvSpPr>
          <p:nvPr/>
        </p:nvSpPr>
        <p:spPr bwMode="auto">
          <a:xfrm>
            <a:off x="506413" y="2359025"/>
            <a:ext cx="2817812" cy="457200"/>
          </a:xfrm>
          <a:prstGeom prst="rect">
            <a:avLst/>
          </a:prstGeom>
          <a:noFill/>
          <a:ln w="9525">
            <a:noFill/>
            <a:miter lim="800000"/>
            <a:headEnd/>
            <a:tailEnd/>
          </a:ln>
        </p:spPr>
        <p:txBody>
          <a:bodyPr lIns="0" tIns="0" rIns="0" bIns="0">
            <a:spAutoFit/>
          </a:bodyPr>
          <a:lstStyle/>
          <a:p>
            <a:r>
              <a:rPr lang="en-US" sz="1500">
                <a:solidFill>
                  <a:srgbClr val="000000"/>
                </a:solidFill>
              </a:rPr>
              <a:t>Can the requirements be defined early in the cycle?</a:t>
            </a:r>
          </a:p>
        </p:txBody>
      </p:sp>
      <p:sp>
        <p:nvSpPr>
          <p:cNvPr id="235535" name="Rectangle 15"/>
          <p:cNvSpPr>
            <a:spLocks noChangeArrowheads="1"/>
          </p:cNvSpPr>
          <p:nvPr/>
        </p:nvSpPr>
        <p:spPr bwMode="auto">
          <a:xfrm>
            <a:off x="4049713" y="2482850"/>
            <a:ext cx="328612"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2800">
              <a:solidFill>
                <a:srgbClr val="000000"/>
              </a:solidFill>
              <a:latin typeface="Tahoma" pitchFamily="34" charset="0"/>
            </a:endParaRPr>
          </a:p>
        </p:txBody>
      </p:sp>
      <p:sp>
        <p:nvSpPr>
          <p:cNvPr id="235536" name="Rectangle 16"/>
          <p:cNvSpPr>
            <a:spLocks noChangeArrowheads="1"/>
          </p:cNvSpPr>
          <p:nvPr/>
        </p:nvSpPr>
        <p:spPr bwMode="auto">
          <a:xfrm>
            <a:off x="5397500" y="2482850"/>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2800">
              <a:solidFill>
                <a:srgbClr val="000000"/>
              </a:solidFill>
              <a:latin typeface="Tahoma" pitchFamily="34" charset="0"/>
            </a:endParaRPr>
          </a:p>
        </p:txBody>
      </p:sp>
      <p:sp>
        <p:nvSpPr>
          <p:cNvPr id="235537" name="Rectangle 17"/>
          <p:cNvSpPr>
            <a:spLocks noChangeArrowheads="1"/>
          </p:cNvSpPr>
          <p:nvPr/>
        </p:nvSpPr>
        <p:spPr bwMode="auto">
          <a:xfrm>
            <a:off x="6715125" y="2482850"/>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2800">
              <a:solidFill>
                <a:srgbClr val="000000"/>
              </a:solidFill>
              <a:latin typeface="Tahoma" pitchFamily="34" charset="0"/>
            </a:endParaRPr>
          </a:p>
        </p:txBody>
      </p:sp>
      <p:sp>
        <p:nvSpPr>
          <p:cNvPr id="235538" name="Rectangle 18"/>
          <p:cNvSpPr>
            <a:spLocks noChangeArrowheads="1"/>
          </p:cNvSpPr>
          <p:nvPr/>
        </p:nvSpPr>
        <p:spPr bwMode="auto">
          <a:xfrm>
            <a:off x="7997825" y="2482850"/>
            <a:ext cx="328613"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2800">
              <a:solidFill>
                <a:srgbClr val="000000"/>
              </a:solidFill>
              <a:latin typeface="Tahoma" pitchFamily="34" charset="0"/>
            </a:endParaRPr>
          </a:p>
        </p:txBody>
      </p:sp>
      <p:sp>
        <p:nvSpPr>
          <p:cNvPr id="235539" name="Rectangle 19"/>
          <p:cNvSpPr>
            <a:spLocks noChangeArrowheads="1"/>
          </p:cNvSpPr>
          <p:nvPr/>
        </p:nvSpPr>
        <p:spPr bwMode="auto">
          <a:xfrm>
            <a:off x="506413" y="2946400"/>
            <a:ext cx="2797175" cy="457200"/>
          </a:xfrm>
          <a:prstGeom prst="rect">
            <a:avLst/>
          </a:prstGeom>
          <a:noFill/>
          <a:ln w="9525">
            <a:noFill/>
            <a:miter lim="800000"/>
            <a:headEnd/>
            <a:tailEnd/>
          </a:ln>
        </p:spPr>
        <p:txBody>
          <a:bodyPr lIns="0" tIns="0" rIns="0" bIns="0">
            <a:spAutoFit/>
          </a:bodyPr>
          <a:lstStyle/>
          <a:p>
            <a:r>
              <a:rPr lang="en-US" sz="1500">
                <a:solidFill>
                  <a:srgbClr val="000000"/>
                </a:solidFill>
              </a:rPr>
              <a:t>Will the requirements change often in the cycle?</a:t>
            </a:r>
          </a:p>
        </p:txBody>
      </p:sp>
      <p:sp>
        <p:nvSpPr>
          <p:cNvPr id="235540" name="Rectangle 20"/>
          <p:cNvSpPr>
            <a:spLocks noChangeArrowheads="1"/>
          </p:cNvSpPr>
          <p:nvPr/>
        </p:nvSpPr>
        <p:spPr bwMode="auto">
          <a:xfrm>
            <a:off x="506413" y="3251200"/>
            <a:ext cx="0" cy="427038"/>
          </a:xfrm>
          <a:prstGeom prst="rect">
            <a:avLst/>
          </a:prstGeom>
          <a:noFill/>
          <a:ln w="9525">
            <a:noFill/>
            <a:miter lim="800000"/>
            <a:headEnd/>
            <a:tailEnd/>
          </a:ln>
        </p:spPr>
        <p:txBody>
          <a:bodyPr wrap="none" lIns="0" tIns="0" rIns="0" bIns="0">
            <a:spAutoFit/>
          </a:bodyPr>
          <a:lstStyle/>
          <a:p>
            <a:endParaRPr lang="en-US" sz="2800">
              <a:solidFill>
                <a:srgbClr val="000000"/>
              </a:solidFill>
              <a:latin typeface="Tahoma" pitchFamily="34" charset="0"/>
            </a:endParaRPr>
          </a:p>
        </p:txBody>
      </p:sp>
      <p:sp>
        <p:nvSpPr>
          <p:cNvPr id="235541" name="Rectangle 21"/>
          <p:cNvSpPr>
            <a:spLocks noChangeArrowheads="1"/>
          </p:cNvSpPr>
          <p:nvPr/>
        </p:nvSpPr>
        <p:spPr bwMode="auto">
          <a:xfrm>
            <a:off x="4084638" y="3060700"/>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2800">
              <a:solidFill>
                <a:srgbClr val="000000"/>
              </a:solidFill>
              <a:latin typeface="Tahoma" pitchFamily="34" charset="0"/>
            </a:endParaRPr>
          </a:p>
        </p:txBody>
      </p:sp>
      <p:sp>
        <p:nvSpPr>
          <p:cNvPr id="235542" name="Rectangle 22"/>
          <p:cNvSpPr>
            <a:spLocks noChangeArrowheads="1"/>
          </p:cNvSpPr>
          <p:nvPr/>
        </p:nvSpPr>
        <p:spPr bwMode="auto">
          <a:xfrm>
            <a:off x="5362575" y="3060700"/>
            <a:ext cx="328613"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2800">
              <a:solidFill>
                <a:srgbClr val="000000"/>
              </a:solidFill>
              <a:latin typeface="Tahoma" pitchFamily="34" charset="0"/>
            </a:endParaRPr>
          </a:p>
        </p:txBody>
      </p:sp>
      <p:sp>
        <p:nvSpPr>
          <p:cNvPr id="235543" name="Rectangle 23"/>
          <p:cNvSpPr>
            <a:spLocks noChangeArrowheads="1"/>
          </p:cNvSpPr>
          <p:nvPr/>
        </p:nvSpPr>
        <p:spPr bwMode="auto">
          <a:xfrm>
            <a:off x="6680200" y="3060700"/>
            <a:ext cx="328613"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2800">
              <a:solidFill>
                <a:srgbClr val="000000"/>
              </a:solidFill>
              <a:latin typeface="Tahoma" pitchFamily="34" charset="0"/>
            </a:endParaRPr>
          </a:p>
        </p:txBody>
      </p:sp>
      <p:sp>
        <p:nvSpPr>
          <p:cNvPr id="235544" name="Rectangle 24"/>
          <p:cNvSpPr>
            <a:spLocks noChangeArrowheads="1"/>
          </p:cNvSpPr>
          <p:nvPr/>
        </p:nvSpPr>
        <p:spPr bwMode="auto">
          <a:xfrm>
            <a:off x="8032750" y="3060700"/>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2800">
              <a:solidFill>
                <a:srgbClr val="000000"/>
              </a:solidFill>
              <a:latin typeface="Tahoma" pitchFamily="34" charset="0"/>
            </a:endParaRPr>
          </a:p>
        </p:txBody>
      </p:sp>
      <p:sp>
        <p:nvSpPr>
          <p:cNvPr id="235545" name="Rectangle 25"/>
          <p:cNvSpPr>
            <a:spLocks noChangeArrowheads="1"/>
          </p:cNvSpPr>
          <p:nvPr/>
        </p:nvSpPr>
        <p:spPr bwMode="auto">
          <a:xfrm>
            <a:off x="506413" y="3552825"/>
            <a:ext cx="2792412" cy="685800"/>
          </a:xfrm>
          <a:prstGeom prst="rect">
            <a:avLst/>
          </a:prstGeom>
          <a:noFill/>
          <a:ln w="9525">
            <a:noFill/>
            <a:miter lim="800000"/>
            <a:headEnd/>
            <a:tailEnd/>
          </a:ln>
        </p:spPr>
        <p:txBody>
          <a:bodyPr lIns="0" tIns="0" rIns="0" bIns="0">
            <a:spAutoFit/>
          </a:bodyPr>
          <a:lstStyle/>
          <a:p>
            <a:r>
              <a:rPr lang="en-US" sz="1500">
                <a:solidFill>
                  <a:srgbClr val="000000"/>
                </a:solidFill>
              </a:rPr>
              <a:t>Is there a need to demonstrate the requirements to achieve definition?</a:t>
            </a:r>
          </a:p>
        </p:txBody>
      </p:sp>
      <p:sp>
        <p:nvSpPr>
          <p:cNvPr id="235546" name="Rectangle 26"/>
          <p:cNvSpPr>
            <a:spLocks noChangeArrowheads="1"/>
          </p:cNvSpPr>
          <p:nvPr/>
        </p:nvSpPr>
        <p:spPr bwMode="auto">
          <a:xfrm>
            <a:off x="4084638" y="3730625"/>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2800">
              <a:solidFill>
                <a:srgbClr val="000000"/>
              </a:solidFill>
              <a:latin typeface="Tahoma" pitchFamily="34" charset="0"/>
            </a:endParaRPr>
          </a:p>
        </p:txBody>
      </p:sp>
      <p:sp>
        <p:nvSpPr>
          <p:cNvPr id="235547" name="Rectangle 27"/>
          <p:cNvSpPr>
            <a:spLocks noChangeArrowheads="1"/>
          </p:cNvSpPr>
          <p:nvPr/>
        </p:nvSpPr>
        <p:spPr bwMode="auto">
          <a:xfrm>
            <a:off x="5362575" y="3730625"/>
            <a:ext cx="328613"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2800">
              <a:solidFill>
                <a:srgbClr val="000000"/>
              </a:solidFill>
              <a:latin typeface="Tahoma" pitchFamily="34" charset="0"/>
            </a:endParaRPr>
          </a:p>
        </p:txBody>
      </p:sp>
      <p:sp>
        <p:nvSpPr>
          <p:cNvPr id="235548" name="Rectangle 28"/>
          <p:cNvSpPr>
            <a:spLocks noChangeArrowheads="1"/>
          </p:cNvSpPr>
          <p:nvPr/>
        </p:nvSpPr>
        <p:spPr bwMode="auto">
          <a:xfrm>
            <a:off x="6680200" y="3730625"/>
            <a:ext cx="328613"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2800">
              <a:solidFill>
                <a:srgbClr val="000000"/>
              </a:solidFill>
              <a:latin typeface="Tahoma" pitchFamily="34" charset="0"/>
            </a:endParaRPr>
          </a:p>
        </p:txBody>
      </p:sp>
      <p:sp>
        <p:nvSpPr>
          <p:cNvPr id="235549" name="Rectangle 29"/>
          <p:cNvSpPr>
            <a:spLocks noChangeArrowheads="1"/>
          </p:cNvSpPr>
          <p:nvPr/>
        </p:nvSpPr>
        <p:spPr bwMode="auto">
          <a:xfrm>
            <a:off x="7997825" y="3730625"/>
            <a:ext cx="328613"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2800">
              <a:solidFill>
                <a:srgbClr val="000000"/>
              </a:solidFill>
              <a:latin typeface="Tahoma" pitchFamily="34" charset="0"/>
            </a:endParaRPr>
          </a:p>
        </p:txBody>
      </p:sp>
      <p:sp>
        <p:nvSpPr>
          <p:cNvPr id="235550" name="Rectangle 30"/>
          <p:cNvSpPr>
            <a:spLocks noChangeArrowheads="1"/>
          </p:cNvSpPr>
          <p:nvPr/>
        </p:nvSpPr>
        <p:spPr bwMode="auto">
          <a:xfrm>
            <a:off x="454025" y="4583113"/>
            <a:ext cx="2857500" cy="457200"/>
          </a:xfrm>
          <a:prstGeom prst="rect">
            <a:avLst/>
          </a:prstGeom>
          <a:noFill/>
          <a:ln w="9525">
            <a:noFill/>
            <a:miter lim="800000"/>
            <a:headEnd/>
            <a:tailEnd/>
          </a:ln>
        </p:spPr>
        <p:txBody>
          <a:bodyPr lIns="0" tIns="0" rIns="0" bIns="0">
            <a:spAutoFit/>
          </a:bodyPr>
          <a:lstStyle/>
          <a:p>
            <a:r>
              <a:rPr lang="en-US" sz="1500">
                <a:solidFill>
                  <a:srgbClr val="000000"/>
                </a:solidFill>
              </a:rPr>
              <a:t>Is a proof of concept required to demonstrate capability?</a:t>
            </a:r>
          </a:p>
        </p:txBody>
      </p:sp>
      <p:sp>
        <p:nvSpPr>
          <p:cNvPr id="235551" name="Rectangle 31"/>
          <p:cNvSpPr>
            <a:spLocks noChangeArrowheads="1"/>
          </p:cNvSpPr>
          <p:nvPr/>
        </p:nvSpPr>
        <p:spPr bwMode="auto">
          <a:xfrm>
            <a:off x="4084638" y="4597400"/>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2800">
              <a:solidFill>
                <a:srgbClr val="000000"/>
              </a:solidFill>
              <a:latin typeface="Tahoma" pitchFamily="34" charset="0"/>
            </a:endParaRPr>
          </a:p>
        </p:txBody>
      </p:sp>
      <p:sp>
        <p:nvSpPr>
          <p:cNvPr id="235552" name="Rectangle 32"/>
          <p:cNvSpPr>
            <a:spLocks noChangeArrowheads="1"/>
          </p:cNvSpPr>
          <p:nvPr/>
        </p:nvSpPr>
        <p:spPr bwMode="auto">
          <a:xfrm>
            <a:off x="5362575" y="4597400"/>
            <a:ext cx="328613"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2800">
              <a:solidFill>
                <a:srgbClr val="000000"/>
              </a:solidFill>
              <a:latin typeface="Tahoma" pitchFamily="34" charset="0"/>
            </a:endParaRPr>
          </a:p>
        </p:txBody>
      </p:sp>
      <p:sp>
        <p:nvSpPr>
          <p:cNvPr id="235553" name="Rectangle 33"/>
          <p:cNvSpPr>
            <a:spLocks noChangeArrowheads="1"/>
          </p:cNvSpPr>
          <p:nvPr/>
        </p:nvSpPr>
        <p:spPr bwMode="auto">
          <a:xfrm>
            <a:off x="6680200" y="4597400"/>
            <a:ext cx="328613"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2800">
              <a:solidFill>
                <a:srgbClr val="000000"/>
              </a:solidFill>
              <a:latin typeface="Tahoma" pitchFamily="34" charset="0"/>
            </a:endParaRPr>
          </a:p>
        </p:txBody>
      </p:sp>
      <p:sp>
        <p:nvSpPr>
          <p:cNvPr id="235554" name="Rectangle 34"/>
          <p:cNvSpPr>
            <a:spLocks noChangeArrowheads="1"/>
          </p:cNvSpPr>
          <p:nvPr/>
        </p:nvSpPr>
        <p:spPr bwMode="auto">
          <a:xfrm>
            <a:off x="7997825" y="4597400"/>
            <a:ext cx="328613"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2800">
              <a:solidFill>
                <a:srgbClr val="000000"/>
              </a:solidFill>
              <a:latin typeface="Tahoma" pitchFamily="34" charset="0"/>
            </a:endParaRPr>
          </a:p>
        </p:txBody>
      </p:sp>
      <p:sp>
        <p:nvSpPr>
          <p:cNvPr id="235555" name="Rectangle 35"/>
          <p:cNvSpPr>
            <a:spLocks noChangeArrowheads="1"/>
          </p:cNvSpPr>
          <p:nvPr/>
        </p:nvSpPr>
        <p:spPr bwMode="auto">
          <a:xfrm>
            <a:off x="460375" y="1444625"/>
            <a:ext cx="11113" cy="1588"/>
          </a:xfrm>
          <a:prstGeom prst="rect">
            <a:avLst/>
          </a:prstGeom>
          <a:solidFill>
            <a:srgbClr val="C0C0C0"/>
          </a:solidFill>
          <a:ln w="9525">
            <a:noFill/>
            <a:miter lim="800000"/>
            <a:headEnd/>
            <a:tailEnd/>
          </a:ln>
        </p:spPr>
        <p:txBody>
          <a:bodyPr/>
          <a:lstStyle/>
          <a:p>
            <a:endParaRPr lang="en-US"/>
          </a:p>
        </p:txBody>
      </p:sp>
      <p:sp>
        <p:nvSpPr>
          <p:cNvPr id="235556" name="Rectangle 36"/>
          <p:cNvSpPr>
            <a:spLocks noChangeArrowheads="1"/>
          </p:cNvSpPr>
          <p:nvPr/>
        </p:nvSpPr>
        <p:spPr bwMode="auto">
          <a:xfrm>
            <a:off x="2217738" y="1444625"/>
            <a:ext cx="11112" cy="1588"/>
          </a:xfrm>
          <a:prstGeom prst="rect">
            <a:avLst/>
          </a:prstGeom>
          <a:solidFill>
            <a:srgbClr val="C0C0C0"/>
          </a:solidFill>
          <a:ln w="9525">
            <a:noFill/>
            <a:miter lim="800000"/>
            <a:headEnd/>
            <a:tailEnd/>
          </a:ln>
        </p:spPr>
        <p:txBody>
          <a:bodyPr/>
          <a:lstStyle/>
          <a:p>
            <a:endParaRPr lang="en-US"/>
          </a:p>
        </p:txBody>
      </p:sp>
      <p:sp>
        <p:nvSpPr>
          <p:cNvPr id="235557" name="Rectangle 37"/>
          <p:cNvSpPr>
            <a:spLocks noChangeArrowheads="1"/>
          </p:cNvSpPr>
          <p:nvPr/>
        </p:nvSpPr>
        <p:spPr bwMode="auto">
          <a:xfrm>
            <a:off x="3535363" y="1444625"/>
            <a:ext cx="11112" cy="1588"/>
          </a:xfrm>
          <a:prstGeom prst="rect">
            <a:avLst/>
          </a:prstGeom>
          <a:solidFill>
            <a:srgbClr val="C0C0C0"/>
          </a:solidFill>
          <a:ln w="9525">
            <a:noFill/>
            <a:miter lim="800000"/>
            <a:headEnd/>
            <a:tailEnd/>
          </a:ln>
        </p:spPr>
        <p:txBody>
          <a:bodyPr/>
          <a:lstStyle/>
          <a:p>
            <a:endParaRPr lang="en-US"/>
          </a:p>
        </p:txBody>
      </p:sp>
      <p:sp>
        <p:nvSpPr>
          <p:cNvPr id="235558" name="Rectangle 38"/>
          <p:cNvSpPr>
            <a:spLocks noChangeArrowheads="1"/>
          </p:cNvSpPr>
          <p:nvPr/>
        </p:nvSpPr>
        <p:spPr bwMode="auto">
          <a:xfrm>
            <a:off x="4852988" y="1444625"/>
            <a:ext cx="12700" cy="1588"/>
          </a:xfrm>
          <a:prstGeom prst="rect">
            <a:avLst/>
          </a:prstGeom>
          <a:solidFill>
            <a:srgbClr val="C0C0C0"/>
          </a:solidFill>
          <a:ln w="9525">
            <a:noFill/>
            <a:miter lim="800000"/>
            <a:headEnd/>
            <a:tailEnd/>
          </a:ln>
        </p:spPr>
        <p:txBody>
          <a:bodyPr/>
          <a:lstStyle/>
          <a:p>
            <a:endParaRPr lang="en-US"/>
          </a:p>
        </p:txBody>
      </p:sp>
      <p:sp>
        <p:nvSpPr>
          <p:cNvPr id="235559" name="Rectangle 39"/>
          <p:cNvSpPr>
            <a:spLocks noChangeArrowheads="1"/>
          </p:cNvSpPr>
          <p:nvPr/>
        </p:nvSpPr>
        <p:spPr bwMode="auto">
          <a:xfrm>
            <a:off x="6170613" y="1444625"/>
            <a:ext cx="12700" cy="1588"/>
          </a:xfrm>
          <a:prstGeom prst="rect">
            <a:avLst/>
          </a:prstGeom>
          <a:solidFill>
            <a:srgbClr val="C0C0C0"/>
          </a:solidFill>
          <a:ln w="9525">
            <a:noFill/>
            <a:miter lim="800000"/>
            <a:headEnd/>
            <a:tailEnd/>
          </a:ln>
        </p:spPr>
        <p:txBody>
          <a:bodyPr/>
          <a:lstStyle/>
          <a:p>
            <a:endParaRPr lang="en-US"/>
          </a:p>
        </p:txBody>
      </p:sp>
      <p:sp>
        <p:nvSpPr>
          <p:cNvPr id="235560" name="Rectangle 40"/>
          <p:cNvSpPr>
            <a:spLocks noChangeArrowheads="1"/>
          </p:cNvSpPr>
          <p:nvPr/>
        </p:nvSpPr>
        <p:spPr bwMode="auto">
          <a:xfrm>
            <a:off x="7489825" y="1444625"/>
            <a:ext cx="11113" cy="1588"/>
          </a:xfrm>
          <a:prstGeom prst="rect">
            <a:avLst/>
          </a:prstGeom>
          <a:solidFill>
            <a:srgbClr val="C0C0C0"/>
          </a:solidFill>
          <a:ln w="9525">
            <a:noFill/>
            <a:miter lim="800000"/>
            <a:headEnd/>
            <a:tailEnd/>
          </a:ln>
        </p:spPr>
        <p:txBody>
          <a:bodyPr/>
          <a:lstStyle/>
          <a:p>
            <a:endParaRPr lang="en-US"/>
          </a:p>
        </p:txBody>
      </p:sp>
      <p:sp>
        <p:nvSpPr>
          <p:cNvPr id="235561" name="Rectangle 41"/>
          <p:cNvSpPr>
            <a:spLocks noChangeArrowheads="1"/>
          </p:cNvSpPr>
          <p:nvPr/>
        </p:nvSpPr>
        <p:spPr bwMode="auto">
          <a:xfrm>
            <a:off x="8807450" y="1444625"/>
            <a:ext cx="11113" cy="1588"/>
          </a:xfrm>
          <a:prstGeom prst="rect">
            <a:avLst/>
          </a:prstGeom>
          <a:solidFill>
            <a:srgbClr val="C0C0C0"/>
          </a:solidFill>
          <a:ln w="9525">
            <a:noFill/>
            <a:miter lim="800000"/>
            <a:headEnd/>
            <a:tailEnd/>
          </a:ln>
        </p:spPr>
        <p:txBody>
          <a:bodyPr/>
          <a:lstStyle/>
          <a:p>
            <a:endParaRPr lang="en-US"/>
          </a:p>
        </p:txBody>
      </p:sp>
      <p:sp>
        <p:nvSpPr>
          <p:cNvPr id="235562" name="Line 42"/>
          <p:cNvSpPr>
            <a:spLocks noChangeShapeType="1"/>
          </p:cNvSpPr>
          <p:nvPr/>
        </p:nvSpPr>
        <p:spPr bwMode="auto">
          <a:xfrm>
            <a:off x="460375" y="1444625"/>
            <a:ext cx="1588" cy="3732213"/>
          </a:xfrm>
          <a:prstGeom prst="line">
            <a:avLst/>
          </a:prstGeom>
          <a:noFill/>
          <a:ln w="0">
            <a:noFill/>
            <a:round/>
            <a:headEnd/>
            <a:tailEnd/>
          </a:ln>
        </p:spPr>
        <p:txBody>
          <a:bodyPr/>
          <a:lstStyle/>
          <a:p>
            <a:endParaRPr lang="en-US"/>
          </a:p>
        </p:txBody>
      </p:sp>
      <p:sp>
        <p:nvSpPr>
          <p:cNvPr id="235563" name="Rectangle 43"/>
          <p:cNvSpPr>
            <a:spLocks noChangeArrowheads="1"/>
          </p:cNvSpPr>
          <p:nvPr/>
        </p:nvSpPr>
        <p:spPr bwMode="auto">
          <a:xfrm>
            <a:off x="4859338" y="1454150"/>
            <a:ext cx="11112" cy="3732213"/>
          </a:xfrm>
          <a:prstGeom prst="rect">
            <a:avLst/>
          </a:prstGeom>
          <a:solidFill>
            <a:srgbClr val="FFFFFF"/>
          </a:solidFill>
          <a:ln w="9525">
            <a:noFill/>
            <a:miter lim="800000"/>
            <a:headEnd/>
            <a:tailEnd/>
          </a:ln>
        </p:spPr>
        <p:txBody>
          <a:bodyPr/>
          <a:lstStyle/>
          <a:p>
            <a:endParaRPr lang="en-US"/>
          </a:p>
        </p:txBody>
      </p:sp>
      <p:sp>
        <p:nvSpPr>
          <p:cNvPr id="235564" name="Line 44"/>
          <p:cNvSpPr>
            <a:spLocks noChangeShapeType="1"/>
          </p:cNvSpPr>
          <p:nvPr/>
        </p:nvSpPr>
        <p:spPr bwMode="auto">
          <a:xfrm>
            <a:off x="4852988" y="1454150"/>
            <a:ext cx="1587" cy="3722688"/>
          </a:xfrm>
          <a:prstGeom prst="line">
            <a:avLst/>
          </a:prstGeom>
          <a:noFill/>
          <a:ln w="0">
            <a:noFill/>
            <a:round/>
            <a:headEnd/>
            <a:tailEnd/>
          </a:ln>
        </p:spPr>
        <p:txBody>
          <a:bodyPr/>
          <a:lstStyle/>
          <a:p>
            <a:endParaRPr lang="en-US"/>
          </a:p>
        </p:txBody>
      </p:sp>
      <p:sp>
        <p:nvSpPr>
          <p:cNvPr id="235565" name="Rectangle 45"/>
          <p:cNvSpPr>
            <a:spLocks noChangeArrowheads="1"/>
          </p:cNvSpPr>
          <p:nvPr/>
        </p:nvSpPr>
        <p:spPr bwMode="auto">
          <a:xfrm>
            <a:off x="4852988" y="1454150"/>
            <a:ext cx="12700" cy="3732213"/>
          </a:xfrm>
          <a:prstGeom prst="rect">
            <a:avLst/>
          </a:prstGeom>
          <a:solidFill>
            <a:srgbClr val="FFFFFF"/>
          </a:solidFill>
          <a:ln w="9525">
            <a:noFill/>
            <a:miter lim="800000"/>
            <a:headEnd/>
            <a:tailEnd/>
          </a:ln>
        </p:spPr>
        <p:txBody>
          <a:bodyPr/>
          <a:lstStyle/>
          <a:p>
            <a:endParaRPr lang="en-US"/>
          </a:p>
        </p:txBody>
      </p:sp>
      <p:sp>
        <p:nvSpPr>
          <p:cNvPr id="235566" name="Line 46"/>
          <p:cNvSpPr>
            <a:spLocks noChangeShapeType="1"/>
          </p:cNvSpPr>
          <p:nvPr/>
        </p:nvSpPr>
        <p:spPr bwMode="auto">
          <a:xfrm>
            <a:off x="6170613" y="1454150"/>
            <a:ext cx="1587" cy="3722688"/>
          </a:xfrm>
          <a:prstGeom prst="line">
            <a:avLst/>
          </a:prstGeom>
          <a:noFill/>
          <a:ln w="0">
            <a:solidFill>
              <a:srgbClr val="000000"/>
            </a:solidFill>
            <a:round/>
            <a:headEnd/>
            <a:tailEnd/>
          </a:ln>
        </p:spPr>
        <p:txBody>
          <a:bodyPr/>
          <a:lstStyle/>
          <a:p>
            <a:endParaRPr lang="en-US"/>
          </a:p>
        </p:txBody>
      </p:sp>
      <p:sp>
        <p:nvSpPr>
          <p:cNvPr id="235567" name="Rectangle 47"/>
          <p:cNvSpPr>
            <a:spLocks noChangeArrowheads="1"/>
          </p:cNvSpPr>
          <p:nvPr/>
        </p:nvSpPr>
        <p:spPr bwMode="auto">
          <a:xfrm>
            <a:off x="6170613" y="1454150"/>
            <a:ext cx="12700" cy="3732213"/>
          </a:xfrm>
          <a:prstGeom prst="rect">
            <a:avLst/>
          </a:prstGeom>
          <a:solidFill>
            <a:srgbClr val="FFFFFF"/>
          </a:solidFill>
          <a:ln w="9525">
            <a:noFill/>
            <a:miter lim="800000"/>
            <a:headEnd/>
            <a:tailEnd/>
          </a:ln>
        </p:spPr>
        <p:txBody>
          <a:bodyPr/>
          <a:lstStyle/>
          <a:p>
            <a:endParaRPr lang="en-US"/>
          </a:p>
        </p:txBody>
      </p:sp>
      <p:sp>
        <p:nvSpPr>
          <p:cNvPr id="235568" name="Line 48"/>
          <p:cNvSpPr>
            <a:spLocks noChangeShapeType="1"/>
          </p:cNvSpPr>
          <p:nvPr/>
        </p:nvSpPr>
        <p:spPr bwMode="auto">
          <a:xfrm>
            <a:off x="8807450" y="1454150"/>
            <a:ext cx="1588" cy="3722688"/>
          </a:xfrm>
          <a:prstGeom prst="line">
            <a:avLst/>
          </a:prstGeom>
          <a:noFill/>
          <a:ln w="0">
            <a:noFill/>
            <a:round/>
            <a:headEnd/>
            <a:tailEnd/>
          </a:ln>
        </p:spPr>
        <p:txBody>
          <a:bodyPr/>
          <a:lstStyle/>
          <a:p>
            <a:endParaRPr lang="en-US"/>
          </a:p>
        </p:txBody>
      </p:sp>
      <p:sp>
        <p:nvSpPr>
          <p:cNvPr id="235569" name="Rectangle 49"/>
          <p:cNvSpPr>
            <a:spLocks noChangeArrowheads="1"/>
          </p:cNvSpPr>
          <p:nvPr/>
        </p:nvSpPr>
        <p:spPr bwMode="auto">
          <a:xfrm>
            <a:off x="8807450" y="1454150"/>
            <a:ext cx="11113" cy="3732213"/>
          </a:xfrm>
          <a:prstGeom prst="rect">
            <a:avLst/>
          </a:prstGeom>
          <a:solidFill>
            <a:srgbClr val="FFFFFF"/>
          </a:solidFill>
          <a:ln w="9525">
            <a:noFill/>
            <a:miter lim="800000"/>
            <a:headEnd/>
            <a:tailEnd/>
          </a:ln>
        </p:spPr>
        <p:txBody>
          <a:bodyPr/>
          <a:lstStyle/>
          <a:p>
            <a:endParaRPr lang="en-US"/>
          </a:p>
        </p:txBody>
      </p:sp>
      <p:sp>
        <p:nvSpPr>
          <p:cNvPr id="235570" name="Line 50"/>
          <p:cNvSpPr>
            <a:spLocks noChangeShapeType="1"/>
          </p:cNvSpPr>
          <p:nvPr/>
        </p:nvSpPr>
        <p:spPr bwMode="auto">
          <a:xfrm>
            <a:off x="471488" y="1444625"/>
            <a:ext cx="8347075" cy="1588"/>
          </a:xfrm>
          <a:prstGeom prst="line">
            <a:avLst/>
          </a:prstGeom>
          <a:noFill/>
          <a:ln w="0">
            <a:noFill/>
            <a:round/>
            <a:headEnd/>
            <a:tailEnd/>
          </a:ln>
        </p:spPr>
        <p:txBody>
          <a:bodyPr/>
          <a:lstStyle/>
          <a:p>
            <a:endParaRPr lang="en-US"/>
          </a:p>
        </p:txBody>
      </p:sp>
      <p:sp>
        <p:nvSpPr>
          <p:cNvPr id="235571" name="Rectangle 51"/>
          <p:cNvSpPr>
            <a:spLocks noChangeArrowheads="1"/>
          </p:cNvSpPr>
          <p:nvPr/>
        </p:nvSpPr>
        <p:spPr bwMode="auto">
          <a:xfrm>
            <a:off x="471488" y="1444625"/>
            <a:ext cx="8358187" cy="9525"/>
          </a:xfrm>
          <a:prstGeom prst="rect">
            <a:avLst/>
          </a:prstGeom>
          <a:solidFill>
            <a:srgbClr val="FFFFFF"/>
          </a:solidFill>
          <a:ln w="9525">
            <a:solidFill>
              <a:srgbClr val="000000"/>
            </a:solidFill>
            <a:miter lim="800000"/>
            <a:headEnd/>
            <a:tailEnd/>
          </a:ln>
        </p:spPr>
        <p:txBody>
          <a:bodyPr/>
          <a:lstStyle/>
          <a:p>
            <a:endParaRPr lang="en-US"/>
          </a:p>
        </p:txBody>
      </p:sp>
      <p:sp>
        <p:nvSpPr>
          <p:cNvPr id="235572" name="Rectangle 52"/>
          <p:cNvSpPr>
            <a:spLocks noChangeArrowheads="1"/>
          </p:cNvSpPr>
          <p:nvPr/>
        </p:nvSpPr>
        <p:spPr bwMode="auto">
          <a:xfrm>
            <a:off x="471488" y="1692275"/>
            <a:ext cx="8358187" cy="9525"/>
          </a:xfrm>
          <a:prstGeom prst="rect">
            <a:avLst/>
          </a:prstGeom>
          <a:solidFill>
            <a:srgbClr val="FFFFFF"/>
          </a:solidFill>
          <a:ln w="9525">
            <a:solidFill>
              <a:srgbClr val="000000"/>
            </a:solidFill>
            <a:miter lim="800000"/>
            <a:headEnd/>
            <a:tailEnd/>
          </a:ln>
        </p:spPr>
        <p:txBody>
          <a:bodyPr/>
          <a:lstStyle/>
          <a:p>
            <a:endParaRPr lang="en-US"/>
          </a:p>
        </p:txBody>
      </p:sp>
      <p:sp>
        <p:nvSpPr>
          <p:cNvPr id="235573" name="Line 53"/>
          <p:cNvSpPr>
            <a:spLocks noChangeShapeType="1"/>
          </p:cNvSpPr>
          <p:nvPr/>
        </p:nvSpPr>
        <p:spPr bwMode="auto">
          <a:xfrm>
            <a:off x="471488" y="2851150"/>
            <a:ext cx="8347075" cy="1588"/>
          </a:xfrm>
          <a:prstGeom prst="line">
            <a:avLst/>
          </a:prstGeom>
          <a:noFill/>
          <a:ln w="0">
            <a:noFill/>
            <a:round/>
            <a:headEnd/>
            <a:tailEnd/>
          </a:ln>
        </p:spPr>
        <p:txBody>
          <a:bodyPr/>
          <a:lstStyle/>
          <a:p>
            <a:endParaRPr lang="en-US"/>
          </a:p>
        </p:txBody>
      </p:sp>
      <p:sp>
        <p:nvSpPr>
          <p:cNvPr id="235574" name="Line 54"/>
          <p:cNvSpPr>
            <a:spLocks noChangeShapeType="1"/>
          </p:cNvSpPr>
          <p:nvPr/>
        </p:nvSpPr>
        <p:spPr bwMode="auto">
          <a:xfrm>
            <a:off x="471488" y="5167313"/>
            <a:ext cx="8347075" cy="1587"/>
          </a:xfrm>
          <a:prstGeom prst="line">
            <a:avLst/>
          </a:prstGeom>
          <a:noFill/>
          <a:ln w="0">
            <a:noFill/>
            <a:round/>
            <a:headEnd/>
            <a:tailEnd/>
          </a:ln>
        </p:spPr>
        <p:txBody>
          <a:bodyPr/>
          <a:lstStyle/>
          <a:p>
            <a:endParaRPr lang="en-US"/>
          </a:p>
        </p:txBody>
      </p:sp>
      <p:sp>
        <p:nvSpPr>
          <p:cNvPr id="235575" name="Rectangle 55"/>
          <p:cNvSpPr>
            <a:spLocks noGrp="1" noChangeArrowheads="1"/>
          </p:cNvSpPr>
          <p:nvPr>
            <p:ph type="title"/>
          </p:nvPr>
        </p:nvSpPr>
        <p:spPr>
          <a:xfrm>
            <a:off x="681038" y="195263"/>
            <a:ext cx="7772400" cy="749300"/>
          </a:xfrm>
          <a:ln/>
        </p:spPr>
        <p:txBody>
          <a:bodyPr/>
          <a:lstStyle/>
          <a:p>
            <a:r>
              <a:rPr lang="en-US" sz="2800" dirty="0"/>
              <a:t>Selecting a Life Cycle Model - Project Characteristic Category Matrix </a:t>
            </a:r>
            <a:r>
              <a:rPr lang="en-US" sz="2800" dirty="0">
                <a:solidFill>
                  <a:srgbClr val="FF0000"/>
                </a:solidFill>
              </a:rPr>
              <a:t>Requirements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4483100" y="1295400"/>
            <a:ext cx="1323975" cy="4979988"/>
          </a:xfrm>
          <a:prstGeom prst="rect">
            <a:avLst/>
          </a:prstGeom>
          <a:solidFill>
            <a:srgbClr val="FFFF00"/>
          </a:solidFill>
          <a:ln w="9525">
            <a:noFill/>
            <a:miter lim="800000"/>
            <a:headEnd/>
            <a:tailEnd/>
          </a:ln>
        </p:spPr>
        <p:txBody>
          <a:bodyPr/>
          <a:lstStyle/>
          <a:p>
            <a:endParaRPr lang="en-US"/>
          </a:p>
        </p:txBody>
      </p:sp>
      <p:sp>
        <p:nvSpPr>
          <p:cNvPr id="237571" name="Rectangle 3"/>
          <p:cNvSpPr>
            <a:spLocks noChangeArrowheads="1"/>
          </p:cNvSpPr>
          <p:nvPr/>
        </p:nvSpPr>
        <p:spPr bwMode="auto">
          <a:xfrm>
            <a:off x="5843588" y="1295400"/>
            <a:ext cx="1270000" cy="4979988"/>
          </a:xfrm>
          <a:prstGeom prst="rect">
            <a:avLst/>
          </a:prstGeom>
          <a:solidFill>
            <a:srgbClr val="FFFF00"/>
          </a:solidFill>
          <a:ln w="9525">
            <a:noFill/>
            <a:miter lim="800000"/>
            <a:headEnd/>
            <a:tailEnd/>
          </a:ln>
        </p:spPr>
        <p:txBody>
          <a:bodyPr/>
          <a:lstStyle/>
          <a:p>
            <a:endParaRPr lang="en-US"/>
          </a:p>
        </p:txBody>
      </p:sp>
      <p:sp>
        <p:nvSpPr>
          <p:cNvPr id="237572" name="Rectangle 4"/>
          <p:cNvSpPr>
            <a:spLocks noChangeArrowheads="1"/>
          </p:cNvSpPr>
          <p:nvPr/>
        </p:nvSpPr>
        <p:spPr bwMode="auto">
          <a:xfrm>
            <a:off x="642938" y="1306513"/>
            <a:ext cx="1196975" cy="228600"/>
          </a:xfrm>
          <a:prstGeom prst="rect">
            <a:avLst/>
          </a:prstGeom>
          <a:noFill/>
          <a:ln w="9525">
            <a:noFill/>
            <a:miter lim="800000"/>
            <a:headEnd/>
            <a:tailEnd/>
          </a:ln>
        </p:spPr>
        <p:txBody>
          <a:bodyPr wrap="none" lIns="0" tIns="0" rIns="0" bIns="0">
            <a:spAutoFit/>
          </a:bodyPr>
          <a:lstStyle/>
          <a:p>
            <a:r>
              <a:rPr lang="en-US" sz="1500" b="1">
                <a:solidFill>
                  <a:srgbClr val="000000"/>
                </a:solidFill>
              </a:rPr>
              <a:t>Project Team</a:t>
            </a:r>
            <a:endParaRPr lang="en-US" sz="3200">
              <a:solidFill>
                <a:srgbClr val="000000"/>
              </a:solidFill>
              <a:latin typeface="Tahoma" pitchFamily="34" charset="0"/>
            </a:endParaRPr>
          </a:p>
        </p:txBody>
      </p:sp>
      <p:sp>
        <p:nvSpPr>
          <p:cNvPr id="237573" name="Rectangle 5"/>
          <p:cNvSpPr>
            <a:spLocks noChangeArrowheads="1"/>
          </p:cNvSpPr>
          <p:nvPr/>
        </p:nvSpPr>
        <p:spPr bwMode="auto">
          <a:xfrm>
            <a:off x="4822825" y="1306513"/>
            <a:ext cx="804863" cy="228600"/>
          </a:xfrm>
          <a:prstGeom prst="rect">
            <a:avLst/>
          </a:prstGeom>
          <a:noFill/>
          <a:ln w="9525">
            <a:noFill/>
            <a:miter lim="800000"/>
            <a:headEnd/>
            <a:tailEnd/>
          </a:ln>
        </p:spPr>
        <p:txBody>
          <a:bodyPr wrap="none" lIns="0" tIns="0" rIns="0" bIns="0">
            <a:spAutoFit/>
          </a:bodyPr>
          <a:lstStyle/>
          <a:p>
            <a:r>
              <a:rPr lang="en-US" sz="1500" b="1">
                <a:solidFill>
                  <a:srgbClr val="000000"/>
                </a:solidFill>
              </a:rPr>
              <a:t>Waterfall</a:t>
            </a:r>
            <a:endParaRPr lang="en-US" sz="3200">
              <a:solidFill>
                <a:srgbClr val="000000"/>
              </a:solidFill>
              <a:latin typeface="Tahoma" pitchFamily="34" charset="0"/>
            </a:endParaRPr>
          </a:p>
        </p:txBody>
      </p:sp>
      <p:sp>
        <p:nvSpPr>
          <p:cNvPr id="237574" name="Rectangle 6"/>
          <p:cNvSpPr>
            <a:spLocks noChangeArrowheads="1"/>
          </p:cNvSpPr>
          <p:nvPr/>
        </p:nvSpPr>
        <p:spPr bwMode="auto">
          <a:xfrm>
            <a:off x="6064250" y="1306513"/>
            <a:ext cx="889000" cy="228600"/>
          </a:xfrm>
          <a:prstGeom prst="rect">
            <a:avLst/>
          </a:prstGeom>
          <a:noFill/>
          <a:ln w="9525">
            <a:noFill/>
            <a:miter lim="800000"/>
            <a:headEnd/>
            <a:tailEnd/>
          </a:ln>
        </p:spPr>
        <p:txBody>
          <a:bodyPr wrap="none" lIns="0" tIns="0" rIns="0" bIns="0">
            <a:spAutoFit/>
          </a:bodyPr>
          <a:lstStyle/>
          <a:p>
            <a:r>
              <a:rPr lang="en-US" sz="1500" b="1">
                <a:solidFill>
                  <a:srgbClr val="000000"/>
                </a:solidFill>
              </a:rPr>
              <a:t>Prototype</a:t>
            </a:r>
            <a:endParaRPr lang="en-US" sz="3200">
              <a:solidFill>
                <a:srgbClr val="000000"/>
              </a:solidFill>
              <a:latin typeface="Tahoma" pitchFamily="34" charset="0"/>
            </a:endParaRPr>
          </a:p>
        </p:txBody>
      </p:sp>
      <p:sp>
        <p:nvSpPr>
          <p:cNvPr id="237575" name="Rectangle 7"/>
          <p:cNvSpPr>
            <a:spLocks noChangeArrowheads="1"/>
          </p:cNvSpPr>
          <p:nvPr/>
        </p:nvSpPr>
        <p:spPr bwMode="auto">
          <a:xfrm>
            <a:off x="7400925" y="1306513"/>
            <a:ext cx="528638" cy="228600"/>
          </a:xfrm>
          <a:prstGeom prst="rect">
            <a:avLst/>
          </a:prstGeom>
          <a:noFill/>
          <a:ln w="9525">
            <a:noFill/>
            <a:miter lim="800000"/>
            <a:headEnd/>
            <a:tailEnd/>
          </a:ln>
        </p:spPr>
        <p:txBody>
          <a:bodyPr wrap="none" lIns="0" tIns="0" rIns="0" bIns="0">
            <a:spAutoFit/>
          </a:bodyPr>
          <a:lstStyle/>
          <a:p>
            <a:r>
              <a:rPr lang="en-US" sz="1500" b="1">
                <a:solidFill>
                  <a:srgbClr val="000000"/>
                </a:solidFill>
              </a:rPr>
              <a:t>Spiral</a:t>
            </a:r>
            <a:endParaRPr lang="en-US" sz="3200">
              <a:solidFill>
                <a:srgbClr val="000000"/>
              </a:solidFill>
              <a:latin typeface="Tahoma" pitchFamily="34" charset="0"/>
            </a:endParaRPr>
          </a:p>
        </p:txBody>
      </p:sp>
      <p:sp>
        <p:nvSpPr>
          <p:cNvPr id="237576" name="Rectangle 8"/>
          <p:cNvSpPr>
            <a:spLocks noChangeArrowheads="1"/>
          </p:cNvSpPr>
          <p:nvPr/>
        </p:nvSpPr>
        <p:spPr bwMode="auto">
          <a:xfrm>
            <a:off x="8081963" y="1306513"/>
            <a:ext cx="414337" cy="228600"/>
          </a:xfrm>
          <a:prstGeom prst="rect">
            <a:avLst/>
          </a:prstGeom>
          <a:noFill/>
          <a:ln w="9525">
            <a:noFill/>
            <a:miter lim="800000"/>
            <a:headEnd/>
            <a:tailEnd/>
          </a:ln>
        </p:spPr>
        <p:txBody>
          <a:bodyPr wrap="none" lIns="0" tIns="0" rIns="0" bIns="0">
            <a:spAutoFit/>
          </a:bodyPr>
          <a:lstStyle/>
          <a:p>
            <a:r>
              <a:rPr lang="en-US" sz="1500" b="1">
                <a:solidFill>
                  <a:srgbClr val="000000"/>
                </a:solidFill>
              </a:rPr>
              <a:t>RAD</a:t>
            </a:r>
            <a:endParaRPr lang="en-US" sz="3200">
              <a:solidFill>
                <a:srgbClr val="000000"/>
              </a:solidFill>
              <a:latin typeface="Tahoma" pitchFamily="34" charset="0"/>
            </a:endParaRPr>
          </a:p>
        </p:txBody>
      </p:sp>
      <p:sp>
        <p:nvSpPr>
          <p:cNvPr id="237577" name="Rectangle 9"/>
          <p:cNvSpPr>
            <a:spLocks noChangeArrowheads="1"/>
          </p:cNvSpPr>
          <p:nvPr/>
        </p:nvSpPr>
        <p:spPr bwMode="auto">
          <a:xfrm>
            <a:off x="642938" y="1685925"/>
            <a:ext cx="3373437" cy="457200"/>
          </a:xfrm>
          <a:prstGeom prst="rect">
            <a:avLst/>
          </a:prstGeom>
          <a:noFill/>
          <a:ln w="9525">
            <a:noFill/>
            <a:miter lim="800000"/>
            <a:headEnd/>
            <a:tailEnd/>
          </a:ln>
        </p:spPr>
        <p:txBody>
          <a:bodyPr lIns="0" tIns="0" rIns="0" bIns="0">
            <a:spAutoFit/>
          </a:bodyPr>
          <a:lstStyle/>
          <a:p>
            <a:r>
              <a:rPr lang="en-US" sz="1500">
                <a:solidFill>
                  <a:srgbClr val="000000"/>
                </a:solidFill>
              </a:rPr>
              <a:t>Are the majority of team members new to the problem domain for the project?</a:t>
            </a:r>
          </a:p>
        </p:txBody>
      </p:sp>
      <p:sp>
        <p:nvSpPr>
          <p:cNvPr id="237578" name="Rectangle 10"/>
          <p:cNvSpPr>
            <a:spLocks noChangeArrowheads="1"/>
          </p:cNvSpPr>
          <p:nvPr/>
        </p:nvSpPr>
        <p:spPr bwMode="auto">
          <a:xfrm>
            <a:off x="5051425" y="1901825"/>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7579" name="Rectangle 11"/>
          <p:cNvSpPr>
            <a:spLocks noChangeArrowheads="1"/>
          </p:cNvSpPr>
          <p:nvPr/>
        </p:nvSpPr>
        <p:spPr bwMode="auto">
          <a:xfrm>
            <a:off x="6272213" y="1901825"/>
            <a:ext cx="328612"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3200">
              <a:solidFill>
                <a:srgbClr val="000000"/>
              </a:solidFill>
              <a:latin typeface="Tahoma" pitchFamily="34" charset="0"/>
            </a:endParaRPr>
          </a:p>
        </p:txBody>
      </p:sp>
      <p:sp>
        <p:nvSpPr>
          <p:cNvPr id="237580" name="Rectangle 12"/>
          <p:cNvSpPr>
            <a:spLocks noChangeArrowheads="1"/>
          </p:cNvSpPr>
          <p:nvPr/>
        </p:nvSpPr>
        <p:spPr bwMode="auto">
          <a:xfrm>
            <a:off x="7488238" y="1901825"/>
            <a:ext cx="328612"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3200">
              <a:solidFill>
                <a:srgbClr val="000000"/>
              </a:solidFill>
              <a:latin typeface="Tahoma" pitchFamily="34" charset="0"/>
            </a:endParaRPr>
          </a:p>
        </p:txBody>
      </p:sp>
      <p:sp>
        <p:nvSpPr>
          <p:cNvPr id="237581" name="Rectangle 13"/>
          <p:cNvSpPr>
            <a:spLocks noChangeArrowheads="1"/>
          </p:cNvSpPr>
          <p:nvPr/>
        </p:nvSpPr>
        <p:spPr bwMode="auto">
          <a:xfrm>
            <a:off x="8137525" y="1901825"/>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7582" name="Rectangle 14"/>
          <p:cNvSpPr>
            <a:spLocks noChangeArrowheads="1"/>
          </p:cNvSpPr>
          <p:nvPr/>
        </p:nvSpPr>
        <p:spPr bwMode="auto">
          <a:xfrm>
            <a:off x="5019675" y="2881313"/>
            <a:ext cx="328613"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3200">
              <a:solidFill>
                <a:srgbClr val="000000"/>
              </a:solidFill>
              <a:latin typeface="Tahoma" pitchFamily="34" charset="0"/>
            </a:endParaRPr>
          </a:p>
        </p:txBody>
      </p:sp>
      <p:sp>
        <p:nvSpPr>
          <p:cNvPr id="237583" name="Rectangle 15"/>
          <p:cNvSpPr>
            <a:spLocks noChangeArrowheads="1"/>
          </p:cNvSpPr>
          <p:nvPr/>
        </p:nvSpPr>
        <p:spPr bwMode="auto">
          <a:xfrm>
            <a:off x="6303963" y="2881313"/>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7584" name="Rectangle 16"/>
          <p:cNvSpPr>
            <a:spLocks noChangeArrowheads="1"/>
          </p:cNvSpPr>
          <p:nvPr/>
        </p:nvSpPr>
        <p:spPr bwMode="auto">
          <a:xfrm>
            <a:off x="7488238" y="2881313"/>
            <a:ext cx="328612"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3200">
              <a:solidFill>
                <a:srgbClr val="000000"/>
              </a:solidFill>
              <a:latin typeface="Tahoma" pitchFamily="34" charset="0"/>
            </a:endParaRPr>
          </a:p>
        </p:txBody>
      </p:sp>
      <p:sp>
        <p:nvSpPr>
          <p:cNvPr id="237585" name="Rectangle 17"/>
          <p:cNvSpPr>
            <a:spLocks noChangeArrowheads="1"/>
          </p:cNvSpPr>
          <p:nvPr/>
        </p:nvSpPr>
        <p:spPr bwMode="auto">
          <a:xfrm>
            <a:off x="8137525" y="2881313"/>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7586" name="Rectangle 18"/>
          <p:cNvSpPr>
            <a:spLocks noChangeArrowheads="1"/>
          </p:cNvSpPr>
          <p:nvPr/>
        </p:nvSpPr>
        <p:spPr bwMode="auto">
          <a:xfrm>
            <a:off x="5019675" y="3806825"/>
            <a:ext cx="328613"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3200">
              <a:solidFill>
                <a:srgbClr val="000000"/>
              </a:solidFill>
              <a:latin typeface="Tahoma" pitchFamily="34" charset="0"/>
            </a:endParaRPr>
          </a:p>
        </p:txBody>
      </p:sp>
      <p:sp>
        <p:nvSpPr>
          <p:cNvPr id="237587" name="Rectangle 19"/>
          <p:cNvSpPr>
            <a:spLocks noChangeArrowheads="1"/>
          </p:cNvSpPr>
          <p:nvPr/>
        </p:nvSpPr>
        <p:spPr bwMode="auto">
          <a:xfrm>
            <a:off x="6303963" y="3806825"/>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7588" name="Rectangle 20"/>
          <p:cNvSpPr>
            <a:spLocks noChangeArrowheads="1"/>
          </p:cNvSpPr>
          <p:nvPr/>
        </p:nvSpPr>
        <p:spPr bwMode="auto">
          <a:xfrm>
            <a:off x="7488238" y="3806825"/>
            <a:ext cx="328612"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3200">
              <a:solidFill>
                <a:srgbClr val="000000"/>
              </a:solidFill>
              <a:latin typeface="Tahoma" pitchFamily="34" charset="0"/>
            </a:endParaRPr>
          </a:p>
        </p:txBody>
      </p:sp>
      <p:sp>
        <p:nvSpPr>
          <p:cNvPr id="237589" name="Rectangle 21"/>
          <p:cNvSpPr>
            <a:spLocks noChangeArrowheads="1"/>
          </p:cNvSpPr>
          <p:nvPr/>
        </p:nvSpPr>
        <p:spPr bwMode="auto">
          <a:xfrm>
            <a:off x="8137525" y="3806825"/>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7590" name="Rectangle 22"/>
          <p:cNvSpPr>
            <a:spLocks noChangeArrowheads="1"/>
          </p:cNvSpPr>
          <p:nvPr/>
        </p:nvSpPr>
        <p:spPr bwMode="auto">
          <a:xfrm>
            <a:off x="642938" y="4611688"/>
            <a:ext cx="3446462" cy="457200"/>
          </a:xfrm>
          <a:prstGeom prst="rect">
            <a:avLst/>
          </a:prstGeom>
          <a:noFill/>
          <a:ln w="9525">
            <a:noFill/>
            <a:miter lim="800000"/>
            <a:headEnd/>
            <a:tailEnd/>
          </a:ln>
        </p:spPr>
        <p:txBody>
          <a:bodyPr lIns="0" tIns="0" rIns="0" bIns="0">
            <a:spAutoFit/>
          </a:bodyPr>
          <a:lstStyle/>
          <a:p>
            <a:r>
              <a:rPr lang="en-US" sz="1500">
                <a:solidFill>
                  <a:srgbClr val="000000"/>
                </a:solidFill>
              </a:rPr>
              <a:t>Are the team members subject to reassignment during the life cycle? </a:t>
            </a:r>
          </a:p>
        </p:txBody>
      </p:sp>
      <p:sp>
        <p:nvSpPr>
          <p:cNvPr id="237591" name="Rectangle 23"/>
          <p:cNvSpPr>
            <a:spLocks noChangeArrowheads="1"/>
          </p:cNvSpPr>
          <p:nvPr/>
        </p:nvSpPr>
        <p:spPr bwMode="auto">
          <a:xfrm>
            <a:off x="642938" y="4776788"/>
            <a:ext cx="52387" cy="228600"/>
          </a:xfrm>
          <a:prstGeom prst="rect">
            <a:avLst/>
          </a:prstGeom>
          <a:noFill/>
          <a:ln w="9525">
            <a:noFill/>
            <a:miter lim="800000"/>
            <a:headEnd/>
            <a:tailEnd/>
          </a:ln>
        </p:spPr>
        <p:txBody>
          <a:bodyPr wrap="none" lIns="0" tIns="0" rIns="0" bIns="0">
            <a:spAutoFit/>
          </a:bodyPr>
          <a:lstStyle/>
          <a:p>
            <a:r>
              <a:rPr lang="en-US" sz="1500">
                <a:solidFill>
                  <a:srgbClr val="000000"/>
                </a:solidFill>
              </a:rPr>
              <a:t> </a:t>
            </a:r>
            <a:endParaRPr lang="en-US" sz="3200">
              <a:solidFill>
                <a:srgbClr val="000000"/>
              </a:solidFill>
              <a:latin typeface="Tahoma" pitchFamily="34" charset="0"/>
            </a:endParaRPr>
          </a:p>
        </p:txBody>
      </p:sp>
      <p:sp>
        <p:nvSpPr>
          <p:cNvPr id="237592" name="Rectangle 24"/>
          <p:cNvSpPr>
            <a:spLocks noChangeArrowheads="1"/>
          </p:cNvSpPr>
          <p:nvPr/>
        </p:nvSpPr>
        <p:spPr bwMode="auto">
          <a:xfrm>
            <a:off x="5051425" y="4754563"/>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7593" name="Rectangle 25"/>
          <p:cNvSpPr>
            <a:spLocks noChangeArrowheads="1"/>
          </p:cNvSpPr>
          <p:nvPr/>
        </p:nvSpPr>
        <p:spPr bwMode="auto">
          <a:xfrm>
            <a:off x="6272213" y="4754563"/>
            <a:ext cx="328612"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3200">
              <a:solidFill>
                <a:srgbClr val="000000"/>
              </a:solidFill>
              <a:latin typeface="Tahoma" pitchFamily="34" charset="0"/>
            </a:endParaRPr>
          </a:p>
        </p:txBody>
      </p:sp>
      <p:sp>
        <p:nvSpPr>
          <p:cNvPr id="237594" name="Rectangle 26"/>
          <p:cNvSpPr>
            <a:spLocks noChangeArrowheads="1"/>
          </p:cNvSpPr>
          <p:nvPr/>
        </p:nvSpPr>
        <p:spPr bwMode="auto">
          <a:xfrm>
            <a:off x="7488238" y="4754563"/>
            <a:ext cx="328612"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3200">
              <a:solidFill>
                <a:srgbClr val="000000"/>
              </a:solidFill>
              <a:latin typeface="Tahoma" pitchFamily="34" charset="0"/>
            </a:endParaRPr>
          </a:p>
        </p:txBody>
      </p:sp>
      <p:sp>
        <p:nvSpPr>
          <p:cNvPr id="237595" name="Rectangle 27"/>
          <p:cNvSpPr>
            <a:spLocks noChangeArrowheads="1"/>
          </p:cNvSpPr>
          <p:nvPr/>
        </p:nvSpPr>
        <p:spPr bwMode="auto">
          <a:xfrm>
            <a:off x="8137525" y="4754563"/>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7596" name="Rectangle 28"/>
          <p:cNvSpPr>
            <a:spLocks noChangeArrowheads="1"/>
          </p:cNvSpPr>
          <p:nvPr/>
        </p:nvSpPr>
        <p:spPr bwMode="auto">
          <a:xfrm>
            <a:off x="642938" y="5462588"/>
            <a:ext cx="3438525" cy="457200"/>
          </a:xfrm>
          <a:prstGeom prst="rect">
            <a:avLst/>
          </a:prstGeom>
          <a:noFill/>
          <a:ln w="9525">
            <a:noFill/>
            <a:miter lim="800000"/>
            <a:headEnd/>
            <a:tailEnd/>
          </a:ln>
        </p:spPr>
        <p:txBody>
          <a:bodyPr lIns="0" tIns="0" rIns="0" bIns="0">
            <a:spAutoFit/>
          </a:bodyPr>
          <a:lstStyle/>
          <a:p>
            <a:r>
              <a:rPr lang="en-US" sz="1500">
                <a:solidFill>
                  <a:srgbClr val="000000"/>
                </a:solidFill>
              </a:rPr>
              <a:t>Is there training available for the project team if required? </a:t>
            </a:r>
          </a:p>
        </p:txBody>
      </p:sp>
      <p:sp>
        <p:nvSpPr>
          <p:cNvPr id="237597" name="Rectangle 29"/>
          <p:cNvSpPr>
            <a:spLocks noChangeArrowheads="1"/>
          </p:cNvSpPr>
          <p:nvPr/>
        </p:nvSpPr>
        <p:spPr bwMode="auto">
          <a:xfrm>
            <a:off x="5051425" y="5614988"/>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7598" name="Rectangle 30"/>
          <p:cNvSpPr>
            <a:spLocks noChangeArrowheads="1"/>
          </p:cNvSpPr>
          <p:nvPr/>
        </p:nvSpPr>
        <p:spPr bwMode="auto">
          <a:xfrm>
            <a:off x="6303963" y="5614988"/>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7599" name="Rectangle 31"/>
          <p:cNvSpPr>
            <a:spLocks noChangeArrowheads="1"/>
          </p:cNvSpPr>
          <p:nvPr/>
        </p:nvSpPr>
        <p:spPr bwMode="auto">
          <a:xfrm>
            <a:off x="7521575" y="5614988"/>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7600" name="Rectangle 32"/>
          <p:cNvSpPr>
            <a:spLocks noChangeArrowheads="1"/>
          </p:cNvSpPr>
          <p:nvPr/>
        </p:nvSpPr>
        <p:spPr bwMode="auto">
          <a:xfrm>
            <a:off x="8104188" y="5614988"/>
            <a:ext cx="328612"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3200">
              <a:solidFill>
                <a:srgbClr val="000000"/>
              </a:solidFill>
              <a:latin typeface="Tahoma" pitchFamily="34" charset="0"/>
            </a:endParaRPr>
          </a:p>
        </p:txBody>
      </p:sp>
      <p:sp>
        <p:nvSpPr>
          <p:cNvPr id="237601" name="Rectangle 33"/>
          <p:cNvSpPr>
            <a:spLocks noChangeArrowheads="1"/>
          </p:cNvSpPr>
          <p:nvPr/>
        </p:nvSpPr>
        <p:spPr bwMode="auto">
          <a:xfrm>
            <a:off x="609600" y="1295400"/>
            <a:ext cx="11113" cy="1588"/>
          </a:xfrm>
          <a:prstGeom prst="rect">
            <a:avLst/>
          </a:prstGeom>
          <a:solidFill>
            <a:srgbClr val="C0C0C0"/>
          </a:solidFill>
          <a:ln w="9525">
            <a:noFill/>
            <a:miter lim="800000"/>
            <a:headEnd/>
            <a:tailEnd/>
          </a:ln>
        </p:spPr>
        <p:txBody>
          <a:bodyPr/>
          <a:lstStyle/>
          <a:p>
            <a:endParaRPr lang="en-US"/>
          </a:p>
        </p:txBody>
      </p:sp>
      <p:sp>
        <p:nvSpPr>
          <p:cNvPr id="237602" name="Rectangle 34"/>
          <p:cNvSpPr>
            <a:spLocks noChangeArrowheads="1"/>
          </p:cNvSpPr>
          <p:nvPr/>
        </p:nvSpPr>
        <p:spPr bwMode="auto">
          <a:xfrm>
            <a:off x="1920875" y="1295400"/>
            <a:ext cx="11113" cy="1588"/>
          </a:xfrm>
          <a:prstGeom prst="rect">
            <a:avLst/>
          </a:prstGeom>
          <a:solidFill>
            <a:srgbClr val="C0C0C0"/>
          </a:solidFill>
          <a:ln w="9525">
            <a:noFill/>
            <a:miter lim="800000"/>
            <a:headEnd/>
            <a:tailEnd/>
          </a:ln>
        </p:spPr>
        <p:txBody>
          <a:bodyPr/>
          <a:lstStyle/>
          <a:p>
            <a:endParaRPr lang="en-US"/>
          </a:p>
        </p:txBody>
      </p:sp>
      <p:sp>
        <p:nvSpPr>
          <p:cNvPr id="237603" name="Rectangle 35"/>
          <p:cNvSpPr>
            <a:spLocks noChangeArrowheads="1"/>
          </p:cNvSpPr>
          <p:nvPr/>
        </p:nvSpPr>
        <p:spPr bwMode="auto">
          <a:xfrm>
            <a:off x="3233738" y="1295400"/>
            <a:ext cx="11112" cy="1588"/>
          </a:xfrm>
          <a:prstGeom prst="rect">
            <a:avLst/>
          </a:prstGeom>
          <a:solidFill>
            <a:srgbClr val="C0C0C0"/>
          </a:solidFill>
          <a:ln w="9525">
            <a:noFill/>
            <a:miter lim="800000"/>
            <a:headEnd/>
            <a:tailEnd/>
          </a:ln>
        </p:spPr>
        <p:txBody>
          <a:bodyPr/>
          <a:lstStyle/>
          <a:p>
            <a:endParaRPr lang="en-US"/>
          </a:p>
        </p:txBody>
      </p:sp>
      <p:sp>
        <p:nvSpPr>
          <p:cNvPr id="237604" name="Rectangle 36"/>
          <p:cNvSpPr>
            <a:spLocks noChangeArrowheads="1"/>
          </p:cNvSpPr>
          <p:nvPr/>
        </p:nvSpPr>
        <p:spPr bwMode="auto">
          <a:xfrm>
            <a:off x="4545013" y="1295400"/>
            <a:ext cx="11112" cy="1588"/>
          </a:xfrm>
          <a:prstGeom prst="rect">
            <a:avLst/>
          </a:prstGeom>
          <a:solidFill>
            <a:srgbClr val="C0C0C0"/>
          </a:solidFill>
          <a:ln w="9525">
            <a:noFill/>
            <a:miter lim="800000"/>
            <a:headEnd/>
            <a:tailEnd/>
          </a:ln>
        </p:spPr>
        <p:txBody>
          <a:bodyPr/>
          <a:lstStyle/>
          <a:p>
            <a:endParaRPr lang="en-US"/>
          </a:p>
        </p:txBody>
      </p:sp>
      <p:sp>
        <p:nvSpPr>
          <p:cNvPr id="237605" name="Rectangle 37"/>
          <p:cNvSpPr>
            <a:spLocks noChangeArrowheads="1"/>
          </p:cNvSpPr>
          <p:nvPr/>
        </p:nvSpPr>
        <p:spPr bwMode="auto">
          <a:xfrm>
            <a:off x="5856288" y="1295400"/>
            <a:ext cx="11112" cy="1588"/>
          </a:xfrm>
          <a:prstGeom prst="rect">
            <a:avLst/>
          </a:prstGeom>
          <a:solidFill>
            <a:srgbClr val="C0C0C0"/>
          </a:solidFill>
          <a:ln w="9525">
            <a:noFill/>
            <a:miter lim="800000"/>
            <a:headEnd/>
            <a:tailEnd/>
          </a:ln>
        </p:spPr>
        <p:txBody>
          <a:bodyPr/>
          <a:lstStyle/>
          <a:p>
            <a:endParaRPr lang="en-US"/>
          </a:p>
        </p:txBody>
      </p:sp>
      <p:sp>
        <p:nvSpPr>
          <p:cNvPr id="237606" name="Rectangle 38"/>
          <p:cNvSpPr>
            <a:spLocks noChangeArrowheads="1"/>
          </p:cNvSpPr>
          <p:nvPr/>
        </p:nvSpPr>
        <p:spPr bwMode="auto">
          <a:xfrm>
            <a:off x="7169150" y="1295400"/>
            <a:ext cx="11113" cy="1588"/>
          </a:xfrm>
          <a:prstGeom prst="rect">
            <a:avLst/>
          </a:prstGeom>
          <a:solidFill>
            <a:srgbClr val="C0C0C0"/>
          </a:solidFill>
          <a:ln w="9525">
            <a:noFill/>
            <a:miter lim="800000"/>
            <a:headEnd/>
            <a:tailEnd/>
          </a:ln>
        </p:spPr>
        <p:txBody>
          <a:bodyPr/>
          <a:lstStyle/>
          <a:p>
            <a:endParaRPr lang="en-US"/>
          </a:p>
        </p:txBody>
      </p:sp>
      <p:sp>
        <p:nvSpPr>
          <p:cNvPr id="237607" name="Rectangle 39"/>
          <p:cNvSpPr>
            <a:spLocks noChangeArrowheads="1"/>
          </p:cNvSpPr>
          <p:nvPr/>
        </p:nvSpPr>
        <p:spPr bwMode="auto">
          <a:xfrm>
            <a:off x="8480425" y="1295400"/>
            <a:ext cx="11113" cy="1588"/>
          </a:xfrm>
          <a:prstGeom prst="rect">
            <a:avLst/>
          </a:prstGeom>
          <a:solidFill>
            <a:srgbClr val="C0C0C0"/>
          </a:solidFill>
          <a:ln w="9525">
            <a:noFill/>
            <a:miter lim="800000"/>
            <a:headEnd/>
            <a:tailEnd/>
          </a:ln>
        </p:spPr>
        <p:txBody>
          <a:bodyPr/>
          <a:lstStyle/>
          <a:p>
            <a:endParaRPr lang="en-US"/>
          </a:p>
        </p:txBody>
      </p:sp>
      <p:sp>
        <p:nvSpPr>
          <p:cNvPr id="237608" name="Line 40"/>
          <p:cNvSpPr>
            <a:spLocks noChangeShapeType="1"/>
          </p:cNvSpPr>
          <p:nvPr/>
        </p:nvSpPr>
        <p:spPr bwMode="auto">
          <a:xfrm>
            <a:off x="609600" y="1295400"/>
            <a:ext cx="1588" cy="4792663"/>
          </a:xfrm>
          <a:prstGeom prst="line">
            <a:avLst/>
          </a:prstGeom>
          <a:noFill/>
          <a:ln w="0">
            <a:solidFill>
              <a:srgbClr val="FFFFFF"/>
            </a:solidFill>
            <a:round/>
            <a:headEnd/>
            <a:tailEnd/>
          </a:ln>
        </p:spPr>
        <p:txBody>
          <a:bodyPr/>
          <a:lstStyle/>
          <a:p>
            <a:endParaRPr lang="en-US"/>
          </a:p>
        </p:txBody>
      </p:sp>
      <p:sp>
        <p:nvSpPr>
          <p:cNvPr id="237609" name="Rectangle 41"/>
          <p:cNvSpPr>
            <a:spLocks noChangeArrowheads="1"/>
          </p:cNvSpPr>
          <p:nvPr/>
        </p:nvSpPr>
        <p:spPr bwMode="auto">
          <a:xfrm>
            <a:off x="609600" y="1295400"/>
            <a:ext cx="11113" cy="4803775"/>
          </a:xfrm>
          <a:prstGeom prst="rect">
            <a:avLst/>
          </a:prstGeom>
          <a:solidFill>
            <a:srgbClr val="FFFFFF"/>
          </a:solidFill>
          <a:ln w="9525">
            <a:noFill/>
            <a:miter lim="800000"/>
            <a:headEnd/>
            <a:tailEnd/>
          </a:ln>
        </p:spPr>
        <p:txBody>
          <a:bodyPr/>
          <a:lstStyle/>
          <a:p>
            <a:endParaRPr lang="en-US"/>
          </a:p>
        </p:txBody>
      </p:sp>
      <p:sp>
        <p:nvSpPr>
          <p:cNvPr id="237610" name="Rectangle 42"/>
          <p:cNvSpPr>
            <a:spLocks noChangeArrowheads="1"/>
          </p:cNvSpPr>
          <p:nvPr/>
        </p:nvSpPr>
        <p:spPr bwMode="auto">
          <a:xfrm>
            <a:off x="1920875" y="1306513"/>
            <a:ext cx="11113" cy="4792662"/>
          </a:xfrm>
          <a:prstGeom prst="rect">
            <a:avLst/>
          </a:prstGeom>
          <a:solidFill>
            <a:srgbClr val="FFFFFF"/>
          </a:solidFill>
          <a:ln w="9525">
            <a:noFill/>
            <a:miter lim="800000"/>
            <a:headEnd/>
            <a:tailEnd/>
          </a:ln>
        </p:spPr>
        <p:txBody>
          <a:bodyPr/>
          <a:lstStyle/>
          <a:p>
            <a:endParaRPr lang="en-US"/>
          </a:p>
        </p:txBody>
      </p:sp>
      <p:sp>
        <p:nvSpPr>
          <p:cNvPr id="237611" name="Line 43"/>
          <p:cNvSpPr>
            <a:spLocks noChangeShapeType="1"/>
          </p:cNvSpPr>
          <p:nvPr/>
        </p:nvSpPr>
        <p:spPr bwMode="auto">
          <a:xfrm>
            <a:off x="5795963" y="1306513"/>
            <a:ext cx="1587" cy="4781550"/>
          </a:xfrm>
          <a:prstGeom prst="line">
            <a:avLst/>
          </a:prstGeom>
          <a:noFill/>
          <a:ln w="0">
            <a:solidFill>
              <a:srgbClr val="FFFFFF"/>
            </a:solidFill>
            <a:round/>
            <a:headEnd/>
            <a:tailEnd/>
          </a:ln>
        </p:spPr>
        <p:txBody>
          <a:bodyPr/>
          <a:lstStyle/>
          <a:p>
            <a:endParaRPr lang="en-US"/>
          </a:p>
        </p:txBody>
      </p:sp>
      <p:sp>
        <p:nvSpPr>
          <p:cNvPr id="237612" name="Rectangle 44"/>
          <p:cNvSpPr>
            <a:spLocks noChangeArrowheads="1"/>
          </p:cNvSpPr>
          <p:nvPr/>
        </p:nvSpPr>
        <p:spPr bwMode="auto">
          <a:xfrm>
            <a:off x="5795963" y="1306513"/>
            <a:ext cx="11112" cy="4792662"/>
          </a:xfrm>
          <a:prstGeom prst="rect">
            <a:avLst/>
          </a:prstGeom>
          <a:solidFill>
            <a:srgbClr val="FFFFFF"/>
          </a:solidFill>
          <a:ln w="9525">
            <a:noFill/>
            <a:miter lim="800000"/>
            <a:headEnd/>
            <a:tailEnd/>
          </a:ln>
        </p:spPr>
        <p:txBody>
          <a:bodyPr/>
          <a:lstStyle/>
          <a:p>
            <a:endParaRPr lang="en-US"/>
          </a:p>
        </p:txBody>
      </p:sp>
      <p:sp>
        <p:nvSpPr>
          <p:cNvPr id="237613" name="Line 45"/>
          <p:cNvSpPr>
            <a:spLocks noChangeShapeType="1"/>
          </p:cNvSpPr>
          <p:nvPr/>
        </p:nvSpPr>
        <p:spPr bwMode="auto">
          <a:xfrm>
            <a:off x="620713" y="1295400"/>
            <a:ext cx="8075612" cy="1588"/>
          </a:xfrm>
          <a:prstGeom prst="line">
            <a:avLst/>
          </a:prstGeom>
          <a:noFill/>
          <a:ln w="19050">
            <a:solidFill>
              <a:srgbClr val="000000"/>
            </a:solidFill>
            <a:round/>
            <a:headEnd/>
            <a:tailEnd/>
          </a:ln>
        </p:spPr>
        <p:txBody>
          <a:bodyPr/>
          <a:lstStyle/>
          <a:p>
            <a:endParaRPr lang="en-US"/>
          </a:p>
        </p:txBody>
      </p:sp>
      <p:sp>
        <p:nvSpPr>
          <p:cNvPr id="237614" name="Line 46"/>
          <p:cNvSpPr>
            <a:spLocks noChangeShapeType="1"/>
          </p:cNvSpPr>
          <p:nvPr/>
        </p:nvSpPr>
        <p:spPr bwMode="auto">
          <a:xfrm>
            <a:off x="620713" y="1530350"/>
            <a:ext cx="8077200" cy="1588"/>
          </a:xfrm>
          <a:prstGeom prst="line">
            <a:avLst/>
          </a:prstGeom>
          <a:noFill/>
          <a:ln w="19050">
            <a:solidFill>
              <a:srgbClr val="000000"/>
            </a:solidFill>
            <a:round/>
            <a:headEnd/>
            <a:tailEnd/>
          </a:ln>
        </p:spPr>
        <p:txBody>
          <a:bodyPr/>
          <a:lstStyle/>
          <a:p>
            <a:endParaRPr lang="en-US"/>
          </a:p>
        </p:txBody>
      </p:sp>
      <p:sp>
        <p:nvSpPr>
          <p:cNvPr id="237615" name="Rectangle 47"/>
          <p:cNvSpPr>
            <a:spLocks noChangeArrowheads="1"/>
          </p:cNvSpPr>
          <p:nvPr/>
        </p:nvSpPr>
        <p:spPr bwMode="auto">
          <a:xfrm>
            <a:off x="620713" y="2497138"/>
            <a:ext cx="7881937" cy="9525"/>
          </a:xfrm>
          <a:prstGeom prst="rect">
            <a:avLst/>
          </a:prstGeom>
          <a:solidFill>
            <a:srgbClr val="FFFFFF"/>
          </a:solidFill>
          <a:ln w="9525">
            <a:noFill/>
            <a:miter lim="800000"/>
            <a:headEnd/>
            <a:tailEnd/>
          </a:ln>
        </p:spPr>
        <p:txBody>
          <a:bodyPr/>
          <a:lstStyle/>
          <a:p>
            <a:endParaRPr lang="en-US"/>
          </a:p>
        </p:txBody>
      </p:sp>
      <p:sp>
        <p:nvSpPr>
          <p:cNvPr id="237616" name="Rectangle 48"/>
          <p:cNvSpPr>
            <a:spLocks noChangeArrowheads="1"/>
          </p:cNvSpPr>
          <p:nvPr/>
        </p:nvSpPr>
        <p:spPr bwMode="auto">
          <a:xfrm>
            <a:off x="620713" y="4357688"/>
            <a:ext cx="7881937" cy="11112"/>
          </a:xfrm>
          <a:prstGeom prst="rect">
            <a:avLst/>
          </a:prstGeom>
          <a:solidFill>
            <a:srgbClr val="FFFFFF"/>
          </a:solidFill>
          <a:ln w="9525">
            <a:noFill/>
            <a:miter lim="800000"/>
            <a:headEnd/>
            <a:tailEnd/>
          </a:ln>
        </p:spPr>
        <p:txBody>
          <a:bodyPr/>
          <a:lstStyle/>
          <a:p>
            <a:endParaRPr lang="en-US"/>
          </a:p>
        </p:txBody>
      </p:sp>
      <p:sp>
        <p:nvSpPr>
          <p:cNvPr id="237617" name="Rectangle 49"/>
          <p:cNvSpPr>
            <a:spLocks noChangeArrowheads="1"/>
          </p:cNvSpPr>
          <p:nvPr/>
        </p:nvSpPr>
        <p:spPr bwMode="auto">
          <a:xfrm>
            <a:off x="620713" y="5327650"/>
            <a:ext cx="7881937" cy="11113"/>
          </a:xfrm>
          <a:prstGeom prst="rect">
            <a:avLst/>
          </a:prstGeom>
          <a:solidFill>
            <a:srgbClr val="FFFFFF"/>
          </a:solidFill>
          <a:ln w="9525">
            <a:noFill/>
            <a:miter lim="800000"/>
            <a:headEnd/>
            <a:tailEnd/>
          </a:ln>
        </p:spPr>
        <p:txBody>
          <a:bodyPr/>
          <a:lstStyle/>
          <a:p>
            <a:endParaRPr lang="en-US"/>
          </a:p>
        </p:txBody>
      </p:sp>
      <p:sp>
        <p:nvSpPr>
          <p:cNvPr id="237618" name="Rectangle 50"/>
          <p:cNvSpPr>
            <a:spLocks noGrp="1" noChangeArrowheads="1"/>
          </p:cNvSpPr>
          <p:nvPr>
            <p:ph type="title"/>
          </p:nvPr>
        </p:nvSpPr>
        <p:spPr>
          <a:xfrm>
            <a:off x="681038" y="193675"/>
            <a:ext cx="7772400" cy="742950"/>
          </a:xfrm>
        </p:spPr>
        <p:txBody>
          <a:bodyPr/>
          <a:lstStyle/>
          <a:p>
            <a:r>
              <a:rPr lang="en-US" sz="2800" dirty="0"/>
              <a:t>Selecting a Life Cycle Model - Project Characteristic Category Matrix </a:t>
            </a:r>
            <a:r>
              <a:rPr lang="en-US" sz="2800" dirty="0">
                <a:solidFill>
                  <a:srgbClr val="FF0000"/>
                </a:solidFill>
              </a:rPr>
              <a:t>Project Team</a:t>
            </a:r>
          </a:p>
        </p:txBody>
      </p:sp>
      <p:sp>
        <p:nvSpPr>
          <p:cNvPr id="237619" name="Rectangle 51"/>
          <p:cNvSpPr>
            <a:spLocks noChangeArrowheads="1"/>
          </p:cNvSpPr>
          <p:nvPr/>
        </p:nvSpPr>
        <p:spPr bwMode="auto">
          <a:xfrm>
            <a:off x="652463" y="2628900"/>
            <a:ext cx="3394075" cy="685800"/>
          </a:xfrm>
          <a:prstGeom prst="rect">
            <a:avLst/>
          </a:prstGeom>
          <a:noFill/>
          <a:ln w="9525">
            <a:noFill/>
            <a:miter lim="800000"/>
            <a:headEnd/>
            <a:tailEnd/>
          </a:ln>
        </p:spPr>
        <p:txBody>
          <a:bodyPr lIns="0" tIns="0" rIns="0" bIns="0">
            <a:spAutoFit/>
          </a:bodyPr>
          <a:lstStyle/>
          <a:p>
            <a:r>
              <a:rPr lang="en-US" sz="1500">
                <a:solidFill>
                  <a:srgbClr val="000000"/>
                </a:solidFill>
              </a:rPr>
              <a:t>Are the majority of team members new to the technology domain for the project?</a:t>
            </a:r>
          </a:p>
        </p:txBody>
      </p:sp>
      <p:sp>
        <p:nvSpPr>
          <p:cNvPr id="237620" name="Rectangle 52"/>
          <p:cNvSpPr>
            <a:spLocks noChangeArrowheads="1"/>
          </p:cNvSpPr>
          <p:nvPr/>
        </p:nvSpPr>
        <p:spPr bwMode="auto">
          <a:xfrm>
            <a:off x="638175" y="3681413"/>
            <a:ext cx="3394075" cy="457200"/>
          </a:xfrm>
          <a:prstGeom prst="rect">
            <a:avLst/>
          </a:prstGeom>
          <a:noFill/>
          <a:ln w="9525">
            <a:noFill/>
            <a:miter lim="800000"/>
            <a:headEnd/>
            <a:tailEnd/>
          </a:ln>
        </p:spPr>
        <p:txBody>
          <a:bodyPr lIns="0" tIns="0" rIns="0" bIns="0">
            <a:spAutoFit/>
          </a:bodyPr>
          <a:lstStyle/>
          <a:p>
            <a:r>
              <a:rPr lang="en-US" sz="1500">
                <a:solidFill>
                  <a:srgbClr val="000000"/>
                </a:solidFill>
              </a:rPr>
              <a:t>Are the majority of team members new to the tools used on the project?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txBox="1">
            <a:spLocks noGrp="1"/>
          </p:cNvSpPr>
          <p:nvPr>
            <p:ph idx="1"/>
          </p:nvPr>
        </p:nvSpPr>
        <p:spPr>
          <a:prstGeom prst="rect">
            <a:avLst/>
          </a:prstGeom>
          <a:solidFill>
            <a:srgbClr val="FFFF00"/>
          </a:solidFill>
        </p:spPr>
        <p:txBody>
          <a:bodyPr wrap="square" rtlCol="0">
            <a:spAutoFit/>
          </a:bodyPr>
          <a:lstStyle/>
          <a:p>
            <a:pPr marL="342900" indent="-342900">
              <a:buFont typeface="Arial" pitchFamily="34" charset="0"/>
              <a:buChar char="•"/>
            </a:pPr>
            <a:r>
              <a:rPr lang="en-US" altLang="en-US" sz="3200" dirty="0"/>
              <a:t>Whenever possible, select the project team prior to selecting the life cycle model. </a:t>
            </a:r>
          </a:p>
          <a:p>
            <a:pPr marL="342900" indent="-342900">
              <a:buFont typeface="Arial" pitchFamily="34" charset="0"/>
              <a:buChar char="•"/>
            </a:pPr>
            <a:r>
              <a:rPr lang="en-US" altLang="en-US" sz="3200" dirty="0"/>
              <a:t>The characteristics of this team are important:</a:t>
            </a:r>
          </a:p>
          <a:p>
            <a:pPr marL="800100" lvl="1" indent="-342900">
              <a:buFont typeface="Arial" pitchFamily="34" charset="0"/>
              <a:buChar char="•"/>
            </a:pPr>
            <a:r>
              <a:rPr lang="en-US" altLang="en-US" sz="3200" dirty="0"/>
              <a:t>1) they are responsible for the successful completion of the cycle</a:t>
            </a:r>
          </a:p>
          <a:p>
            <a:pPr marL="800100" lvl="1" indent="-342900">
              <a:buFont typeface="Arial" pitchFamily="34" charset="0"/>
              <a:buChar char="•"/>
            </a:pPr>
            <a:r>
              <a:rPr lang="en-US" altLang="en-US" sz="3200" dirty="0"/>
              <a:t>2) they can assist in the selection process. </a:t>
            </a:r>
          </a:p>
          <a:p>
            <a:pPr marL="342900" indent="-342900">
              <a:buFont typeface="Arial" pitchFamily="34" charset="0"/>
              <a:buChar char="•"/>
            </a:pP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txBox="1">
            <a:spLocks noGrp="1"/>
          </p:cNvSpPr>
          <p:nvPr>
            <p:ph idx="1"/>
          </p:nvPr>
        </p:nvSpPr>
        <p:spPr>
          <a:prstGeom prst="rect">
            <a:avLst/>
          </a:prstGeom>
          <a:solidFill>
            <a:srgbClr val="FFFF00"/>
          </a:solidFill>
        </p:spPr>
        <p:txBody>
          <a:bodyPr wrap="square" rtlCol="0">
            <a:spAutoFit/>
          </a:bodyPr>
          <a:lstStyle/>
          <a:p>
            <a:pPr marL="342900" indent="-342900">
              <a:buFont typeface="Arial" pitchFamily="34" charset="0"/>
              <a:buChar char="•"/>
            </a:pPr>
            <a:r>
              <a:rPr lang="en-US" altLang="en-US" sz="2400" dirty="0"/>
              <a:t>Consider these questions:</a:t>
            </a:r>
          </a:p>
          <a:p>
            <a:pPr marL="800100" lvl="1" indent="-342900">
              <a:buFont typeface="+mj-lt"/>
              <a:buAutoNum type="arabicPeriod"/>
            </a:pPr>
            <a:r>
              <a:rPr lang="en-US" altLang="en-US" sz="2400" dirty="0"/>
              <a:t> Are the majority of team members new to the problem domain for the project?</a:t>
            </a:r>
          </a:p>
          <a:p>
            <a:pPr marL="1257300" lvl="2" indent="-342900">
              <a:buFont typeface="Arial" pitchFamily="34" charset="0"/>
              <a:buChar char="•"/>
            </a:pPr>
            <a:r>
              <a:rPr lang="en-US" altLang="en-US" sz="2400" dirty="0"/>
              <a:t>Problem domain </a:t>
            </a:r>
            <a:r>
              <a:rPr lang="en-US" altLang="en-US" sz="2400" dirty="0">
                <a:sym typeface="Wingdings" pitchFamily="2" charset="2"/>
              </a:rPr>
              <a:t> T</a:t>
            </a:r>
            <a:r>
              <a:rPr lang="en-US" altLang="en-US" sz="2400" dirty="0"/>
              <a:t>he environment within which a problem has been identified.  </a:t>
            </a:r>
          </a:p>
          <a:p>
            <a:pPr marL="1714500" lvl="3" indent="-342900">
              <a:buFont typeface="Arial" pitchFamily="34" charset="0"/>
              <a:buChar char="•"/>
            </a:pPr>
            <a:r>
              <a:rPr lang="en-US" altLang="en-US" sz="2400" dirty="0">
                <a:solidFill>
                  <a:srgbClr val="FF0000"/>
                </a:solidFill>
              </a:rPr>
              <a:t>E.g.: Problem reporting, a help desk, an accounting problem, an inventory control problem, etc.</a:t>
            </a:r>
          </a:p>
          <a:p>
            <a:pPr marL="800100" lvl="1" indent="-342900">
              <a:buFont typeface="+mj-lt"/>
              <a:buAutoNum type="arabicPeriod"/>
            </a:pPr>
            <a:r>
              <a:rPr lang="en-US" altLang="en-US" sz="2400" dirty="0"/>
              <a:t> Are the majority of team members new to the technology domain? </a:t>
            </a:r>
          </a:p>
          <a:p>
            <a:pPr marL="1257300" lvl="2" indent="-342900">
              <a:buFont typeface="Arial" pitchFamily="34" charset="0"/>
              <a:buChar char="•"/>
            </a:pPr>
            <a:r>
              <a:rPr lang="en-US" altLang="en-US" sz="2400" dirty="0"/>
              <a:t>Technology </a:t>
            </a:r>
            <a:r>
              <a:rPr lang="en-US" altLang="en-US" sz="2400" dirty="0">
                <a:sym typeface="Wingdings" pitchFamily="2" charset="2"/>
              </a:rPr>
              <a:t> T</a:t>
            </a:r>
            <a:r>
              <a:rPr lang="en-US" altLang="en-US" sz="2400" dirty="0"/>
              <a:t>he environment which is either currently in place or may be added by the project.  </a:t>
            </a:r>
          </a:p>
          <a:p>
            <a:pPr marL="1714500" lvl="3" indent="-342900">
              <a:buFont typeface="Arial" pitchFamily="34" charset="0"/>
              <a:buChar char="•"/>
            </a:pPr>
            <a:r>
              <a:rPr lang="en-US" altLang="en-US" sz="2400" dirty="0">
                <a:solidFill>
                  <a:srgbClr val="FF0000"/>
                </a:solidFill>
              </a:rPr>
              <a:t>E.g.: could consist of a mainframe environment, a mini-computer environment, a client/server environment, the operating system, etc.</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txBox="1">
            <a:spLocks noGrp="1"/>
          </p:cNvSpPr>
          <p:nvPr>
            <p:ph idx="1"/>
          </p:nvPr>
        </p:nvSpPr>
        <p:spPr>
          <a:prstGeom prst="rect">
            <a:avLst/>
          </a:prstGeom>
          <a:solidFill>
            <a:srgbClr val="FFFF00"/>
          </a:solidFill>
        </p:spPr>
        <p:txBody>
          <a:bodyPr wrap="square" rtlCol="0">
            <a:spAutoFit/>
          </a:bodyPr>
          <a:lstStyle/>
          <a:p>
            <a:pPr marL="971550" lvl="1" indent="-514350">
              <a:buFont typeface="+mj-lt"/>
              <a:buAutoNum type="arabicPeriod" startAt="3"/>
            </a:pPr>
            <a:r>
              <a:rPr lang="en-US" altLang="en-US" sz="2800" dirty="0"/>
              <a:t>Are the majority of team members new to the tools to be used on the project?  </a:t>
            </a:r>
          </a:p>
          <a:p>
            <a:pPr marL="1257300" lvl="2" indent="-342900">
              <a:buFont typeface="Arial" pitchFamily="34" charset="0"/>
              <a:buChar char="•"/>
            </a:pPr>
            <a:r>
              <a:rPr lang="en-US" altLang="en-US" sz="2800" dirty="0"/>
              <a:t>Tools are defined as those applications wheat will be used by the project team to assist with the development of the system.  </a:t>
            </a:r>
          </a:p>
          <a:p>
            <a:pPr marL="1714500" lvl="3" indent="-342900">
              <a:buFont typeface="Arial" pitchFamily="34" charset="0"/>
              <a:buChar char="•"/>
            </a:pPr>
            <a:r>
              <a:rPr lang="en-US" altLang="en-US" sz="2800" dirty="0">
                <a:solidFill>
                  <a:srgbClr val="FF0000"/>
                </a:solidFill>
              </a:rPr>
              <a:t>E.g.: Tools such as 4GLs, database application builder, screen painters, configuration management tools, etc.</a:t>
            </a:r>
          </a:p>
          <a:p>
            <a:pPr marL="800100" lvl="1" indent="-342900">
              <a:buFont typeface="+mj-lt"/>
              <a:buAutoNum type="arabicPeriod" startAt="3"/>
            </a:pPr>
            <a:r>
              <a:rPr lang="en-US" altLang="en-US" sz="2800" dirty="0"/>
              <a:t> Are the team members subject to reassignment during the life cycle?</a:t>
            </a:r>
          </a:p>
          <a:p>
            <a:pPr marL="800100" lvl="1" indent="-342900">
              <a:buFont typeface="+mj-lt"/>
              <a:buAutoNum type="arabicPeriod" startAt="3"/>
            </a:pPr>
            <a:r>
              <a:rPr lang="en-US" altLang="en-US" sz="2800" dirty="0"/>
              <a:t>Is there training available for the project team if required?</a:t>
            </a:r>
          </a:p>
          <a:p>
            <a:pPr marL="342900" indent="-342900">
              <a:buFont typeface="Arial" pitchFamily="34" charset="0"/>
              <a:buChar char="•"/>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371600" y="228600"/>
            <a:ext cx="7772400" cy="533400"/>
          </a:xfrm>
        </p:spPr>
        <p:txBody>
          <a:bodyPr/>
          <a:lstStyle/>
          <a:p>
            <a:r>
              <a:rPr lang="en-US"/>
              <a:t>‘Step Wise’ - an overview</a:t>
            </a:r>
          </a:p>
        </p:txBody>
      </p:sp>
      <p:sp>
        <p:nvSpPr>
          <p:cNvPr id="164867" name="Rectangle 3"/>
          <p:cNvSpPr>
            <a:spLocks noChangeArrowheads="1"/>
          </p:cNvSpPr>
          <p:nvPr/>
        </p:nvSpPr>
        <p:spPr bwMode="auto">
          <a:xfrm>
            <a:off x="4191000" y="838200"/>
            <a:ext cx="1371600" cy="609600"/>
          </a:xfrm>
          <a:prstGeom prst="rect">
            <a:avLst/>
          </a:prstGeom>
          <a:solidFill>
            <a:schemeClr val="accent2"/>
          </a:solidFill>
          <a:ln w="9525">
            <a:solidFill>
              <a:schemeClr val="bg2"/>
            </a:solidFill>
            <a:miter lim="800000"/>
            <a:headEnd/>
            <a:tailEnd/>
          </a:ln>
          <a:effectLst/>
        </p:spPr>
        <p:txBody>
          <a:bodyPr wrap="none" anchor="ctr"/>
          <a:lstStyle/>
          <a:p>
            <a:pPr algn="ctr" eaLnBrk="0" hangingPunct="0"/>
            <a:endParaRPr lang="en-US" sz="1600">
              <a:solidFill>
                <a:srgbClr val="FFFF00"/>
              </a:solidFill>
            </a:endParaRPr>
          </a:p>
          <a:p>
            <a:pPr algn="ctr" eaLnBrk="0" hangingPunct="0"/>
            <a:r>
              <a:rPr lang="en-US" sz="1600">
                <a:solidFill>
                  <a:srgbClr val="FFFF00"/>
                </a:solidFill>
              </a:rPr>
              <a:t>0.Select</a:t>
            </a:r>
          </a:p>
          <a:p>
            <a:pPr algn="ctr" eaLnBrk="0" hangingPunct="0"/>
            <a:r>
              <a:rPr lang="en-US" sz="1600">
                <a:solidFill>
                  <a:srgbClr val="FFFF00"/>
                </a:solidFill>
              </a:rPr>
              <a:t> project</a:t>
            </a:r>
          </a:p>
          <a:p>
            <a:pPr algn="ctr" eaLnBrk="0" hangingPunct="0"/>
            <a:r>
              <a:rPr lang="en-US" sz="1600">
                <a:solidFill>
                  <a:srgbClr val="FFFF00"/>
                </a:solidFill>
              </a:rPr>
              <a:t> </a:t>
            </a:r>
          </a:p>
        </p:txBody>
      </p:sp>
      <p:sp>
        <p:nvSpPr>
          <p:cNvPr id="164868" name="Rectangle 4"/>
          <p:cNvSpPr>
            <a:spLocks noChangeArrowheads="1"/>
          </p:cNvSpPr>
          <p:nvPr/>
        </p:nvSpPr>
        <p:spPr bwMode="auto">
          <a:xfrm>
            <a:off x="2133600" y="1143000"/>
            <a:ext cx="1676400" cy="609600"/>
          </a:xfrm>
          <a:prstGeom prst="rect">
            <a:avLst/>
          </a:prstGeom>
          <a:solidFill>
            <a:schemeClr val="accent2"/>
          </a:solidFill>
          <a:ln w="9525">
            <a:solidFill>
              <a:schemeClr val="bg2"/>
            </a:solidFill>
            <a:miter lim="800000"/>
            <a:headEnd/>
            <a:tailEnd/>
          </a:ln>
          <a:effectLst/>
        </p:spPr>
        <p:txBody>
          <a:bodyPr wrap="none" anchor="ctr"/>
          <a:lstStyle/>
          <a:p>
            <a:pPr algn="ctr" eaLnBrk="0" hangingPunct="0"/>
            <a:r>
              <a:rPr lang="en-US" sz="1600">
                <a:solidFill>
                  <a:srgbClr val="FFFF00"/>
                </a:solidFill>
              </a:rPr>
              <a:t>1. Identify</a:t>
            </a:r>
          </a:p>
          <a:p>
            <a:pPr algn="ctr" eaLnBrk="0" hangingPunct="0"/>
            <a:r>
              <a:rPr lang="en-US" sz="1600">
                <a:solidFill>
                  <a:srgbClr val="FFFF00"/>
                </a:solidFill>
              </a:rPr>
              <a:t> project objectives</a:t>
            </a:r>
            <a:endParaRPr lang="en-US">
              <a:solidFill>
                <a:srgbClr val="FFFF00"/>
              </a:solidFill>
            </a:endParaRPr>
          </a:p>
        </p:txBody>
      </p:sp>
      <p:sp>
        <p:nvSpPr>
          <p:cNvPr id="164869" name="Rectangle 5"/>
          <p:cNvSpPr>
            <a:spLocks noChangeArrowheads="1"/>
          </p:cNvSpPr>
          <p:nvPr/>
        </p:nvSpPr>
        <p:spPr bwMode="auto">
          <a:xfrm>
            <a:off x="5943600" y="1066800"/>
            <a:ext cx="1676400" cy="609600"/>
          </a:xfrm>
          <a:prstGeom prst="rect">
            <a:avLst/>
          </a:prstGeom>
          <a:solidFill>
            <a:schemeClr val="accent2"/>
          </a:solidFill>
          <a:ln w="9525">
            <a:solidFill>
              <a:schemeClr val="bg2"/>
            </a:solidFill>
            <a:miter lim="800000"/>
            <a:headEnd/>
            <a:tailEnd/>
          </a:ln>
          <a:effectLst/>
        </p:spPr>
        <p:txBody>
          <a:bodyPr wrap="none" anchor="ctr"/>
          <a:lstStyle/>
          <a:p>
            <a:pPr algn="ctr" eaLnBrk="0" hangingPunct="0"/>
            <a:r>
              <a:rPr lang="en-US" sz="1600">
                <a:solidFill>
                  <a:srgbClr val="FFFF00"/>
                </a:solidFill>
              </a:rPr>
              <a:t>2. Identify project</a:t>
            </a:r>
          </a:p>
          <a:p>
            <a:pPr algn="ctr" eaLnBrk="0" hangingPunct="0"/>
            <a:r>
              <a:rPr lang="en-US" sz="1600">
                <a:solidFill>
                  <a:srgbClr val="FFFF00"/>
                </a:solidFill>
              </a:rPr>
              <a:t>infrastructure</a:t>
            </a:r>
            <a:endParaRPr lang="en-US" sz="2000">
              <a:solidFill>
                <a:srgbClr val="FFFF00"/>
              </a:solidFill>
            </a:endParaRPr>
          </a:p>
        </p:txBody>
      </p:sp>
      <p:sp>
        <p:nvSpPr>
          <p:cNvPr id="164870" name="Rectangle 6"/>
          <p:cNvSpPr>
            <a:spLocks noChangeArrowheads="1"/>
          </p:cNvSpPr>
          <p:nvPr/>
        </p:nvSpPr>
        <p:spPr bwMode="auto">
          <a:xfrm>
            <a:off x="3962400" y="1981200"/>
            <a:ext cx="1905000" cy="685800"/>
          </a:xfrm>
          <a:prstGeom prst="rect">
            <a:avLst/>
          </a:prstGeom>
          <a:solidFill>
            <a:schemeClr val="accent2"/>
          </a:solidFill>
          <a:ln w="9525">
            <a:solidFill>
              <a:schemeClr val="bg2"/>
            </a:solidFill>
            <a:miter lim="800000"/>
            <a:headEnd/>
            <a:tailEnd/>
          </a:ln>
          <a:effectLst/>
        </p:spPr>
        <p:txBody>
          <a:bodyPr wrap="none" anchor="ctr"/>
          <a:lstStyle/>
          <a:p>
            <a:pPr algn="ctr" eaLnBrk="0" hangingPunct="0"/>
            <a:r>
              <a:rPr lang="en-US" sz="1600">
                <a:solidFill>
                  <a:srgbClr val="FFFF00"/>
                </a:solidFill>
              </a:rPr>
              <a:t>3. Analyse</a:t>
            </a:r>
          </a:p>
          <a:p>
            <a:pPr algn="ctr" eaLnBrk="0" hangingPunct="0"/>
            <a:r>
              <a:rPr lang="en-US" sz="1600">
                <a:solidFill>
                  <a:srgbClr val="FFFF00"/>
                </a:solidFill>
              </a:rPr>
              <a:t>project </a:t>
            </a:r>
          </a:p>
          <a:p>
            <a:pPr algn="ctr" eaLnBrk="0" hangingPunct="0"/>
            <a:r>
              <a:rPr lang="en-US" sz="1600">
                <a:solidFill>
                  <a:srgbClr val="FFFF00"/>
                </a:solidFill>
              </a:rPr>
              <a:t>characteristics</a:t>
            </a:r>
          </a:p>
        </p:txBody>
      </p:sp>
      <p:sp>
        <p:nvSpPr>
          <p:cNvPr id="164871" name="Rectangle 7"/>
          <p:cNvSpPr>
            <a:spLocks noChangeArrowheads="1"/>
          </p:cNvSpPr>
          <p:nvPr/>
        </p:nvSpPr>
        <p:spPr bwMode="auto">
          <a:xfrm>
            <a:off x="3962400" y="2895600"/>
            <a:ext cx="1981200" cy="609600"/>
          </a:xfrm>
          <a:prstGeom prst="rect">
            <a:avLst/>
          </a:prstGeom>
          <a:solidFill>
            <a:schemeClr val="accent2"/>
          </a:solidFill>
          <a:ln w="9525">
            <a:solidFill>
              <a:schemeClr val="tx1"/>
            </a:solidFill>
            <a:miter lim="800000"/>
            <a:headEnd/>
            <a:tailEnd/>
          </a:ln>
          <a:effectLst/>
        </p:spPr>
        <p:txBody>
          <a:bodyPr wrap="none" anchor="ctr"/>
          <a:lstStyle/>
          <a:p>
            <a:pPr algn="ctr" eaLnBrk="0" hangingPunct="0"/>
            <a:r>
              <a:rPr lang="en-US" sz="1600">
                <a:solidFill>
                  <a:srgbClr val="FFFF00"/>
                </a:solidFill>
              </a:rPr>
              <a:t>4. Identify products </a:t>
            </a:r>
          </a:p>
          <a:p>
            <a:pPr algn="ctr" eaLnBrk="0" hangingPunct="0"/>
            <a:r>
              <a:rPr lang="en-US" sz="1600">
                <a:solidFill>
                  <a:srgbClr val="FFFF00"/>
                </a:solidFill>
              </a:rPr>
              <a:t>and activities</a:t>
            </a:r>
            <a:r>
              <a:rPr lang="en-US">
                <a:solidFill>
                  <a:srgbClr val="FFFF00"/>
                </a:solidFill>
              </a:rPr>
              <a:t> </a:t>
            </a:r>
          </a:p>
        </p:txBody>
      </p:sp>
      <p:sp>
        <p:nvSpPr>
          <p:cNvPr id="164872" name="Rectangle 8"/>
          <p:cNvSpPr>
            <a:spLocks noChangeArrowheads="1"/>
          </p:cNvSpPr>
          <p:nvPr/>
        </p:nvSpPr>
        <p:spPr bwMode="auto">
          <a:xfrm>
            <a:off x="3962400" y="3657600"/>
            <a:ext cx="1981200" cy="609600"/>
          </a:xfrm>
          <a:prstGeom prst="rect">
            <a:avLst/>
          </a:prstGeom>
          <a:solidFill>
            <a:schemeClr val="accent2"/>
          </a:solidFill>
          <a:ln w="9525">
            <a:solidFill>
              <a:schemeClr val="bg2"/>
            </a:solidFill>
            <a:miter lim="800000"/>
            <a:headEnd/>
            <a:tailEnd/>
          </a:ln>
          <a:effectLst/>
        </p:spPr>
        <p:txBody>
          <a:bodyPr wrap="none" anchor="ctr"/>
          <a:lstStyle/>
          <a:p>
            <a:pPr algn="ctr" eaLnBrk="0" hangingPunct="0"/>
            <a:r>
              <a:rPr lang="en-US" sz="1600">
                <a:solidFill>
                  <a:srgbClr val="FFFF00"/>
                </a:solidFill>
              </a:rPr>
              <a:t>5. Estimate effort </a:t>
            </a:r>
          </a:p>
          <a:p>
            <a:pPr algn="ctr" eaLnBrk="0" hangingPunct="0"/>
            <a:r>
              <a:rPr lang="en-US" sz="1600">
                <a:solidFill>
                  <a:srgbClr val="FFFF00"/>
                </a:solidFill>
              </a:rPr>
              <a:t>for activity</a:t>
            </a:r>
            <a:r>
              <a:rPr lang="en-US">
                <a:solidFill>
                  <a:srgbClr val="FFFF00"/>
                </a:solidFill>
              </a:rPr>
              <a:t> </a:t>
            </a:r>
          </a:p>
        </p:txBody>
      </p:sp>
      <p:sp>
        <p:nvSpPr>
          <p:cNvPr id="164873" name="Rectangle 9"/>
          <p:cNvSpPr>
            <a:spLocks noChangeArrowheads="1"/>
          </p:cNvSpPr>
          <p:nvPr/>
        </p:nvSpPr>
        <p:spPr bwMode="auto">
          <a:xfrm>
            <a:off x="3962400" y="5943600"/>
            <a:ext cx="1981200" cy="609600"/>
          </a:xfrm>
          <a:prstGeom prst="rect">
            <a:avLst/>
          </a:prstGeom>
          <a:solidFill>
            <a:schemeClr val="accent2"/>
          </a:solidFill>
          <a:ln w="9525">
            <a:solidFill>
              <a:schemeClr val="bg2"/>
            </a:solidFill>
            <a:miter lim="800000"/>
            <a:headEnd/>
            <a:tailEnd/>
          </a:ln>
          <a:effectLst/>
        </p:spPr>
        <p:txBody>
          <a:bodyPr wrap="none" anchor="ctr"/>
          <a:lstStyle/>
          <a:p>
            <a:pPr algn="ctr" eaLnBrk="0" hangingPunct="0"/>
            <a:r>
              <a:rPr lang="en-US" sz="1600">
                <a:solidFill>
                  <a:srgbClr val="FFFF00"/>
                </a:solidFill>
              </a:rPr>
              <a:t>8. Review/ publicize</a:t>
            </a:r>
          </a:p>
          <a:p>
            <a:pPr algn="ctr" eaLnBrk="0" hangingPunct="0"/>
            <a:r>
              <a:rPr lang="en-US" sz="1600">
                <a:solidFill>
                  <a:srgbClr val="FFFF00"/>
                </a:solidFill>
              </a:rPr>
              <a:t>plan</a:t>
            </a:r>
            <a:r>
              <a:rPr lang="en-US">
                <a:solidFill>
                  <a:srgbClr val="FFFF00"/>
                </a:solidFill>
              </a:rPr>
              <a:t> </a:t>
            </a:r>
          </a:p>
        </p:txBody>
      </p:sp>
      <p:sp>
        <p:nvSpPr>
          <p:cNvPr id="164874" name="Rectangle 10"/>
          <p:cNvSpPr>
            <a:spLocks noChangeArrowheads="1"/>
          </p:cNvSpPr>
          <p:nvPr/>
        </p:nvSpPr>
        <p:spPr bwMode="auto">
          <a:xfrm>
            <a:off x="3962400" y="4419600"/>
            <a:ext cx="1981200" cy="609600"/>
          </a:xfrm>
          <a:prstGeom prst="rect">
            <a:avLst/>
          </a:prstGeom>
          <a:solidFill>
            <a:schemeClr val="accent2"/>
          </a:solidFill>
          <a:ln w="9525">
            <a:solidFill>
              <a:schemeClr val="bg2"/>
            </a:solidFill>
            <a:miter lim="800000"/>
            <a:headEnd/>
            <a:tailEnd/>
          </a:ln>
          <a:effectLst/>
        </p:spPr>
        <p:txBody>
          <a:bodyPr wrap="none" anchor="ctr"/>
          <a:lstStyle/>
          <a:p>
            <a:pPr algn="ctr" eaLnBrk="0" hangingPunct="0"/>
            <a:r>
              <a:rPr lang="en-US" sz="1600">
                <a:solidFill>
                  <a:srgbClr val="FFFF00"/>
                </a:solidFill>
              </a:rPr>
              <a:t>6. Identify activity</a:t>
            </a:r>
          </a:p>
          <a:p>
            <a:pPr algn="ctr" eaLnBrk="0" hangingPunct="0"/>
            <a:r>
              <a:rPr lang="en-US" sz="1600">
                <a:solidFill>
                  <a:srgbClr val="FFFF00"/>
                </a:solidFill>
              </a:rPr>
              <a:t>risks</a:t>
            </a:r>
            <a:r>
              <a:rPr lang="en-US">
                <a:solidFill>
                  <a:srgbClr val="FFFF00"/>
                </a:solidFill>
              </a:rPr>
              <a:t> </a:t>
            </a:r>
          </a:p>
        </p:txBody>
      </p:sp>
      <p:sp>
        <p:nvSpPr>
          <p:cNvPr id="164875" name="Rectangle 11"/>
          <p:cNvSpPr>
            <a:spLocks noChangeArrowheads="1"/>
          </p:cNvSpPr>
          <p:nvPr/>
        </p:nvSpPr>
        <p:spPr bwMode="auto">
          <a:xfrm>
            <a:off x="3962400" y="5181600"/>
            <a:ext cx="1981200" cy="609600"/>
          </a:xfrm>
          <a:prstGeom prst="rect">
            <a:avLst/>
          </a:prstGeom>
          <a:solidFill>
            <a:schemeClr val="accent2"/>
          </a:solidFill>
          <a:ln w="9525">
            <a:solidFill>
              <a:schemeClr val="bg2"/>
            </a:solidFill>
            <a:miter lim="800000"/>
            <a:headEnd/>
            <a:tailEnd/>
          </a:ln>
          <a:effectLst/>
        </p:spPr>
        <p:txBody>
          <a:bodyPr wrap="none" anchor="ctr"/>
          <a:lstStyle/>
          <a:p>
            <a:pPr algn="ctr" eaLnBrk="0" hangingPunct="0"/>
            <a:r>
              <a:rPr lang="en-US" sz="1600">
                <a:solidFill>
                  <a:srgbClr val="FFFF00"/>
                </a:solidFill>
              </a:rPr>
              <a:t>7. Allocate</a:t>
            </a:r>
          </a:p>
          <a:p>
            <a:pPr algn="ctr" eaLnBrk="0" hangingPunct="0"/>
            <a:r>
              <a:rPr lang="en-US" sz="1600">
                <a:solidFill>
                  <a:srgbClr val="FFFF00"/>
                </a:solidFill>
              </a:rPr>
              <a:t>resources</a:t>
            </a:r>
            <a:r>
              <a:rPr lang="en-US">
                <a:solidFill>
                  <a:srgbClr val="FFFF00"/>
                </a:solidFill>
              </a:rPr>
              <a:t> </a:t>
            </a:r>
          </a:p>
        </p:txBody>
      </p:sp>
      <p:sp>
        <p:nvSpPr>
          <p:cNvPr id="164876" name="Rectangle 12"/>
          <p:cNvSpPr>
            <a:spLocks noChangeArrowheads="1"/>
          </p:cNvSpPr>
          <p:nvPr/>
        </p:nvSpPr>
        <p:spPr bwMode="auto">
          <a:xfrm>
            <a:off x="1066800" y="6019800"/>
            <a:ext cx="1981200" cy="609600"/>
          </a:xfrm>
          <a:prstGeom prst="rect">
            <a:avLst/>
          </a:prstGeom>
          <a:solidFill>
            <a:schemeClr val="accent2"/>
          </a:solidFill>
          <a:ln w="9525">
            <a:solidFill>
              <a:schemeClr val="bg2"/>
            </a:solidFill>
            <a:miter lim="800000"/>
            <a:headEnd/>
            <a:tailEnd/>
          </a:ln>
          <a:effectLst/>
        </p:spPr>
        <p:txBody>
          <a:bodyPr wrap="none" anchor="ctr"/>
          <a:lstStyle/>
          <a:p>
            <a:pPr algn="ctr" eaLnBrk="0" hangingPunct="0"/>
            <a:r>
              <a:rPr lang="en-US" sz="1600">
                <a:solidFill>
                  <a:srgbClr val="FFFF00"/>
                </a:solidFill>
              </a:rPr>
              <a:t>9. Execute plan</a:t>
            </a:r>
            <a:r>
              <a:rPr lang="en-US">
                <a:solidFill>
                  <a:srgbClr val="FFFF00"/>
                </a:solidFill>
              </a:rPr>
              <a:t> </a:t>
            </a:r>
          </a:p>
        </p:txBody>
      </p:sp>
      <p:sp>
        <p:nvSpPr>
          <p:cNvPr id="164877" name="Rectangle 13"/>
          <p:cNvSpPr>
            <a:spLocks noChangeArrowheads="1"/>
          </p:cNvSpPr>
          <p:nvPr/>
        </p:nvSpPr>
        <p:spPr bwMode="auto">
          <a:xfrm>
            <a:off x="1066800" y="5029200"/>
            <a:ext cx="1981200" cy="609600"/>
          </a:xfrm>
          <a:prstGeom prst="rect">
            <a:avLst/>
          </a:prstGeom>
          <a:solidFill>
            <a:schemeClr val="accent2"/>
          </a:solidFill>
          <a:ln w="9525">
            <a:solidFill>
              <a:schemeClr val="bg2"/>
            </a:solidFill>
            <a:miter lim="800000"/>
            <a:headEnd/>
            <a:tailEnd/>
          </a:ln>
          <a:effectLst/>
        </p:spPr>
        <p:txBody>
          <a:bodyPr wrap="none" anchor="ctr"/>
          <a:lstStyle/>
          <a:p>
            <a:pPr algn="ctr" eaLnBrk="0" hangingPunct="0"/>
            <a:r>
              <a:rPr lang="en-US" sz="1600">
                <a:solidFill>
                  <a:srgbClr val="FFFF00"/>
                </a:solidFill>
              </a:rPr>
              <a:t>10. Lower level</a:t>
            </a:r>
          </a:p>
          <a:p>
            <a:pPr algn="ctr" eaLnBrk="0" hangingPunct="0"/>
            <a:r>
              <a:rPr lang="en-US" sz="1600">
                <a:solidFill>
                  <a:srgbClr val="FFFF00"/>
                </a:solidFill>
              </a:rPr>
              <a:t>planning</a:t>
            </a:r>
            <a:r>
              <a:rPr lang="en-US">
                <a:solidFill>
                  <a:srgbClr val="FFFF00"/>
                </a:solidFill>
              </a:rPr>
              <a:t> </a:t>
            </a:r>
          </a:p>
        </p:txBody>
      </p:sp>
      <p:cxnSp>
        <p:nvCxnSpPr>
          <p:cNvPr id="164878" name="AutoShape 14"/>
          <p:cNvCxnSpPr>
            <a:cxnSpLocks noChangeShapeType="1"/>
            <a:stCxn id="164867" idx="1"/>
            <a:endCxn id="164868" idx="3"/>
          </p:cNvCxnSpPr>
          <p:nvPr/>
        </p:nvCxnSpPr>
        <p:spPr bwMode="auto">
          <a:xfrm rot="10800000" flipV="1">
            <a:off x="3810000" y="1143000"/>
            <a:ext cx="381000" cy="304800"/>
          </a:xfrm>
          <a:prstGeom prst="bentConnector3">
            <a:avLst>
              <a:gd name="adj1" fmla="val 50000"/>
            </a:avLst>
          </a:prstGeom>
          <a:noFill/>
          <a:ln w="9525">
            <a:solidFill>
              <a:schemeClr val="bg2"/>
            </a:solidFill>
            <a:miter lim="800000"/>
            <a:headEnd/>
            <a:tailEnd type="triangle" w="med" len="med"/>
          </a:ln>
          <a:effectLst/>
        </p:spPr>
      </p:cxnSp>
      <p:cxnSp>
        <p:nvCxnSpPr>
          <p:cNvPr id="164879" name="AutoShape 15"/>
          <p:cNvCxnSpPr>
            <a:cxnSpLocks noChangeShapeType="1"/>
            <a:stCxn id="164867" idx="3"/>
            <a:endCxn id="164869" idx="1"/>
          </p:cNvCxnSpPr>
          <p:nvPr/>
        </p:nvCxnSpPr>
        <p:spPr bwMode="auto">
          <a:xfrm>
            <a:off x="5562600" y="1143000"/>
            <a:ext cx="381000" cy="228600"/>
          </a:xfrm>
          <a:prstGeom prst="bentConnector3">
            <a:avLst>
              <a:gd name="adj1" fmla="val 50000"/>
            </a:avLst>
          </a:prstGeom>
          <a:noFill/>
          <a:ln w="9525">
            <a:solidFill>
              <a:schemeClr val="bg2"/>
            </a:solidFill>
            <a:miter lim="800000"/>
            <a:headEnd/>
            <a:tailEnd type="triangle" w="med" len="med"/>
          </a:ln>
          <a:effectLst/>
        </p:spPr>
      </p:cxnSp>
      <p:cxnSp>
        <p:nvCxnSpPr>
          <p:cNvPr id="164880" name="AutoShape 16"/>
          <p:cNvCxnSpPr>
            <a:cxnSpLocks noChangeShapeType="1"/>
            <a:stCxn id="164868" idx="2"/>
            <a:endCxn id="164870" idx="1"/>
          </p:cNvCxnSpPr>
          <p:nvPr/>
        </p:nvCxnSpPr>
        <p:spPr bwMode="auto">
          <a:xfrm rot="16200000" flipH="1">
            <a:off x="3181350" y="1543050"/>
            <a:ext cx="571500" cy="990600"/>
          </a:xfrm>
          <a:prstGeom prst="bentConnector2">
            <a:avLst/>
          </a:prstGeom>
          <a:noFill/>
          <a:ln w="9525">
            <a:solidFill>
              <a:schemeClr val="bg2"/>
            </a:solidFill>
            <a:miter lim="800000"/>
            <a:headEnd/>
            <a:tailEnd type="triangle" w="med" len="med"/>
          </a:ln>
          <a:effectLst/>
        </p:spPr>
      </p:cxnSp>
      <p:cxnSp>
        <p:nvCxnSpPr>
          <p:cNvPr id="164881" name="AutoShape 17"/>
          <p:cNvCxnSpPr>
            <a:cxnSpLocks noChangeShapeType="1"/>
            <a:stCxn id="164869" idx="2"/>
            <a:endCxn id="164870" idx="3"/>
          </p:cNvCxnSpPr>
          <p:nvPr/>
        </p:nvCxnSpPr>
        <p:spPr bwMode="auto">
          <a:xfrm rot="5400000">
            <a:off x="6000750" y="1543050"/>
            <a:ext cx="647700" cy="914400"/>
          </a:xfrm>
          <a:prstGeom prst="bentConnector2">
            <a:avLst/>
          </a:prstGeom>
          <a:noFill/>
          <a:ln w="12700">
            <a:solidFill>
              <a:schemeClr val="bg2"/>
            </a:solidFill>
            <a:miter lim="800000"/>
            <a:headEnd/>
            <a:tailEnd type="triangle" w="med" len="med"/>
          </a:ln>
          <a:effectLst/>
        </p:spPr>
      </p:cxnSp>
      <p:sp>
        <p:nvSpPr>
          <p:cNvPr id="164882" name="Line 18"/>
          <p:cNvSpPr>
            <a:spLocks noChangeShapeType="1"/>
          </p:cNvSpPr>
          <p:nvPr/>
        </p:nvSpPr>
        <p:spPr bwMode="auto">
          <a:xfrm>
            <a:off x="4914900" y="3505200"/>
            <a:ext cx="0" cy="152400"/>
          </a:xfrm>
          <a:prstGeom prst="line">
            <a:avLst/>
          </a:prstGeom>
          <a:noFill/>
          <a:ln w="9525">
            <a:solidFill>
              <a:schemeClr val="bg2"/>
            </a:solidFill>
            <a:round/>
            <a:headEnd/>
            <a:tailEnd type="triangle" w="med" len="med"/>
          </a:ln>
          <a:effectLst/>
        </p:spPr>
        <p:txBody>
          <a:bodyPr wrap="none" anchor="ctr"/>
          <a:lstStyle/>
          <a:p>
            <a:endParaRPr lang="en-US"/>
          </a:p>
        </p:txBody>
      </p:sp>
      <p:sp>
        <p:nvSpPr>
          <p:cNvPr id="164883" name="Line 19"/>
          <p:cNvSpPr>
            <a:spLocks noChangeShapeType="1"/>
          </p:cNvSpPr>
          <p:nvPr/>
        </p:nvSpPr>
        <p:spPr bwMode="auto">
          <a:xfrm>
            <a:off x="4914900" y="4267200"/>
            <a:ext cx="0" cy="152400"/>
          </a:xfrm>
          <a:prstGeom prst="line">
            <a:avLst/>
          </a:prstGeom>
          <a:noFill/>
          <a:ln w="9525">
            <a:solidFill>
              <a:schemeClr val="bg2"/>
            </a:solidFill>
            <a:round/>
            <a:headEnd/>
            <a:tailEnd type="triangle" w="med" len="med"/>
          </a:ln>
          <a:effectLst/>
        </p:spPr>
        <p:txBody>
          <a:bodyPr wrap="none" anchor="ctr"/>
          <a:lstStyle/>
          <a:p>
            <a:endParaRPr lang="en-US"/>
          </a:p>
        </p:txBody>
      </p:sp>
      <p:sp>
        <p:nvSpPr>
          <p:cNvPr id="164884" name="Line 20"/>
          <p:cNvSpPr>
            <a:spLocks noChangeShapeType="1"/>
          </p:cNvSpPr>
          <p:nvPr/>
        </p:nvSpPr>
        <p:spPr bwMode="auto">
          <a:xfrm>
            <a:off x="4914900" y="5029200"/>
            <a:ext cx="0" cy="152400"/>
          </a:xfrm>
          <a:prstGeom prst="line">
            <a:avLst/>
          </a:prstGeom>
          <a:noFill/>
          <a:ln w="9525">
            <a:solidFill>
              <a:schemeClr val="bg2"/>
            </a:solidFill>
            <a:round/>
            <a:headEnd/>
            <a:tailEnd type="triangle" w="med" len="med"/>
          </a:ln>
          <a:effectLst/>
        </p:spPr>
        <p:txBody>
          <a:bodyPr wrap="none" anchor="ctr"/>
          <a:lstStyle/>
          <a:p>
            <a:endParaRPr lang="en-US"/>
          </a:p>
        </p:txBody>
      </p:sp>
      <p:sp>
        <p:nvSpPr>
          <p:cNvPr id="164885" name="Line 21"/>
          <p:cNvSpPr>
            <a:spLocks noChangeShapeType="1"/>
          </p:cNvSpPr>
          <p:nvPr/>
        </p:nvSpPr>
        <p:spPr bwMode="auto">
          <a:xfrm>
            <a:off x="4914900" y="5791200"/>
            <a:ext cx="0" cy="152400"/>
          </a:xfrm>
          <a:prstGeom prst="line">
            <a:avLst/>
          </a:prstGeom>
          <a:noFill/>
          <a:ln w="9525">
            <a:solidFill>
              <a:schemeClr val="bg2"/>
            </a:solidFill>
            <a:round/>
            <a:headEnd/>
            <a:tailEnd type="triangle" w="med" len="med"/>
          </a:ln>
          <a:effectLst/>
        </p:spPr>
        <p:txBody>
          <a:bodyPr wrap="none" anchor="ctr"/>
          <a:lstStyle/>
          <a:p>
            <a:endParaRPr lang="en-US"/>
          </a:p>
        </p:txBody>
      </p:sp>
      <p:sp>
        <p:nvSpPr>
          <p:cNvPr id="164886" name="Line 22"/>
          <p:cNvSpPr>
            <a:spLocks noChangeShapeType="1"/>
          </p:cNvSpPr>
          <p:nvPr/>
        </p:nvSpPr>
        <p:spPr bwMode="auto">
          <a:xfrm flipH="1">
            <a:off x="3048000" y="6324600"/>
            <a:ext cx="914400" cy="0"/>
          </a:xfrm>
          <a:prstGeom prst="line">
            <a:avLst/>
          </a:prstGeom>
          <a:noFill/>
          <a:ln w="9525">
            <a:solidFill>
              <a:schemeClr val="bg2"/>
            </a:solidFill>
            <a:round/>
            <a:headEnd/>
            <a:tailEnd type="triangle" w="med" len="med"/>
          </a:ln>
          <a:effectLst/>
        </p:spPr>
        <p:txBody>
          <a:bodyPr wrap="none" anchor="ctr"/>
          <a:lstStyle/>
          <a:p>
            <a:endParaRPr lang="en-US"/>
          </a:p>
        </p:txBody>
      </p:sp>
      <p:sp>
        <p:nvSpPr>
          <p:cNvPr id="164887" name="Line 23"/>
          <p:cNvSpPr>
            <a:spLocks noChangeShapeType="1"/>
          </p:cNvSpPr>
          <p:nvPr/>
        </p:nvSpPr>
        <p:spPr bwMode="auto">
          <a:xfrm flipV="1">
            <a:off x="2057400" y="5638800"/>
            <a:ext cx="0" cy="381000"/>
          </a:xfrm>
          <a:prstGeom prst="line">
            <a:avLst/>
          </a:prstGeom>
          <a:noFill/>
          <a:ln w="9525">
            <a:solidFill>
              <a:schemeClr val="bg2"/>
            </a:solidFill>
            <a:round/>
            <a:headEnd/>
            <a:tailEnd type="triangle" w="med" len="med"/>
          </a:ln>
          <a:effectLst/>
        </p:spPr>
        <p:txBody>
          <a:bodyPr wrap="none" anchor="ctr"/>
          <a:lstStyle/>
          <a:p>
            <a:endParaRPr lang="en-US"/>
          </a:p>
        </p:txBody>
      </p:sp>
      <p:sp>
        <p:nvSpPr>
          <p:cNvPr id="164888" name="Line 24"/>
          <p:cNvSpPr>
            <a:spLocks noChangeShapeType="1"/>
          </p:cNvSpPr>
          <p:nvPr/>
        </p:nvSpPr>
        <p:spPr bwMode="auto">
          <a:xfrm flipV="1">
            <a:off x="2057400" y="3276600"/>
            <a:ext cx="0" cy="1752600"/>
          </a:xfrm>
          <a:prstGeom prst="line">
            <a:avLst/>
          </a:prstGeom>
          <a:noFill/>
          <a:ln w="9525">
            <a:solidFill>
              <a:schemeClr val="bg2"/>
            </a:solidFill>
            <a:round/>
            <a:headEnd/>
            <a:tailEnd/>
          </a:ln>
          <a:effectLst/>
        </p:spPr>
        <p:txBody>
          <a:bodyPr wrap="none" anchor="ctr"/>
          <a:lstStyle/>
          <a:p>
            <a:endParaRPr lang="en-US"/>
          </a:p>
        </p:txBody>
      </p:sp>
      <p:sp>
        <p:nvSpPr>
          <p:cNvPr id="164889" name="Line 25"/>
          <p:cNvSpPr>
            <a:spLocks noChangeShapeType="1"/>
          </p:cNvSpPr>
          <p:nvPr/>
        </p:nvSpPr>
        <p:spPr bwMode="auto">
          <a:xfrm>
            <a:off x="2057400" y="3276600"/>
            <a:ext cx="1905000" cy="0"/>
          </a:xfrm>
          <a:prstGeom prst="line">
            <a:avLst/>
          </a:prstGeom>
          <a:noFill/>
          <a:ln w="9525">
            <a:solidFill>
              <a:schemeClr val="bg2"/>
            </a:solidFill>
            <a:round/>
            <a:headEnd/>
            <a:tailEnd type="triangle" w="med" len="med"/>
          </a:ln>
          <a:effectLst/>
        </p:spPr>
        <p:txBody>
          <a:bodyPr wrap="none" anchor="ctr"/>
          <a:lstStyle/>
          <a:p>
            <a:endParaRPr lang="en-US"/>
          </a:p>
        </p:txBody>
      </p:sp>
      <p:sp>
        <p:nvSpPr>
          <p:cNvPr id="164890" name="Line 26"/>
          <p:cNvSpPr>
            <a:spLocks noChangeShapeType="1"/>
          </p:cNvSpPr>
          <p:nvPr/>
        </p:nvSpPr>
        <p:spPr bwMode="auto">
          <a:xfrm>
            <a:off x="2057400" y="4267200"/>
            <a:ext cx="1143000" cy="0"/>
          </a:xfrm>
          <a:prstGeom prst="line">
            <a:avLst/>
          </a:prstGeom>
          <a:noFill/>
          <a:ln w="9525">
            <a:solidFill>
              <a:schemeClr val="bg2"/>
            </a:solidFill>
            <a:round/>
            <a:headEnd/>
            <a:tailEnd type="triangle" w="med" len="med"/>
          </a:ln>
          <a:effectLst/>
        </p:spPr>
        <p:txBody>
          <a:bodyPr wrap="none" anchor="ctr"/>
          <a:lstStyle/>
          <a:p>
            <a:endParaRPr lang="en-US"/>
          </a:p>
        </p:txBody>
      </p:sp>
      <p:sp>
        <p:nvSpPr>
          <p:cNvPr id="164891" name="Text Box 27"/>
          <p:cNvSpPr txBox="1">
            <a:spLocks noChangeArrowheads="1"/>
          </p:cNvSpPr>
          <p:nvPr/>
        </p:nvSpPr>
        <p:spPr bwMode="auto">
          <a:xfrm>
            <a:off x="1908175" y="2781300"/>
            <a:ext cx="857250" cy="346075"/>
          </a:xfrm>
          <a:prstGeom prst="rect">
            <a:avLst/>
          </a:prstGeom>
          <a:noFill/>
          <a:ln w="9525">
            <a:solidFill>
              <a:schemeClr val="bg2"/>
            </a:solidFill>
            <a:miter lim="800000"/>
            <a:headEnd/>
            <a:tailEnd/>
          </a:ln>
          <a:effectLst/>
        </p:spPr>
        <p:txBody>
          <a:bodyPr wrap="none">
            <a:spAutoFit/>
          </a:bodyPr>
          <a:lstStyle/>
          <a:p>
            <a:pPr eaLnBrk="0" hangingPunct="0"/>
            <a:r>
              <a:rPr lang="en-US" sz="1600">
                <a:solidFill>
                  <a:schemeClr val="bg2"/>
                </a:solidFill>
              </a:rPr>
              <a:t>Review</a:t>
            </a:r>
          </a:p>
        </p:txBody>
      </p:sp>
      <p:sp>
        <p:nvSpPr>
          <p:cNvPr id="164892" name="Text Box 28"/>
          <p:cNvSpPr txBox="1">
            <a:spLocks noChangeArrowheads="1"/>
          </p:cNvSpPr>
          <p:nvPr/>
        </p:nvSpPr>
        <p:spPr bwMode="auto">
          <a:xfrm>
            <a:off x="3222625" y="3965575"/>
            <a:ext cx="746125" cy="835025"/>
          </a:xfrm>
          <a:prstGeom prst="rect">
            <a:avLst/>
          </a:prstGeom>
          <a:noFill/>
          <a:ln w="9525">
            <a:solidFill>
              <a:schemeClr val="bg2"/>
            </a:solidFill>
            <a:miter lim="800000"/>
            <a:headEnd/>
            <a:tailEnd/>
          </a:ln>
          <a:effectLst/>
        </p:spPr>
        <p:txBody>
          <a:bodyPr wrap="none">
            <a:spAutoFit/>
          </a:bodyPr>
          <a:lstStyle/>
          <a:p>
            <a:pPr eaLnBrk="0" hangingPunct="0"/>
            <a:r>
              <a:rPr lang="en-US" sz="1600">
                <a:solidFill>
                  <a:schemeClr val="bg2"/>
                </a:solidFill>
              </a:rPr>
              <a:t>Lower</a:t>
            </a:r>
          </a:p>
          <a:p>
            <a:pPr eaLnBrk="0" hangingPunct="0"/>
            <a:r>
              <a:rPr lang="en-US" sz="1600">
                <a:solidFill>
                  <a:schemeClr val="bg2"/>
                </a:solidFill>
              </a:rPr>
              <a:t>level</a:t>
            </a:r>
          </a:p>
          <a:p>
            <a:pPr eaLnBrk="0" hangingPunct="0"/>
            <a:r>
              <a:rPr lang="en-US" sz="1600">
                <a:solidFill>
                  <a:schemeClr val="bg2"/>
                </a:solidFill>
              </a:rPr>
              <a:t>detail</a:t>
            </a:r>
          </a:p>
        </p:txBody>
      </p:sp>
      <p:sp>
        <p:nvSpPr>
          <p:cNvPr id="164893" name="Line 29"/>
          <p:cNvSpPr>
            <a:spLocks noChangeShapeType="1"/>
          </p:cNvSpPr>
          <p:nvPr/>
        </p:nvSpPr>
        <p:spPr bwMode="auto">
          <a:xfrm>
            <a:off x="5943600" y="4724400"/>
            <a:ext cx="381000" cy="0"/>
          </a:xfrm>
          <a:prstGeom prst="line">
            <a:avLst/>
          </a:prstGeom>
          <a:noFill/>
          <a:ln w="9525">
            <a:solidFill>
              <a:schemeClr val="bg2"/>
            </a:solidFill>
            <a:round/>
            <a:headEnd/>
            <a:tailEnd/>
          </a:ln>
          <a:effectLst/>
        </p:spPr>
        <p:txBody>
          <a:bodyPr wrap="none" anchor="ctr"/>
          <a:lstStyle/>
          <a:p>
            <a:endParaRPr lang="en-US"/>
          </a:p>
        </p:txBody>
      </p:sp>
      <p:sp>
        <p:nvSpPr>
          <p:cNvPr id="164894" name="Line 30"/>
          <p:cNvSpPr>
            <a:spLocks noChangeShapeType="1"/>
          </p:cNvSpPr>
          <p:nvPr/>
        </p:nvSpPr>
        <p:spPr bwMode="auto">
          <a:xfrm flipV="1">
            <a:off x="6324600" y="4038600"/>
            <a:ext cx="0" cy="685800"/>
          </a:xfrm>
          <a:prstGeom prst="line">
            <a:avLst/>
          </a:prstGeom>
          <a:noFill/>
          <a:ln w="9525">
            <a:solidFill>
              <a:schemeClr val="bg2"/>
            </a:solidFill>
            <a:round/>
            <a:headEnd/>
            <a:tailEnd/>
          </a:ln>
          <a:effectLst/>
        </p:spPr>
        <p:txBody>
          <a:bodyPr wrap="none" anchor="ctr"/>
          <a:lstStyle/>
          <a:p>
            <a:endParaRPr lang="en-US"/>
          </a:p>
        </p:txBody>
      </p:sp>
      <p:sp>
        <p:nvSpPr>
          <p:cNvPr id="164895" name="Line 31"/>
          <p:cNvSpPr>
            <a:spLocks noChangeShapeType="1"/>
          </p:cNvSpPr>
          <p:nvPr/>
        </p:nvSpPr>
        <p:spPr bwMode="auto">
          <a:xfrm flipH="1">
            <a:off x="5943600" y="4038600"/>
            <a:ext cx="381000" cy="0"/>
          </a:xfrm>
          <a:prstGeom prst="line">
            <a:avLst/>
          </a:prstGeom>
          <a:noFill/>
          <a:ln w="9525">
            <a:solidFill>
              <a:schemeClr val="bg2"/>
            </a:solidFill>
            <a:round/>
            <a:headEnd/>
            <a:tailEnd type="triangle" w="med" len="med"/>
          </a:ln>
          <a:effectLst/>
        </p:spPr>
        <p:txBody>
          <a:bodyPr wrap="none" anchor="ctr"/>
          <a:lstStyle/>
          <a:p>
            <a:endParaRPr lang="en-US"/>
          </a:p>
        </p:txBody>
      </p:sp>
      <p:sp>
        <p:nvSpPr>
          <p:cNvPr id="164896" name="Text Box 32"/>
          <p:cNvSpPr txBox="1">
            <a:spLocks noChangeArrowheads="1"/>
          </p:cNvSpPr>
          <p:nvPr/>
        </p:nvSpPr>
        <p:spPr bwMode="auto">
          <a:xfrm>
            <a:off x="6651625" y="4022725"/>
            <a:ext cx="995363" cy="590550"/>
          </a:xfrm>
          <a:prstGeom prst="rect">
            <a:avLst/>
          </a:prstGeom>
          <a:noFill/>
          <a:ln w="9525">
            <a:solidFill>
              <a:schemeClr val="bg2"/>
            </a:solidFill>
            <a:miter lim="800000"/>
            <a:headEnd/>
            <a:tailEnd/>
          </a:ln>
          <a:effectLst/>
        </p:spPr>
        <p:txBody>
          <a:bodyPr wrap="none">
            <a:spAutoFit/>
          </a:bodyPr>
          <a:lstStyle/>
          <a:p>
            <a:pPr eaLnBrk="0" hangingPunct="0"/>
            <a:r>
              <a:rPr lang="en-US" sz="1600">
                <a:solidFill>
                  <a:schemeClr val="bg2"/>
                </a:solidFill>
              </a:rPr>
              <a:t>For each</a:t>
            </a:r>
          </a:p>
          <a:p>
            <a:pPr eaLnBrk="0" hangingPunct="0"/>
            <a:r>
              <a:rPr lang="en-US" sz="1600">
                <a:solidFill>
                  <a:schemeClr val="bg2"/>
                </a:solidFill>
              </a:rPr>
              <a:t> activity</a:t>
            </a:r>
          </a:p>
        </p:txBody>
      </p:sp>
      <p:sp>
        <p:nvSpPr>
          <p:cNvPr id="164897" name="Line 33"/>
          <p:cNvSpPr>
            <a:spLocks noChangeShapeType="1"/>
          </p:cNvSpPr>
          <p:nvPr/>
        </p:nvSpPr>
        <p:spPr bwMode="auto">
          <a:xfrm>
            <a:off x="4914900" y="2667000"/>
            <a:ext cx="0" cy="228600"/>
          </a:xfrm>
          <a:prstGeom prst="line">
            <a:avLst/>
          </a:prstGeom>
          <a:noFill/>
          <a:ln w="9525">
            <a:solidFill>
              <a:schemeClr val="bg2"/>
            </a:solidFill>
            <a:round/>
            <a:headEnd/>
            <a:tailEnd type="triangle" w="med" len="med"/>
          </a:ln>
          <a:effectLst/>
        </p:spPr>
        <p:txBody>
          <a:bodyPr wrap="none" anchor="ct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676275" y="1674813"/>
            <a:ext cx="9525" cy="1587"/>
          </a:xfrm>
          <a:prstGeom prst="rect">
            <a:avLst/>
          </a:prstGeom>
          <a:solidFill>
            <a:srgbClr val="C0C0C0"/>
          </a:solidFill>
          <a:ln w="9525">
            <a:noFill/>
            <a:miter lim="800000"/>
            <a:headEnd/>
            <a:tailEnd/>
          </a:ln>
        </p:spPr>
        <p:txBody>
          <a:bodyPr/>
          <a:lstStyle/>
          <a:p>
            <a:endParaRPr lang="en-US"/>
          </a:p>
        </p:txBody>
      </p:sp>
      <p:sp>
        <p:nvSpPr>
          <p:cNvPr id="239619" name="Rectangle 3"/>
          <p:cNvSpPr>
            <a:spLocks noChangeArrowheads="1"/>
          </p:cNvSpPr>
          <p:nvPr/>
        </p:nvSpPr>
        <p:spPr bwMode="auto">
          <a:xfrm>
            <a:off x="2701925" y="1674813"/>
            <a:ext cx="9525" cy="1587"/>
          </a:xfrm>
          <a:prstGeom prst="rect">
            <a:avLst/>
          </a:prstGeom>
          <a:solidFill>
            <a:srgbClr val="C0C0C0"/>
          </a:solidFill>
          <a:ln w="9525">
            <a:noFill/>
            <a:miter lim="800000"/>
            <a:headEnd/>
            <a:tailEnd/>
          </a:ln>
        </p:spPr>
        <p:txBody>
          <a:bodyPr/>
          <a:lstStyle/>
          <a:p>
            <a:endParaRPr lang="en-US"/>
          </a:p>
        </p:txBody>
      </p:sp>
      <p:sp>
        <p:nvSpPr>
          <p:cNvPr id="239620" name="Rectangle 4"/>
          <p:cNvSpPr>
            <a:spLocks noChangeArrowheads="1"/>
          </p:cNvSpPr>
          <p:nvPr/>
        </p:nvSpPr>
        <p:spPr bwMode="auto">
          <a:xfrm>
            <a:off x="3908425" y="1674813"/>
            <a:ext cx="9525" cy="1587"/>
          </a:xfrm>
          <a:prstGeom prst="rect">
            <a:avLst/>
          </a:prstGeom>
          <a:solidFill>
            <a:srgbClr val="C0C0C0"/>
          </a:solidFill>
          <a:ln w="9525">
            <a:noFill/>
            <a:miter lim="800000"/>
            <a:headEnd/>
            <a:tailEnd/>
          </a:ln>
        </p:spPr>
        <p:txBody>
          <a:bodyPr/>
          <a:lstStyle/>
          <a:p>
            <a:endParaRPr lang="en-US"/>
          </a:p>
        </p:txBody>
      </p:sp>
      <p:sp>
        <p:nvSpPr>
          <p:cNvPr id="239621" name="Rectangle 5"/>
          <p:cNvSpPr>
            <a:spLocks noChangeArrowheads="1"/>
          </p:cNvSpPr>
          <p:nvPr/>
        </p:nvSpPr>
        <p:spPr bwMode="auto">
          <a:xfrm>
            <a:off x="5113338" y="1674813"/>
            <a:ext cx="11112" cy="1587"/>
          </a:xfrm>
          <a:prstGeom prst="rect">
            <a:avLst/>
          </a:prstGeom>
          <a:solidFill>
            <a:srgbClr val="C0C0C0"/>
          </a:solidFill>
          <a:ln w="9525">
            <a:noFill/>
            <a:miter lim="800000"/>
            <a:headEnd/>
            <a:tailEnd/>
          </a:ln>
        </p:spPr>
        <p:txBody>
          <a:bodyPr/>
          <a:lstStyle/>
          <a:p>
            <a:endParaRPr lang="en-US"/>
          </a:p>
        </p:txBody>
      </p:sp>
      <p:sp>
        <p:nvSpPr>
          <p:cNvPr id="239622" name="Rectangle 6"/>
          <p:cNvSpPr>
            <a:spLocks noChangeArrowheads="1"/>
          </p:cNvSpPr>
          <p:nvPr/>
        </p:nvSpPr>
        <p:spPr bwMode="auto">
          <a:xfrm>
            <a:off x="6319838" y="1674813"/>
            <a:ext cx="9525" cy="1587"/>
          </a:xfrm>
          <a:prstGeom prst="rect">
            <a:avLst/>
          </a:prstGeom>
          <a:solidFill>
            <a:srgbClr val="C0C0C0"/>
          </a:solidFill>
          <a:ln w="9525">
            <a:noFill/>
            <a:miter lim="800000"/>
            <a:headEnd/>
            <a:tailEnd/>
          </a:ln>
        </p:spPr>
        <p:txBody>
          <a:bodyPr/>
          <a:lstStyle/>
          <a:p>
            <a:endParaRPr lang="en-US"/>
          </a:p>
        </p:txBody>
      </p:sp>
      <p:sp>
        <p:nvSpPr>
          <p:cNvPr id="239623" name="Rectangle 7"/>
          <p:cNvSpPr>
            <a:spLocks noChangeArrowheads="1"/>
          </p:cNvSpPr>
          <p:nvPr/>
        </p:nvSpPr>
        <p:spPr bwMode="auto">
          <a:xfrm>
            <a:off x="7524750" y="1674813"/>
            <a:ext cx="11113" cy="1587"/>
          </a:xfrm>
          <a:prstGeom prst="rect">
            <a:avLst/>
          </a:prstGeom>
          <a:solidFill>
            <a:srgbClr val="C0C0C0"/>
          </a:solidFill>
          <a:ln w="9525">
            <a:noFill/>
            <a:miter lim="800000"/>
            <a:headEnd/>
            <a:tailEnd/>
          </a:ln>
        </p:spPr>
        <p:txBody>
          <a:bodyPr/>
          <a:lstStyle/>
          <a:p>
            <a:endParaRPr lang="en-US"/>
          </a:p>
        </p:txBody>
      </p:sp>
      <p:sp>
        <p:nvSpPr>
          <p:cNvPr id="239624" name="Rectangle 8"/>
          <p:cNvSpPr>
            <a:spLocks noChangeArrowheads="1"/>
          </p:cNvSpPr>
          <p:nvPr/>
        </p:nvSpPr>
        <p:spPr bwMode="auto">
          <a:xfrm>
            <a:off x="8731250" y="1674813"/>
            <a:ext cx="9525" cy="1587"/>
          </a:xfrm>
          <a:prstGeom prst="rect">
            <a:avLst/>
          </a:prstGeom>
          <a:solidFill>
            <a:srgbClr val="C0C0C0"/>
          </a:solidFill>
          <a:ln w="9525">
            <a:noFill/>
            <a:miter lim="800000"/>
            <a:headEnd/>
            <a:tailEnd/>
          </a:ln>
        </p:spPr>
        <p:txBody>
          <a:bodyPr/>
          <a:lstStyle/>
          <a:p>
            <a:endParaRPr lang="en-US"/>
          </a:p>
        </p:txBody>
      </p:sp>
      <p:sp>
        <p:nvSpPr>
          <p:cNvPr id="239625" name="Rectangle 9"/>
          <p:cNvSpPr>
            <a:spLocks noChangeArrowheads="1"/>
          </p:cNvSpPr>
          <p:nvPr/>
        </p:nvSpPr>
        <p:spPr bwMode="auto">
          <a:xfrm>
            <a:off x="685800" y="1855788"/>
            <a:ext cx="8064500" cy="7937"/>
          </a:xfrm>
          <a:prstGeom prst="rect">
            <a:avLst/>
          </a:prstGeom>
          <a:solidFill>
            <a:srgbClr val="FFFFFF"/>
          </a:solidFill>
          <a:ln w="9525">
            <a:noFill/>
            <a:miter lim="800000"/>
            <a:headEnd/>
            <a:tailEnd/>
          </a:ln>
        </p:spPr>
        <p:txBody>
          <a:bodyPr/>
          <a:lstStyle/>
          <a:p>
            <a:endParaRPr lang="en-US"/>
          </a:p>
        </p:txBody>
      </p:sp>
      <p:sp>
        <p:nvSpPr>
          <p:cNvPr id="239626" name="Rectangle 10"/>
          <p:cNvSpPr>
            <a:spLocks noChangeArrowheads="1"/>
          </p:cNvSpPr>
          <p:nvPr/>
        </p:nvSpPr>
        <p:spPr bwMode="auto">
          <a:xfrm>
            <a:off x="4338638" y="1697038"/>
            <a:ext cx="1265237" cy="3290887"/>
          </a:xfrm>
          <a:prstGeom prst="rect">
            <a:avLst/>
          </a:prstGeom>
          <a:solidFill>
            <a:srgbClr val="FFFF00"/>
          </a:solidFill>
          <a:ln w="9525">
            <a:noFill/>
            <a:miter lim="800000"/>
            <a:headEnd/>
            <a:tailEnd/>
          </a:ln>
        </p:spPr>
        <p:txBody>
          <a:bodyPr/>
          <a:lstStyle/>
          <a:p>
            <a:endParaRPr lang="en-US"/>
          </a:p>
        </p:txBody>
      </p:sp>
      <p:sp>
        <p:nvSpPr>
          <p:cNvPr id="239627" name="Rectangle 11"/>
          <p:cNvSpPr>
            <a:spLocks noChangeArrowheads="1"/>
          </p:cNvSpPr>
          <p:nvPr/>
        </p:nvSpPr>
        <p:spPr bwMode="auto">
          <a:xfrm>
            <a:off x="5597525" y="1674813"/>
            <a:ext cx="1265238" cy="3290887"/>
          </a:xfrm>
          <a:prstGeom prst="rect">
            <a:avLst/>
          </a:prstGeom>
          <a:solidFill>
            <a:srgbClr val="FFFF00"/>
          </a:solidFill>
          <a:ln w="9525">
            <a:noFill/>
            <a:miter lim="800000"/>
            <a:headEnd/>
            <a:tailEnd/>
          </a:ln>
        </p:spPr>
        <p:txBody>
          <a:bodyPr/>
          <a:lstStyle/>
          <a:p>
            <a:endParaRPr lang="en-US"/>
          </a:p>
        </p:txBody>
      </p:sp>
      <p:sp>
        <p:nvSpPr>
          <p:cNvPr id="239628" name="Rectangle 12"/>
          <p:cNvSpPr>
            <a:spLocks noChangeArrowheads="1"/>
          </p:cNvSpPr>
          <p:nvPr/>
        </p:nvSpPr>
        <p:spPr bwMode="auto">
          <a:xfrm>
            <a:off x="777875" y="1695450"/>
            <a:ext cx="1525588" cy="227013"/>
          </a:xfrm>
          <a:prstGeom prst="rect">
            <a:avLst/>
          </a:prstGeom>
          <a:noFill/>
          <a:ln w="9525">
            <a:noFill/>
            <a:miter lim="800000"/>
            <a:headEnd/>
            <a:tailEnd/>
          </a:ln>
        </p:spPr>
        <p:txBody>
          <a:bodyPr wrap="none" lIns="0" tIns="0" rIns="0" bIns="0">
            <a:spAutoFit/>
          </a:bodyPr>
          <a:lstStyle/>
          <a:p>
            <a:r>
              <a:rPr lang="en-US" sz="1500" b="1">
                <a:solidFill>
                  <a:srgbClr val="000000"/>
                </a:solidFill>
              </a:rPr>
              <a:t>User Community</a:t>
            </a:r>
            <a:endParaRPr lang="en-US" sz="3200">
              <a:solidFill>
                <a:srgbClr val="000000"/>
              </a:solidFill>
              <a:latin typeface="Tahoma" pitchFamily="34" charset="0"/>
            </a:endParaRPr>
          </a:p>
        </p:txBody>
      </p:sp>
      <p:sp>
        <p:nvSpPr>
          <p:cNvPr id="239629" name="Rectangle 13"/>
          <p:cNvSpPr>
            <a:spLocks noChangeArrowheads="1"/>
          </p:cNvSpPr>
          <p:nvPr/>
        </p:nvSpPr>
        <p:spPr bwMode="auto">
          <a:xfrm>
            <a:off x="4627563" y="1695450"/>
            <a:ext cx="804862" cy="227013"/>
          </a:xfrm>
          <a:prstGeom prst="rect">
            <a:avLst/>
          </a:prstGeom>
          <a:noFill/>
          <a:ln w="9525">
            <a:noFill/>
            <a:miter lim="800000"/>
            <a:headEnd/>
            <a:tailEnd/>
          </a:ln>
        </p:spPr>
        <p:txBody>
          <a:bodyPr wrap="none" lIns="0" tIns="0" rIns="0" bIns="0">
            <a:spAutoFit/>
          </a:bodyPr>
          <a:lstStyle/>
          <a:p>
            <a:r>
              <a:rPr lang="en-US" sz="1500" b="1">
                <a:solidFill>
                  <a:srgbClr val="000000"/>
                </a:solidFill>
              </a:rPr>
              <a:t>Waterfall</a:t>
            </a:r>
            <a:endParaRPr lang="en-US" sz="3200">
              <a:solidFill>
                <a:srgbClr val="000000"/>
              </a:solidFill>
              <a:latin typeface="Tahoma" pitchFamily="34" charset="0"/>
            </a:endParaRPr>
          </a:p>
        </p:txBody>
      </p:sp>
      <p:sp>
        <p:nvSpPr>
          <p:cNvPr id="239630" name="Rectangle 14"/>
          <p:cNvSpPr>
            <a:spLocks noChangeArrowheads="1"/>
          </p:cNvSpPr>
          <p:nvPr/>
        </p:nvSpPr>
        <p:spPr bwMode="auto">
          <a:xfrm>
            <a:off x="5845175" y="1695450"/>
            <a:ext cx="889000" cy="227013"/>
          </a:xfrm>
          <a:prstGeom prst="rect">
            <a:avLst/>
          </a:prstGeom>
          <a:noFill/>
          <a:ln w="9525">
            <a:noFill/>
            <a:miter lim="800000"/>
            <a:headEnd/>
            <a:tailEnd/>
          </a:ln>
        </p:spPr>
        <p:txBody>
          <a:bodyPr wrap="none" lIns="0" tIns="0" rIns="0" bIns="0">
            <a:spAutoFit/>
          </a:bodyPr>
          <a:lstStyle/>
          <a:p>
            <a:r>
              <a:rPr lang="en-US" sz="1500" b="1">
                <a:solidFill>
                  <a:srgbClr val="000000"/>
                </a:solidFill>
              </a:rPr>
              <a:t>Prototype</a:t>
            </a:r>
            <a:endParaRPr lang="en-US" sz="3200">
              <a:solidFill>
                <a:srgbClr val="000000"/>
              </a:solidFill>
              <a:latin typeface="Tahoma" pitchFamily="34" charset="0"/>
            </a:endParaRPr>
          </a:p>
        </p:txBody>
      </p:sp>
      <p:sp>
        <p:nvSpPr>
          <p:cNvPr id="239631" name="Rectangle 15"/>
          <p:cNvSpPr>
            <a:spLocks noChangeArrowheads="1"/>
          </p:cNvSpPr>
          <p:nvPr/>
        </p:nvSpPr>
        <p:spPr bwMode="auto">
          <a:xfrm>
            <a:off x="7253288" y="1695450"/>
            <a:ext cx="528637" cy="227013"/>
          </a:xfrm>
          <a:prstGeom prst="rect">
            <a:avLst/>
          </a:prstGeom>
          <a:noFill/>
          <a:ln w="9525">
            <a:noFill/>
            <a:miter lim="800000"/>
            <a:headEnd/>
            <a:tailEnd/>
          </a:ln>
        </p:spPr>
        <p:txBody>
          <a:bodyPr wrap="none" lIns="0" tIns="0" rIns="0" bIns="0">
            <a:spAutoFit/>
          </a:bodyPr>
          <a:lstStyle/>
          <a:p>
            <a:r>
              <a:rPr lang="en-US" sz="1500" b="1">
                <a:solidFill>
                  <a:srgbClr val="000000"/>
                </a:solidFill>
              </a:rPr>
              <a:t>Spiral</a:t>
            </a:r>
            <a:endParaRPr lang="en-US" sz="3200">
              <a:solidFill>
                <a:srgbClr val="000000"/>
              </a:solidFill>
              <a:latin typeface="Tahoma" pitchFamily="34" charset="0"/>
            </a:endParaRPr>
          </a:p>
        </p:txBody>
      </p:sp>
      <p:sp>
        <p:nvSpPr>
          <p:cNvPr id="239632" name="Rectangle 16"/>
          <p:cNvSpPr>
            <a:spLocks noChangeArrowheads="1"/>
          </p:cNvSpPr>
          <p:nvPr/>
        </p:nvSpPr>
        <p:spPr bwMode="auto">
          <a:xfrm>
            <a:off x="8166100" y="1695450"/>
            <a:ext cx="414338" cy="227013"/>
          </a:xfrm>
          <a:prstGeom prst="rect">
            <a:avLst/>
          </a:prstGeom>
          <a:noFill/>
          <a:ln w="9525">
            <a:noFill/>
            <a:miter lim="800000"/>
            <a:headEnd/>
            <a:tailEnd/>
          </a:ln>
        </p:spPr>
        <p:txBody>
          <a:bodyPr wrap="none" lIns="0" tIns="0" rIns="0" bIns="0">
            <a:spAutoFit/>
          </a:bodyPr>
          <a:lstStyle/>
          <a:p>
            <a:r>
              <a:rPr lang="en-US" sz="1500" b="1">
                <a:solidFill>
                  <a:srgbClr val="000000"/>
                </a:solidFill>
              </a:rPr>
              <a:t>RAD</a:t>
            </a:r>
            <a:endParaRPr lang="en-US" sz="3200">
              <a:solidFill>
                <a:srgbClr val="000000"/>
              </a:solidFill>
              <a:latin typeface="Tahoma" pitchFamily="34" charset="0"/>
            </a:endParaRPr>
          </a:p>
        </p:txBody>
      </p:sp>
      <p:sp>
        <p:nvSpPr>
          <p:cNvPr id="239633" name="Rectangle 17"/>
          <p:cNvSpPr>
            <a:spLocks noChangeArrowheads="1"/>
          </p:cNvSpPr>
          <p:nvPr/>
        </p:nvSpPr>
        <p:spPr bwMode="auto">
          <a:xfrm>
            <a:off x="571500" y="2006600"/>
            <a:ext cx="3524250" cy="685800"/>
          </a:xfrm>
          <a:prstGeom prst="rect">
            <a:avLst/>
          </a:prstGeom>
          <a:noFill/>
          <a:ln w="9525">
            <a:noFill/>
            <a:miter lim="800000"/>
            <a:headEnd/>
            <a:tailEnd/>
          </a:ln>
        </p:spPr>
        <p:txBody>
          <a:bodyPr lIns="0" tIns="0" rIns="0" bIns="0">
            <a:spAutoFit/>
          </a:bodyPr>
          <a:lstStyle/>
          <a:p>
            <a:r>
              <a:rPr lang="en-US" sz="1500">
                <a:solidFill>
                  <a:srgbClr val="000000"/>
                </a:solidFill>
              </a:rPr>
              <a:t>Will the availability of the user representatives be restricted, or limited during the life cycle?</a:t>
            </a:r>
          </a:p>
        </p:txBody>
      </p:sp>
      <p:sp>
        <p:nvSpPr>
          <p:cNvPr id="239634" name="Rectangle 18"/>
          <p:cNvSpPr>
            <a:spLocks noChangeArrowheads="1"/>
          </p:cNvSpPr>
          <p:nvPr/>
        </p:nvSpPr>
        <p:spPr bwMode="auto">
          <a:xfrm>
            <a:off x="509588" y="2408238"/>
            <a:ext cx="0" cy="487362"/>
          </a:xfrm>
          <a:prstGeom prst="rect">
            <a:avLst/>
          </a:prstGeom>
          <a:noFill/>
          <a:ln w="9525">
            <a:noFill/>
            <a:miter lim="800000"/>
            <a:headEnd/>
            <a:tailEnd/>
          </a:ln>
        </p:spPr>
        <p:txBody>
          <a:bodyPr wrap="none" lIns="0" tIns="0" rIns="0" bIns="0">
            <a:spAutoFit/>
          </a:bodyPr>
          <a:lstStyle/>
          <a:p>
            <a:endParaRPr lang="en-US" sz="3200">
              <a:solidFill>
                <a:srgbClr val="000000"/>
              </a:solidFill>
              <a:latin typeface="Tahoma" pitchFamily="34" charset="0"/>
            </a:endParaRPr>
          </a:p>
        </p:txBody>
      </p:sp>
      <p:sp>
        <p:nvSpPr>
          <p:cNvPr id="239635" name="Rectangle 19"/>
          <p:cNvSpPr>
            <a:spLocks noChangeArrowheads="1"/>
          </p:cNvSpPr>
          <p:nvPr/>
        </p:nvSpPr>
        <p:spPr bwMode="auto">
          <a:xfrm>
            <a:off x="4832350" y="2308225"/>
            <a:ext cx="328613"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3200">
              <a:solidFill>
                <a:srgbClr val="000000"/>
              </a:solidFill>
              <a:latin typeface="Tahoma" pitchFamily="34" charset="0"/>
            </a:endParaRPr>
          </a:p>
        </p:txBody>
      </p:sp>
      <p:sp>
        <p:nvSpPr>
          <p:cNvPr id="239636" name="Rectangle 20"/>
          <p:cNvSpPr>
            <a:spLocks noChangeArrowheads="1"/>
          </p:cNvSpPr>
          <p:nvPr/>
        </p:nvSpPr>
        <p:spPr bwMode="auto">
          <a:xfrm>
            <a:off x="6122988" y="2308225"/>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9637" name="Rectangle 21"/>
          <p:cNvSpPr>
            <a:spLocks noChangeArrowheads="1"/>
          </p:cNvSpPr>
          <p:nvPr/>
        </p:nvSpPr>
        <p:spPr bwMode="auto">
          <a:xfrm>
            <a:off x="7345363" y="2308225"/>
            <a:ext cx="328612"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3200">
              <a:solidFill>
                <a:srgbClr val="000000"/>
              </a:solidFill>
              <a:latin typeface="Tahoma" pitchFamily="34" charset="0"/>
            </a:endParaRPr>
          </a:p>
        </p:txBody>
      </p:sp>
      <p:sp>
        <p:nvSpPr>
          <p:cNvPr id="239638" name="Rectangle 22"/>
          <p:cNvSpPr>
            <a:spLocks noChangeArrowheads="1"/>
          </p:cNvSpPr>
          <p:nvPr/>
        </p:nvSpPr>
        <p:spPr bwMode="auto">
          <a:xfrm>
            <a:off x="8239125" y="2308225"/>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9639" name="Rectangle 23"/>
          <p:cNvSpPr>
            <a:spLocks noChangeArrowheads="1"/>
          </p:cNvSpPr>
          <p:nvPr/>
        </p:nvSpPr>
        <p:spPr bwMode="auto">
          <a:xfrm>
            <a:off x="582613" y="3024188"/>
            <a:ext cx="3530600" cy="457200"/>
          </a:xfrm>
          <a:prstGeom prst="rect">
            <a:avLst/>
          </a:prstGeom>
          <a:noFill/>
          <a:ln w="9525">
            <a:noFill/>
            <a:miter lim="800000"/>
            <a:headEnd/>
            <a:tailEnd/>
          </a:ln>
        </p:spPr>
        <p:txBody>
          <a:bodyPr lIns="0" tIns="0" rIns="0" bIns="0">
            <a:spAutoFit/>
          </a:bodyPr>
          <a:lstStyle/>
          <a:p>
            <a:r>
              <a:rPr lang="en-US" sz="1500">
                <a:solidFill>
                  <a:srgbClr val="000000"/>
                </a:solidFill>
              </a:rPr>
              <a:t>Are the user representatives new to system definition? </a:t>
            </a:r>
          </a:p>
        </p:txBody>
      </p:sp>
      <p:sp>
        <p:nvSpPr>
          <p:cNvPr id="239640" name="Rectangle 24"/>
          <p:cNvSpPr>
            <a:spLocks noChangeArrowheads="1"/>
          </p:cNvSpPr>
          <p:nvPr/>
        </p:nvSpPr>
        <p:spPr bwMode="auto">
          <a:xfrm>
            <a:off x="4864100" y="3124200"/>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9641" name="Rectangle 25"/>
          <p:cNvSpPr>
            <a:spLocks noChangeArrowheads="1"/>
          </p:cNvSpPr>
          <p:nvPr/>
        </p:nvSpPr>
        <p:spPr bwMode="auto">
          <a:xfrm>
            <a:off x="6091238" y="3124200"/>
            <a:ext cx="328612"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3200">
              <a:solidFill>
                <a:srgbClr val="000000"/>
              </a:solidFill>
              <a:latin typeface="Tahoma" pitchFamily="34" charset="0"/>
            </a:endParaRPr>
          </a:p>
        </p:txBody>
      </p:sp>
      <p:sp>
        <p:nvSpPr>
          <p:cNvPr id="239642" name="Rectangle 26"/>
          <p:cNvSpPr>
            <a:spLocks noChangeArrowheads="1"/>
          </p:cNvSpPr>
          <p:nvPr/>
        </p:nvSpPr>
        <p:spPr bwMode="auto">
          <a:xfrm>
            <a:off x="7345363" y="3124200"/>
            <a:ext cx="328612"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3200">
              <a:solidFill>
                <a:srgbClr val="000000"/>
              </a:solidFill>
              <a:latin typeface="Tahoma" pitchFamily="34" charset="0"/>
            </a:endParaRPr>
          </a:p>
        </p:txBody>
      </p:sp>
      <p:sp>
        <p:nvSpPr>
          <p:cNvPr id="239643" name="Rectangle 27"/>
          <p:cNvSpPr>
            <a:spLocks noChangeArrowheads="1"/>
          </p:cNvSpPr>
          <p:nvPr/>
        </p:nvSpPr>
        <p:spPr bwMode="auto">
          <a:xfrm>
            <a:off x="8239125" y="3124200"/>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9644" name="Rectangle 28"/>
          <p:cNvSpPr>
            <a:spLocks noChangeArrowheads="1"/>
          </p:cNvSpPr>
          <p:nvPr/>
        </p:nvSpPr>
        <p:spPr bwMode="auto">
          <a:xfrm>
            <a:off x="620713" y="3594100"/>
            <a:ext cx="3468687" cy="457200"/>
          </a:xfrm>
          <a:prstGeom prst="rect">
            <a:avLst/>
          </a:prstGeom>
          <a:noFill/>
          <a:ln w="9525">
            <a:noFill/>
            <a:miter lim="800000"/>
            <a:headEnd/>
            <a:tailEnd/>
          </a:ln>
        </p:spPr>
        <p:txBody>
          <a:bodyPr lIns="0" tIns="0" rIns="0" bIns="0">
            <a:spAutoFit/>
          </a:bodyPr>
          <a:lstStyle/>
          <a:p>
            <a:r>
              <a:rPr lang="en-US" sz="1500">
                <a:solidFill>
                  <a:srgbClr val="000000"/>
                </a:solidFill>
              </a:rPr>
              <a:t>Are the user representatives experts in the problem domain?</a:t>
            </a:r>
          </a:p>
        </p:txBody>
      </p:sp>
      <p:sp>
        <p:nvSpPr>
          <p:cNvPr id="239645" name="Rectangle 29"/>
          <p:cNvSpPr>
            <a:spLocks noChangeArrowheads="1"/>
          </p:cNvSpPr>
          <p:nvPr/>
        </p:nvSpPr>
        <p:spPr bwMode="auto">
          <a:xfrm>
            <a:off x="4864100" y="3729038"/>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9646" name="Rectangle 30"/>
          <p:cNvSpPr>
            <a:spLocks noChangeArrowheads="1"/>
          </p:cNvSpPr>
          <p:nvPr/>
        </p:nvSpPr>
        <p:spPr bwMode="auto">
          <a:xfrm>
            <a:off x="6091238" y="3729038"/>
            <a:ext cx="328612"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3200">
              <a:solidFill>
                <a:srgbClr val="000000"/>
              </a:solidFill>
              <a:latin typeface="Tahoma" pitchFamily="34" charset="0"/>
            </a:endParaRPr>
          </a:p>
        </p:txBody>
      </p:sp>
      <p:sp>
        <p:nvSpPr>
          <p:cNvPr id="239647" name="Rectangle 31"/>
          <p:cNvSpPr>
            <a:spLocks noChangeArrowheads="1"/>
          </p:cNvSpPr>
          <p:nvPr/>
        </p:nvSpPr>
        <p:spPr bwMode="auto">
          <a:xfrm>
            <a:off x="7375525" y="3729038"/>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9648" name="Rectangle 32"/>
          <p:cNvSpPr>
            <a:spLocks noChangeArrowheads="1"/>
          </p:cNvSpPr>
          <p:nvPr/>
        </p:nvSpPr>
        <p:spPr bwMode="auto">
          <a:xfrm>
            <a:off x="8207375" y="3729038"/>
            <a:ext cx="328613"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3200">
              <a:solidFill>
                <a:srgbClr val="000000"/>
              </a:solidFill>
              <a:latin typeface="Tahoma" pitchFamily="34" charset="0"/>
            </a:endParaRPr>
          </a:p>
        </p:txBody>
      </p:sp>
      <p:sp>
        <p:nvSpPr>
          <p:cNvPr id="239649" name="Rectangle 33"/>
          <p:cNvSpPr>
            <a:spLocks noChangeArrowheads="1"/>
          </p:cNvSpPr>
          <p:nvPr/>
        </p:nvSpPr>
        <p:spPr bwMode="auto">
          <a:xfrm>
            <a:off x="601663" y="4254500"/>
            <a:ext cx="3563937" cy="457200"/>
          </a:xfrm>
          <a:prstGeom prst="rect">
            <a:avLst/>
          </a:prstGeom>
          <a:noFill/>
          <a:ln w="9525">
            <a:noFill/>
            <a:miter lim="800000"/>
            <a:headEnd/>
            <a:tailEnd/>
          </a:ln>
        </p:spPr>
        <p:txBody>
          <a:bodyPr lIns="0" tIns="0" rIns="0" bIns="0">
            <a:spAutoFit/>
          </a:bodyPr>
          <a:lstStyle/>
          <a:p>
            <a:r>
              <a:rPr lang="en-US" sz="1500">
                <a:solidFill>
                  <a:srgbClr val="000000"/>
                </a:solidFill>
              </a:rPr>
              <a:t>Do the users want to be involved in all phases of the life cycle?</a:t>
            </a:r>
          </a:p>
        </p:txBody>
      </p:sp>
      <p:sp>
        <p:nvSpPr>
          <p:cNvPr id="239650" name="Rectangle 34"/>
          <p:cNvSpPr>
            <a:spLocks noChangeArrowheads="1"/>
          </p:cNvSpPr>
          <p:nvPr/>
        </p:nvSpPr>
        <p:spPr bwMode="auto">
          <a:xfrm>
            <a:off x="4864100" y="4332288"/>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9651" name="Rectangle 35"/>
          <p:cNvSpPr>
            <a:spLocks noChangeArrowheads="1"/>
          </p:cNvSpPr>
          <p:nvPr/>
        </p:nvSpPr>
        <p:spPr bwMode="auto">
          <a:xfrm>
            <a:off x="6091238" y="4332288"/>
            <a:ext cx="328612"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3200">
              <a:solidFill>
                <a:srgbClr val="000000"/>
              </a:solidFill>
              <a:latin typeface="Tahoma" pitchFamily="34" charset="0"/>
            </a:endParaRPr>
          </a:p>
        </p:txBody>
      </p:sp>
      <p:sp>
        <p:nvSpPr>
          <p:cNvPr id="239652" name="Rectangle 36"/>
          <p:cNvSpPr>
            <a:spLocks noChangeArrowheads="1"/>
          </p:cNvSpPr>
          <p:nvPr/>
        </p:nvSpPr>
        <p:spPr bwMode="auto">
          <a:xfrm>
            <a:off x="7375525" y="4332288"/>
            <a:ext cx="244475" cy="228600"/>
          </a:xfrm>
          <a:prstGeom prst="rect">
            <a:avLst/>
          </a:prstGeom>
          <a:noFill/>
          <a:ln w="9525">
            <a:noFill/>
            <a:miter lim="800000"/>
            <a:headEnd/>
            <a:tailEnd/>
          </a:ln>
        </p:spPr>
        <p:txBody>
          <a:bodyPr wrap="none" lIns="0" tIns="0" rIns="0" bIns="0">
            <a:spAutoFit/>
          </a:bodyPr>
          <a:lstStyle/>
          <a:p>
            <a:r>
              <a:rPr lang="en-US" sz="1500">
                <a:solidFill>
                  <a:srgbClr val="000000"/>
                </a:solidFill>
              </a:rPr>
              <a:t>No</a:t>
            </a:r>
            <a:endParaRPr lang="en-US" sz="3200">
              <a:solidFill>
                <a:srgbClr val="000000"/>
              </a:solidFill>
              <a:latin typeface="Tahoma" pitchFamily="34" charset="0"/>
            </a:endParaRPr>
          </a:p>
        </p:txBody>
      </p:sp>
      <p:sp>
        <p:nvSpPr>
          <p:cNvPr id="239653" name="Rectangle 37"/>
          <p:cNvSpPr>
            <a:spLocks noChangeArrowheads="1"/>
          </p:cNvSpPr>
          <p:nvPr/>
        </p:nvSpPr>
        <p:spPr bwMode="auto">
          <a:xfrm>
            <a:off x="8207375" y="4332288"/>
            <a:ext cx="328613" cy="228600"/>
          </a:xfrm>
          <a:prstGeom prst="rect">
            <a:avLst/>
          </a:prstGeom>
          <a:noFill/>
          <a:ln w="9525">
            <a:noFill/>
            <a:miter lim="800000"/>
            <a:headEnd/>
            <a:tailEnd/>
          </a:ln>
        </p:spPr>
        <p:txBody>
          <a:bodyPr wrap="none" lIns="0" tIns="0" rIns="0" bIns="0">
            <a:spAutoFit/>
          </a:bodyPr>
          <a:lstStyle/>
          <a:p>
            <a:r>
              <a:rPr lang="en-US" sz="1500">
                <a:solidFill>
                  <a:srgbClr val="000000"/>
                </a:solidFill>
              </a:rPr>
              <a:t>Yes</a:t>
            </a:r>
            <a:endParaRPr lang="en-US" sz="3200">
              <a:solidFill>
                <a:srgbClr val="000000"/>
              </a:solidFill>
              <a:latin typeface="Tahoma" pitchFamily="34" charset="0"/>
            </a:endParaRPr>
          </a:p>
        </p:txBody>
      </p:sp>
      <p:sp>
        <p:nvSpPr>
          <p:cNvPr id="239654" name="Line 38"/>
          <p:cNvSpPr>
            <a:spLocks noChangeShapeType="1"/>
          </p:cNvSpPr>
          <p:nvPr/>
        </p:nvSpPr>
        <p:spPr bwMode="auto">
          <a:xfrm>
            <a:off x="376238" y="1674813"/>
            <a:ext cx="1587" cy="3049587"/>
          </a:xfrm>
          <a:prstGeom prst="line">
            <a:avLst/>
          </a:prstGeom>
          <a:noFill/>
          <a:ln w="0">
            <a:solidFill>
              <a:srgbClr val="FFFFFF"/>
            </a:solidFill>
            <a:round/>
            <a:headEnd/>
            <a:tailEnd/>
          </a:ln>
        </p:spPr>
        <p:txBody>
          <a:bodyPr/>
          <a:lstStyle/>
          <a:p>
            <a:endParaRPr lang="en-US"/>
          </a:p>
        </p:txBody>
      </p:sp>
      <p:sp>
        <p:nvSpPr>
          <p:cNvPr id="239655" name="Rectangle 39"/>
          <p:cNvSpPr>
            <a:spLocks noChangeArrowheads="1"/>
          </p:cNvSpPr>
          <p:nvPr/>
        </p:nvSpPr>
        <p:spPr bwMode="auto">
          <a:xfrm>
            <a:off x="376238" y="1674813"/>
            <a:ext cx="9525" cy="3059112"/>
          </a:xfrm>
          <a:prstGeom prst="rect">
            <a:avLst/>
          </a:prstGeom>
          <a:solidFill>
            <a:srgbClr val="FFFFFF"/>
          </a:solidFill>
          <a:ln w="9525">
            <a:noFill/>
            <a:miter lim="800000"/>
            <a:headEnd/>
            <a:tailEnd/>
          </a:ln>
        </p:spPr>
        <p:txBody>
          <a:bodyPr/>
          <a:lstStyle/>
          <a:p>
            <a:endParaRPr lang="en-US"/>
          </a:p>
        </p:txBody>
      </p:sp>
      <p:sp>
        <p:nvSpPr>
          <p:cNvPr id="239656" name="Rectangle 40"/>
          <p:cNvSpPr>
            <a:spLocks noChangeArrowheads="1"/>
          </p:cNvSpPr>
          <p:nvPr/>
        </p:nvSpPr>
        <p:spPr bwMode="auto">
          <a:xfrm>
            <a:off x="4338638" y="1684338"/>
            <a:ext cx="11112" cy="3049587"/>
          </a:xfrm>
          <a:prstGeom prst="rect">
            <a:avLst/>
          </a:prstGeom>
          <a:solidFill>
            <a:srgbClr val="FFFFFF"/>
          </a:solidFill>
          <a:ln w="9525">
            <a:noFill/>
            <a:miter lim="800000"/>
            <a:headEnd/>
            <a:tailEnd/>
          </a:ln>
        </p:spPr>
        <p:txBody>
          <a:bodyPr/>
          <a:lstStyle/>
          <a:p>
            <a:endParaRPr lang="en-US"/>
          </a:p>
        </p:txBody>
      </p:sp>
      <p:sp>
        <p:nvSpPr>
          <p:cNvPr id="239657" name="Line 41"/>
          <p:cNvSpPr>
            <a:spLocks noChangeShapeType="1"/>
          </p:cNvSpPr>
          <p:nvPr/>
        </p:nvSpPr>
        <p:spPr bwMode="auto">
          <a:xfrm>
            <a:off x="5592763" y="1684338"/>
            <a:ext cx="3175" cy="3040062"/>
          </a:xfrm>
          <a:prstGeom prst="line">
            <a:avLst/>
          </a:prstGeom>
          <a:noFill/>
          <a:ln w="0">
            <a:solidFill>
              <a:srgbClr val="FFFFFF"/>
            </a:solidFill>
            <a:round/>
            <a:headEnd/>
            <a:tailEnd/>
          </a:ln>
        </p:spPr>
        <p:txBody>
          <a:bodyPr/>
          <a:lstStyle/>
          <a:p>
            <a:endParaRPr lang="en-US"/>
          </a:p>
        </p:txBody>
      </p:sp>
      <p:sp>
        <p:nvSpPr>
          <p:cNvPr id="239658" name="Rectangle 42"/>
          <p:cNvSpPr>
            <a:spLocks noChangeArrowheads="1"/>
          </p:cNvSpPr>
          <p:nvPr/>
        </p:nvSpPr>
        <p:spPr bwMode="auto">
          <a:xfrm>
            <a:off x="5592763" y="1684338"/>
            <a:ext cx="11112" cy="3049587"/>
          </a:xfrm>
          <a:prstGeom prst="rect">
            <a:avLst/>
          </a:prstGeom>
          <a:solidFill>
            <a:srgbClr val="FFFFFF"/>
          </a:solidFill>
          <a:ln w="9525">
            <a:noFill/>
            <a:miter lim="800000"/>
            <a:headEnd/>
            <a:tailEnd/>
          </a:ln>
        </p:spPr>
        <p:txBody>
          <a:bodyPr/>
          <a:lstStyle/>
          <a:p>
            <a:endParaRPr lang="en-US"/>
          </a:p>
        </p:txBody>
      </p:sp>
      <p:sp>
        <p:nvSpPr>
          <p:cNvPr id="239659" name="Line 43"/>
          <p:cNvSpPr>
            <a:spLocks noChangeShapeType="1"/>
          </p:cNvSpPr>
          <p:nvPr/>
        </p:nvSpPr>
        <p:spPr bwMode="auto">
          <a:xfrm>
            <a:off x="5597525" y="1684338"/>
            <a:ext cx="1588" cy="3040062"/>
          </a:xfrm>
          <a:prstGeom prst="line">
            <a:avLst/>
          </a:prstGeom>
          <a:noFill/>
          <a:ln w="0">
            <a:solidFill>
              <a:srgbClr val="FFFFFF"/>
            </a:solidFill>
            <a:round/>
            <a:headEnd/>
            <a:tailEnd/>
          </a:ln>
        </p:spPr>
        <p:txBody>
          <a:bodyPr/>
          <a:lstStyle/>
          <a:p>
            <a:endParaRPr lang="en-US"/>
          </a:p>
        </p:txBody>
      </p:sp>
      <p:sp>
        <p:nvSpPr>
          <p:cNvPr id="239660" name="Rectangle 44"/>
          <p:cNvSpPr>
            <a:spLocks noChangeArrowheads="1"/>
          </p:cNvSpPr>
          <p:nvPr/>
        </p:nvSpPr>
        <p:spPr bwMode="auto">
          <a:xfrm>
            <a:off x="5597525" y="1684338"/>
            <a:ext cx="12700" cy="3049587"/>
          </a:xfrm>
          <a:prstGeom prst="rect">
            <a:avLst/>
          </a:prstGeom>
          <a:solidFill>
            <a:srgbClr val="FFFFFF"/>
          </a:solidFill>
          <a:ln w="9525">
            <a:noFill/>
            <a:miter lim="800000"/>
            <a:headEnd/>
            <a:tailEnd/>
          </a:ln>
        </p:spPr>
        <p:txBody>
          <a:bodyPr/>
          <a:lstStyle/>
          <a:p>
            <a:endParaRPr lang="en-US"/>
          </a:p>
        </p:txBody>
      </p:sp>
      <p:sp>
        <p:nvSpPr>
          <p:cNvPr id="239661" name="Line 45"/>
          <p:cNvSpPr>
            <a:spLocks noChangeShapeType="1"/>
          </p:cNvSpPr>
          <p:nvPr/>
        </p:nvSpPr>
        <p:spPr bwMode="auto">
          <a:xfrm>
            <a:off x="6851650" y="1684338"/>
            <a:ext cx="3175" cy="3040062"/>
          </a:xfrm>
          <a:prstGeom prst="line">
            <a:avLst/>
          </a:prstGeom>
          <a:noFill/>
          <a:ln w="0">
            <a:solidFill>
              <a:srgbClr val="FFFFFF"/>
            </a:solidFill>
            <a:round/>
            <a:headEnd/>
            <a:tailEnd/>
          </a:ln>
        </p:spPr>
        <p:txBody>
          <a:bodyPr/>
          <a:lstStyle/>
          <a:p>
            <a:endParaRPr lang="en-US"/>
          </a:p>
        </p:txBody>
      </p:sp>
      <p:sp>
        <p:nvSpPr>
          <p:cNvPr id="239662" name="Rectangle 46"/>
          <p:cNvSpPr>
            <a:spLocks noChangeArrowheads="1"/>
          </p:cNvSpPr>
          <p:nvPr/>
        </p:nvSpPr>
        <p:spPr bwMode="auto">
          <a:xfrm>
            <a:off x="6851650" y="1684338"/>
            <a:ext cx="11113" cy="3049587"/>
          </a:xfrm>
          <a:prstGeom prst="rect">
            <a:avLst/>
          </a:prstGeom>
          <a:solidFill>
            <a:srgbClr val="FFFFFF"/>
          </a:solidFill>
          <a:ln w="9525">
            <a:noFill/>
            <a:miter lim="800000"/>
            <a:headEnd/>
            <a:tailEnd/>
          </a:ln>
        </p:spPr>
        <p:txBody>
          <a:bodyPr/>
          <a:lstStyle/>
          <a:p>
            <a:endParaRPr lang="en-US"/>
          </a:p>
        </p:txBody>
      </p:sp>
      <p:sp>
        <p:nvSpPr>
          <p:cNvPr id="239663" name="Rectangle 47"/>
          <p:cNvSpPr>
            <a:spLocks noChangeArrowheads="1"/>
          </p:cNvSpPr>
          <p:nvPr/>
        </p:nvSpPr>
        <p:spPr bwMode="auto">
          <a:xfrm>
            <a:off x="8969375" y="1684338"/>
            <a:ext cx="9525" cy="3049587"/>
          </a:xfrm>
          <a:prstGeom prst="rect">
            <a:avLst/>
          </a:prstGeom>
          <a:solidFill>
            <a:srgbClr val="FFFFFF"/>
          </a:solidFill>
          <a:ln w="9525">
            <a:noFill/>
            <a:miter lim="800000"/>
            <a:headEnd/>
            <a:tailEnd/>
          </a:ln>
        </p:spPr>
        <p:txBody>
          <a:bodyPr/>
          <a:lstStyle/>
          <a:p>
            <a:endParaRPr lang="en-US"/>
          </a:p>
        </p:txBody>
      </p:sp>
      <p:sp>
        <p:nvSpPr>
          <p:cNvPr id="239664" name="Line 48"/>
          <p:cNvSpPr>
            <a:spLocks noChangeShapeType="1"/>
          </p:cNvSpPr>
          <p:nvPr/>
        </p:nvSpPr>
        <p:spPr bwMode="auto">
          <a:xfrm>
            <a:off x="385763" y="1674813"/>
            <a:ext cx="8374062" cy="1587"/>
          </a:xfrm>
          <a:prstGeom prst="line">
            <a:avLst/>
          </a:prstGeom>
          <a:noFill/>
          <a:ln w="0">
            <a:solidFill>
              <a:srgbClr val="FFFFFF"/>
            </a:solidFill>
            <a:round/>
            <a:headEnd/>
            <a:tailEnd/>
          </a:ln>
        </p:spPr>
        <p:txBody>
          <a:bodyPr/>
          <a:lstStyle/>
          <a:p>
            <a:endParaRPr lang="en-US"/>
          </a:p>
        </p:txBody>
      </p:sp>
      <p:sp>
        <p:nvSpPr>
          <p:cNvPr id="239665" name="Rectangle 49"/>
          <p:cNvSpPr>
            <a:spLocks noChangeArrowheads="1"/>
          </p:cNvSpPr>
          <p:nvPr/>
        </p:nvSpPr>
        <p:spPr bwMode="auto">
          <a:xfrm>
            <a:off x="385763" y="1674813"/>
            <a:ext cx="8383587" cy="9525"/>
          </a:xfrm>
          <a:prstGeom prst="rect">
            <a:avLst/>
          </a:prstGeom>
          <a:solidFill>
            <a:srgbClr val="FFFFFF"/>
          </a:solidFill>
          <a:ln w="9525">
            <a:solidFill>
              <a:srgbClr val="000000"/>
            </a:solidFill>
            <a:miter lim="800000"/>
            <a:headEnd/>
            <a:tailEnd/>
          </a:ln>
        </p:spPr>
        <p:txBody>
          <a:bodyPr/>
          <a:lstStyle/>
          <a:p>
            <a:endParaRPr lang="en-US"/>
          </a:p>
        </p:txBody>
      </p:sp>
      <p:sp>
        <p:nvSpPr>
          <p:cNvPr id="239666" name="Line 50"/>
          <p:cNvSpPr>
            <a:spLocks noChangeShapeType="1"/>
          </p:cNvSpPr>
          <p:nvPr/>
        </p:nvSpPr>
        <p:spPr bwMode="auto">
          <a:xfrm>
            <a:off x="385763" y="1933575"/>
            <a:ext cx="8374062" cy="1588"/>
          </a:xfrm>
          <a:prstGeom prst="line">
            <a:avLst/>
          </a:prstGeom>
          <a:noFill/>
          <a:ln w="28575">
            <a:solidFill>
              <a:srgbClr val="000000"/>
            </a:solidFill>
            <a:round/>
            <a:headEnd/>
            <a:tailEnd/>
          </a:ln>
        </p:spPr>
        <p:txBody>
          <a:bodyPr/>
          <a:lstStyle/>
          <a:p>
            <a:endParaRPr lang="en-US"/>
          </a:p>
        </p:txBody>
      </p:sp>
      <p:sp>
        <p:nvSpPr>
          <p:cNvPr id="239667" name="Line 51"/>
          <p:cNvSpPr>
            <a:spLocks noChangeShapeType="1"/>
          </p:cNvSpPr>
          <p:nvPr/>
        </p:nvSpPr>
        <p:spPr bwMode="auto">
          <a:xfrm>
            <a:off x="385763" y="3506788"/>
            <a:ext cx="8374062" cy="1587"/>
          </a:xfrm>
          <a:prstGeom prst="line">
            <a:avLst/>
          </a:prstGeom>
          <a:noFill/>
          <a:ln w="0">
            <a:solidFill>
              <a:srgbClr val="FFFFFF"/>
            </a:solidFill>
            <a:round/>
            <a:headEnd/>
            <a:tailEnd/>
          </a:ln>
        </p:spPr>
        <p:txBody>
          <a:bodyPr/>
          <a:lstStyle/>
          <a:p>
            <a:endParaRPr lang="en-US"/>
          </a:p>
        </p:txBody>
      </p:sp>
      <p:sp>
        <p:nvSpPr>
          <p:cNvPr id="239668" name="Line 52"/>
          <p:cNvSpPr>
            <a:spLocks noChangeShapeType="1"/>
          </p:cNvSpPr>
          <p:nvPr/>
        </p:nvSpPr>
        <p:spPr bwMode="auto">
          <a:xfrm>
            <a:off x="385763" y="4111625"/>
            <a:ext cx="8374062" cy="1588"/>
          </a:xfrm>
          <a:prstGeom prst="line">
            <a:avLst/>
          </a:prstGeom>
          <a:noFill/>
          <a:ln w="0">
            <a:solidFill>
              <a:srgbClr val="FFFFFF"/>
            </a:solidFill>
            <a:round/>
            <a:headEnd/>
            <a:tailEnd/>
          </a:ln>
        </p:spPr>
        <p:txBody>
          <a:bodyPr/>
          <a:lstStyle/>
          <a:p>
            <a:endParaRPr lang="en-US"/>
          </a:p>
        </p:txBody>
      </p:sp>
      <p:sp>
        <p:nvSpPr>
          <p:cNvPr id="239669" name="Rectangle 53"/>
          <p:cNvSpPr>
            <a:spLocks noGrp="1" noChangeArrowheads="1"/>
          </p:cNvSpPr>
          <p:nvPr>
            <p:ph type="title"/>
          </p:nvPr>
        </p:nvSpPr>
        <p:spPr>
          <a:xfrm>
            <a:off x="681038" y="185738"/>
            <a:ext cx="7772400" cy="768350"/>
          </a:xfrm>
        </p:spPr>
        <p:txBody>
          <a:bodyPr/>
          <a:lstStyle/>
          <a:p>
            <a:r>
              <a:rPr lang="en-US" sz="2800" dirty="0"/>
              <a:t>Selecting a Life Cycle Model - Project Characteristic Category Matrix</a:t>
            </a:r>
            <a:r>
              <a:rPr lang="en-US" sz="2800" dirty="0">
                <a:solidFill>
                  <a:srgbClr val="FF0000"/>
                </a:solidFill>
              </a:rPr>
              <a:t> User </a:t>
            </a:r>
            <a:r>
              <a:rPr lang="en-US" sz="2800" dirty="0"/>
              <a:t>Community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en-US" dirty="0"/>
              <a:t>Project Schedule</a:t>
            </a:r>
          </a:p>
        </p:txBody>
      </p:sp>
      <p:sp>
        <p:nvSpPr>
          <p:cNvPr id="471043" name="Rectangle 3"/>
          <p:cNvSpPr>
            <a:spLocks noGrp="1" noChangeArrowheads="1"/>
          </p:cNvSpPr>
          <p:nvPr>
            <p:ph type="body" idx="1"/>
          </p:nvPr>
        </p:nvSpPr>
        <p:spPr/>
        <p:txBody>
          <a:bodyPr/>
          <a:lstStyle/>
          <a:p>
            <a:r>
              <a:rPr lang="en-US" dirty="0"/>
              <a:t>The </a:t>
            </a:r>
            <a:r>
              <a:rPr lang="en-US" i="1" dirty="0"/>
              <a:t>project schedule</a:t>
            </a:r>
            <a:r>
              <a:rPr lang="en-US" dirty="0"/>
              <a:t> is a calendar that links the </a:t>
            </a:r>
            <a:r>
              <a:rPr lang="en-US" dirty="0">
                <a:solidFill>
                  <a:srgbClr val="FF3300"/>
                </a:solidFill>
              </a:rPr>
              <a:t>tasks</a:t>
            </a:r>
            <a:r>
              <a:rPr lang="en-US" dirty="0"/>
              <a:t> to be done with the </a:t>
            </a:r>
            <a:r>
              <a:rPr lang="en-US" dirty="0">
                <a:solidFill>
                  <a:srgbClr val="FF3300"/>
                </a:solidFill>
              </a:rPr>
              <a:t>resources</a:t>
            </a:r>
            <a:r>
              <a:rPr lang="en-US" dirty="0"/>
              <a:t> that will do them.</a:t>
            </a:r>
          </a:p>
          <a:p>
            <a:pPr lvl="1"/>
            <a:r>
              <a:rPr lang="en-US" dirty="0"/>
              <a:t>Before a project schedule can be created, the project manager must have a work breakdown structure (WBS) and estimates.</a:t>
            </a:r>
          </a:p>
          <a:p>
            <a:pPr lvl="1"/>
            <a:r>
              <a:rPr lang="en-US" dirty="0"/>
              <a:t>The schedule is part of the project plan. </a:t>
            </a:r>
          </a:p>
          <a:p>
            <a:r>
              <a:rPr lang="en-US" dirty="0"/>
              <a:t>Project Management </a:t>
            </a:r>
          </a:p>
          <a:p>
            <a:pPr>
              <a:buFontTx/>
              <a:buNone/>
            </a:pPr>
            <a:r>
              <a:rPr lang="en-US" i="1" dirty="0"/>
              <a:t>	“…the application of </a:t>
            </a:r>
            <a:r>
              <a:rPr lang="en-US" i="1" dirty="0">
                <a:solidFill>
                  <a:schemeClr val="accent2"/>
                </a:solidFill>
              </a:rPr>
              <a:t>knowledge, skills, tools, and techniques</a:t>
            </a:r>
            <a:r>
              <a:rPr lang="en-US" i="1" dirty="0"/>
              <a:t> to </a:t>
            </a:r>
            <a:r>
              <a:rPr lang="en-US" i="1" dirty="0">
                <a:solidFill>
                  <a:srgbClr val="FF3300"/>
                </a:solidFill>
              </a:rPr>
              <a:t>project activities</a:t>
            </a:r>
            <a:r>
              <a:rPr lang="en-US" i="1" dirty="0"/>
              <a:t> in order to meet stake holder’s needs and expectations from a project.”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Project Schedule</a:t>
            </a:r>
          </a:p>
        </p:txBody>
      </p:sp>
      <p:sp>
        <p:nvSpPr>
          <p:cNvPr id="92163" name="Rectangle 3"/>
          <p:cNvSpPr>
            <a:spLocks noGrp="1" noChangeArrowheads="1"/>
          </p:cNvSpPr>
          <p:nvPr>
            <p:ph type="body" idx="1"/>
          </p:nvPr>
        </p:nvSpPr>
        <p:spPr/>
        <p:txBody>
          <a:bodyPr/>
          <a:lstStyle/>
          <a:p>
            <a:r>
              <a:rPr lang="en-US"/>
              <a:t>Create a list of tasks that need to be carried out for each deliverable</a:t>
            </a:r>
          </a:p>
          <a:p>
            <a:r>
              <a:rPr lang="en-US"/>
              <a:t>For each task identify the following:</a:t>
            </a:r>
          </a:p>
          <a:p>
            <a:pPr lvl="1"/>
            <a:r>
              <a:rPr lang="en-US"/>
              <a:t>The amount of effort (hours or days) required to complete the task </a:t>
            </a:r>
          </a:p>
          <a:p>
            <a:pPr lvl="1"/>
            <a:r>
              <a:rPr lang="en-US"/>
              <a:t>The resource who will carryout the task </a:t>
            </a:r>
          </a:p>
          <a:p>
            <a:r>
              <a:rPr lang="en-US"/>
              <a:t>Once the amount of effort for each task  has been  established</a:t>
            </a:r>
          </a:p>
          <a:p>
            <a:pPr lvl="1"/>
            <a:r>
              <a:rPr lang="en-US"/>
              <a:t>The effort required for each deliverable and an accurate delivery date has to be worked out</a:t>
            </a:r>
          </a:p>
          <a:p>
            <a:pPr lvl="2"/>
            <a:r>
              <a:rPr lang="en-US"/>
              <a:t>Software tool like MS Project can be used to create project schedule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noGrp="1"/>
          </p:cNvSpPr>
          <p:nvPr/>
        </p:nvSpPr>
        <p:spPr>
          <a:xfrm>
            <a:off x="0" y="1271588"/>
            <a:ext cx="533400" cy="244475"/>
          </a:xfrm>
          <a:prstGeom prst="rect">
            <a:avLst/>
          </a:prstGeom>
          <a:noFill/>
        </p:spPr>
        <p:txBody>
          <a:bodyPr anchor="ctr">
            <a:normAutofit fontScale="85000" lnSpcReduction="20000"/>
          </a:bodyPr>
          <a:lstStyle/>
          <a:p>
            <a:pPr algn="ctr" fontAlgn="auto">
              <a:spcBef>
                <a:spcPts val="0"/>
              </a:spcBef>
              <a:spcAft>
                <a:spcPts val="0"/>
              </a:spcAft>
              <a:defRPr/>
            </a:pPr>
            <a:fld id="{CB3C5188-8CC3-4D08-A6FD-B36D12305C08}" type="slidenum">
              <a:rPr lang="en-US" sz="1400" b="1">
                <a:solidFill>
                  <a:srgbClr val="FFFFFF"/>
                </a:solidFill>
                <a:latin typeface="+mn-lt"/>
              </a:rPr>
              <a:pPr algn="ctr" fontAlgn="auto">
                <a:spcBef>
                  <a:spcPts val="0"/>
                </a:spcBef>
                <a:spcAft>
                  <a:spcPts val="0"/>
                </a:spcAft>
                <a:defRPr/>
              </a:pPr>
              <a:t>23</a:t>
            </a:fld>
            <a:endParaRPr lang="en-US" sz="1400" b="1">
              <a:solidFill>
                <a:srgbClr val="FFFFFF"/>
              </a:solidFill>
              <a:latin typeface="+mn-lt"/>
            </a:endParaRPr>
          </a:p>
        </p:txBody>
      </p:sp>
      <p:sp>
        <p:nvSpPr>
          <p:cNvPr id="243715" name="Rectangle 2"/>
          <p:cNvSpPr>
            <a:spLocks noGrp="1" noChangeArrowheads="1"/>
          </p:cNvSpPr>
          <p:nvPr>
            <p:ph type="title" idx="4294967295"/>
          </p:nvPr>
        </p:nvSpPr>
        <p:spPr>
          <a:xfrm>
            <a:off x="460375" y="85725"/>
            <a:ext cx="8229600" cy="762000"/>
          </a:xfrm>
        </p:spPr>
        <p:txBody>
          <a:bodyPr/>
          <a:lstStyle/>
          <a:p>
            <a:r>
              <a:rPr lang="en-US" sz="3600"/>
              <a:t>How To Schedule</a:t>
            </a:r>
          </a:p>
        </p:txBody>
      </p:sp>
      <p:sp>
        <p:nvSpPr>
          <p:cNvPr id="243716" name="Rectangle 3"/>
          <p:cNvSpPr>
            <a:spLocks noGrp="1" noChangeArrowheads="1"/>
          </p:cNvSpPr>
          <p:nvPr>
            <p:ph type="body" idx="4294967295"/>
          </p:nvPr>
        </p:nvSpPr>
        <p:spPr>
          <a:xfrm>
            <a:off x="152400" y="990600"/>
            <a:ext cx="8763000" cy="5373688"/>
          </a:xfrm>
        </p:spPr>
        <p:txBody>
          <a:bodyPr/>
          <a:lstStyle/>
          <a:p>
            <a:pPr marL="514350" indent="-514350">
              <a:buFontTx/>
              <a:buAutoNum type="arabicPeriod"/>
            </a:pPr>
            <a:r>
              <a:rPr lang="en-US" sz="2700" dirty="0"/>
              <a:t>Identify “what” needs to be done</a:t>
            </a:r>
          </a:p>
          <a:p>
            <a:pPr marL="914400" lvl="1" indent="-514350"/>
            <a:r>
              <a:rPr lang="en-US" sz="2200" dirty="0"/>
              <a:t>RE,  Scope</a:t>
            </a:r>
          </a:p>
          <a:p>
            <a:pPr marL="1039813" lvl="2" indent="-273050"/>
            <a:r>
              <a:rPr lang="en-US" sz="1800" dirty="0"/>
              <a:t>Work Breakdown Structure (</a:t>
            </a:r>
            <a:r>
              <a:rPr lang="en-US" sz="1800" dirty="0" err="1"/>
              <a:t>WBS</a:t>
            </a:r>
            <a:r>
              <a:rPr lang="en-US" sz="1800" dirty="0"/>
              <a:t>)</a:t>
            </a:r>
          </a:p>
          <a:p>
            <a:pPr marL="319088" indent="-319088">
              <a:buFontTx/>
              <a:buNone/>
            </a:pPr>
            <a:r>
              <a:rPr lang="en-US" sz="2700" dirty="0"/>
              <a:t>2. Identify “how much” (the size)</a:t>
            </a:r>
          </a:p>
          <a:p>
            <a:pPr marL="639763" lvl="1" indent="-273050"/>
            <a:r>
              <a:rPr lang="en-US" sz="2200" dirty="0"/>
              <a:t>Size estimation techniques</a:t>
            </a:r>
          </a:p>
          <a:p>
            <a:pPr marL="1039813" lvl="2" indent="-273050"/>
            <a:r>
              <a:rPr lang="en-US" sz="1800" dirty="0"/>
              <a:t>Function/Feature</a:t>
            </a:r>
          </a:p>
          <a:p>
            <a:pPr marL="1039813" lvl="2" indent="-273050"/>
            <a:r>
              <a:rPr lang="en-US" sz="1800" dirty="0"/>
              <a:t>LOC </a:t>
            </a:r>
          </a:p>
          <a:p>
            <a:pPr marL="1497013" lvl="3" indent="-273050"/>
            <a:r>
              <a:rPr lang="en-US" sz="1600" dirty="0" err="1"/>
              <a:t>CoCoMo</a:t>
            </a:r>
            <a:endParaRPr lang="en-US" sz="1600" dirty="0"/>
          </a:p>
          <a:p>
            <a:pPr marL="319088" indent="-319088">
              <a:buFontTx/>
              <a:buNone/>
            </a:pPr>
            <a:r>
              <a:rPr lang="en-US" sz="2700" dirty="0"/>
              <a:t>3. Identify the dependency between tasks</a:t>
            </a:r>
          </a:p>
          <a:p>
            <a:pPr marL="639763" lvl="1" indent="-273050"/>
            <a:r>
              <a:rPr lang="en-US" sz="2200" dirty="0"/>
              <a:t>Dependency graph, network diagram</a:t>
            </a:r>
          </a:p>
          <a:p>
            <a:pPr marL="1039813" lvl="2" indent="-273050"/>
            <a:r>
              <a:rPr lang="en-US" sz="1800" dirty="0" err="1"/>
              <a:t>AOA</a:t>
            </a:r>
            <a:r>
              <a:rPr lang="en-US" sz="1800" dirty="0"/>
              <a:t>, AON, PERT</a:t>
            </a:r>
          </a:p>
          <a:p>
            <a:pPr marL="319088" indent="-319088">
              <a:buFontTx/>
              <a:buNone/>
            </a:pPr>
            <a:r>
              <a:rPr lang="en-US" sz="2700" dirty="0"/>
              <a:t>4. Estimate total duration of the work to be done</a:t>
            </a:r>
          </a:p>
          <a:p>
            <a:pPr marL="639763" lvl="1" indent="-273050"/>
            <a:r>
              <a:rPr lang="en-US" sz="2200" dirty="0"/>
              <a:t>The actual schedule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Risk Plan</a:t>
            </a:r>
          </a:p>
        </p:txBody>
      </p:sp>
      <p:sp>
        <p:nvSpPr>
          <p:cNvPr id="112643" name="Rectangle 3"/>
          <p:cNvSpPr>
            <a:spLocks noGrp="1" noChangeArrowheads="1"/>
          </p:cNvSpPr>
          <p:nvPr>
            <p:ph type="body" idx="1"/>
          </p:nvPr>
        </p:nvSpPr>
        <p:spPr/>
        <p:txBody>
          <a:bodyPr/>
          <a:lstStyle/>
          <a:p>
            <a:r>
              <a:rPr lang="en-US" sz="3200" dirty="0"/>
              <a:t>A </a:t>
            </a:r>
            <a:r>
              <a:rPr lang="en-US" sz="3200" i="1" dirty="0"/>
              <a:t>risk plan </a:t>
            </a:r>
            <a:r>
              <a:rPr lang="en-US" sz="3200" dirty="0"/>
              <a:t>is a list of all risks that threaten the project, along with a plan to mitigate some or all of those risks.</a:t>
            </a:r>
          </a:p>
          <a:p>
            <a:pPr lvl="1"/>
            <a:r>
              <a:rPr lang="en-US" sz="2800" dirty="0"/>
              <a:t>The project manager selects team members to participate in a risk planning session:</a:t>
            </a:r>
          </a:p>
          <a:p>
            <a:pPr lvl="2"/>
            <a:r>
              <a:rPr lang="en-US" sz="2400" dirty="0"/>
              <a:t>The team members brainstorm potential risks</a:t>
            </a:r>
          </a:p>
          <a:p>
            <a:pPr lvl="2"/>
            <a:r>
              <a:rPr lang="en-US" sz="2400" dirty="0"/>
              <a:t>The probability and impact of each risk is estimated</a:t>
            </a:r>
          </a:p>
          <a:p>
            <a:pPr lvl="2"/>
            <a:r>
              <a:rPr lang="en-US" sz="2400" dirty="0"/>
              <a:t>A risk plan is constructed</a:t>
            </a:r>
          </a:p>
          <a:p>
            <a:r>
              <a:rPr lang="en-US" sz="3200" dirty="0"/>
              <a:t>The goal of risk management is to be more proactive and less reactive</a:t>
            </a:r>
          </a:p>
        </p:txBody>
      </p:sp>
      <p:sp>
        <p:nvSpPr>
          <p:cNvPr id="6" name="TextBox 5"/>
          <p:cNvSpPr txBox="1"/>
          <p:nvPr/>
        </p:nvSpPr>
        <p:spPr>
          <a:xfrm>
            <a:off x="223520" y="995680"/>
            <a:ext cx="8534400" cy="5004447"/>
          </a:xfrm>
          <a:prstGeom prst="rect">
            <a:avLst/>
          </a:prstGeom>
          <a:solidFill>
            <a:srgbClr val="FFFF00"/>
          </a:solidFill>
        </p:spPr>
        <p:txBody>
          <a:bodyPr wrap="square" rtlCol="0">
            <a:spAutoFit/>
          </a:bodyPr>
          <a:lstStyle/>
          <a:p>
            <a:pPr marL="457200" indent="-457200" eaLnBrk="1" hangingPunct="1">
              <a:lnSpc>
                <a:spcPct val="90000"/>
              </a:lnSpc>
              <a:buFont typeface="Arial" pitchFamily="34" charset="0"/>
              <a:buChar char="•"/>
            </a:pPr>
            <a:r>
              <a:rPr lang="en-US" sz="2800" dirty="0"/>
              <a:t>A risk is a potential problem – it might happen and it might not</a:t>
            </a:r>
          </a:p>
          <a:p>
            <a:pPr marL="457200" indent="-457200" eaLnBrk="1" hangingPunct="1">
              <a:lnSpc>
                <a:spcPct val="90000"/>
              </a:lnSpc>
              <a:buFont typeface="Arial" pitchFamily="34" charset="0"/>
              <a:buChar char="•"/>
            </a:pPr>
            <a:r>
              <a:rPr lang="en-US" sz="2800" dirty="0"/>
              <a:t>Conceptual definition of risk</a:t>
            </a:r>
          </a:p>
          <a:p>
            <a:pPr marL="800100" lvl="1" indent="-342900" eaLnBrk="1" hangingPunct="1">
              <a:lnSpc>
                <a:spcPct val="90000"/>
              </a:lnSpc>
              <a:buFont typeface="Arial" pitchFamily="34" charset="0"/>
              <a:buChar char="•"/>
            </a:pPr>
            <a:r>
              <a:rPr lang="en-US" sz="2400" dirty="0"/>
              <a:t>Risk concerns future happenings</a:t>
            </a:r>
          </a:p>
          <a:p>
            <a:pPr marL="800100" lvl="1" indent="-342900" eaLnBrk="1" hangingPunct="1">
              <a:lnSpc>
                <a:spcPct val="90000"/>
              </a:lnSpc>
              <a:buFont typeface="Arial" pitchFamily="34" charset="0"/>
              <a:buChar char="•"/>
            </a:pPr>
            <a:r>
              <a:rPr lang="en-US" sz="2400" dirty="0"/>
              <a:t>Risk involves change in mind, opinion, actions, places, etc.</a:t>
            </a:r>
          </a:p>
          <a:p>
            <a:pPr marL="800100" lvl="1" indent="-342900" eaLnBrk="1" hangingPunct="1">
              <a:lnSpc>
                <a:spcPct val="90000"/>
              </a:lnSpc>
              <a:buFont typeface="Arial" pitchFamily="34" charset="0"/>
              <a:buChar char="•"/>
            </a:pPr>
            <a:r>
              <a:rPr lang="en-US" sz="2400" dirty="0"/>
              <a:t>Risk involves choice and the uncertainty</a:t>
            </a:r>
          </a:p>
          <a:p>
            <a:pPr marL="457200" indent="-457200" eaLnBrk="1" hangingPunct="1">
              <a:lnSpc>
                <a:spcPct val="90000"/>
              </a:lnSpc>
              <a:buFont typeface="Arial" pitchFamily="34" charset="0"/>
              <a:buChar char="•"/>
            </a:pPr>
            <a:r>
              <a:rPr lang="en-US" sz="2800" dirty="0"/>
              <a:t>Two characteristics of risk</a:t>
            </a:r>
          </a:p>
          <a:p>
            <a:pPr marL="800100" lvl="1" indent="-342900" eaLnBrk="1" hangingPunct="1">
              <a:lnSpc>
                <a:spcPct val="90000"/>
              </a:lnSpc>
              <a:buFont typeface="Arial" pitchFamily="34" charset="0"/>
              <a:buChar char="•"/>
            </a:pPr>
            <a:r>
              <a:rPr lang="en-US" sz="2400" dirty="0"/>
              <a:t>Uncertainty – the risk may or  may not happen, that is, there are no 100% risks (those, instead, are called constraints or issues )</a:t>
            </a:r>
          </a:p>
          <a:p>
            <a:pPr marL="800100" lvl="1" indent="-342900" eaLnBrk="1" hangingPunct="1">
              <a:lnSpc>
                <a:spcPct val="90000"/>
              </a:lnSpc>
              <a:buFont typeface="Arial" pitchFamily="34" charset="0"/>
              <a:buChar char="•"/>
            </a:pPr>
            <a:r>
              <a:rPr lang="en-US" sz="2400" dirty="0"/>
              <a:t>Loss – the risk becomes a reality and unwanted consequences or losses occur</a:t>
            </a:r>
          </a:p>
          <a:p>
            <a:pPr marL="342900" indent="-342900">
              <a:buFont typeface="Arial" pitchFamily="34" charset="0"/>
              <a:buChar char="•"/>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Risk Plan Example</a:t>
            </a:r>
          </a:p>
        </p:txBody>
      </p:sp>
      <p:pic>
        <p:nvPicPr>
          <p:cNvPr id="114691" name="Picture 3" descr="Figure 2-1 (Risk Plan) 72dpi"/>
          <p:cNvPicPr>
            <a:picLocks noGrp="1" noChangeAspect="1" noChangeArrowheads="1"/>
          </p:cNvPicPr>
          <p:nvPr>
            <p:ph idx="1"/>
          </p:nvPr>
        </p:nvPicPr>
        <p:blipFill>
          <a:blip r:embed="rId3" cstate="print"/>
          <a:srcRect/>
          <a:stretch>
            <a:fillRect/>
          </a:stretch>
        </p:blipFill>
        <p:spPr>
          <a:xfrm>
            <a:off x="228600" y="827088"/>
            <a:ext cx="8534400" cy="5713412"/>
          </a:xfrm>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p:txBody>
          <a:bodyPr/>
          <a:lstStyle/>
          <a:p>
            <a:r>
              <a:rPr lang="en-US"/>
              <a:t>Software Project Time Management</a:t>
            </a:r>
          </a:p>
        </p:txBody>
      </p:sp>
      <p:sp>
        <p:nvSpPr>
          <p:cNvPr id="63491" name="Rectangle 3"/>
          <p:cNvSpPr>
            <a:spLocks noGrp="1" noChangeArrowheads="1"/>
          </p:cNvSpPr>
          <p:nvPr>
            <p:ph type="subTitle" idx="1"/>
          </p:nvPr>
        </p:nvSpPr>
        <p:spPr/>
        <p:txBody>
          <a:bodyPr/>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457200" y="152400"/>
            <a:ext cx="8229600" cy="762000"/>
          </a:xfrm>
        </p:spPr>
        <p:txBody>
          <a:bodyPr/>
          <a:lstStyle/>
          <a:p>
            <a:r>
              <a:rPr lang="en-US" sz="3600" dirty="0"/>
              <a:t>Project Time Management Processes</a:t>
            </a:r>
          </a:p>
        </p:txBody>
      </p:sp>
      <p:sp>
        <p:nvSpPr>
          <p:cNvPr id="425987" name="Rectangle 3"/>
          <p:cNvSpPr>
            <a:spLocks noGrp="1" noChangeArrowheads="1"/>
          </p:cNvSpPr>
          <p:nvPr>
            <p:ph type="body" idx="1"/>
          </p:nvPr>
        </p:nvSpPr>
        <p:spPr>
          <a:xfrm>
            <a:off x="152400" y="914400"/>
            <a:ext cx="8645525" cy="5638800"/>
          </a:xfrm>
        </p:spPr>
        <p:txBody>
          <a:bodyPr/>
          <a:lstStyle/>
          <a:p>
            <a:r>
              <a:rPr lang="en-US"/>
              <a:t>Activity definition: </a:t>
            </a:r>
          </a:p>
          <a:p>
            <a:pPr lvl="1"/>
            <a:r>
              <a:rPr lang="en-US"/>
              <a:t>identifying the specific activities that the project team members and stakeholders must perform to produce the project deliverables</a:t>
            </a:r>
          </a:p>
          <a:p>
            <a:r>
              <a:rPr lang="en-US"/>
              <a:t>Activity sequencing: </a:t>
            </a:r>
          </a:p>
          <a:p>
            <a:pPr lvl="1"/>
            <a:r>
              <a:rPr lang="en-US"/>
              <a:t>identifying and documenting the relationships between project activities</a:t>
            </a:r>
          </a:p>
          <a:p>
            <a:r>
              <a:rPr lang="en-US"/>
              <a:t>Activity resource estimating: </a:t>
            </a:r>
          </a:p>
          <a:p>
            <a:pPr lvl="1"/>
            <a:r>
              <a:rPr lang="en-US"/>
              <a:t>estimating how many resources a project team should use to perform project activities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457200" y="152400"/>
            <a:ext cx="8229600" cy="762000"/>
          </a:xfrm>
        </p:spPr>
        <p:txBody>
          <a:bodyPr/>
          <a:lstStyle/>
          <a:p>
            <a:r>
              <a:rPr lang="en-US" sz="3600"/>
              <a:t>Project Time Management Processes</a:t>
            </a:r>
          </a:p>
        </p:txBody>
      </p:sp>
      <p:sp>
        <p:nvSpPr>
          <p:cNvPr id="475139" name="Rectangle 3"/>
          <p:cNvSpPr>
            <a:spLocks noGrp="1" noChangeArrowheads="1"/>
          </p:cNvSpPr>
          <p:nvPr>
            <p:ph type="body" idx="1"/>
          </p:nvPr>
        </p:nvSpPr>
        <p:spPr>
          <a:xfrm>
            <a:off x="152400" y="914400"/>
            <a:ext cx="8645525" cy="5638800"/>
          </a:xfrm>
        </p:spPr>
        <p:txBody>
          <a:bodyPr/>
          <a:lstStyle/>
          <a:p>
            <a:r>
              <a:rPr lang="en-US"/>
              <a:t>Activity duration estimating: </a:t>
            </a:r>
          </a:p>
          <a:p>
            <a:pPr lvl="1"/>
            <a:r>
              <a:rPr lang="en-US"/>
              <a:t>estimating the number of work periods that are needed to complete individual activities</a:t>
            </a:r>
          </a:p>
          <a:p>
            <a:r>
              <a:rPr lang="en-US"/>
              <a:t>Schedule development: </a:t>
            </a:r>
          </a:p>
          <a:p>
            <a:pPr lvl="1"/>
            <a:r>
              <a:rPr lang="en-US"/>
              <a:t>analyzing activity sequences, activity resource estimates, and activity duration estimates to create the project schedule</a:t>
            </a:r>
          </a:p>
          <a:p>
            <a:r>
              <a:rPr lang="en-US"/>
              <a:t>Schedule control: </a:t>
            </a:r>
          </a:p>
          <a:p>
            <a:pPr lvl="1"/>
            <a:r>
              <a:rPr lang="en-US"/>
              <a:t>controlling and managing changes to the project schedule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a:t>Project Activity Planning </a:t>
            </a:r>
          </a:p>
        </p:txBody>
      </p:sp>
      <p:sp>
        <p:nvSpPr>
          <p:cNvPr id="455683" name="Rectangle 3"/>
          <p:cNvSpPr>
            <a:spLocks noGrp="1" noChangeArrowheads="1"/>
          </p:cNvSpPr>
          <p:nvPr>
            <p:ph type="body" idx="1"/>
          </p:nvPr>
        </p:nvSpPr>
        <p:spPr>
          <a:xfrm>
            <a:off x="152400" y="838200"/>
            <a:ext cx="8763000" cy="5791200"/>
          </a:xfrm>
        </p:spPr>
        <p:txBody>
          <a:bodyPr/>
          <a:lstStyle/>
          <a:p>
            <a:pPr>
              <a:lnSpc>
                <a:spcPct val="90000"/>
              </a:lnSpc>
            </a:pPr>
            <a:r>
              <a:rPr lang="en-US" dirty="0"/>
              <a:t>An </a:t>
            </a:r>
            <a:r>
              <a:rPr lang="en-US" b="1" dirty="0">
                <a:solidFill>
                  <a:schemeClr val="accent2"/>
                </a:solidFill>
              </a:rPr>
              <a:t>activity</a:t>
            </a:r>
            <a:r>
              <a:rPr lang="en-US" dirty="0">
                <a:solidFill>
                  <a:schemeClr val="accent2"/>
                </a:solidFill>
              </a:rPr>
              <a:t> or </a:t>
            </a:r>
            <a:r>
              <a:rPr lang="en-US" b="1" dirty="0">
                <a:solidFill>
                  <a:schemeClr val="accent2"/>
                </a:solidFill>
              </a:rPr>
              <a:t>task</a:t>
            </a:r>
            <a:r>
              <a:rPr lang="en-US" dirty="0"/>
              <a:t> is an element of work normally found on the WBS that has an </a:t>
            </a:r>
            <a:r>
              <a:rPr lang="en-US" dirty="0">
                <a:solidFill>
                  <a:schemeClr val="accent2"/>
                </a:solidFill>
              </a:rPr>
              <a:t>expected duration</a:t>
            </a:r>
            <a:r>
              <a:rPr lang="en-US" dirty="0"/>
              <a:t>, </a:t>
            </a:r>
            <a:r>
              <a:rPr lang="en-US" dirty="0">
                <a:solidFill>
                  <a:schemeClr val="accent2"/>
                </a:solidFill>
              </a:rPr>
              <a:t>a cost, and resource requirements</a:t>
            </a:r>
          </a:p>
          <a:p>
            <a:pPr>
              <a:lnSpc>
                <a:spcPct val="90000"/>
              </a:lnSpc>
            </a:pPr>
            <a:r>
              <a:rPr lang="en-US" i="1" dirty="0"/>
              <a:t>Effort</a:t>
            </a:r>
            <a:r>
              <a:rPr lang="en-US" dirty="0"/>
              <a:t> represents the work required to perform a task.</a:t>
            </a:r>
            <a:endParaRPr lang="en-US" i="1" dirty="0"/>
          </a:p>
          <a:p>
            <a:pPr lvl="1">
              <a:lnSpc>
                <a:spcPct val="90000"/>
              </a:lnSpc>
            </a:pPr>
            <a:r>
              <a:rPr lang="en-US" dirty="0"/>
              <a:t>Effort is measured in person-hours (or person-days, person-weeks, etc.)</a:t>
            </a:r>
          </a:p>
          <a:p>
            <a:pPr lvl="2">
              <a:lnSpc>
                <a:spcPct val="90000"/>
              </a:lnSpc>
            </a:pPr>
            <a:r>
              <a:rPr lang="en-US" dirty="0"/>
              <a:t>It represents the total number of hours that each person spent working on the task.</a:t>
            </a:r>
          </a:p>
          <a:p>
            <a:pPr>
              <a:lnSpc>
                <a:spcPct val="90000"/>
              </a:lnSpc>
            </a:pPr>
            <a:r>
              <a:rPr lang="en-US" i="1" dirty="0"/>
              <a:t>Duration </a:t>
            </a:r>
            <a:r>
              <a:rPr lang="en-US" dirty="0"/>
              <a:t>is amount of time that elapses between the time the task is started and the time it is completed.</a:t>
            </a:r>
          </a:p>
          <a:p>
            <a:pPr lvl="1">
              <a:lnSpc>
                <a:spcPct val="90000"/>
              </a:lnSpc>
            </a:pPr>
            <a:r>
              <a:rPr lang="en-US" dirty="0"/>
              <a:t>Duration is measured in hours (or days, weeks, etc.)</a:t>
            </a:r>
          </a:p>
          <a:p>
            <a:pPr lvl="2">
              <a:lnSpc>
                <a:spcPct val="90000"/>
              </a:lnSpc>
            </a:pPr>
            <a:r>
              <a:rPr lang="en-US" dirty="0"/>
              <a:t>It does not take into account the number of people performing the task</a:t>
            </a:r>
          </a:p>
          <a:p>
            <a:pPr>
              <a:lnSpc>
                <a:spcPct val="90000"/>
              </a:lnSpc>
            </a:pPr>
            <a:endParaRPr lang="en-US" dirty="0">
              <a:solidFill>
                <a:schemeClr val="accent2"/>
              </a:solidFill>
            </a:endParaRPr>
          </a:p>
        </p:txBody>
      </p:sp>
    </p:spTree>
    <p:extLst>
      <p:ext uri="{BB962C8B-B14F-4D97-AF65-F5344CB8AC3E}">
        <p14:creationId xmlns:p14="http://schemas.microsoft.com/office/powerpoint/2010/main" val="215263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457200" y="85725"/>
            <a:ext cx="8229600" cy="720725"/>
          </a:xfrm>
        </p:spPr>
        <p:txBody>
          <a:bodyPr/>
          <a:lstStyle/>
          <a:p>
            <a:r>
              <a:rPr lang="en-US"/>
              <a:t>Step Wise – An Overview</a:t>
            </a:r>
          </a:p>
        </p:txBody>
      </p:sp>
      <p:sp>
        <p:nvSpPr>
          <p:cNvPr id="166915" name="Rectangle 3"/>
          <p:cNvSpPr>
            <a:spLocks noGrp="1" noChangeArrowheads="1"/>
          </p:cNvSpPr>
          <p:nvPr>
            <p:ph type="body" idx="1"/>
          </p:nvPr>
        </p:nvSpPr>
        <p:spPr/>
        <p:txBody>
          <a:bodyPr/>
          <a:lstStyle/>
          <a:p>
            <a:r>
              <a:rPr lang="en-US" dirty="0"/>
              <a:t>Step 0: Select project</a:t>
            </a:r>
          </a:p>
          <a:p>
            <a:pPr lvl="1"/>
            <a:r>
              <a:rPr lang="en-US" dirty="0"/>
              <a:t>Aim is to decide whether a project is worth undertaking</a:t>
            </a:r>
          </a:p>
          <a:p>
            <a:r>
              <a:rPr lang="en-US" dirty="0"/>
              <a:t>Step 1: Identify project scope and objectives</a:t>
            </a:r>
          </a:p>
          <a:p>
            <a:pPr lvl="1"/>
            <a:r>
              <a:rPr lang="en-US" dirty="0"/>
              <a:t>Aim is to have a well-defined project scope and objectives</a:t>
            </a:r>
          </a:p>
          <a:p>
            <a:r>
              <a:rPr lang="en-US" dirty="0"/>
              <a:t>Step 2: Identify project infrastructure</a:t>
            </a:r>
          </a:p>
          <a:p>
            <a:pPr lvl="1"/>
            <a:r>
              <a:rPr lang="en-US" dirty="0"/>
              <a:t>Aim is to know the precise nature of the project infrastructure</a:t>
            </a:r>
          </a:p>
        </p:txBody>
      </p:sp>
      <p:sp>
        <p:nvSpPr>
          <p:cNvPr id="166916" name="AutoShape 4"/>
          <p:cNvSpPr>
            <a:spLocks noChangeArrowheads="1"/>
          </p:cNvSpPr>
          <p:nvPr/>
        </p:nvSpPr>
        <p:spPr bwMode="auto">
          <a:xfrm>
            <a:off x="2743200" y="4495800"/>
            <a:ext cx="5867400" cy="2057400"/>
          </a:xfrm>
          <a:prstGeom prst="wedgeRectCallout">
            <a:avLst>
              <a:gd name="adj1" fmla="val -76338"/>
              <a:gd name="adj2" fmla="val 18481"/>
            </a:avLst>
          </a:prstGeom>
          <a:solidFill>
            <a:schemeClr val="bg1">
              <a:lumMod val="95000"/>
            </a:schemeClr>
          </a:solidFill>
          <a:ln w="9525">
            <a:solidFill>
              <a:schemeClr val="tx1"/>
            </a:solidFill>
            <a:miter lim="800000"/>
            <a:headEnd/>
            <a:tailEnd/>
          </a:ln>
          <a:effectLst/>
        </p:spPr>
        <p:txBody>
          <a:bodyPr/>
          <a:lstStyle/>
          <a:p>
            <a:r>
              <a:rPr lang="en-US" sz="2400"/>
              <a:t>A project is initiated somehow.  </a:t>
            </a:r>
          </a:p>
          <a:p>
            <a:r>
              <a:rPr lang="en-US" sz="2400"/>
              <a:t>This is not a planning activity.</a:t>
            </a:r>
          </a:p>
          <a:p>
            <a:r>
              <a:rPr lang="en-US" sz="2400"/>
              <a:t>It may need to decide whether the project is worth undertaking.</a:t>
            </a:r>
          </a:p>
          <a:p>
            <a:r>
              <a:rPr lang="en-US" sz="2400"/>
              <a:t>It may need to evaluate the project.  </a:t>
            </a:r>
            <a:endParaRPr 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a:t>Activity Definition</a:t>
            </a:r>
          </a:p>
        </p:txBody>
      </p:sp>
      <p:sp>
        <p:nvSpPr>
          <p:cNvPr id="427011" name="Rectangle 3"/>
          <p:cNvSpPr>
            <a:spLocks noGrp="1" noChangeArrowheads="1"/>
          </p:cNvSpPr>
          <p:nvPr>
            <p:ph type="body" idx="1"/>
          </p:nvPr>
        </p:nvSpPr>
        <p:spPr>
          <a:xfrm>
            <a:off x="228600" y="914400"/>
            <a:ext cx="8915400" cy="5334000"/>
          </a:xfrm>
        </p:spPr>
        <p:txBody>
          <a:bodyPr/>
          <a:lstStyle/>
          <a:p>
            <a:pPr>
              <a:lnSpc>
                <a:spcPct val="80000"/>
              </a:lnSpc>
            </a:pPr>
            <a:r>
              <a:rPr lang="en-US" i="1" dirty="0">
                <a:solidFill>
                  <a:srgbClr val="FF3300"/>
                </a:solidFill>
              </a:rPr>
              <a:t>“A project is a series of activities directed to accomplishment of  a desired objective.”</a:t>
            </a:r>
            <a:endParaRPr lang="en-US" sz="3200" dirty="0">
              <a:solidFill>
                <a:srgbClr val="FF3300"/>
              </a:solidFill>
            </a:endParaRPr>
          </a:p>
          <a:p>
            <a:pPr>
              <a:lnSpc>
                <a:spcPct val="80000"/>
              </a:lnSpc>
            </a:pPr>
            <a:endParaRPr lang="en-US" dirty="0"/>
          </a:p>
          <a:p>
            <a:pPr>
              <a:lnSpc>
                <a:spcPct val="80000"/>
              </a:lnSpc>
            </a:pPr>
            <a:r>
              <a:rPr lang="en-US" dirty="0"/>
              <a:t>Activity definition involves developing a more detailed WBS and supporting explanations to understand all the work to be done so you can develop realistic cost and duration estimates</a:t>
            </a:r>
          </a:p>
        </p:txBody>
      </p:sp>
      <p:sp>
        <p:nvSpPr>
          <p:cNvPr id="427012" name="Rectangle 4"/>
          <p:cNvSpPr>
            <a:spLocks noChangeArrowheads="1"/>
          </p:cNvSpPr>
          <p:nvPr/>
        </p:nvSpPr>
        <p:spPr bwMode="auto">
          <a:xfrm>
            <a:off x="457200" y="5257800"/>
            <a:ext cx="7772400" cy="1600200"/>
          </a:xfrm>
          <a:prstGeom prst="rect">
            <a:avLst/>
          </a:prstGeom>
          <a:noFill/>
          <a:ln w="9525">
            <a:noFill/>
            <a:miter lim="800000"/>
            <a:headEnd/>
            <a:tailEnd/>
          </a:ln>
          <a:effectLst/>
        </p:spPr>
        <p:txBody>
          <a:bodyPr/>
          <a:lstStyle/>
          <a:p>
            <a:pPr marL="342900" indent="-342900">
              <a:spcBef>
                <a:spcPct val="20000"/>
              </a:spcBef>
              <a:buFontTx/>
              <a:buChar char="•"/>
            </a:pPr>
            <a:endParaRPr lang="en-US" sz="2400" i="1"/>
          </a:p>
        </p:txBody>
      </p:sp>
    </p:spTree>
    <p:extLst>
      <p:ext uri="{BB962C8B-B14F-4D97-AF65-F5344CB8AC3E}">
        <p14:creationId xmlns:p14="http://schemas.microsoft.com/office/powerpoint/2010/main" val="1442854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Activity Lists and Attributes</a:t>
            </a:r>
          </a:p>
        </p:txBody>
      </p:sp>
      <p:sp>
        <p:nvSpPr>
          <p:cNvPr id="428035" name="Rectangle 3"/>
          <p:cNvSpPr>
            <a:spLocks noGrp="1" noChangeArrowheads="1"/>
          </p:cNvSpPr>
          <p:nvPr>
            <p:ph type="body" idx="1"/>
          </p:nvPr>
        </p:nvSpPr>
        <p:spPr/>
        <p:txBody>
          <a:bodyPr/>
          <a:lstStyle/>
          <a:p>
            <a:r>
              <a:rPr lang="en-US" dirty="0"/>
              <a:t>An </a:t>
            </a:r>
            <a:r>
              <a:rPr lang="en-US" b="1" dirty="0">
                <a:solidFill>
                  <a:srgbClr val="FF3300"/>
                </a:solidFill>
              </a:rPr>
              <a:t>activity list</a:t>
            </a:r>
            <a:r>
              <a:rPr lang="en-US" dirty="0"/>
              <a:t> is a tabulation of activities to be included on a project schedule that includes</a:t>
            </a:r>
          </a:p>
          <a:p>
            <a:pPr lvl="1"/>
            <a:r>
              <a:rPr lang="en-US" dirty="0"/>
              <a:t>the activity name</a:t>
            </a:r>
          </a:p>
          <a:p>
            <a:pPr lvl="1"/>
            <a:r>
              <a:rPr lang="en-US" dirty="0"/>
              <a:t>an activity identifier or number</a:t>
            </a:r>
          </a:p>
          <a:p>
            <a:pPr lvl="1"/>
            <a:r>
              <a:rPr lang="en-US" dirty="0"/>
              <a:t>a brief description of the activity</a:t>
            </a:r>
          </a:p>
          <a:p>
            <a:r>
              <a:rPr lang="en-US" b="1" dirty="0">
                <a:solidFill>
                  <a:srgbClr val="FF3300"/>
                </a:solidFill>
              </a:rPr>
              <a:t>Activity attributes</a:t>
            </a:r>
            <a:r>
              <a:rPr lang="en-US" dirty="0"/>
              <a:t> provide more information such as predecessors, successors, logical relationships, leads and lags, resource requirements, constraints, imposed dates, and assumptions related to the activity</a:t>
            </a:r>
          </a:p>
          <a:p>
            <a:pPr lvl="1"/>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E88C-1B88-4E5D-988C-955583F074DA}"/>
              </a:ext>
            </a:extLst>
          </p:cNvPr>
          <p:cNvSpPr>
            <a:spLocks noGrp="1"/>
          </p:cNvSpPr>
          <p:nvPr>
            <p:ph type="title"/>
          </p:nvPr>
        </p:nvSpPr>
        <p:spPr/>
        <p:txBody>
          <a:bodyPr/>
          <a:lstStyle/>
          <a:p>
            <a:endParaRPr lang="en-US"/>
          </a:p>
        </p:txBody>
      </p:sp>
      <p:pic>
        <p:nvPicPr>
          <p:cNvPr id="4" name="Picture 2">
            <a:extLst>
              <a:ext uri="{FF2B5EF4-FFF2-40B4-BE49-F238E27FC236}">
                <a16:creationId xmlns:a16="http://schemas.microsoft.com/office/drawing/2014/main" id="{E401D271-B6D5-447E-AFEF-1CB0A5E099AC}"/>
              </a:ext>
            </a:extLst>
          </p:cNvPr>
          <p:cNvPicPr>
            <a:picLocks noChangeAspect="1" noChangeArrowheads="1"/>
          </p:cNvPicPr>
          <p:nvPr/>
        </p:nvPicPr>
        <p:blipFill>
          <a:blip r:embed="rId2" cstate="print"/>
          <a:srcRect l="5271" t="37500" r="48463" b="35417"/>
          <a:stretch>
            <a:fillRect/>
          </a:stretch>
        </p:blipFill>
        <p:spPr bwMode="auto">
          <a:xfrm>
            <a:off x="172915" y="1371600"/>
            <a:ext cx="8798169" cy="2895600"/>
          </a:xfrm>
          <a:prstGeom prst="rect">
            <a:avLst/>
          </a:prstGeom>
          <a:noFill/>
          <a:ln w="9525">
            <a:noFill/>
            <a:miter lim="800000"/>
            <a:headEnd/>
            <a:tailEnd/>
          </a:ln>
        </p:spPr>
      </p:pic>
    </p:spTree>
    <p:extLst>
      <p:ext uri="{BB962C8B-B14F-4D97-AF65-F5344CB8AC3E}">
        <p14:creationId xmlns:p14="http://schemas.microsoft.com/office/powerpoint/2010/main" val="85122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4"/>
          <p:cNvPicPr>
            <a:picLocks noGrp="1" noChangeAspect="1" noChangeArrowheads="1"/>
          </p:cNvPicPr>
          <p:nvPr>
            <p:ph idx="1"/>
          </p:nvPr>
        </p:nvPicPr>
        <p:blipFill>
          <a:blip r:embed="rId2" cstate="print"/>
          <a:srcRect l="1709" t="15079" r="1709"/>
          <a:stretch>
            <a:fillRect/>
          </a:stretch>
        </p:blipFill>
        <p:spPr bwMode="auto">
          <a:xfrm>
            <a:off x="304800" y="0"/>
            <a:ext cx="8610600" cy="6553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t>Types of Dependencies</a:t>
            </a:r>
          </a:p>
        </p:txBody>
      </p:sp>
      <p:sp>
        <p:nvSpPr>
          <p:cNvPr id="431107" name="Rectangle 3"/>
          <p:cNvSpPr>
            <a:spLocks noGrp="1" noChangeArrowheads="1"/>
          </p:cNvSpPr>
          <p:nvPr>
            <p:ph type="body" idx="1"/>
          </p:nvPr>
        </p:nvSpPr>
        <p:spPr/>
        <p:txBody>
          <a:bodyPr/>
          <a:lstStyle/>
          <a:p>
            <a:pPr>
              <a:lnSpc>
                <a:spcPct val="90000"/>
              </a:lnSpc>
            </a:pPr>
            <a:r>
              <a:rPr lang="en-US" dirty="0"/>
              <a:t>Mandatory dependencies: </a:t>
            </a:r>
          </a:p>
          <a:p>
            <a:pPr lvl="1">
              <a:lnSpc>
                <a:spcPct val="90000"/>
              </a:lnSpc>
            </a:pPr>
            <a:r>
              <a:rPr lang="en-US" dirty="0"/>
              <a:t>inherent in the nature of the work being performed on a project, sometimes referred to as hard logic</a:t>
            </a:r>
          </a:p>
          <a:p>
            <a:pPr lvl="2">
              <a:lnSpc>
                <a:spcPct val="90000"/>
              </a:lnSpc>
            </a:pPr>
            <a:r>
              <a:rPr lang="en-US" dirty="0"/>
              <a:t>Involve physical limitations</a:t>
            </a:r>
          </a:p>
          <a:p>
            <a:pPr>
              <a:lnSpc>
                <a:spcPct val="90000"/>
              </a:lnSpc>
            </a:pPr>
            <a:r>
              <a:rPr lang="en-US" dirty="0"/>
              <a:t>Discretionary dependencies: </a:t>
            </a:r>
          </a:p>
          <a:p>
            <a:pPr lvl="1">
              <a:lnSpc>
                <a:spcPct val="90000"/>
              </a:lnSpc>
            </a:pPr>
            <a:r>
              <a:rPr lang="en-US" dirty="0"/>
              <a:t>defined by the project team.,  sometimes referred to as soft logic and should be used with care since they may limit later scheduling options</a:t>
            </a:r>
          </a:p>
          <a:p>
            <a:pPr lvl="2">
              <a:lnSpc>
                <a:spcPct val="90000"/>
              </a:lnSpc>
            </a:pPr>
            <a:r>
              <a:rPr lang="en-US" dirty="0"/>
              <a:t>Used with care and must be fully documented </a:t>
            </a:r>
          </a:p>
          <a:p>
            <a:pPr>
              <a:lnSpc>
                <a:spcPct val="90000"/>
              </a:lnSpc>
            </a:pPr>
            <a:r>
              <a:rPr lang="en-US" dirty="0"/>
              <a:t>External dependencies: </a:t>
            </a:r>
          </a:p>
          <a:p>
            <a:pPr lvl="1">
              <a:lnSpc>
                <a:spcPct val="90000"/>
              </a:lnSpc>
            </a:pPr>
            <a:r>
              <a:rPr lang="en-US" dirty="0"/>
              <a:t>involve relationships between project and non-project activities</a:t>
            </a:r>
          </a:p>
          <a:p>
            <a:pPr lvl="2">
              <a:lnSpc>
                <a:spcPct val="90000"/>
              </a:lnSpc>
            </a:pPr>
            <a:r>
              <a:rPr lang="en-US" dirty="0">
                <a:sym typeface="Wingdings" pitchFamily="2" charset="2"/>
              </a:rPr>
              <a:t>Testing activity may be dependent on delivery of HW from external supplier</a:t>
            </a:r>
          </a:p>
        </p:txBody>
      </p:sp>
      <p:sp>
        <p:nvSpPr>
          <p:cNvPr id="431108" name="Text Box 4"/>
          <p:cNvSpPr txBox="1">
            <a:spLocks noChangeArrowheads="1"/>
          </p:cNvSpPr>
          <p:nvPr/>
        </p:nvSpPr>
        <p:spPr bwMode="auto">
          <a:xfrm>
            <a:off x="6019800" y="5562600"/>
            <a:ext cx="2895600" cy="366713"/>
          </a:xfrm>
          <a:prstGeom prst="rect">
            <a:avLst/>
          </a:prstGeom>
          <a:noFill/>
          <a:ln w="9525">
            <a:noFill/>
            <a:miter lim="800000"/>
            <a:headEnd/>
            <a:tailEnd/>
          </a:ln>
          <a:effectLst/>
        </p:spPr>
        <p:txBody>
          <a:bodyPr>
            <a:spAutoFit/>
          </a:bodyPr>
          <a:lstStyle/>
          <a:p>
            <a:pPr algn="r">
              <a:spcBef>
                <a:spcPct val="50000"/>
              </a:spcBef>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457200" y="0"/>
            <a:ext cx="8229600" cy="762000"/>
          </a:xfrm>
        </p:spPr>
        <p:txBody>
          <a:bodyPr/>
          <a:lstStyle/>
          <a:p>
            <a:r>
              <a:rPr lang="en-US"/>
              <a:t>Network Diagrams</a:t>
            </a:r>
          </a:p>
        </p:txBody>
      </p:sp>
      <p:sp>
        <p:nvSpPr>
          <p:cNvPr id="432131" name="Rectangle 3"/>
          <p:cNvSpPr>
            <a:spLocks noGrp="1" noChangeArrowheads="1"/>
          </p:cNvSpPr>
          <p:nvPr>
            <p:ph type="body" idx="1"/>
          </p:nvPr>
        </p:nvSpPr>
        <p:spPr>
          <a:xfrm>
            <a:off x="152400" y="685800"/>
            <a:ext cx="8763000" cy="5410200"/>
          </a:xfrm>
        </p:spPr>
        <p:txBody>
          <a:bodyPr/>
          <a:lstStyle/>
          <a:p>
            <a:r>
              <a:rPr lang="en-US" dirty="0"/>
              <a:t>Network diagrams are the preferred technique for showing activity sequencing</a:t>
            </a:r>
          </a:p>
          <a:p>
            <a:pPr lvl="1"/>
            <a:r>
              <a:rPr lang="en-US" dirty="0"/>
              <a:t>A </a:t>
            </a:r>
            <a:r>
              <a:rPr lang="en-US" b="1" dirty="0"/>
              <a:t>network diagram</a:t>
            </a:r>
            <a:r>
              <a:rPr lang="en-US" dirty="0"/>
              <a:t> is a schematic display of the logical relationships among, or sequencing of project activities</a:t>
            </a:r>
          </a:p>
          <a:p>
            <a:r>
              <a:rPr lang="en-US" dirty="0"/>
              <a:t>Two main formats are the </a:t>
            </a:r>
            <a:r>
              <a:rPr lang="en-US" dirty="0">
                <a:solidFill>
                  <a:srgbClr val="FF3300"/>
                </a:solidFill>
              </a:rPr>
              <a:t>arrow</a:t>
            </a:r>
            <a:r>
              <a:rPr lang="en-US" dirty="0"/>
              <a:t> and </a:t>
            </a:r>
            <a:r>
              <a:rPr lang="en-US" dirty="0">
                <a:solidFill>
                  <a:srgbClr val="FF3300"/>
                </a:solidFill>
              </a:rPr>
              <a:t>precedence diagramming methods</a:t>
            </a:r>
          </a:p>
          <a:p>
            <a:pPr lvl="1"/>
            <a:r>
              <a:rPr lang="en-US" dirty="0">
                <a:solidFill>
                  <a:srgbClr val="FF3300"/>
                </a:solidFill>
              </a:rPr>
              <a:t>Activity On Arrow (AOA)</a:t>
            </a:r>
          </a:p>
          <a:p>
            <a:pPr lvl="1"/>
            <a:r>
              <a:rPr lang="en-US" dirty="0">
                <a:solidFill>
                  <a:srgbClr val="FF3300"/>
                </a:solidFill>
              </a:rPr>
              <a:t>Activity On Node  (AON)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t>Critical Path Method (CPM)</a:t>
            </a:r>
          </a:p>
        </p:txBody>
      </p:sp>
      <p:sp>
        <p:nvSpPr>
          <p:cNvPr id="5125" name="Rectangle 3"/>
          <p:cNvSpPr>
            <a:spLocks noGrp="1" noChangeArrowheads="1"/>
          </p:cNvSpPr>
          <p:nvPr>
            <p:ph type="body" idx="1"/>
          </p:nvPr>
        </p:nvSpPr>
        <p:spPr>
          <a:xfrm>
            <a:off x="228600" y="914400"/>
            <a:ext cx="8686800" cy="4791075"/>
          </a:xfrm>
        </p:spPr>
        <p:txBody>
          <a:bodyPr/>
          <a:lstStyle/>
          <a:p>
            <a:pPr eaLnBrk="1" hangingPunct="1">
              <a:lnSpc>
                <a:spcPct val="90000"/>
              </a:lnSpc>
            </a:pPr>
            <a:r>
              <a:rPr lang="en-US" b="1" dirty="0"/>
              <a:t>CPM</a:t>
            </a:r>
            <a:r>
              <a:rPr lang="en-US" dirty="0"/>
              <a:t> is a network diagramming technique used to predict total project duration</a:t>
            </a:r>
          </a:p>
          <a:p>
            <a:pPr lvl="1" eaLnBrk="1" hangingPunct="1">
              <a:lnSpc>
                <a:spcPct val="90000"/>
              </a:lnSpc>
            </a:pPr>
            <a:r>
              <a:rPr lang="en-US" dirty="0"/>
              <a:t>A </a:t>
            </a:r>
            <a:r>
              <a:rPr lang="en-US" b="1" dirty="0">
                <a:solidFill>
                  <a:srgbClr val="FF3300"/>
                </a:solidFill>
              </a:rPr>
              <a:t>critical path</a:t>
            </a:r>
            <a:r>
              <a:rPr lang="en-US" dirty="0"/>
              <a:t> for a project is the series of activities that determines the </a:t>
            </a:r>
            <a:r>
              <a:rPr lang="en-US" i="1" dirty="0">
                <a:solidFill>
                  <a:srgbClr val="FF0000"/>
                </a:solidFill>
              </a:rPr>
              <a:t>earliest time</a:t>
            </a:r>
            <a:r>
              <a:rPr lang="en-US" dirty="0">
                <a:solidFill>
                  <a:srgbClr val="FF0000"/>
                </a:solidFill>
              </a:rPr>
              <a:t> </a:t>
            </a:r>
            <a:r>
              <a:rPr lang="en-US" dirty="0"/>
              <a:t>by which the project can be completed</a:t>
            </a:r>
          </a:p>
          <a:p>
            <a:pPr lvl="1" eaLnBrk="1" hangingPunct="1">
              <a:lnSpc>
                <a:spcPct val="90000"/>
              </a:lnSpc>
            </a:pPr>
            <a:r>
              <a:rPr lang="en-US" dirty="0"/>
              <a:t>The critical path is the </a:t>
            </a:r>
            <a:r>
              <a:rPr lang="en-US" i="1" dirty="0"/>
              <a:t>longest path</a:t>
            </a:r>
            <a:r>
              <a:rPr lang="en-US" dirty="0"/>
              <a:t> through the network diagram and has the least amount of</a:t>
            </a:r>
            <a:r>
              <a:rPr lang="en-US" b="1" dirty="0"/>
              <a:t> </a:t>
            </a:r>
            <a:r>
              <a:rPr lang="en-US" dirty="0"/>
              <a:t>slack or float</a:t>
            </a:r>
          </a:p>
          <a:p>
            <a:pPr eaLnBrk="1" hangingPunct="1">
              <a:lnSpc>
                <a:spcPct val="90000"/>
              </a:lnSpc>
            </a:pPr>
            <a:r>
              <a:rPr lang="en-US" b="1" dirty="0">
                <a:solidFill>
                  <a:srgbClr val="FF3300"/>
                </a:solidFill>
              </a:rPr>
              <a:t>Slack</a:t>
            </a:r>
            <a:r>
              <a:rPr lang="en-US" b="1" dirty="0"/>
              <a:t> </a:t>
            </a:r>
            <a:r>
              <a:rPr lang="en-US" dirty="0"/>
              <a:t>or</a:t>
            </a:r>
            <a:r>
              <a:rPr lang="en-US" b="1" dirty="0"/>
              <a:t> </a:t>
            </a:r>
            <a:r>
              <a:rPr lang="en-US" b="1" dirty="0">
                <a:solidFill>
                  <a:srgbClr val="FF3300"/>
                </a:solidFill>
              </a:rPr>
              <a:t>float</a:t>
            </a:r>
            <a:r>
              <a:rPr lang="en-US" dirty="0"/>
              <a:t> is</a:t>
            </a:r>
            <a:r>
              <a:rPr lang="en-US" b="1" dirty="0"/>
              <a:t> </a:t>
            </a:r>
            <a:r>
              <a:rPr lang="en-US" dirty="0"/>
              <a:t>the amount of time an activity may be delayed without delaying a succeeding activity or the project finish date.</a:t>
            </a:r>
          </a:p>
          <a:p>
            <a:pPr eaLnBrk="1" hangingPunct="1">
              <a:lnSpc>
                <a:spcPct val="90000"/>
              </a:lnSpc>
            </a:pPr>
            <a:r>
              <a:rPr lang="en-US" b="0" i="0" dirty="0">
                <a:solidFill>
                  <a:srgbClr val="FF0000"/>
                </a:solidFill>
                <a:effectLst/>
                <a:latin typeface="Lato" panose="020F0502020204030203" pitchFamily="34" charset="0"/>
              </a:rPr>
              <a:t>if there are any delays in the critical path sequence, your project will suffer delays as well.</a:t>
            </a:r>
            <a:endParaRPr lang="en-US"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idx="4294967295"/>
          </p:nvPr>
        </p:nvSpPr>
        <p:spPr>
          <a:xfrm>
            <a:off x="304800" y="152400"/>
            <a:ext cx="8305800" cy="1143000"/>
          </a:xfrm>
        </p:spPr>
        <p:txBody>
          <a:bodyPr bIns="91440" anchor="b"/>
          <a:lstStyle/>
          <a:p>
            <a:pPr eaLnBrk="1" hangingPunct="1"/>
            <a:r>
              <a:rPr lang="en-US" sz="3600"/>
              <a:t>Using Critical Path Analysis to Make Schedule Trade-offs</a:t>
            </a:r>
          </a:p>
        </p:txBody>
      </p:sp>
      <p:sp>
        <p:nvSpPr>
          <p:cNvPr id="6149" name="Rectangle 3"/>
          <p:cNvSpPr>
            <a:spLocks noGrp="1" noChangeArrowheads="1"/>
          </p:cNvSpPr>
          <p:nvPr>
            <p:ph type="body" idx="4294967295"/>
          </p:nvPr>
        </p:nvSpPr>
        <p:spPr>
          <a:xfrm>
            <a:off x="304800" y="1600200"/>
            <a:ext cx="8534400" cy="4572000"/>
          </a:xfrm>
        </p:spPr>
        <p:txBody>
          <a:bodyPr/>
          <a:lstStyle/>
          <a:p>
            <a:pPr marL="273050" indent="-273050" eaLnBrk="1" hangingPunct="1"/>
            <a:r>
              <a:rPr lang="en-US" sz="2600" b="1"/>
              <a:t>Free slack </a:t>
            </a:r>
            <a:r>
              <a:rPr lang="en-US" sz="2600"/>
              <a:t>or</a:t>
            </a:r>
            <a:r>
              <a:rPr lang="en-US" sz="2600" b="1"/>
              <a:t> free float:</a:t>
            </a:r>
          </a:p>
          <a:p>
            <a:pPr lvl="1" eaLnBrk="1" hangingPunct="1"/>
            <a:r>
              <a:rPr lang="en-US" sz="2200"/>
              <a:t>the amount of time an activity can be delayed without delaying the early start of any immediately following activities</a:t>
            </a:r>
          </a:p>
          <a:p>
            <a:pPr marL="273050" indent="-273050" eaLnBrk="1" hangingPunct="1"/>
            <a:r>
              <a:rPr lang="en-US" sz="2600" b="1"/>
              <a:t>Total slack </a:t>
            </a:r>
            <a:r>
              <a:rPr lang="en-US" sz="2600"/>
              <a:t>or</a:t>
            </a:r>
            <a:r>
              <a:rPr lang="en-US" sz="2600" b="1"/>
              <a:t> total float:</a:t>
            </a:r>
          </a:p>
          <a:p>
            <a:pPr lvl="1" eaLnBrk="1" hangingPunct="1"/>
            <a:r>
              <a:rPr lang="en-US" sz="2200"/>
              <a:t>the amount of time an activity may be delayed from its early start without delaying the planned project finish date</a:t>
            </a:r>
          </a:p>
          <a:p>
            <a:pPr marL="273050" indent="-273050" eaLnBrk="1" hangingPunct="1"/>
            <a:r>
              <a:rPr lang="en-US" sz="2600"/>
              <a:t>A </a:t>
            </a:r>
            <a:r>
              <a:rPr lang="en-US" sz="2600" b="1"/>
              <a:t>forward pass</a:t>
            </a:r>
            <a:r>
              <a:rPr lang="en-US" sz="2600"/>
              <a:t> through the network diagram determines the early start and finish dates</a:t>
            </a:r>
          </a:p>
          <a:p>
            <a:pPr marL="273050" indent="-273050" eaLnBrk="1" hangingPunct="1"/>
            <a:r>
              <a:rPr lang="en-US" sz="2600"/>
              <a:t>A </a:t>
            </a:r>
            <a:r>
              <a:rPr lang="en-US" sz="2600" b="1"/>
              <a:t>backward pass</a:t>
            </a:r>
            <a:r>
              <a:rPr lang="en-US" sz="2600"/>
              <a:t> determines the late start and finish dates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n-US"/>
              <a:t>Arrow Diagramming Method (ADM)</a:t>
            </a:r>
          </a:p>
        </p:txBody>
      </p:sp>
      <p:sp>
        <p:nvSpPr>
          <p:cNvPr id="435203" name="Rectangle 3"/>
          <p:cNvSpPr>
            <a:spLocks noGrp="1" noChangeArrowheads="1"/>
          </p:cNvSpPr>
          <p:nvPr>
            <p:ph type="body" idx="1"/>
          </p:nvPr>
        </p:nvSpPr>
        <p:spPr/>
        <p:txBody>
          <a:bodyPr/>
          <a:lstStyle/>
          <a:p>
            <a:r>
              <a:rPr lang="en-US"/>
              <a:t>Also called activity-on-arrow (AOA) network diagrams</a:t>
            </a:r>
          </a:p>
          <a:p>
            <a:pPr lvl="1"/>
            <a:r>
              <a:rPr lang="en-US"/>
              <a:t>Activities are represented by arrows</a:t>
            </a:r>
          </a:p>
          <a:p>
            <a:pPr lvl="1"/>
            <a:r>
              <a:rPr lang="en-US"/>
              <a:t>Nodes or circles are the starting and ending points of activities</a:t>
            </a:r>
          </a:p>
          <a:p>
            <a:pPr lvl="1"/>
            <a:r>
              <a:rPr lang="en-US"/>
              <a:t>Can only show finish-to-start dependencies</a:t>
            </a:r>
          </a:p>
        </p:txBody>
      </p:sp>
      <p:pic>
        <p:nvPicPr>
          <p:cNvPr id="435204" name="Picture 4"/>
          <p:cNvPicPr>
            <a:picLocks noChangeAspect="1" noChangeArrowheads="1"/>
          </p:cNvPicPr>
          <p:nvPr/>
        </p:nvPicPr>
        <p:blipFill>
          <a:blip r:embed="rId2" cstate="print"/>
          <a:srcRect/>
          <a:stretch>
            <a:fillRect/>
          </a:stretch>
        </p:blipFill>
        <p:spPr bwMode="auto">
          <a:xfrm>
            <a:off x="1371600" y="3581400"/>
            <a:ext cx="6819900" cy="3228975"/>
          </a:xfrm>
          <a:prstGeom prst="rect">
            <a:avLst/>
          </a:prstGeom>
          <a:noFill/>
          <a:ln w="57150">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5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noChangeArrowheads="1"/>
          </p:cNvSpPr>
          <p:nvPr>
            <p:ph idx="1"/>
          </p:nvPr>
        </p:nvSpPr>
        <p:spPr bwMode="auto">
          <a:prstGeom prst="rect">
            <a:avLst/>
          </a:prstGeom>
          <a:solidFill>
            <a:srgbClr val="FFFF00"/>
          </a:solidFill>
          <a:ln w="12700" cap="sq">
            <a:noFill/>
            <a:miter lim="800000"/>
            <a:headEnd type="none" w="sm" len="sm"/>
            <a:tailEnd type="none" w="sm" len="sm"/>
          </a:ln>
        </p:spPr>
        <p:txBody>
          <a:bodyPr>
            <a:spAutoFit/>
          </a:bodyPr>
          <a:lstStyle/>
          <a:p>
            <a:pPr eaLnBrk="0" hangingPunct="0">
              <a:spcBef>
                <a:spcPct val="50000"/>
              </a:spcBef>
            </a:pPr>
            <a:r>
              <a:rPr lang="en-US" sz="2800" dirty="0">
                <a:latin typeface="Times New Roman" pitchFamily="18" charset="0"/>
              </a:rPr>
              <a:t>a. How many paths are on this network diagram?</a:t>
            </a:r>
          </a:p>
          <a:p>
            <a:pPr eaLnBrk="0" hangingPunct="0">
              <a:spcBef>
                <a:spcPct val="50000"/>
              </a:spcBef>
            </a:pPr>
            <a:r>
              <a:rPr lang="en-US" sz="2800" dirty="0">
                <a:latin typeface="Times New Roman" pitchFamily="18" charset="0"/>
              </a:rPr>
              <a:t>b. How long is each path?</a:t>
            </a:r>
          </a:p>
          <a:p>
            <a:pPr eaLnBrk="0" hangingPunct="0">
              <a:spcBef>
                <a:spcPct val="50000"/>
              </a:spcBef>
            </a:pPr>
            <a:r>
              <a:rPr lang="en-US" sz="2800" dirty="0">
                <a:latin typeface="Times New Roman" pitchFamily="18" charset="0"/>
              </a:rPr>
              <a:t>c. Which is the critical path?</a:t>
            </a:r>
          </a:p>
          <a:p>
            <a:pPr eaLnBrk="0" hangingPunct="0">
              <a:spcBef>
                <a:spcPct val="50000"/>
              </a:spcBef>
            </a:pPr>
            <a:r>
              <a:rPr lang="en-US" sz="2800" dirty="0">
                <a:latin typeface="Times New Roman" pitchFamily="18" charset="0"/>
              </a:rPr>
              <a:t>d. What is the shortest amount of time needed to complete this project?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AutoShape 5"/>
          <p:cNvSpPr>
            <a:spLocks noGrp="1" noChangeArrowheads="1"/>
          </p:cNvSpPr>
          <p:nvPr>
            <p:ph idx="1"/>
          </p:nvPr>
        </p:nvSpPr>
        <p:spPr bwMode="auto">
          <a:prstGeom prst="wedgeRectCallout">
            <a:avLst>
              <a:gd name="adj1" fmla="val -88322"/>
              <a:gd name="adj2" fmla="val -13708"/>
            </a:avLst>
          </a:prstGeom>
          <a:solidFill>
            <a:schemeClr val="accent1"/>
          </a:solidFill>
          <a:ln w="9525">
            <a:solidFill>
              <a:schemeClr val="tx1"/>
            </a:solidFill>
            <a:miter lim="800000"/>
            <a:headEnd/>
            <a:tailEnd/>
          </a:ln>
          <a:effectLst/>
        </p:spPr>
        <p:txBody>
          <a:bodyPr/>
          <a:lstStyle/>
          <a:p>
            <a:r>
              <a:rPr lang="en-US" sz="2000" b="1"/>
              <a:t>Step 1.1 Identify objectives and practical measures of the effectiveness in meeting those objectives</a:t>
            </a:r>
          </a:p>
          <a:p>
            <a:endParaRPr lang="en-US" sz="2000" b="1"/>
          </a:p>
          <a:p>
            <a:r>
              <a:rPr lang="en-US" sz="2000" b="1"/>
              <a:t>Step 1.2 Establish a project authority </a:t>
            </a:r>
            <a:r>
              <a:rPr lang="en-US" sz="2000" b="1">
                <a:solidFill>
                  <a:schemeClr val="accent2"/>
                </a:solidFill>
              </a:rPr>
              <a:t>To ensure the unity of purpose among all persons concerned</a:t>
            </a:r>
          </a:p>
          <a:p>
            <a:endParaRPr lang="en-US" sz="2000" b="1"/>
          </a:p>
          <a:p>
            <a:r>
              <a:rPr lang="en-US" sz="2000" b="1"/>
              <a:t>Step 1.3 Identify all stakeholders in the project and their interests</a:t>
            </a:r>
          </a:p>
          <a:p>
            <a:endParaRPr lang="en-US" sz="2000" b="1"/>
          </a:p>
          <a:p>
            <a:r>
              <a:rPr lang="en-US" sz="2000" b="1"/>
              <a:t>Step 1.4 Modify objectives in the light of stakeholder analysis</a:t>
            </a:r>
          </a:p>
          <a:p>
            <a:endParaRPr lang="en-US" sz="2000" b="1"/>
          </a:p>
          <a:p>
            <a:r>
              <a:rPr lang="en-US" sz="2000" b="1"/>
              <a:t>Step 1.5 Establish methods of communication </a:t>
            </a:r>
            <a:r>
              <a:rPr lang="en-AU" sz="2000" b="1"/>
              <a:t>between</a:t>
            </a:r>
            <a:r>
              <a:rPr lang="en-US" sz="2000" b="1"/>
              <a:t> all parties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a:xfrm>
            <a:off x="457200" y="288925"/>
            <a:ext cx="8229600" cy="217488"/>
          </a:xfrm>
        </p:spPr>
        <p:txBody>
          <a:bodyPr/>
          <a:lstStyle/>
          <a:p>
            <a:r>
              <a:rPr lang="en-US" sz="3600"/>
              <a:t>Process for Creating AOA Diagrams</a:t>
            </a:r>
            <a:endParaRPr lang="en-US"/>
          </a:p>
        </p:txBody>
      </p:sp>
      <p:sp>
        <p:nvSpPr>
          <p:cNvPr id="436227" name="Rectangle 3"/>
          <p:cNvSpPr>
            <a:spLocks noGrp="1" noChangeArrowheads="1"/>
          </p:cNvSpPr>
          <p:nvPr>
            <p:ph type="body" idx="1"/>
          </p:nvPr>
        </p:nvSpPr>
        <p:spPr>
          <a:xfrm>
            <a:off x="304800" y="676275"/>
            <a:ext cx="8610600" cy="5791200"/>
          </a:xfrm>
        </p:spPr>
        <p:txBody>
          <a:bodyPr/>
          <a:lstStyle/>
          <a:p>
            <a:pPr marL="533400" indent="-533400">
              <a:buFontTx/>
              <a:buAutoNum type="arabicPeriod"/>
            </a:pPr>
            <a:r>
              <a:rPr lang="en-US" sz="2200" dirty="0"/>
              <a:t>Find all of the activities that start at node 1.  </a:t>
            </a:r>
          </a:p>
          <a:p>
            <a:pPr marL="533400" indent="-533400">
              <a:buFontTx/>
              <a:buAutoNum type="arabicPeriod"/>
            </a:pPr>
            <a:r>
              <a:rPr lang="en-US" sz="2200" dirty="0"/>
              <a:t>Draw their finish nodes and draw arrows between node 1 and those finish nodes.  </a:t>
            </a:r>
          </a:p>
          <a:p>
            <a:pPr marL="914400" lvl="1" indent="-457200">
              <a:buFontTx/>
              <a:buChar char="•"/>
            </a:pPr>
            <a:r>
              <a:rPr lang="en-US" sz="2200" dirty="0"/>
              <a:t>Put the activity letter or name and duration estimate on the associated arrow </a:t>
            </a:r>
          </a:p>
          <a:p>
            <a:pPr marL="533400" indent="-533400">
              <a:buFontTx/>
              <a:buAutoNum type="arabicPeriod"/>
            </a:pPr>
            <a:r>
              <a:rPr lang="en-US" sz="2200" dirty="0"/>
              <a:t>Continuing drawing the network diagram, working from left to right.</a:t>
            </a:r>
          </a:p>
          <a:p>
            <a:pPr marL="533400" indent="-533400">
              <a:buFontTx/>
              <a:buAutoNum type="arabicPeriod"/>
            </a:pPr>
            <a:r>
              <a:rPr lang="en-US" sz="2200" dirty="0"/>
              <a:t>Look for bursts and merges.</a:t>
            </a:r>
          </a:p>
          <a:p>
            <a:pPr marL="914400" lvl="1" indent="-457200">
              <a:buFontTx/>
              <a:buChar char="•"/>
            </a:pPr>
            <a:r>
              <a:rPr lang="en-US" sz="2200" dirty="0"/>
              <a:t>  </a:t>
            </a:r>
            <a:r>
              <a:rPr lang="en-US" sz="2200" b="1" dirty="0"/>
              <a:t>Bursts</a:t>
            </a:r>
            <a:r>
              <a:rPr lang="en-US" sz="2200" dirty="0"/>
              <a:t> occur when a single node is followed by two or more activities.</a:t>
            </a:r>
          </a:p>
          <a:p>
            <a:pPr marL="914400" lvl="1" indent="-457200">
              <a:buFontTx/>
              <a:buChar char="•"/>
            </a:pPr>
            <a:r>
              <a:rPr lang="en-US" sz="2200" dirty="0"/>
              <a:t>  A </a:t>
            </a:r>
            <a:r>
              <a:rPr lang="en-US" sz="2200" b="1" dirty="0"/>
              <a:t>merge</a:t>
            </a:r>
            <a:r>
              <a:rPr lang="en-US" sz="2200" dirty="0"/>
              <a:t> occurs when two or more nodes precede a single node</a:t>
            </a:r>
          </a:p>
          <a:p>
            <a:pPr marL="533400" indent="-533400">
              <a:buFontTx/>
              <a:buAutoNum type="arabicPeriod"/>
            </a:pPr>
            <a:r>
              <a:rPr lang="en-US" sz="2200" dirty="0"/>
              <a:t>Continue drawing the project network diagram until all activities are included on the diagram that have dependencies</a:t>
            </a:r>
          </a:p>
          <a:p>
            <a:pPr marL="533400" indent="-533400">
              <a:buFontTx/>
              <a:buAutoNum type="arabicPeriod"/>
            </a:pPr>
            <a:r>
              <a:rPr lang="en-US" sz="2200" dirty="0"/>
              <a:t>As a rule of thumb, all arrowheads should face toward the right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sz="3600"/>
              <a:t>Activity on Arrow (Arrow Diagramming)</a:t>
            </a:r>
          </a:p>
        </p:txBody>
      </p:sp>
      <p:sp>
        <p:nvSpPr>
          <p:cNvPr id="468995" name="Rectangle 3"/>
          <p:cNvSpPr>
            <a:spLocks noGrp="1" noChangeArrowheads="1"/>
          </p:cNvSpPr>
          <p:nvPr>
            <p:ph type="body" sz="half" idx="2"/>
          </p:nvPr>
        </p:nvSpPr>
        <p:spPr>
          <a:xfrm>
            <a:off x="152400" y="3773488"/>
            <a:ext cx="8763000" cy="2627312"/>
          </a:xfrm>
        </p:spPr>
        <p:txBody>
          <a:bodyPr/>
          <a:lstStyle/>
          <a:p>
            <a:r>
              <a:rPr lang="en-US" sz="2400"/>
              <a:t>Arrow Diagramming Method (ADM)</a:t>
            </a:r>
          </a:p>
          <a:p>
            <a:r>
              <a:rPr lang="en-US" sz="2400"/>
              <a:t>A.K.A </a:t>
            </a:r>
            <a:r>
              <a:rPr lang="en-US" sz="2400">
                <a:sym typeface="Wingdings" pitchFamily="2" charset="2"/>
              </a:rPr>
              <a:t> A</a:t>
            </a:r>
            <a:r>
              <a:rPr lang="en-US" sz="2400"/>
              <a:t>ctivity-on-Arrow (AOA) network diagrams</a:t>
            </a:r>
          </a:p>
          <a:p>
            <a:pPr lvl="1"/>
            <a:r>
              <a:rPr lang="en-US" sz="2000"/>
              <a:t>Activities are represented by arrows</a:t>
            </a:r>
          </a:p>
          <a:p>
            <a:pPr lvl="1"/>
            <a:r>
              <a:rPr lang="en-US" sz="2000"/>
              <a:t>Nodes or circles are the starting and ending points of activities</a:t>
            </a:r>
          </a:p>
          <a:p>
            <a:r>
              <a:rPr lang="en-US" sz="2400"/>
              <a:t>Can only show finish-to-start dependencies</a:t>
            </a:r>
          </a:p>
          <a:p>
            <a:r>
              <a:rPr lang="en-US" sz="2400"/>
              <a:t>May require the use of dummy activities</a:t>
            </a:r>
          </a:p>
        </p:txBody>
      </p:sp>
      <p:sp>
        <p:nvSpPr>
          <p:cNvPr id="468996" name="Text Box 4"/>
          <p:cNvSpPr txBox="1">
            <a:spLocks noChangeArrowheads="1"/>
          </p:cNvSpPr>
          <p:nvPr/>
        </p:nvSpPr>
        <p:spPr bwMode="auto">
          <a:xfrm>
            <a:off x="4267200" y="6324600"/>
            <a:ext cx="4495800" cy="304800"/>
          </a:xfrm>
          <a:prstGeom prst="rect">
            <a:avLst/>
          </a:prstGeom>
          <a:noFill/>
          <a:ln w="9525">
            <a:noFill/>
            <a:miter lim="800000"/>
            <a:headEnd/>
            <a:tailEnd/>
          </a:ln>
          <a:effectLst/>
        </p:spPr>
        <p:txBody>
          <a:bodyPr>
            <a:spAutoFit/>
          </a:bodyPr>
          <a:lstStyle/>
          <a:p>
            <a:pPr>
              <a:spcBef>
                <a:spcPct val="50000"/>
              </a:spcBef>
            </a:pPr>
            <a:r>
              <a:rPr lang="en-US" sz="1400">
                <a:solidFill>
                  <a:srgbClr val="FF3300"/>
                </a:solidFill>
              </a:rPr>
              <a:t>PMBOK Chapter 6</a:t>
            </a:r>
          </a:p>
        </p:txBody>
      </p:sp>
      <p:pic>
        <p:nvPicPr>
          <p:cNvPr id="468997" name="Picture 5"/>
          <p:cNvPicPr>
            <a:picLocks noGrp="1" noChangeAspect="1" noChangeArrowheads="1"/>
          </p:cNvPicPr>
          <p:nvPr>
            <p:ph sz="half" idx="1"/>
          </p:nvPr>
        </p:nvPicPr>
        <p:blipFill>
          <a:blip r:embed="rId2" cstate="print"/>
          <a:srcRect l="21875" t="26042" r="25000" b="42708"/>
          <a:stretch>
            <a:fillRect/>
          </a:stretch>
        </p:blipFill>
        <p:spPr>
          <a:xfrm>
            <a:off x="536575" y="990600"/>
            <a:ext cx="7686675" cy="2625725"/>
          </a:xfrm>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en-US" sz="3600"/>
              <a:t>Activity on Arrow</a:t>
            </a:r>
          </a:p>
        </p:txBody>
      </p:sp>
      <p:pic>
        <p:nvPicPr>
          <p:cNvPr id="470019" name="Picture 3"/>
          <p:cNvPicPr>
            <a:picLocks noGrp="1" noChangeAspect="1" noChangeArrowheads="1"/>
          </p:cNvPicPr>
          <p:nvPr>
            <p:ph idx="1"/>
          </p:nvPr>
        </p:nvPicPr>
        <p:blipFill>
          <a:blip r:embed="rId2" cstate="print"/>
          <a:srcRect l="7323" t="12846" r="2286" b="31375"/>
          <a:stretch>
            <a:fillRect/>
          </a:stretch>
        </p:blipFill>
        <p:spPr>
          <a:xfrm>
            <a:off x="152400" y="1770063"/>
            <a:ext cx="8686800" cy="3886200"/>
          </a:xfrm>
          <a:noFill/>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sz="3600"/>
              <a:t>Precedence Diagramming Method (PDM- AON)</a:t>
            </a:r>
          </a:p>
        </p:txBody>
      </p:sp>
      <p:sp>
        <p:nvSpPr>
          <p:cNvPr id="437251" name="Rectangle 3"/>
          <p:cNvSpPr>
            <a:spLocks noGrp="1" noChangeArrowheads="1"/>
          </p:cNvSpPr>
          <p:nvPr>
            <p:ph type="body" idx="1"/>
          </p:nvPr>
        </p:nvSpPr>
        <p:spPr>
          <a:xfrm>
            <a:off x="152400" y="1143000"/>
            <a:ext cx="8763000" cy="5181600"/>
          </a:xfrm>
        </p:spPr>
        <p:txBody>
          <a:bodyPr/>
          <a:lstStyle/>
          <a:p>
            <a:r>
              <a:rPr lang="en-US" dirty="0"/>
              <a:t>Activities are represented by boxes</a:t>
            </a:r>
          </a:p>
          <a:p>
            <a:r>
              <a:rPr lang="en-US" dirty="0"/>
              <a:t>Arrows show relationships between activities</a:t>
            </a:r>
          </a:p>
          <a:p>
            <a:r>
              <a:rPr lang="en-US" dirty="0"/>
              <a:t>More popular than ADM method and used by project management software</a:t>
            </a:r>
          </a:p>
          <a:p>
            <a:r>
              <a:rPr lang="en-US" dirty="0"/>
              <a:t>Better at showing different types of Precedence Relationships (Arrows)</a:t>
            </a:r>
          </a:p>
          <a:p>
            <a:pPr lvl="1"/>
            <a:r>
              <a:rPr lang="en-US" dirty="0"/>
              <a:t>Finish To Start</a:t>
            </a:r>
          </a:p>
          <a:p>
            <a:pPr lvl="1"/>
            <a:r>
              <a:rPr lang="en-US" dirty="0"/>
              <a:t>Finish To Finish</a:t>
            </a:r>
          </a:p>
          <a:p>
            <a:pPr lvl="1"/>
            <a:r>
              <a:rPr lang="en-US" dirty="0"/>
              <a:t>Start To Start</a:t>
            </a:r>
          </a:p>
          <a:p>
            <a:pPr lvl="1"/>
            <a:r>
              <a:rPr lang="en-US" dirty="0"/>
              <a:t>Start To Finish</a:t>
            </a:r>
          </a:p>
          <a:p>
            <a:pPr lvl="1"/>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4658" name="Picture 2"/>
          <p:cNvPicPr>
            <a:picLocks noChangeAspect="1" noChangeArrowheads="1"/>
          </p:cNvPicPr>
          <p:nvPr/>
        </p:nvPicPr>
        <p:blipFill>
          <a:blip r:embed="rId2" cstate="print"/>
          <a:srcRect l="5466" t="63977"/>
          <a:stretch>
            <a:fillRect/>
          </a:stretch>
        </p:blipFill>
        <p:spPr bwMode="auto">
          <a:xfrm>
            <a:off x="304800" y="762000"/>
            <a:ext cx="8610600" cy="5133975"/>
          </a:xfrm>
          <a:prstGeom prst="rect">
            <a:avLst/>
          </a:prstGeom>
          <a:noFill/>
          <a:ln w="9525">
            <a:noFill/>
            <a:miter lim="800000"/>
            <a:headEnd/>
            <a:tailEnd/>
          </a:ln>
        </p:spPr>
      </p:pic>
      <p:sp>
        <p:nvSpPr>
          <p:cNvPr id="454659" name="Text Box 3"/>
          <p:cNvSpPr txBox="1">
            <a:spLocks noChangeArrowheads="1"/>
          </p:cNvSpPr>
          <p:nvPr/>
        </p:nvSpPr>
        <p:spPr bwMode="auto">
          <a:xfrm>
            <a:off x="1371600" y="228600"/>
            <a:ext cx="5943600" cy="519113"/>
          </a:xfrm>
          <a:prstGeom prst="rect">
            <a:avLst/>
          </a:prstGeom>
          <a:noFill/>
          <a:ln w="9525">
            <a:noFill/>
            <a:miter lim="800000"/>
            <a:headEnd/>
            <a:tailEnd/>
          </a:ln>
          <a:effectLst/>
        </p:spPr>
        <p:txBody>
          <a:bodyPr>
            <a:spAutoFit/>
          </a:bodyPr>
          <a:lstStyle/>
          <a:p>
            <a:pPr algn="ctr">
              <a:spcBef>
                <a:spcPct val="50000"/>
              </a:spcBef>
            </a:pPr>
            <a:r>
              <a:rPr lang="en-US" sz="2800" u="sng"/>
              <a:t>Activity On Node network</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t>Finding the Critical Path</a:t>
            </a:r>
          </a:p>
        </p:txBody>
      </p:sp>
      <p:sp>
        <p:nvSpPr>
          <p:cNvPr id="8197" name="Rectangle 3"/>
          <p:cNvSpPr>
            <a:spLocks noGrp="1" noChangeArrowheads="1"/>
          </p:cNvSpPr>
          <p:nvPr>
            <p:ph type="body" idx="1"/>
          </p:nvPr>
        </p:nvSpPr>
        <p:spPr/>
        <p:txBody>
          <a:bodyPr/>
          <a:lstStyle/>
          <a:p>
            <a:pPr marL="444500" indent="-444500" eaLnBrk="1" hangingPunct="1"/>
            <a:r>
              <a:rPr lang="en-US" sz="2600"/>
              <a:t>To find the critical path, need to determine the following quantities for each activity in the network</a:t>
            </a:r>
          </a:p>
          <a:p>
            <a:pPr marL="1081088" lvl="1" indent="-457200" eaLnBrk="1" hangingPunct="1">
              <a:buFont typeface="Wingdings" pitchFamily="2" charset="2"/>
              <a:buChar char="n"/>
            </a:pPr>
            <a:r>
              <a:rPr lang="en-US" sz="2200" i="1"/>
              <a:t>Earliest start time</a:t>
            </a:r>
            <a:r>
              <a:rPr lang="en-US" sz="2200"/>
              <a:t> (</a:t>
            </a:r>
            <a:r>
              <a:rPr lang="en-US" sz="2200" i="1"/>
              <a:t>ES</a:t>
            </a:r>
            <a:r>
              <a:rPr lang="en-US" sz="2200"/>
              <a:t>): </a:t>
            </a:r>
          </a:p>
          <a:p>
            <a:pPr marL="1641475" lvl="2" indent="-381000" eaLnBrk="1" hangingPunct="1">
              <a:buFont typeface="Wingdings" pitchFamily="2" charset="2"/>
              <a:buChar char="n"/>
            </a:pPr>
            <a:r>
              <a:rPr lang="en-US"/>
              <a:t>the earliest time an activity can begin without violation of immediate predecessor requirements</a:t>
            </a:r>
          </a:p>
          <a:p>
            <a:pPr marL="1081088" lvl="1" indent="-457200" eaLnBrk="1" hangingPunct="1">
              <a:buFont typeface="Wingdings" pitchFamily="2" charset="2"/>
              <a:buChar char="n"/>
            </a:pPr>
            <a:r>
              <a:rPr lang="en-US" sz="2200" i="1"/>
              <a:t>Earliest finish time</a:t>
            </a:r>
            <a:r>
              <a:rPr lang="en-US" sz="2200"/>
              <a:t> (</a:t>
            </a:r>
            <a:r>
              <a:rPr lang="en-US" sz="2200" i="1"/>
              <a:t>EF</a:t>
            </a:r>
            <a:r>
              <a:rPr lang="en-US" sz="2200"/>
              <a:t>): </a:t>
            </a:r>
          </a:p>
          <a:p>
            <a:pPr marL="1641475" lvl="2" indent="-381000" eaLnBrk="1" hangingPunct="1">
              <a:buFont typeface="Wingdings" pitchFamily="2" charset="2"/>
              <a:buChar char="n"/>
            </a:pPr>
            <a:r>
              <a:rPr lang="en-US"/>
              <a:t>the earliest time at which an activity can end</a:t>
            </a:r>
          </a:p>
          <a:p>
            <a:pPr marL="1081088" lvl="1" indent="-457200" eaLnBrk="1" hangingPunct="1">
              <a:buFont typeface="Wingdings" pitchFamily="2" charset="2"/>
              <a:buChar char="n"/>
            </a:pPr>
            <a:r>
              <a:rPr lang="en-US" sz="2200" i="1"/>
              <a:t>Latest start time</a:t>
            </a:r>
            <a:r>
              <a:rPr lang="en-US" sz="2200"/>
              <a:t> (</a:t>
            </a:r>
            <a:r>
              <a:rPr lang="en-US" sz="2200" i="1"/>
              <a:t>LS</a:t>
            </a:r>
            <a:r>
              <a:rPr lang="en-US" sz="2200"/>
              <a:t>): </a:t>
            </a:r>
          </a:p>
          <a:p>
            <a:pPr marL="1641475" lvl="2" indent="-381000" eaLnBrk="1" hangingPunct="1">
              <a:buFont typeface="Wingdings" pitchFamily="2" charset="2"/>
              <a:buChar char="n"/>
            </a:pPr>
            <a:r>
              <a:rPr lang="en-US"/>
              <a:t>the latest time an activity can begin without delaying the entire project</a:t>
            </a:r>
          </a:p>
          <a:p>
            <a:pPr marL="1081088" lvl="1" indent="-457200" eaLnBrk="1" hangingPunct="1">
              <a:buFont typeface="Wingdings" pitchFamily="2" charset="2"/>
              <a:buChar char="n"/>
            </a:pPr>
            <a:r>
              <a:rPr lang="en-US" sz="2200" i="1"/>
              <a:t>Latest finish time</a:t>
            </a:r>
            <a:r>
              <a:rPr lang="en-US" sz="2200"/>
              <a:t> (</a:t>
            </a:r>
            <a:r>
              <a:rPr lang="en-US" sz="2200" i="1"/>
              <a:t>LF</a:t>
            </a:r>
            <a:r>
              <a:rPr lang="en-US" sz="2200"/>
              <a:t>): </a:t>
            </a:r>
          </a:p>
          <a:p>
            <a:pPr marL="1641475" lvl="2" indent="-381000" eaLnBrk="1" hangingPunct="1">
              <a:buFont typeface="Wingdings" pitchFamily="2" charset="2"/>
              <a:buChar char="n"/>
            </a:pPr>
            <a:r>
              <a:rPr lang="en-US"/>
              <a:t>the latest time an activity can end without delaying the entire project</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304800" y="228600"/>
            <a:ext cx="8534400" cy="609600"/>
          </a:xfrm>
        </p:spPr>
        <p:txBody>
          <a:bodyPr/>
          <a:lstStyle/>
          <a:p>
            <a:pPr eaLnBrk="1" hangingPunct="1"/>
            <a:r>
              <a:rPr lang="en-US" sz="2800"/>
              <a:t>Early and Late Start and Finish Dates</a:t>
            </a:r>
          </a:p>
        </p:txBody>
      </p:sp>
      <p:pic>
        <p:nvPicPr>
          <p:cNvPr id="9222" name="Picture 4"/>
          <p:cNvPicPr>
            <a:picLocks noChangeAspect="1" noChangeArrowheads="1"/>
          </p:cNvPicPr>
          <p:nvPr/>
        </p:nvPicPr>
        <p:blipFill>
          <a:blip r:embed="rId2" cstate="print"/>
          <a:srcRect l="18759" t="54457" r="62642" b="27151"/>
          <a:stretch>
            <a:fillRect/>
          </a:stretch>
        </p:blipFill>
        <p:spPr bwMode="auto">
          <a:xfrm>
            <a:off x="6324600" y="4525963"/>
            <a:ext cx="2590800" cy="2027237"/>
          </a:xfrm>
          <a:prstGeom prst="rect">
            <a:avLst/>
          </a:prstGeom>
          <a:noFill/>
          <a:ln w="9525">
            <a:noFill/>
            <a:miter lim="800000"/>
            <a:headEnd/>
            <a:tailEnd/>
          </a:ln>
        </p:spPr>
      </p:pic>
      <p:sp>
        <p:nvSpPr>
          <p:cNvPr id="9223" name="Text Box 5"/>
          <p:cNvSpPr txBox="1">
            <a:spLocks noChangeArrowheads="1"/>
          </p:cNvSpPr>
          <p:nvPr/>
        </p:nvSpPr>
        <p:spPr bwMode="auto">
          <a:xfrm>
            <a:off x="7696200" y="6019800"/>
            <a:ext cx="990600" cy="366713"/>
          </a:xfrm>
          <a:prstGeom prst="rect">
            <a:avLst/>
          </a:prstGeom>
          <a:noFill/>
          <a:ln w="9525">
            <a:noFill/>
            <a:miter lim="800000"/>
            <a:headEnd/>
            <a:tailEnd/>
          </a:ln>
        </p:spPr>
        <p:txBody>
          <a:bodyPr>
            <a:spAutoFit/>
          </a:bodyPr>
          <a:lstStyle/>
          <a:p>
            <a:pPr>
              <a:spcBef>
                <a:spcPct val="50000"/>
              </a:spcBef>
            </a:pPr>
            <a:r>
              <a:rPr lang="en-US" dirty="0"/>
              <a:t>Float</a:t>
            </a:r>
          </a:p>
        </p:txBody>
      </p:sp>
      <p:sp>
        <p:nvSpPr>
          <p:cNvPr id="9224" name="Text Box 6"/>
          <p:cNvSpPr txBox="1">
            <a:spLocks noChangeArrowheads="1"/>
          </p:cNvSpPr>
          <p:nvPr/>
        </p:nvSpPr>
        <p:spPr bwMode="auto">
          <a:xfrm>
            <a:off x="6477000" y="6019800"/>
            <a:ext cx="1143000" cy="274638"/>
          </a:xfrm>
          <a:prstGeom prst="rect">
            <a:avLst/>
          </a:prstGeom>
          <a:noFill/>
          <a:ln w="9525">
            <a:noFill/>
            <a:miter lim="800000"/>
            <a:headEnd/>
            <a:tailEnd/>
          </a:ln>
        </p:spPr>
        <p:txBody>
          <a:bodyPr>
            <a:spAutoFit/>
          </a:bodyPr>
          <a:lstStyle/>
          <a:p>
            <a:pPr>
              <a:spcBef>
                <a:spcPct val="50000"/>
              </a:spcBef>
            </a:pPr>
            <a:r>
              <a:rPr lang="en-US" sz="1200" dirty="0"/>
              <a:t>Activity span</a:t>
            </a:r>
          </a:p>
        </p:txBody>
      </p:sp>
      <p:sp>
        <p:nvSpPr>
          <p:cNvPr id="9225" name="Text Box 7"/>
          <p:cNvSpPr txBox="1">
            <a:spLocks noChangeArrowheads="1"/>
          </p:cNvSpPr>
          <p:nvPr/>
        </p:nvSpPr>
        <p:spPr bwMode="auto">
          <a:xfrm>
            <a:off x="7696200" y="4648200"/>
            <a:ext cx="990600" cy="336550"/>
          </a:xfrm>
          <a:prstGeom prst="rect">
            <a:avLst/>
          </a:prstGeom>
          <a:solidFill>
            <a:schemeClr val="bg1"/>
          </a:solidFill>
          <a:ln w="9525">
            <a:noFill/>
            <a:miter lim="800000"/>
            <a:headEnd/>
            <a:tailEnd/>
          </a:ln>
        </p:spPr>
        <p:txBody>
          <a:bodyPr>
            <a:spAutoFit/>
          </a:bodyPr>
          <a:lstStyle/>
          <a:p>
            <a:pPr>
              <a:spcBef>
                <a:spcPct val="50000"/>
              </a:spcBef>
            </a:pPr>
            <a:r>
              <a:rPr lang="en-US" sz="1600" dirty="0"/>
              <a:t>Duration</a:t>
            </a:r>
          </a:p>
        </p:txBody>
      </p:sp>
      <p:sp>
        <p:nvSpPr>
          <p:cNvPr id="9226" name="Text Box 8"/>
          <p:cNvSpPr txBox="1">
            <a:spLocks noChangeArrowheads="1"/>
          </p:cNvSpPr>
          <p:nvPr/>
        </p:nvSpPr>
        <p:spPr bwMode="auto">
          <a:xfrm>
            <a:off x="6553200" y="4648200"/>
            <a:ext cx="990600" cy="336550"/>
          </a:xfrm>
          <a:prstGeom prst="rect">
            <a:avLst/>
          </a:prstGeom>
          <a:solidFill>
            <a:schemeClr val="bg1"/>
          </a:solidFill>
          <a:ln w="9525">
            <a:noFill/>
            <a:miter lim="800000"/>
            <a:headEnd/>
            <a:tailEnd/>
          </a:ln>
        </p:spPr>
        <p:txBody>
          <a:bodyPr>
            <a:spAutoFit/>
          </a:bodyPr>
          <a:lstStyle/>
          <a:p>
            <a:pPr>
              <a:spcBef>
                <a:spcPct val="50000"/>
              </a:spcBef>
            </a:pPr>
            <a:r>
              <a:rPr lang="en-US" sz="1600" dirty="0"/>
              <a:t>Activity</a:t>
            </a:r>
          </a:p>
        </p:txBody>
      </p:sp>
      <p:sp>
        <p:nvSpPr>
          <p:cNvPr id="9227" name="Text Box 9"/>
          <p:cNvSpPr txBox="1">
            <a:spLocks noChangeArrowheads="1"/>
          </p:cNvSpPr>
          <p:nvPr/>
        </p:nvSpPr>
        <p:spPr bwMode="auto">
          <a:xfrm>
            <a:off x="7010400" y="5146885"/>
            <a:ext cx="1219200" cy="703262"/>
          </a:xfrm>
          <a:prstGeom prst="rect">
            <a:avLst/>
          </a:prstGeom>
          <a:solidFill>
            <a:schemeClr val="bg1"/>
          </a:solidFill>
          <a:ln w="9525">
            <a:noFill/>
            <a:miter lim="800000"/>
            <a:headEnd/>
            <a:tailEnd/>
          </a:ln>
        </p:spPr>
        <p:txBody>
          <a:bodyPr>
            <a:spAutoFit/>
          </a:bodyPr>
          <a:lstStyle/>
          <a:p>
            <a:pPr>
              <a:spcBef>
                <a:spcPct val="50000"/>
              </a:spcBef>
            </a:pPr>
            <a:r>
              <a:rPr lang="en-US" sz="1600" dirty="0"/>
              <a:t>Activity</a:t>
            </a:r>
          </a:p>
          <a:p>
            <a:pPr>
              <a:spcBef>
                <a:spcPct val="50000"/>
              </a:spcBef>
            </a:pPr>
            <a:r>
              <a:rPr lang="en-US" sz="1600" dirty="0"/>
              <a:t>Description</a:t>
            </a:r>
          </a:p>
        </p:txBody>
      </p:sp>
      <p:graphicFrame>
        <p:nvGraphicFramePr>
          <p:cNvPr id="1026" name="Object 2"/>
          <p:cNvGraphicFramePr>
            <a:graphicFrameLocks noChangeAspect="1"/>
          </p:cNvGraphicFramePr>
          <p:nvPr/>
        </p:nvGraphicFramePr>
        <p:xfrm>
          <a:off x="393699" y="1566862"/>
          <a:ext cx="4588205" cy="3081338"/>
        </p:xfrm>
        <a:graphic>
          <a:graphicData uri="http://schemas.openxmlformats.org/presentationml/2006/ole">
            <mc:AlternateContent xmlns:mc="http://schemas.openxmlformats.org/markup-compatibility/2006">
              <mc:Choice xmlns:v="urn:schemas-microsoft-com:vml" Requires="v">
                <p:oleObj name="Visio" r:id="rId3" imgW="3340608" imgH="2242414" progId="">
                  <p:embed/>
                </p:oleObj>
              </mc:Choice>
              <mc:Fallback>
                <p:oleObj name="Visio" r:id="rId3" imgW="3340608" imgH="2242414" progId="">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99" y="1566862"/>
                        <a:ext cx="458820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457200" y="228600"/>
            <a:ext cx="8229600" cy="762000"/>
          </a:xfrm>
        </p:spPr>
        <p:txBody>
          <a:bodyPr/>
          <a:lstStyle/>
          <a:p>
            <a:pPr eaLnBrk="1" hangingPunct="1"/>
            <a:r>
              <a:rPr lang="en-US" sz="3600">
                <a:solidFill>
                  <a:schemeClr val="tx1"/>
                </a:solidFill>
              </a:rPr>
              <a:t>Example 1</a:t>
            </a:r>
            <a:endParaRPr lang="en-US" sz="2800"/>
          </a:p>
        </p:txBody>
      </p:sp>
      <p:graphicFrame>
        <p:nvGraphicFramePr>
          <p:cNvPr id="461881" name="Group 57"/>
          <p:cNvGraphicFramePr>
            <a:graphicFrameLocks noGrp="1"/>
          </p:cNvGraphicFramePr>
          <p:nvPr>
            <p:ph idx="1"/>
          </p:nvPr>
        </p:nvGraphicFramePr>
        <p:xfrm>
          <a:off x="228600" y="1692275"/>
          <a:ext cx="8686800" cy="4343403"/>
        </p:xfrm>
        <a:graphic>
          <a:graphicData uri="http://schemas.openxmlformats.org/drawingml/2006/table">
            <a:tbl>
              <a:tblPr/>
              <a:tblGrid>
                <a:gridCol w="1571625">
                  <a:extLst>
                    <a:ext uri="{9D8B030D-6E8A-4147-A177-3AD203B41FA5}">
                      <a16:colId xmlns:a16="http://schemas.microsoft.com/office/drawing/2014/main" val="20000"/>
                    </a:ext>
                  </a:extLst>
                </a:gridCol>
                <a:gridCol w="2730500">
                  <a:extLst>
                    <a:ext uri="{9D8B030D-6E8A-4147-A177-3AD203B41FA5}">
                      <a16:colId xmlns:a16="http://schemas.microsoft.com/office/drawing/2014/main" val="20001"/>
                    </a:ext>
                  </a:extLst>
                </a:gridCol>
                <a:gridCol w="1819275">
                  <a:extLst>
                    <a:ext uri="{9D8B030D-6E8A-4147-A177-3AD203B41FA5}">
                      <a16:colId xmlns:a16="http://schemas.microsoft.com/office/drawing/2014/main" val="20002"/>
                    </a:ext>
                  </a:extLst>
                </a:gridCol>
                <a:gridCol w="2565400">
                  <a:extLst>
                    <a:ext uri="{9D8B030D-6E8A-4147-A177-3AD203B41FA5}">
                      <a16:colId xmlns:a16="http://schemas.microsoft.com/office/drawing/2014/main" val="20003"/>
                    </a:ext>
                  </a:extLst>
                </a:gridCol>
              </a:tblGrid>
              <a:tr h="531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Activity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Duration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Precedents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HW Selection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SW Design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Install HW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Code/test 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File take 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Write User Manual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2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User Trg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E,F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44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Install and Test system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0297" name="Text Box 55"/>
          <p:cNvSpPr txBox="1">
            <a:spLocks noChangeArrowheads="1"/>
          </p:cNvSpPr>
          <p:nvPr/>
        </p:nvSpPr>
        <p:spPr bwMode="auto">
          <a:xfrm>
            <a:off x="609600" y="6172200"/>
            <a:ext cx="6781800" cy="366713"/>
          </a:xfrm>
          <a:prstGeom prst="rect">
            <a:avLst/>
          </a:prstGeom>
          <a:noFill/>
          <a:ln w="9525">
            <a:noFill/>
            <a:miter lim="800000"/>
            <a:headEnd/>
            <a:tailEnd/>
          </a:ln>
        </p:spPr>
        <p:txBody>
          <a:bodyPr>
            <a:spAutoFit/>
          </a:bodyPr>
          <a:lstStyle/>
          <a:p>
            <a:pPr>
              <a:spcBef>
                <a:spcPct val="50000"/>
              </a:spcBef>
            </a:pPr>
            <a:r>
              <a:rPr lang="en-US"/>
              <a:t>Precedent: are immediate preceding activity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457200" y="85725"/>
            <a:ext cx="8229600" cy="427038"/>
          </a:xfrm>
        </p:spPr>
        <p:txBody>
          <a:bodyPr/>
          <a:lstStyle/>
          <a:p>
            <a:pPr eaLnBrk="1" hangingPunct="1"/>
            <a:r>
              <a:rPr lang="en-US" sz="3600"/>
              <a:t>Adding time dimension</a:t>
            </a:r>
          </a:p>
        </p:txBody>
      </p:sp>
      <p:pic>
        <p:nvPicPr>
          <p:cNvPr id="11269" name="Picture 3"/>
          <p:cNvPicPr>
            <a:picLocks noGrp="1" noChangeAspect="1" noChangeArrowheads="1"/>
          </p:cNvPicPr>
          <p:nvPr>
            <p:ph idx="1"/>
          </p:nvPr>
        </p:nvPicPr>
        <p:blipFill>
          <a:blip r:embed="rId2" cstate="print"/>
          <a:srcRect l="2586" t="7500" r="6035" b="20000"/>
          <a:stretch>
            <a:fillRect/>
          </a:stretch>
        </p:blipFill>
        <p:spPr>
          <a:xfrm>
            <a:off x="304800" y="1069975"/>
            <a:ext cx="8610600" cy="5407025"/>
          </a:xfrm>
          <a:noFill/>
        </p:spPr>
      </p:pic>
      <p:sp>
        <p:nvSpPr>
          <p:cNvPr id="6" name="Rectangle 4"/>
          <p:cNvSpPr>
            <a:spLocks noChangeArrowheads="1"/>
          </p:cNvSpPr>
          <p:nvPr/>
        </p:nvSpPr>
        <p:spPr bwMode="auto">
          <a:xfrm>
            <a:off x="6451181" y="4727156"/>
            <a:ext cx="381000" cy="228600"/>
          </a:xfrm>
          <a:prstGeom prst="rect">
            <a:avLst/>
          </a:prstGeom>
          <a:solidFill>
            <a:schemeClr val="bg1"/>
          </a:solidFill>
          <a:ln w="9525">
            <a:noFill/>
            <a:miter lim="800000"/>
            <a:headEnd/>
            <a:tailEnd/>
          </a:ln>
        </p:spPr>
        <p:txBody>
          <a:bodyPr wrap="none" anchor="ctr"/>
          <a:lstStyle/>
          <a:p>
            <a:pPr algn="ctr"/>
            <a:r>
              <a:rPr lang="en-US" dirty="0"/>
              <a:t>3</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457200" y="85725"/>
            <a:ext cx="8229600" cy="427038"/>
          </a:xfrm>
        </p:spPr>
        <p:txBody>
          <a:bodyPr/>
          <a:lstStyle/>
          <a:p>
            <a:pPr eaLnBrk="1" hangingPunct="1"/>
            <a:r>
              <a:rPr lang="en-US" sz="3600"/>
              <a:t>The forward pass</a:t>
            </a:r>
          </a:p>
        </p:txBody>
      </p:sp>
      <p:sp>
        <p:nvSpPr>
          <p:cNvPr id="12293" name="Rectangle 3"/>
          <p:cNvSpPr>
            <a:spLocks noGrp="1" noChangeArrowheads="1"/>
          </p:cNvSpPr>
          <p:nvPr>
            <p:ph type="body" idx="1"/>
          </p:nvPr>
        </p:nvSpPr>
        <p:spPr>
          <a:xfrm>
            <a:off x="152400" y="1066800"/>
            <a:ext cx="8763000" cy="5334000"/>
          </a:xfrm>
        </p:spPr>
        <p:txBody>
          <a:bodyPr/>
          <a:lstStyle/>
          <a:p>
            <a:pPr eaLnBrk="1" hangingPunct="1"/>
            <a:r>
              <a:rPr lang="en-US"/>
              <a:t>CPM concerned with two primary objectives:</a:t>
            </a:r>
          </a:p>
          <a:p>
            <a:pPr lvl="1" eaLnBrk="1" hangingPunct="1"/>
            <a:r>
              <a:rPr lang="en-US"/>
              <a:t>Planning a project so that it is completed ASP</a:t>
            </a:r>
          </a:p>
          <a:p>
            <a:pPr lvl="1" eaLnBrk="1" hangingPunct="1"/>
            <a:r>
              <a:rPr lang="en-US"/>
              <a:t>Identify those activities which may cause a delay</a:t>
            </a:r>
          </a:p>
          <a:p>
            <a:pPr eaLnBrk="1" hangingPunct="1"/>
            <a:r>
              <a:rPr lang="en-US">
                <a:solidFill>
                  <a:srgbClr val="FF3300"/>
                </a:solidFill>
              </a:rPr>
              <a:t>The forward pass is carried out to calculate the earliest dates (Es &amp; Ef) on which activity may be started and completed</a:t>
            </a:r>
          </a:p>
          <a:p>
            <a:pPr eaLnBrk="1" hangingPunct="1"/>
            <a:r>
              <a:rPr lang="en-US"/>
              <a:t>Where an actual start date is known, the calculations may be carried out using actual dates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AutoShape 6"/>
          <p:cNvSpPr>
            <a:spLocks noGrp="1" noChangeArrowheads="1"/>
          </p:cNvSpPr>
          <p:nvPr>
            <p:ph idx="1"/>
          </p:nvPr>
        </p:nvSpPr>
        <p:spPr bwMode="auto">
          <a:prstGeom prst="wedgeRectCallout">
            <a:avLst>
              <a:gd name="adj1" fmla="val -99121"/>
              <a:gd name="adj2" fmla="val -16869"/>
            </a:avLst>
          </a:prstGeom>
          <a:solidFill>
            <a:srgbClr val="FFFF00"/>
          </a:solidFill>
          <a:ln w="9525">
            <a:solidFill>
              <a:schemeClr val="tx1"/>
            </a:solidFill>
            <a:miter lim="800000"/>
            <a:headEnd/>
            <a:tailEnd/>
          </a:ln>
          <a:effectLst/>
        </p:spPr>
        <p:txBody>
          <a:bodyPr/>
          <a:lstStyle/>
          <a:p>
            <a:r>
              <a:rPr lang="en-US" b="1" dirty="0"/>
              <a:t>Step 2.1 Identify relationship between the project and strategic planning</a:t>
            </a:r>
          </a:p>
          <a:p>
            <a:pPr lvl="1">
              <a:buFontTx/>
              <a:buChar char="•"/>
            </a:pPr>
            <a:r>
              <a:rPr lang="en-US" b="1" dirty="0">
                <a:solidFill>
                  <a:schemeClr val="accent2"/>
                </a:solidFill>
              </a:rPr>
              <a:t>To determine the order of related projects (in the organization) being carried out</a:t>
            </a:r>
          </a:p>
          <a:p>
            <a:pPr lvl="1">
              <a:buFontTx/>
              <a:buChar char="•"/>
            </a:pPr>
            <a:r>
              <a:rPr lang="en-US" b="1" dirty="0">
                <a:solidFill>
                  <a:schemeClr val="accent2"/>
                </a:solidFill>
              </a:rPr>
              <a:t>To establish a framework within which the system fits</a:t>
            </a:r>
          </a:p>
          <a:p>
            <a:pPr lvl="1">
              <a:buFontTx/>
              <a:buChar char="•"/>
            </a:pPr>
            <a:r>
              <a:rPr lang="en-US" b="1" dirty="0">
                <a:solidFill>
                  <a:schemeClr val="accent2"/>
                </a:solidFill>
              </a:rPr>
              <a:t>To ensure the hardware and software standards are followed</a:t>
            </a:r>
          </a:p>
          <a:p>
            <a:r>
              <a:rPr lang="en-US" b="1" dirty="0"/>
              <a:t>Step 2.2 Identify installation standards and procedures</a:t>
            </a:r>
          </a:p>
          <a:p>
            <a:pPr lvl="1"/>
            <a:r>
              <a:rPr lang="en-US" b="1" dirty="0">
                <a:solidFill>
                  <a:schemeClr val="accent2"/>
                </a:solidFill>
              </a:rPr>
              <a:t>more appropriate name: “Identify standards and procedures related to the software project”</a:t>
            </a:r>
          </a:p>
          <a:p>
            <a:r>
              <a:rPr lang="en-US" b="1" dirty="0"/>
              <a:t>Step 2.3 Identify project team organization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457200" y="85725"/>
            <a:ext cx="8229600" cy="427038"/>
          </a:xfrm>
        </p:spPr>
        <p:txBody>
          <a:bodyPr/>
          <a:lstStyle/>
          <a:p>
            <a:pPr eaLnBrk="1" hangingPunct="1"/>
            <a:r>
              <a:rPr lang="en-US" sz="3600"/>
              <a:t>Network After Fwd Pass</a:t>
            </a:r>
          </a:p>
        </p:txBody>
      </p:sp>
      <p:pic>
        <p:nvPicPr>
          <p:cNvPr id="13317" name="Picture 3"/>
          <p:cNvPicPr>
            <a:picLocks noGrp="1" noChangeAspect="1" noChangeArrowheads="1"/>
          </p:cNvPicPr>
          <p:nvPr>
            <p:ph idx="1"/>
          </p:nvPr>
        </p:nvPicPr>
        <p:blipFill>
          <a:blip r:embed="rId2" cstate="print"/>
          <a:srcRect l="5493" t="4140" r="1964" b="16879"/>
          <a:stretch>
            <a:fillRect/>
          </a:stretch>
        </p:blipFill>
        <p:spPr>
          <a:xfrm>
            <a:off x="228600" y="990600"/>
            <a:ext cx="8458200" cy="5618163"/>
          </a:xfrm>
          <a:noFill/>
        </p:spPr>
      </p:pic>
      <p:sp>
        <p:nvSpPr>
          <p:cNvPr id="13318" name="Rectangle 4"/>
          <p:cNvSpPr>
            <a:spLocks noChangeArrowheads="1"/>
          </p:cNvSpPr>
          <p:nvPr/>
        </p:nvSpPr>
        <p:spPr bwMode="auto">
          <a:xfrm>
            <a:off x="6416675" y="4692650"/>
            <a:ext cx="381000" cy="228600"/>
          </a:xfrm>
          <a:prstGeom prst="rect">
            <a:avLst/>
          </a:prstGeom>
          <a:solidFill>
            <a:schemeClr val="bg1"/>
          </a:solidFill>
          <a:ln w="9525">
            <a:noFill/>
            <a:miter lim="800000"/>
            <a:headEnd/>
            <a:tailEnd/>
          </a:ln>
        </p:spPr>
        <p:txBody>
          <a:bodyPr wrap="none" anchor="ctr"/>
          <a:lstStyle/>
          <a:p>
            <a:pPr algn="ctr"/>
            <a:r>
              <a:rPr lang="en-US" dirty="0"/>
              <a:t>3</a:t>
            </a:r>
          </a:p>
        </p:txBody>
      </p:sp>
      <p:sp>
        <p:nvSpPr>
          <p:cNvPr id="13319" name="Rectangle 5"/>
          <p:cNvSpPr>
            <a:spLocks noChangeArrowheads="1"/>
          </p:cNvSpPr>
          <p:nvPr/>
        </p:nvSpPr>
        <p:spPr bwMode="auto">
          <a:xfrm>
            <a:off x="3124200" y="3657600"/>
            <a:ext cx="304800" cy="228600"/>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85725"/>
            <a:ext cx="8229600" cy="477838"/>
          </a:xfrm>
        </p:spPr>
        <p:txBody>
          <a:bodyPr/>
          <a:lstStyle/>
          <a:p>
            <a:pPr eaLnBrk="1" hangingPunct="1"/>
            <a:r>
              <a:rPr lang="en-US" sz="3600"/>
              <a:t>The backward pass</a:t>
            </a:r>
          </a:p>
        </p:txBody>
      </p:sp>
      <p:sp>
        <p:nvSpPr>
          <p:cNvPr id="14341" name="Rectangle 3"/>
          <p:cNvSpPr>
            <a:spLocks noGrp="1" noChangeArrowheads="1"/>
          </p:cNvSpPr>
          <p:nvPr>
            <p:ph type="body" idx="1"/>
          </p:nvPr>
        </p:nvSpPr>
        <p:spPr>
          <a:xfrm>
            <a:off x="381000" y="1143000"/>
            <a:ext cx="8458200" cy="5334000"/>
          </a:xfrm>
        </p:spPr>
        <p:txBody>
          <a:bodyPr/>
          <a:lstStyle/>
          <a:p>
            <a:pPr eaLnBrk="1" hangingPunct="1"/>
            <a:r>
              <a:rPr lang="en-US"/>
              <a:t>The second stage in the analysis of a critical path network is to carry out a backward pass </a:t>
            </a:r>
          </a:p>
          <a:p>
            <a:pPr lvl="1" eaLnBrk="1" hangingPunct="1"/>
            <a:r>
              <a:rPr lang="en-US"/>
              <a:t>to calculate the </a:t>
            </a:r>
            <a:r>
              <a:rPr lang="en-US">
                <a:solidFill>
                  <a:srgbClr val="FF3300"/>
                </a:solidFill>
              </a:rPr>
              <a:t>latest date</a:t>
            </a:r>
            <a:r>
              <a:rPr lang="en-US"/>
              <a:t> at which each activity may be started and finished without delaying the end date of the project</a:t>
            </a:r>
          </a:p>
          <a:p>
            <a:pPr eaLnBrk="1" hangingPunct="1"/>
            <a:r>
              <a:rPr lang="en-US"/>
              <a:t>In calculating the latest dates, we assume that the latest finish date for the project is the same as the earliest finish date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z="3600"/>
              <a:t>Backward pass</a:t>
            </a:r>
          </a:p>
        </p:txBody>
      </p:sp>
      <p:pic>
        <p:nvPicPr>
          <p:cNvPr id="15365" name="Picture 3"/>
          <p:cNvPicPr>
            <a:picLocks noGrp="1" noChangeAspect="1" noChangeArrowheads="1"/>
          </p:cNvPicPr>
          <p:nvPr>
            <p:ph idx="1"/>
          </p:nvPr>
        </p:nvPicPr>
        <p:blipFill>
          <a:blip r:embed="rId2" cstate="print"/>
          <a:srcRect l="3947" t="9282" r="3912" b="21257"/>
          <a:stretch>
            <a:fillRect/>
          </a:stretch>
        </p:blipFill>
        <p:spPr>
          <a:xfrm>
            <a:off x="309563" y="1292225"/>
            <a:ext cx="8605837" cy="5108575"/>
          </a:xfrm>
          <a:noFill/>
        </p:spPr>
      </p:pic>
      <p:sp>
        <p:nvSpPr>
          <p:cNvPr id="15366" name="Rectangle 4"/>
          <p:cNvSpPr>
            <a:spLocks noChangeArrowheads="1"/>
          </p:cNvSpPr>
          <p:nvPr/>
        </p:nvSpPr>
        <p:spPr bwMode="auto">
          <a:xfrm>
            <a:off x="6485687" y="4744409"/>
            <a:ext cx="381000" cy="228600"/>
          </a:xfrm>
          <a:prstGeom prst="rect">
            <a:avLst/>
          </a:prstGeom>
          <a:solidFill>
            <a:schemeClr val="bg1"/>
          </a:solidFill>
          <a:ln w="9525">
            <a:noFill/>
            <a:miter lim="800000"/>
            <a:headEnd/>
            <a:tailEnd/>
          </a:ln>
        </p:spPr>
        <p:txBody>
          <a:bodyPr wrap="none" anchor="ctr"/>
          <a:lstStyle/>
          <a:p>
            <a:pPr algn="ctr"/>
            <a:r>
              <a:rPr lang="en-US" dirty="0"/>
              <a:t>3</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457200" y="85725"/>
            <a:ext cx="8229600" cy="427038"/>
          </a:xfrm>
        </p:spPr>
        <p:txBody>
          <a:bodyPr/>
          <a:lstStyle/>
          <a:p>
            <a:pPr eaLnBrk="1" hangingPunct="1"/>
            <a:r>
              <a:rPr lang="en-US" sz="3600"/>
              <a:t>Slack or Float</a:t>
            </a:r>
          </a:p>
        </p:txBody>
      </p:sp>
      <p:sp>
        <p:nvSpPr>
          <p:cNvPr id="16389" name="Rectangle 3"/>
          <p:cNvSpPr>
            <a:spLocks noGrp="1" noChangeArrowheads="1"/>
          </p:cNvSpPr>
          <p:nvPr>
            <p:ph type="body" idx="1"/>
          </p:nvPr>
        </p:nvSpPr>
        <p:spPr>
          <a:xfrm>
            <a:off x="457200" y="990600"/>
            <a:ext cx="8229600" cy="5135563"/>
          </a:xfrm>
        </p:spPr>
        <p:txBody>
          <a:bodyPr/>
          <a:lstStyle/>
          <a:p>
            <a:pPr eaLnBrk="1" hangingPunct="1"/>
            <a:r>
              <a:rPr lang="en-US" b="1" dirty="0"/>
              <a:t>Slack </a:t>
            </a:r>
            <a:r>
              <a:rPr lang="en-US" dirty="0"/>
              <a:t>or</a:t>
            </a:r>
            <a:r>
              <a:rPr lang="en-US" b="1" dirty="0"/>
              <a:t> float</a:t>
            </a:r>
            <a:r>
              <a:rPr lang="en-US" dirty="0"/>
              <a:t> is</a:t>
            </a:r>
            <a:r>
              <a:rPr lang="en-US" b="1" dirty="0"/>
              <a:t> </a:t>
            </a:r>
            <a:r>
              <a:rPr lang="en-US" dirty="0"/>
              <a:t>the time an activity may be delayed without delaying a succeeding activity or the project finish date</a:t>
            </a:r>
          </a:p>
          <a:p>
            <a:pPr lvl="1" eaLnBrk="1" hangingPunct="1"/>
            <a:r>
              <a:rPr lang="en-US" dirty="0"/>
              <a:t>Slack = LF-EF</a:t>
            </a:r>
          </a:p>
          <a:p>
            <a:pPr lvl="1" eaLnBrk="1" hangingPunct="1"/>
            <a:r>
              <a:rPr lang="en-US" dirty="0"/>
              <a:t>LS=LF-Duration</a:t>
            </a:r>
          </a:p>
          <a:p>
            <a:pPr lvl="1" eaLnBrk="1" hangingPunct="1"/>
            <a:r>
              <a:rPr lang="en-US" dirty="0">
                <a:solidFill>
                  <a:srgbClr val="FF3300"/>
                </a:solidFill>
              </a:rPr>
              <a:t>The Slack or Float on critical path is 0</a:t>
            </a:r>
          </a:p>
          <a:p>
            <a:pPr lvl="1" eaLnBrk="1" hangingPunct="1"/>
            <a:r>
              <a:rPr lang="en-US" dirty="0"/>
              <a:t>Activity with 0 slack are called the critical activity, these has to be completed on time</a:t>
            </a:r>
          </a:p>
          <a:p>
            <a:pPr eaLnBrk="1" hangingPunct="1"/>
            <a:r>
              <a:rPr lang="en-US" dirty="0"/>
              <a:t>Activity Span:</a:t>
            </a:r>
          </a:p>
          <a:p>
            <a:pPr lvl="1" eaLnBrk="1" hangingPunct="1"/>
            <a:r>
              <a:rPr lang="en-US" dirty="0"/>
              <a:t>It is the difference between Es date and </a:t>
            </a:r>
            <a:r>
              <a:rPr lang="en-US" dirty="0" err="1"/>
              <a:t>Lf</a:t>
            </a:r>
            <a:r>
              <a:rPr lang="en-US" dirty="0"/>
              <a:t> date</a:t>
            </a:r>
          </a:p>
          <a:p>
            <a:pPr lvl="1" eaLnBrk="1" hangingPunct="1"/>
            <a:r>
              <a:rPr lang="en-US" dirty="0"/>
              <a:t>It is the measure of maximum time allowable for the activity</a:t>
            </a:r>
          </a:p>
          <a:p>
            <a:pPr lvl="1" eaLnBrk="1" hangingPunct="1"/>
            <a:endParaRPr lang="en-US" dirty="0"/>
          </a:p>
          <a:p>
            <a:pPr eaLnBrk="1" hangingPunct="1"/>
            <a:endParaRPr lang="en-US" dirty="0">
              <a:solidFill>
                <a:schemeClr val="accent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457200" y="85725"/>
            <a:ext cx="8229600" cy="427038"/>
          </a:xfrm>
        </p:spPr>
        <p:txBody>
          <a:bodyPr/>
          <a:lstStyle/>
          <a:p>
            <a:pPr eaLnBrk="1" hangingPunct="1"/>
            <a:r>
              <a:rPr lang="en-US" sz="3600"/>
              <a:t>Critical Path?</a:t>
            </a:r>
          </a:p>
        </p:txBody>
      </p:sp>
      <p:pic>
        <p:nvPicPr>
          <p:cNvPr id="17413" name="Picture 3"/>
          <p:cNvPicPr>
            <a:picLocks noGrp="1" noChangeAspect="1" noChangeArrowheads="1"/>
          </p:cNvPicPr>
          <p:nvPr>
            <p:ph idx="1"/>
          </p:nvPr>
        </p:nvPicPr>
        <p:blipFill>
          <a:blip r:embed="rId2" cstate="print"/>
          <a:srcRect l="3947" t="9282" r="3912" b="21257"/>
          <a:stretch>
            <a:fillRect/>
          </a:stretch>
        </p:blipFill>
        <p:spPr>
          <a:xfrm>
            <a:off x="309563" y="1295400"/>
            <a:ext cx="8605837" cy="5108575"/>
          </a:xfrm>
          <a:noFill/>
        </p:spPr>
      </p:pic>
      <p:sp>
        <p:nvSpPr>
          <p:cNvPr id="17414" name="Rectangle 4"/>
          <p:cNvSpPr>
            <a:spLocks noChangeArrowheads="1"/>
          </p:cNvSpPr>
          <p:nvPr/>
        </p:nvSpPr>
        <p:spPr bwMode="auto">
          <a:xfrm>
            <a:off x="6502707" y="4724400"/>
            <a:ext cx="381000" cy="228600"/>
          </a:xfrm>
          <a:prstGeom prst="rect">
            <a:avLst/>
          </a:prstGeom>
          <a:solidFill>
            <a:schemeClr val="bg1"/>
          </a:solidFill>
          <a:ln w="9525">
            <a:noFill/>
            <a:miter lim="800000"/>
            <a:headEnd/>
            <a:tailEnd/>
          </a:ln>
        </p:spPr>
        <p:txBody>
          <a:bodyPr wrap="none" anchor="ctr"/>
          <a:lstStyle/>
          <a:p>
            <a:pPr algn="ctr"/>
            <a:r>
              <a:rPr lang="en-US"/>
              <a:t>3</a:t>
            </a:r>
          </a:p>
        </p:txBody>
      </p:sp>
      <p:sp>
        <p:nvSpPr>
          <p:cNvPr id="468997" name="Freeform 5"/>
          <p:cNvSpPr>
            <a:spLocks/>
          </p:cNvSpPr>
          <p:nvPr/>
        </p:nvSpPr>
        <p:spPr bwMode="auto">
          <a:xfrm>
            <a:off x="1295400" y="4191000"/>
            <a:ext cx="6781800" cy="1981200"/>
          </a:xfrm>
          <a:custGeom>
            <a:avLst/>
            <a:gdLst>
              <a:gd name="T0" fmla="*/ 0 w 4272"/>
              <a:gd name="T1" fmla="*/ 0 h 1248"/>
              <a:gd name="T2" fmla="*/ 528 w 4272"/>
              <a:gd name="T3" fmla="*/ 480 h 1248"/>
              <a:gd name="T4" fmla="*/ 1488 w 4272"/>
              <a:gd name="T5" fmla="*/ 960 h 1248"/>
              <a:gd name="T6" fmla="*/ 1776 w 4272"/>
              <a:gd name="T7" fmla="*/ 1200 h 1248"/>
              <a:gd name="T8" fmla="*/ 2448 w 4272"/>
              <a:gd name="T9" fmla="*/ 1200 h 1248"/>
              <a:gd name="T10" fmla="*/ 2736 w 4272"/>
              <a:gd name="T11" fmla="*/ 912 h 1248"/>
              <a:gd name="T12" fmla="*/ 3744 w 4272"/>
              <a:gd name="T13" fmla="*/ 480 h 1248"/>
              <a:gd name="T14" fmla="*/ 4272 w 4272"/>
              <a:gd name="T15" fmla="*/ 48 h 1248"/>
              <a:gd name="T16" fmla="*/ 0 60000 65536"/>
              <a:gd name="T17" fmla="*/ 0 60000 65536"/>
              <a:gd name="T18" fmla="*/ 0 60000 65536"/>
              <a:gd name="T19" fmla="*/ 0 60000 65536"/>
              <a:gd name="T20" fmla="*/ 0 60000 65536"/>
              <a:gd name="T21" fmla="*/ 0 60000 65536"/>
              <a:gd name="T22" fmla="*/ 0 60000 65536"/>
              <a:gd name="T23" fmla="*/ 0 60000 65536"/>
              <a:gd name="T24" fmla="*/ 0 w 4272"/>
              <a:gd name="T25" fmla="*/ 0 h 1248"/>
              <a:gd name="T26" fmla="*/ 4272 w 4272"/>
              <a:gd name="T27" fmla="*/ 1248 h 12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72" h="1248">
                <a:moveTo>
                  <a:pt x="0" y="0"/>
                </a:moveTo>
                <a:cubicBezTo>
                  <a:pt x="140" y="160"/>
                  <a:pt x="280" y="320"/>
                  <a:pt x="528" y="480"/>
                </a:cubicBezTo>
                <a:cubicBezTo>
                  <a:pt x="776" y="640"/>
                  <a:pt x="1280" y="840"/>
                  <a:pt x="1488" y="960"/>
                </a:cubicBezTo>
                <a:cubicBezTo>
                  <a:pt x="1696" y="1080"/>
                  <a:pt x="1616" y="1160"/>
                  <a:pt x="1776" y="1200"/>
                </a:cubicBezTo>
                <a:cubicBezTo>
                  <a:pt x="1936" y="1240"/>
                  <a:pt x="2288" y="1248"/>
                  <a:pt x="2448" y="1200"/>
                </a:cubicBezTo>
                <a:cubicBezTo>
                  <a:pt x="2608" y="1152"/>
                  <a:pt x="2520" y="1032"/>
                  <a:pt x="2736" y="912"/>
                </a:cubicBezTo>
                <a:cubicBezTo>
                  <a:pt x="2952" y="792"/>
                  <a:pt x="3488" y="624"/>
                  <a:pt x="3744" y="480"/>
                </a:cubicBezTo>
                <a:cubicBezTo>
                  <a:pt x="4000" y="336"/>
                  <a:pt x="4136" y="192"/>
                  <a:pt x="4272" y="48"/>
                </a:cubicBezTo>
              </a:path>
            </a:pathLst>
          </a:custGeom>
          <a:noFill/>
          <a:ln w="57150" cmpd="sng">
            <a:solidFill>
              <a:srgbClr val="FF3300"/>
            </a:solidFill>
            <a:round/>
            <a:headEnd/>
            <a:tailEnd/>
          </a:ln>
        </p:spPr>
        <p:txBody>
          <a:bodyPr/>
          <a:lstStyle/>
          <a:p>
            <a:endParaRPr lang="en-US"/>
          </a:p>
        </p:txBody>
      </p:sp>
      <p:sp>
        <p:nvSpPr>
          <p:cNvPr id="468998" name="Oval 6"/>
          <p:cNvSpPr>
            <a:spLocks noChangeArrowheads="1"/>
          </p:cNvSpPr>
          <p:nvPr/>
        </p:nvSpPr>
        <p:spPr bwMode="auto">
          <a:xfrm>
            <a:off x="5562600" y="4724400"/>
            <a:ext cx="609600" cy="914400"/>
          </a:xfrm>
          <a:prstGeom prst="ellipse">
            <a:avLst/>
          </a:prstGeom>
          <a:noFill/>
          <a:ln w="57150">
            <a:solidFill>
              <a:schemeClr val="accent2"/>
            </a:solidFill>
            <a:round/>
            <a:headEnd/>
            <a:tailEnd/>
          </a:ln>
        </p:spPr>
        <p:txBody>
          <a:bodyPr wrap="none" anchor="ctr"/>
          <a:lstStyle/>
          <a:p>
            <a:endParaRPr lang="en-US"/>
          </a:p>
        </p:txBody>
      </p:sp>
      <p:sp>
        <p:nvSpPr>
          <p:cNvPr id="468999" name="Oval 7"/>
          <p:cNvSpPr>
            <a:spLocks noChangeArrowheads="1"/>
          </p:cNvSpPr>
          <p:nvPr/>
        </p:nvSpPr>
        <p:spPr bwMode="auto">
          <a:xfrm>
            <a:off x="2057400" y="4724400"/>
            <a:ext cx="609600" cy="914400"/>
          </a:xfrm>
          <a:prstGeom prst="ellipse">
            <a:avLst/>
          </a:prstGeom>
          <a:noFill/>
          <a:ln w="57150">
            <a:solidFill>
              <a:schemeClr val="accent2"/>
            </a:solidFill>
            <a:round/>
            <a:headEnd/>
            <a:tailEnd/>
          </a:ln>
        </p:spPr>
        <p:txBody>
          <a:bodyPr wrap="none" anchor="ctr"/>
          <a:lstStyle/>
          <a:p>
            <a:endParaRPr lang="en-US"/>
          </a:p>
        </p:txBody>
      </p:sp>
      <p:sp>
        <p:nvSpPr>
          <p:cNvPr id="469000" name="AutoShape 8"/>
          <p:cNvSpPr>
            <a:spLocks noChangeArrowheads="1"/>
          </p:cNvSpPr>
          <p:nvPr/>
        </p:nvSpPr>
        <p:spPr bwMode="auto">
          <a:xfrm>
            <a:off x="6248400" y="6096000"/>
            <a:ext cx="2286000" cy="533400"/>
          </a:xfrm>
          <a:prstGeom prst="wedgeRectCallout">
            <a:avLst>
              <a:gd name="adj1" fmla="val -67708"/>
              <a:gd name="adj2" fmla="val -127083"/>
            </a:avLst>
          </a:prstGeom>
          <a:solidFill>
            <a:schemeClr val="accent1"/>
          </a:solidFill>
          <a:ln w="9525">
            <a:solidFill>
              <a:schemeClr val="tx1"/>
            </a:solidFill>
            <a:miter lim="800000"/>
            <a:headEnd/>
            <a:tailEnd/>
          </a:ln>
        </p:spPr>
        <p:txBody>
          <a:bodyPr/>
          <a:lstStyle/>
          <a:p>
            <a:pPr algn="ctr"/>
            <a:r>
              <a:rPr lang="en-US" sz="2800"/>
              <a:t>Float is 0</a:t>
            </a:r>
          </a:p>
        </p:txBody>
      </p:sp>
      <p:sp>
        <p:nvSpPr>
          <p:cNvPr id="469001" name="AutoShape 9"/>
          <p:cNvSpPr>
            <a:spLocks noChangeArrowheads="1"/>
          </p:cNvSpPr>
          <p:nvPr/>
        </p:nvSpPr>
        <p:spPr bwMode="auto">
          <a:xfrm>
            <a:off x="6400800" y="2286000"/>
            <a:ext cx="2286000" cy="533400"/>
          </a:xfrm>
          <a:prstGeom prst="wedgeRectCallout">
            <a:avLst>
              <a:gd name="adj1" fmla="val -146389"/>
              <a:gd name="adj2" fmla="val -10120"/>
            </a:avLst>
          </a:prstGeom>
          <a:solidFill>
            <a:schemeClr val="accent1"/>
          </a:solidFill>
          <a:ln w="9525">
            <a:solidFill>
              <a:schemeClr val="tx1"/>
            </a:solidFill>
            <a:miter lim="800000"/>
            <a:headEnd/>
            <a:tailEnd/>
          </a:ln>
        </p:spPr>
        <p:txBody>
          <a:bodyPr/>
          <a:lstStyle/>
          <a:p>
            <a:pPr algn="ctr"/>
            <a:r>
              <a:rPr lang="en-US" sz="2800"/>
              <a:t>Float is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89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89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89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90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90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469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animBg="1"/>
      <p:bldP spid="468998" grpId="0" animBg="1"/>
      <p:bldP spid="468999" grpId="0" animBg="1"/>
      <p:bldP spid="469000" grpId="0" animBg="1"/>
      <p:bldP spid="469001" grpId="0" animBg="1"/>
      <p:bldP spid="469001"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457200" y="85725"/>
            <a:ext cx="8229600" cy="427038"/>
          </a:xfrm>
        </p:spPr>
        <p:txBody>
          <a:bodyPr/>
          <a:lstStyle/>
          <a:p>
            <a:pPr eaLnBrk="1" hangingPunct="1"/>
            <a:r>
              <a:rPr lang="en-US" sz="3600"/>
              <a:t>Critical Path</a:t>
            </a:r>
          </a:p>
        </p:txBody>
      </p:sp>
      <p:pic>
        <p:nvPicPr>
          <p:cNvPr id="18437" name="Picture 3"/>
          <p:cNvPicPr>
            <a:picLocks noGrp="1" noChangeAspect="1" noChangeArrowheads="1"/>
          </p:cNvPicPr>
          <p:nvPr>
            <p:ph idx="1"/>
          </p:nvPr>
        </p:nvPicPr>
        <p:blipFill>
          <a:blip r:embed="rId2" cstate="print"/>
          <a:srcRect l="3902" r="932" b="19426"/>
          <a:stretch>
            <a:fillRect/>
          </a:stretch>
        </p:blipFill>
        <p:spPr>
          <a:xfrm>
            <a:off x="533400" y="1611261"/>
            <a:ext cx="8229600" cy="4876800"/>
          </a:xfrm>
          <a:noFill/>
        </p:spPr>
      </p:pic>
      <p:sp>
        <p:nvSpPr>
          <p:cNvPr id="18438" name="AutoShape 4"/>
          <p:cNvSpPr>
            <a:spLocks noChangeArrowheads="1"/>
          </p:cNvSpPr>
          <p:nvPr/>
        </p:nvSpPr>
        <p:spPr bwMode="auto">
          <a:xfrm>
            <a:off x="6858000" y="6096000"/>
            <a:ext cx="2286000" cy="533400"/>
          </a:xfrm>
          <a:prstGeom prst="wedgeRectCallout">
            <a:avLst>
              <a:gd name="adj1" fmla="val -50347"/>
              <a:gd name="adj2" fmla="val -121431"/>
            </a:avLst>
          </a:prstGeom>
          <a:solidFill>
            <a:schemeClr val="accent1"/>
          </a:solidFill>
          <a:ln w="9525">
            <a:solidFill>
              <a:schemeClr val="tx1"/>
            </a:solidFill>
            <a:miter lim="800000"/>
            <a:headEnd/>
            <a:tailEnd/>
          </a:ln>
        </p:spPr>
        <p:txBody>
          <a:bodyPr/>
          <a:lstStyle/>
          <a:p>
            <a:pPr algn="ctr"/>
            <a:r>
              <a:rPr lang="en-US" sz="2800"/>
              <a:t>Float</a:t>
            </a:r>
          </a:p>
        </p:txBody>
      </p:sp>
      <p:sp>
        <p:nvSpPr>
          <p:cNvPr id="18439" name="AutoShape 5"/>
          <p:cNvSpPr>
            <a:spLocks noChangeArrowheads="1"/>
          </p:cNvSpPr>
          <p:nvPr/>
        </p:nvSpPr>
        <p:spPr bwMode="auto">
          <a:xfrm>
            <a:off x="2362200" y="6248400"/>
            <a:ext cx="2286000" cy="533400"/>
          </a:xfrm>
          <a:prstGeom prst="wedgeRectCallout">
            <a:avLst>
              <a:gd name="adj1" fmla="val -50347"/>
              <a:gd name="adj2" fmla="val -121431"/>
            </a:avLst>
          </a:prstGeom>
          <a:solidFill>
            <a:schemeClr val="accent1"/>
          </a:solidFill>
          <a:ln w="9525">
            <a:solidFill>
              <a:schemeClr val="tx1"/>
            </a:solidFill>
            <a:miter lim="800000"/>
            <a:headEnd/>
            <a:tailEnd/>
          </a:ln>
        </p:spPr>
        <p:txBody>
          <a:bodyPr/>
          <a:lstStyle/>
          <a:p>
            <a:pPr algn="ctr"/>
            <a:r>
              <a:rPr lang="en-US" sz="2800"/>
              <a:t>Span</a:t>
            </a:r>
          </a:p>
        </p:txBody>
      </p:sp>
      <p:sp>
        <p:nvSpPr>
          <p:cNvPr id="7" name="Rectangle 4">
            <a:extLst>
              <a:ext uri="{FF2B5EF4-FFF2-40B4-BE49-F238E27FC236}">
                <a16:creationId xmlns:a16="http://schemas.microsoft.com/office/drawing/2014/main" id="{F90B5F94-8244-43FA-ABFF-E884CBA630BC}"/>
              </a:ext>
            </a:extLst>
          </p:cNvPr>
          <p:cNvSpPr>
            <a:spLocks noChangeArrowheads="1"/>
          </p:cNvSpPr>
          <p:nvPr/>
        </p:nvSpPr>
        <p:spPr bwMode="auto">
          <a:xfrm>
            <a:off x="6400800" y="4800600"/>
            <a:ext cx="381000" cy="228600"/>
          </a:xfrm>
          <a:prstGeom prst="rect">
            <a:avLst/>
          </a:prstGeom>
          <a:solidFill>
            <a:schemeClr val="bg1"/>
          </a:solidFill>
          <a:ln w="9525">
            <a:noFill/>
            <a:miter lim="800000"/>
            <a:headEnd/>
            <a:tailEnd/>
          </a:ln>
        </p:spPr>
        <p:txBody>
          <a:bodyPr wrap="none" anchor="ctr"/>
          <a:lstStyle/>
          <a:p>
            <a:pPr algn="ctr"/>
            <a:r>
              <a:rPr lang="en-US" dirty="0"/>
              <a:t>3</a:t>
            </a:r>
          </a:p>
        </p:txBody>
      </p:sp>
      <p:sp>
        <p:nvSpPr>
          <p:cNvPr id="8" name="Rectangle 4">
            <a:extLst>
              <a:ext uri="{FF2B5EF4-FFF2-40B4-BE49-F238E27FC236}">
                <a16:creationId xmlns:a16="http://schemas.microsoft.com/office/drawing/2014/main" id="{6D34B475-977C-4D5B-87A4-64666E5B40C2}"/>
              </a:ext>
            </a:extLst>
          </p:cNvPr>
          <p:cNvSpPr>
            <a:spLocks noChangeArrowheads="1"/>
          </p:cNvSpPr>
          <p:nvPr/>
        </p:nvSpPr>
        <p:spPr bwMode="auto">
          <a:xfrm>
            <a:off x="6282813" y="4140124"/>
            <a:ext cx="381000" cy="233516"/>
          </a:xfrm>
          <a:prstGeom prst="rect">
            <a:avLst/>
          </a:prstGeom>
          <a:solidFill>
            <a:schemeClr val="bg1"/>
          </a:solidFill>
          <a:ln w="9525">
            <a:noFill/>
            <a:miter lim="800000"/>
            <a:headEnd/>
            <a:tailEnd/>
          </a:ln>
        </p:spPr>
        <p:txBody>
          <a:bodyPr wrap="none" anchor="ctr"/>
          <a:lstStyle/>
          <a:p>
            <a:pPr algn="ctr"/>
            <a:r>
              <a:rPr lang="en-US" dirty="0"/>
              <a:t>2</a:t>
            </a:r>
          </a:p>
        </p:txBody>
      </p:sp>
      <p:sp>
        <p:nvSpPr>
          <p:cNvPr id="9" name="Rectangle 4">
            <a:extLst>
              <a:ext uri="{FF2B5EF4-FFF2-40B4-BE49-F238E27FC236}">
                <a16:creationId xmlns:a16="http://schemas.microsoft.com/office/drawing/2014/main" id="{B8845FA7-110D-4687-8B28-CBB2E91AD4CC}"/>
              </a:ext>
            </a:extLst>
          </p:cNvPr>
          <p:cNvSpPr>
            <a:spLocks noChangeArrowheads="1"/>
          </p:cNvSpPr>
          <p:nvPr/>
        </p:nvSpPr>
        <p:spPr bwMode="auto">
          <a:xfrm>
            <a:off x="5592093" y="4140124"/>
            <a:ext cx="381000" cy="233516"/>
          </a:xfrm>
          <a:prstGeom prst="rect">
            <a:avLst/>
          </a:prstGeom>
          <a:solidFill>
            <a:schemeClr val="bg1"/>
          </a:solidFill>
          <a:ln w="9525">
            <a:noFill/>
            <a:miter lim="800000"/>
            <a:headEnd/>
            <a:tailEnd/>
          </a:ln>
        </p:spPr>
        <p:txBody>
          <a:bodyPr wrap="none" anchor="ctr"/>
          <a:lstStyle/>
          <a:p>
            <a:pPr algn="ctr"/>
            <a:r>
              <a:rPr lang="en-US" dirty="0"/>
              <a:t>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sz="3600"/>
              <a:t>Example- 2  </a:t>
            </a:r>
          </a:p>
        </p:txBody>
      </p:sp>
      <p:graphicFrame>
        <p:nvGraphicFramePr>
          <p:cNvPr id="489475" name="Group 3"/>
          <p:cNvGraphicFramePr>
            <a:graphicFrameLocks noGrp="1"/>
          </p:cNvGraphicFramePr>
          <p:nvPr>
            <p:ph idx="1"/>
          </p:nvPr>
        </p:nvGraphicFramePr>
        <p:xfrm>
          <a:off x="152400" y="762000"/>
          <a:ext cx="8763000" cy="5029200"/>
        </p:xfrm>
        <a:graphic>
          <a:graphicData uri="http://schemas.openxmlformats.org/drawingml/2006/table">
            <a:tbl>
              <a:tblPr/>
              <a:tblGrid>
                <a:gridCol w="1195388">
                  <a:extLst>
                    <a:ext uri="{9D8B030D-6E8A-4147-A177-3AD203B41FA5}">
                      <a16:colId xmlns:a16="http://schemas.microsoft.com/office/drawing/2014/main" val="20000"/>
                    </a:ext>
                  </a:extLst>
                </a:gridCol>
                <a:gridCol w="2851150">
                  <a:extLst>
                    <a:ext uri="{9D8B030D-6E8A-4147-A177-3AD203B41FA5}">
                      <a16:colId xmlns:a16="http://schemas.microsoft.com/office/drawing/2014/main" val="20001"/>
                    </a:ext>
                  </a:extLst>
                </a:gridCol>
                <a:gridCol w="3236912">
                  <a:extLst>
                    <a:ext uri="{9D8B030D-6E8A-4147-A177-3AD203B41FA5}">
                      <a16:colId xmlns:a16="http://schemas.microsoft.com/office/drawing/2014/main" val="20002"/>
                    </a:ext>
                  </a:extLst>
                </a:gridCol>
                <a:gridCol w="1479550">
                  <a:extLst>
                    <a:ext uri="{9D8B030D-6E8A-4147-A177-3AD203B41FA5}">
                      <a16:colId xmlns:a16="http://schemas.microsoft.com/office/drawing/2014/main" val="20003"/>
                    </a:ext>
                  </a:extLst>
                </a:gridCol>
              </a:tblGrid>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a:ln>
                            <a:noFill/>
                          </a:ln>
                          <a:solidFill>
                            <a:schemeClr val="tx1"/>
                          </a:solidFill>
                          <a:effectLst/>
                          <a:latin typeface="Arial" charset="0"/>
                        </a:rPr>
                        <a:t>Activity</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a:ln>
                            <a:noFill/>
                          </a:ln>
                          <a:solidFill>
                            <a:schemeClr val="tx1"/>
                          </a:solidFill>
                          <a:effectLst/>
                          <a:latin typeface="Arial" charset="0"/>
                        </a:rPr>
                        <a:t>Description</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a:ln>
                            <a:noFill/>
                          </a:ln>
                          <a:solidFill>
                            <a:schemeClr val="tx1"/>
                          </a:solidFill>
                          <a:effectLst/>
                          <a:latin typeface="Arial" charset="0"/>
                        </a:rPr>
                        <a:t>Required Predecessor</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a:ln>
                            <a:noFill/>
                          </a:ln>
                          <a:solidFill>
                            <a:schemeClr val="tx1"/>
                          </a:solidFill>
                          <a:effectLst/>
                          <a:latin typeface="Arial" charset="0"/>
                        </a:rPr>
                        <a:t>Duration</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Product design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(None)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5 months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Market research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(None)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Production analysis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30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Product model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Sales brochure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30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Cost analysis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Product testing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Sales training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B, 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30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Pricing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J</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Project report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F, G, 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9523" name="Text Box 65"/>
          <p:cNvSpPr txBox="1">
            <a:spLocks noChangeArrowheads="1"/>
          </p:cNvSpPr>
          <p:nvPr/>
        </p:nvSpPr>
        <p:spPr bwMode="auto">
          <a:xfrm>
            <a:off x="2286000" y="6019800"/>
            <a:ext cx="5334000" cy="519113"/>
          </a:xfrm>
          <a:prstGeom prst="rect">
            <a:avLst/>
          </a:prstGeom>
          <a:noFill/>
          <a:ln w="9525">
            <a:noFill/>
            <a:miter lim="800000"/>
            <a:headEnd/>
            <a:tailEnd/>
          </a:ln>
        </p:spPr>
        <p:txBody>
          <a:bodyPr>
            <a:spAutoFit/>
          </a:bodyPr>
          <a:lstStyle/>
          <a:p>
            <a:pPr>
              <a:spcBef>
                <a:spcPct val="50000"/>
              </a:spcBef>
            </a:pPr>
            <a:r>
              <a:rPr lang="en-US" sz="2800" b="1" u="sng">
                <a:solidFill>
                  <a:srgbClr val="FF0000"/>
                </a:solidFill>
              </a:rPr>
              <a:t>Draw the Network diagram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87CB-7F9B-0FA4-6A56-F3138DD9C1E9}"/>
              </a:ext>
            </a:extLst>
          </p:cNvPr>
          <p:cNvSpPr>
            <a:spLocks noGrp="1"/>
          </p:cNvSpPr>
          <p:nvPr>
            <p:ph type="title"/>
          </p:nvPr>
        </p:nvSpPr>
        <p:spPr/>
        <p:txBody>
          <a:bodyPr/>
          <a:lstStyle/>
          <a:p>
            <a:r>
              <a:rPr lang="en-US" dirty="0"/>
              <a:t>Example 3</a:t>
            </a:r>
          </a:p>
        </p:txBody>
      </p:sp>
      <p:pic>
        <p:nvPicPr>
          <p:cNvPr id="5" name="Content Placeholder 4">
            <a:extLst>
              <a:ext uri="{FF2B5EF4-FFF2-40B4-BE49-F238E27FC236}">
                <a16:creationId xmlns:a16="http://schemas.microsoft.com/office/drawing/2014/main" id="{00735567-A8E9-9381-B903-BC1825FBE964}"/>
              </a:ext>
            </a:extLst>
          </p:cNvPr>
          <p:cNvPicPr>
            <a:picLocks noGrp="1" noChangeAspect="1"/>
          </p:cNvPicPr>
          <p:nvPr>
            <p:ph idx="1"/>
          </p:nvPr>
        </p:nvPicPr>
        <p:blipFill>
          <a:blip r:embed="rId2"/>
          <a:stretch>
            <a:fillRect/>
          </a:stretch>
        </p:blipFill>
        <p:spPr>
          <a:xfrm>
            <a:off x="781050" y="1609725"/>
            <a:ext cx="7505700" cy="4171950"/>
          </a:xfrm>
        </p:spPr>
      </p:pic>
      <p:sp>
        <p:nvSpPr>
          <p:cNvPr id="6" name="TextBox 5">
            <a:extLst>
              <a:ext uri="{FF2B5EF4-FFF2-40B4-BE49-F238E27FC236}">
                <a16:creationId xmlns:a16="http://schemas.microsoft.com/office/drawing/2014/main" id="{A1E9502E-3C78-23D5-933A-E56C452F7E04}"/>
              </a:ext>
            </a:extLst>
          </p:cNvPr>
          <p:cNvSpPr txBox="1"/>
          <p:nvPr/>
        </p:nvSpPr>
        <p:spPr>
          <a:xfrm>
            <a:off x="1524000" y="5638800"/>
            <a:ext cx="6019800" cy="369332"/>
          </a:xfrm>
          <a:prstGeom prst="rect">
            <a:avLst/>
          </a:prstGeom>
          <a:noFill/>
        </p:spPr>
        <p:txBody>
          <a:bodyPr wrap="square" rtlCol="0">
            <a:spAutoFit/>
          </a:bodyPr>
          <a:lstStyle/>
          <a:p>
            <a:r>
              <a:rPr lang="en-US" dirty="0"/>
              <a:t>1SS is Task 1 and SS is a dummy activity.</a:t>
            </a:r>
          </a:p>
        </p:txBody>
      </p:sp>
    </p:spTree>
    <p:extLst>
      <p:ext uri="{BB962C8B-B14F-4D97-AF65-F5344CB8AC3E}">
        <p14:creationId xmlns:p14="http://schemas.microsoft.com/office/powerpoint/2010/main" val="2925572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4" name="Rectangle 4"/>
          <p:cNvSpPr>
            <a:spLocks noGrp="1" noChangeArrowheads="1"/>
          </p:cNvSpPr>
          <p:nvPr>
            <p:ph type="ctrTitle"/>
          </p:nvPr>
        </p:nvSpPr>
        <p:spPr/>
        <p:txBody>
          <a:bodyPr/>
          <a:lstStyle/>
          <a:p>
            <a:r>
              <a:rPr lang="en-US"/>
              <a:t>Exercise </a:t>
            </a:r>
          </a:p>
        </p:txBody>
      </p:sp>
      <p:sp>
        <p:nvSpPr>
          <p:cNvPr id="476165" name="Rectangle 5"/>
          <p:cNvSpPr>
            <a:spLocks noGrp="1" noChangeArrowheads="1"/>
          </p:cNvSpPr>
          <p:nvPr>
            <p:ph type="subTitle" idx="1"/>
          </p:nvPr>
        </p:nvSpPr>
        <p:spPr/>
        <p:txBody>
          <a:bodyPr/>
          <a:lstStyle/>
          <a:p>
            <a:r>
              <a:rPr lang="en-US"/>
              <a:t>Time Management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b="1"/>
              <a:t>Scenario</a:t>
            </a:r>
          </a:p>
        </p:txBody>
      </p:sp>
      <p:sp>
        <p:nvSpPr>
          <p:cNvPr id="477187" name="Rectangle 3"/>
          <p:cNvSpPr>
            <a:spLocks noGrp="1" noChangeArrowheads="1"/>
          </p:cNvSpPr>
          <p:nvPr>
            <p:ph type="body" idx="1"/>
          </p:nvPr>
        </p:nvSpPr>
        <p:spPr/>
        <p:txBody>
          <a:bodyPr/>
          <a:lstStyle/>
          <a:p>
            <a:r>
              <a:rPr lang="en-US" sz="2400"/>
              <a:t>Your company, Terrific Project Management Partners (TPMP), has just placed you at SystemsDelivery, Inc. as a temporary project manager. </a:t>
            </a:r>
          </a:p>
          <a:p>
            <a:r>
              <a:rPr lang="en-US" sz="2400"/>
              <a:t>You’ve been assigned the Credit Card Validation project.</a:t>
            </a:r>
          </a:p>
          <a:p>
            <a:pPr lvl="1"/>
            <a:r>
              <a:rPr lang="en-US" sz="2000"/>
              <a:t>This project is designed to be the next best thing in credit card fraud prevention. </a:t>
            </a:r>
          </a:p>
          <a:p>
            <a:pPr lvl="1"/>
            <a:r>
              <a:rPr lang="en-US" sz="2000"/>
              <a:t>The management of SystemsDelivery believes that this product will be in high demand at every major retailer in the country. Of course the management needs this product to go to market as quickly as possible. </a:t>
            </a:r>
          </a:p>
          <a:p>
            <a:pPr lvl="1"/>
            <a:r>
              <a:rPr lang="en-US" sz="2000"/>
              <a:t>You have been on the project for two weeks now. You have created the work breakdown structure as illustrated  for producing the Canadian product. </a:t>
            </a:r>
          </a:p>
          <a:p>
            <a:pPr lvl="1"/>
            <a:r>
              <a:rPr lang="en-US" sz="2000"/>
              <a:t>This WBS was created at the lowest possible level, the activity list. </a:t>
            </a:r>
          </a:p>
        </p:txBody>
      </p:sp>
      <p:pic>
        <p:nvPicPr>
          <p:cNvPr id="477188" name="Picture 4"/>
          <p:cNvPicPr>
            <a:picLocks noChangeAspect="1" noChangeArrowheads="1"/>
          </p:cNvPicPr>
          <p:nvPr/>
        </p:nvPicPr>
        <p:blipFill>
          <a:blip r:embed="rId2" cstate="print"/>
          <a:srcRect l="23438" t="15625" r="42969" b="17708"/>
          <a:stretch>
            <a:fillRect/>
          </a:stretch>
        </p:blipFill>
        <p:spPr bwMode="auto">
          <a:xfrm>
            <a:off x="5867400" y="1600200"/>
            <a:ext cx="3276600" cy="4876800"/>
          </a:xfrm>
          <a:prstGeom prst="rect">
            <a:avLst/>
          </a:prstGeom>
          <a:noFill/>
          <a:ln w="57150">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7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sz="3600"/>
              <a:t>Project Planning</a:t>
            </a:r>
          </a:p>
        </p:txBody>
      </p:sp>
      <p:sp>
        <p:nvSpPr>
          <p:cNvPr id="222211" name="Rectangle 3"/>
          <p:cNvSpPr>
            <a:spLocks noGrp="1" noChangeArrowheads="1"/>
          </p:cNvSpPr>
          <p:nvPr>
            <p:ph type="body" idx="1"/>
          </p:nvPr>
        </p:nvSpPr>
        <p:spPr>
          <a:xfrm>
            <a:off x="152400" y="838200"/>
            <a:ext cx="8763000" cy="5638800"/>
          </a:xfrm>
        </p:spPr>
        <p:txBody>
          <a:bodyPr/>
          <a:lstStyle/>
          <a:p>
            <a:pPr>
              <a:lnSpc>
                <a:spcPct val="90000"/>
              </a:lnSpc>
            </a:pPr>
            <a:r>
              <a:rPr lang="en-US" i="1" dirty="0"/>
              <a:t>Project planning is one of the first activity in a software Project Process.</a:t>
            </a:r>
          </a:p>
          <a:p>
            <a:pPr>
              <a:lnSpc>
                <a:spcPct val="90000"/>
              </a:lnSpc>
            </a:pPr>
            <a:r>
              <a:rPr lang="en-US" i="1" dirty="0"/>
              <a:t>Major problem in project planning is the </a:t>
            </a:r>
            <a:r>
              <a:rPr lang="en-US" i="1" u="sng" dirty="0">
                <a:solidFill>
                  <a:srgbClr val="FF3300"/>
                </a:solidFill>
              </a:rPr>
              <a:t>uncertainty</a:t>
            </a:r>
            <a:r>
              <a:rPr lang="en-US" i="1" dirty="0"/>
              <a:t> of a project plan.</a:t>
            </a:r>
          </a:p>
          <a:p>
            <a:pPr lvl="1">
              <a:lnSpc>
                <a:spcPct val="90000"/>
              </a:lnSpc>
            </a:pPr>
            <a:r>
              <a:rPr lang="en-US" i="1" dirty="0"/>
              <a:t>The risks caused by:</a:t>
            </a:r>
          </a:p>
          <a:p>
            <a:pPr lvl="2">
              <a:lnSpc>
                <a:spcPct val="90000"/>
              </a:lnSpc>
            </a:pPr>
            <a:r>
              <a:rPr lang="en-US" i="1" dirty="0"/>
              <a:t>Project complexity</a:t>
            </a:r>
          </a:p>
          <a:p>
            <a:pPr lvl="2">
              <a:lnSpc>
                <a:spcPct val="90000"/>
              </a:lnSpc>
            </a:pPr>
            <a:r>
              <a:rPr lang="en-US" i="1" dirty="0"/>
              <a:t>Project size</a:t>
            </a:r>
          </a:p>
          <a:p>
            <a:pPr lvl="2">
              <a:lnSpc>
                <a:spcPct val="90000"/>
              </a:lnSpc>
            </a:pPr>
            <a:r>
              <a:rPr lang="en-US" i="1" dirty="0"/>
              <a:t>Understanding of the project and system</a:t>
            </a:r>
          </a:p>
          <a:p>
            <a:pPr lvl="2">
              <a:lnSpc>
                <a:spcPct val="90000"/>
              </a:lnSpc>
            </a:pPr>
            <a:r>
              <a:rPr lang="en-US" i="1" dirty="0"/>
              <a:t>Changes of requirements</a:t>
            </a:r>
          </a:p>
          <a:p>
            <a:pPr>
              <a:lnSpc>
                <a:spcPct val="90000"/>
              </a:lnSpc>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2" name="Rectangle 4"/>
          <p:cNvSpPr>
            <a:spLocks noGrp="1" noChangeArrowheads="1"/>
          </p:cNvSpPr>
          <p:nvPr>
            <p:ph type="title"/>
          </p:nvPr>
        </p:nvSpPr>
        <p:spPr/>
        <p:txBody>
          <a:bodyPr/>
          <a:lstStyle/>
          <a:p>
            <a:r>
              <a:rPr lang="en-US"/>
              <a:t>Exercise </a:t>
            </a:r>
          </a:p>
        </p:txBody>
      </p:sp>
      <p:sp>
        <p:nvSpPr>
          <p:cNvPr id="478214" name="Rectangle 6"/>
          <p:cNvSpPr>
            <a:spLocks noGrp="1" noChangeArrowheads="1"/>
          </p:cNvSpPr>
          <p:nvPr>
            <p:ph type="body" sz="half" idx="2"/>
          </p:nvPr>
        </p:nvSpPr>
        <p:spPr>
          <a:xfrm>
            <a:off x="3581400" y="990600"/>
            <a:ext cx="5334000" cy="5410200"/>
          </a:xfrm>
        </p:spPr>
        <p:txBody>
          <a:bodyPr/>
          <a:lstStyle/>
          <a:p>
            <a:pPr>
              <a:lnSpc>
                <a:spcPct val="90000"/>
              </a:lnSpc>
            </a:pPr>
            <a:r>
              <a:rPr lang="en-US" sz="2000"/>
              <a:t>How many activities have been created at the lowest level of the work breakdown structure (the activity list level)?</a:t>
            </a:r>
          </a:p>
          <a:p>
            <a:pPr>
              <a:lnSpc>
                <a:spcPct val="90000"/>
              </a:lnSpc>
            </a:pPr>
            <a:r>
              <a:rPr lang="en-US" sz="2000"/>
              <a:t>Analyze the dependencies between the activities. </a:t>
            </a:r>
          </a:p>
          <a:p>
            <a:pPr lvl="1">
              <a:lnSpc>
                <a:spcPct val="90000"/>
              </a:lnSpc>
            </a:pPr>
            <a:r>
              <a:rPr lang="en-US" sz="1800"/>
              <a:t>Are these dependencies mandatory, discretionary, or external? </a:t>
            </a:r>
          </a:p>
          <a:p>
            <a:pPr>
              <a:lnSpc>
                <a:spcPct val="90000"/>
              </a:lnSpc>
            </a:pPr>
            <a:r>
              <a:rPr lang="en-US" sz="2000"/>
              <a:t>Analyze the dependencies. </a:t>
            </a:r>
          </a:p>
          <a:p>
            <a:pPr lvl="1">
              <a:lnSpc>
                <a:spcPct val="90000"/>
              </a:lnSpc>
            </a:pPr>
            <a:r>
              <a:rPr lang="en-US" sz="1800"/>
              <a:t>What is the one logical relationship between each activity for the Canadian software?</a:t>
            </a:r>
          </a:p>
          <a:p>
            <a:pPr>
              <a:lnSpc>
                <a:spcPct val="90000"/>
              </a:lnSpc>
            </a:pPr>
            <a:r>
              <a:rPr lang="en-US" sz="2000"/>
              <a:t>Determine the best method to diagram these activities. </a:t>
            </a:r>
          </a:p>
          <a:p>
            <a:pPr lvl="1">
              <a:lnSpc>
                <a:spcPct val="90000"/>
              </a:lnSpc>
            </a:pPr>
            <a:r>
              <a:rPr lang="en-US" sz="1800"/>
              <a:t>Will you use the precedence diagramming method or the arrow diagramming method?</a:t>
            </a:r>
          </a:p>
          <a:p>
            <a:pPr>
              <a:lnSpc>
                <a:spcPct val="90000"/>
              </a:lnSpc>
            </a:pPr>
            <a:r>
              <a:rPr lang="en-US" sz="2000"/>
              <a:t>Sequence the lowest level activities between a start and finish node. Draw your answer. </a:t>
            </a:r>
          </a:p>
        </p:txBody>
      </p:sp>
      <p:pic>
        <p:nvPicPr>
          <p:cNvPr id="478215" name="Picture 7"/>
          <p:cNvPicPr>
            <a:picLocks noGrp="1" noChangeAspect="1" noChangeArrowheads="1"/>
          </p:cNvPicPr>
          <p:nvPr>
            <p:ph sz="half" idx="1"/>
          </p:nvPr>
        </p:nvPicPr>
        <p:blipFill>
          <a:blip r:embed="rId2" cstate="print"/>
          <a:srcRect l="23438" t="15625" r="42969" b="17708"/>
          <a:stretch>
            <a:fillRect/>
          </a:stretch>
        </p:blipFill>
        <p:spPr>
          <a:xfrm>
            <a:off x="152400" y="1066800"/>
            <a:ext cx="3200400" cy="5334000"/>
          </a:xfrm>
          <a:noFill/>
          <a:ln w="57150">
            <a:solidFill>
              <a:schemeClr val="tx1"/>
            </a:solid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t>Exercise-Sol  </a:t>
            </a:r>
          </a:p>
        </p:txBody>
      </p:sp>
      <p:sp>
        <p:nvSpPr>
          <p:cNvPr id="486403" name="Rectangle 3"/>
          <p:cNvSpPr>
            <a:spLocks noGrp="1" noChangeArrowheads="1"/>
          </p:cNvSpPr>
          <p:nvPr>
            <p:ph type="body" sz="half" idx="2"/>
          </p:nvPr>
        </p:nvSpPr>
        <p:spPr>
          <a:xfrm>
            <a:off x="3581400" y="990600"/>
            <a:ext cx="5334000" cy="5410200"/>
          </a:xfrm>
        </p:spPr>
        <p:txBody>
          <a:bodyPr/>
          <a:lstStyle/>
          <a:p>
            <a:r>
              <a:rPr lang="en-US" sz="2400"/>
              <a:t>How many activities have been created at the lowest level of the work breakdown structure (the activity list level)?</a:t>
            </a:r>
          </a:p>
          <a:p>
            <a:pPr lvl="1"/>
            <a:r>
              <a:rPr lang="en-US" sz="2000"/>
              <a:t>Six activities have been created at the lowest level of the work breakdown structure (the activity list level).</a:t>
            </a:r>
          </a:p>
          <a:p>
            <a:r>
              <a:rPr lang="en-US" sz="2400"/>
              <a:t>Analyze the dependencies between the activities. Are these dependencies mandatory, discretionary, or external? </a:t>
            </a:r>
          </a:p>
          <a:p>
            <a:pPr lvl="1"/>
            <a:r>
              <a:rPr lang="en-US" sz="2000"/>
              <a:t>Of the six activities, the dependencies are mandatory </a:t>
            </a:r>
          </a:p>
        </p:txBody>
      </p:sp>
      <p:pic>
        <p:nvPicPr>
          <p:cNvPr id="486404" name="Picture 4"/>
          <p:cNvPicPr>
            <a:picLocks noGrp="1" noChangeAspect="1" noChangeArrowheads="1"/>
          </p:cNvPicPr>
          <p:nvPr>
            <p:ph sz="half" idx="1"/>
          </p:nvPr>
        </p:nvPicPr>
        <p:blipFill>
          <a:blip r:embed="rId2" cstate="print"/>
          <a:srcRect l="23438" t="15625" r="42969" b="17708"/>
          <a:stretch>
            <a:fillRect/>
          </a:stretch>
        </p:blipFill>
        <p:spPr>
          <a:xfrm>
            <a:off x="152400" y="1066800"/>
            <a:ext cx="3200400" cy="5334000"/>
          </a:xfrm>
          <a:noFill/>
          <a:ln w="57150">
            <a:solidFill>
              <a:schemeClr val="tx1"/>
            </a:solid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a:t>Exercise-Sol  </a:t>
            </a:r>
          </a:p>
        </p:txBody>
      </p:sp>
      <p:sp>
        <p:nvSpPr>
          <p:cNvPr id="487427" name="Rectangle 3"/>
          <p:cNvSpPr>
            <a:spLocks noGrp="1" noChangeArrowheads="1"/>
          </p:cNvSpPr>
          <p:nvPr>
            <p:ph type="body" sz="half" idx="2"/>
          </p:nvPr>
        </p:nvSpPr>
        <p:spPr>
          <a:xfrm>
            <a:off x="3581400" y="990600"/>
            <a:ext cx="5334000" cy="5410200"/>
          </a:xfrm>
        </p:spPr>
        <p:txBody>
          <a:bodyPr/>
          <a:lstStyle/>
          <a:p>
            <a:r>
              <a:rPr lang="en-US" sz="2400"/>
              <a:t>Analyze the dependencies. </a:t>
            </a:r>
          </a:p>
          <a:p>
            <a:pPr lvl="1"/>
            <a:r>
              <a:rPr lang="en-US" sz="2000"/>
              <a:t>What is the one logical relationship between each activity for the Canadian software?</a:t>
            </a:r>
          </a:p>
          <a:p>
            <a:pPr lvl="2"/>
            <a:r>
              <a:rPr lang="en-US" sz="1800"/>
              <a:t>Finish to start is the one logical relationship between each activity for the Canadian software.</a:t>
            </a:r>
          </a:p>
          <a:p>
            <a:r>
              <a:rPr lang="en-US" sz="2400"/>
              <a:t>Determine the best method to diagram these activities. </a:t>
            </a:r>
          </a:p>
          <a:p>
            <a:pPr lvl="1"/>
            <a:r>
              <a:rPr lang="en-US" sz="2000"/>
              <a:t>Will you use the precedence diagramming method or the arrow diagramming method?</a:t>
            </a:r>
          </a:p>
          <a:p>
            <a:pPr lvl="2"/>
            <a:r>
              <a:rPr lang="en-US" sz="1800"/>
              <a:t>Precedence diagramming method is the best method to diagram these activities.</a:t>
            </a:r>
          </a:p>
        </p:txBody>
      </p:sp>
      <p:pic>
        <p:nvPicPr>
          <p:cNvPr id="487428" name="Picture 4"/>
          <p:cNvPicPr>
            <a:picLocks noGrp="1" noChangeAspect="1" noChangeArrowheads="1"/>
          </p:cNvPicPr>
          <p:nvPr>
            <p:ph sz="half" idx="1"/>
          </p:nvPr>
        </p:nvPicPr>
        <p:blipFill>
          <a:blip r:embed="rId2" cstate="print"/>
          <a:srcRect l="23438" t="15625" r="42969" b="17708"/>
          <a:stretch>
            <a:fillRect/>
          </a:stretch>
        </p:blipFill>
        <p:spPr>
          <a:xfrm>
            <a:off x="152400" y="1066800"/>
            <a:ext cx="3200400" cy="5334000"/>
          </a:xfrm>
          <a:noFill/>
          <a:ln w="57150">
            <a:solidFill>
              <a:schemeClr val="tx1"/>
            </a:solid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t>Exercise-Sol </a:t>
            </a:r>
          </a:p>
        </p:txBody>
      </p:sp>
      <p:sp>
        <p:nvSpPr>
          <p:cNvPr id="488451" name="Rectangle 3"/>
          <p:cNvSpPr>
            <a:spLocks noGrp="1" noChangeArrowheads="1"/>
          </p:cNvSpPr>
          <p:nvPr>
            <p:ph type="body" sz="half" idx="2"/>
          </p:nvPr>
        </p:nvSpPr>
        <p:spPr>
          <a:xfrm>
            <a:off x="3581400" y="990600"/>
            <a:ext cx="5334000" cy="5410200"/>
          </a:xfrm>
        </p:spPr>
        <p:txBody>
          <a:bodyPr/>
          <a:lstStyle/>
          <a:p>
            <a:r>
              <a:rPr lang="en-US" sz="2400"/>
              <a:t>Sequence the lowest level activities between a start and finish node. Draw your answer. </a:t>
            </a:r>
          </a:p>
          <a:p>
            <a:pPr lvl="1"/>
            <a:r>
              <a:rPr lang="en-US" sz="2000"/>
              <a:t>If you sequence the lowest level activities between a start and finish node, your answer should look like:</a:t>
            </a:r>
          </a:p>
        </p:txBody>
      </p:sp>
      <p:pic>
        <p:nvPicPr>
          <p:cNvPr id="488452" name="Picture 4"/>
          <p:cNvPicPr>
            <a:picLocks noGrp="1" noChangeAspect="1" noChangeArrowheads="1"/>
          </p:cNvPicPr>
          <p:nvPr>
            <p:ph sz="half" idx="1"/>
          </p:nvPr>
        </p:nvPicPr>
        <p:blipFill>
          <a:blip r:embed="rId2" cstate="print"/>
          <a:srcRect l="23438" t="15625" r="42969" b="17708"/>
          <a:stretch>
            <a:fillRect/>
          </a:stretch>
        </p:blipFill>
        <p:spPr>
          <a:xfrm>
            <a:off x="152400" y="1066800"/>
            <a:ext cx="3200400" cy="5334000"/>
          </a:xfrm>
          <a:noFill/>
          <a:ln w="57150">
            <a:solidFill>
              <a:schemeClr val="tx1"/>
            </a:solidFill>
          </a:ln>
        </p:spPr>
      </p:pic>
      <p:pic>
        <p:nvPicPr>
          <p:cNvPr id="488453" name="Picture 5"/>
          <p:cNvPicPr>
            <a:picLocks noChangeAspect="1" noChangeArrowheads="1"/>
          </p:cNvPicPr>
          <p:nvPr/>
        </p:nvPicPr>
        <p:blipFill>
          <a:blip r:embed="rId3" cstate="print"/>
          <a:srcRect l="24219" t="68750" r="39063" b="11458"/>
          <a:stretch>
            <a:fillRect/>
          </a:stretch>
        </p:blipFill>
        <p:spPr bwMode="auto">
          <a:xfrm>
            <a:off x="3276600" y="4181475"/>
            <a:ext cx="5867400" cy="23717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8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t>Calculating Critical Path </a:t>
            </a:r>
          </a:p>
        </p:txBody>
      </p:sp>
      <p:sp>
        <p:nvSpPr>
          <p:cNvPr id="493571" name="Rectangle 3"/>
          <p:cNvSpPr>
            <a:spLocks noGrp="1" noChangeArrowheads="1"/>
          </p:cNvSpPr>
          <p:nvPr>
            <p:ph type="body" idx="1"/>
          </p:nvPr>
        </p:nvSpPr>
        <p:spPr>
          <a:xfrm>
            <a:off x="0" y="3657600"/>
            <a:ext cx="8763000" cy="2819400"/>
          </a:xfrm>
        </p:spPr>
        <p:txBody>
          <a:bodyPr/>
          <a:lstStyle/>
          <a:p>
            <a:r>
              <a:rPr lang="en-US"/>
              <a:t>Do a forward pass on the network diagram. </a:t>
            </a:r>
          </a:p>
          <a:p>
            <a:pPr lvl="1"/>
            <a:r>
              <a:rPr lang="en-US"/>
              <a:t>What is the early start for tasks 2.1.1 and 2.2.1?</a:t>
            </a:r>
          </a:p>
          <a:p>
            <a:pPr lvl="1"/>
            <a:r>
              <a:rPr lang="en-US"/>
              <a:t>What is the early start for task 2.2.2?</a:t>
            </a:r>
          </a:p>
          <a:p>
            <a:r>
              <a:rPr lang="en-US"/>
              <a:t>Which tasks comprise the critical path?</a:t>
            </a:r>
          </a:p>
        </p:txBody>
      </p:sp>
      <p:pic>
        <p:nvPicPr>
          <p:cNvPr id="493576" name="Picture 8"/>
          <p:cNvPicPr>
            <a:picLocks noChangeAspect="1" noChangeArrowheads="1"/>
          </p:cNvPicPr>
          <p:nvPr/>
        </p:nvPicPr>
        <p:blipFill>
          <a:blip r:embed="rId2" cstate="print"/>
          <a:srcRect l="23958" t="39540" r="40625" b="41016"/>
          <a:stretch>
            <a:fillRect/>
          </a:stretch>
        </p:blipFill>
        <p:spPr bwMode="auto">
          <a:xfrm>
            <a:off x="1143000" y="717550"/>
            <a:ext cx="6400800" cy="2635250"/>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t>Calculating Critical Path- Sol  </a:t>
            </a:r>
          </a:p>
        </p:txBody>
      </p:sp>
      <p:sp>
        <p:nvSpPr>
          <p:cNvPr id="496643" name="Rectangle 3"/>
          <p:cNvSpPr>
            <a:spLocks noGrp="1" noChangeArrowheads="1"/>
          </p:cNvSpPr>
          <p:nvPr>
            <p:ph type="body" idx="1"/>
          </p:nvPr>
        </p:nvSpPr>
        <p:spPr>
          <a:xfrm>
            <a:off x="0" y="3657600"/>
            <a:ext cx="8763000" cy="2819400"/>
          </a:xfrm>
        </p:spPr>
        <p:txBody>
          <a:bodyPr/>
          <a:lstStyle/>
          <a:p>
            <a:r>
              <a:rPr lang="en-US"/>
              <a:t>Do a forward pass on the network diagram. </a:t>
            </a:r>
          </a:p>
          <a:p>
            <a:pPr lvl="1"/>
            <a:r>
              <a:rPr lang="en-US"/>
              <a:t>What is the early start for tasks 2.1.1 and 2.2.1?</a:t>
            </a:r>
          </a:p>
          <a:p>
            <a:pPr lvl="2"/>
            <a:r>
              <a:rPr lang="en-US"/>
              <a:t>When you do a forward pass on the network diagram, the early start for tasks 2.1.1 and 2.2.1 is zero.</a:t>
            </a:r>
          </a:p>
          <a:p>
            <a:pPr lvl="1"/>
            <a:r>
              <a:rPr lang="en-US"/>
              <a:t>What is the early start for task 2.2.2?</a:t>
            </a:r>
          </a:p>
          <a:p>
            <a:pPr lvl="2"/>
            <a:r>
              <a:rPr lang="en-US"/>
              <a:t>The early start for task 2.2.2 is 25.</a:t>
            </a:r>
          </a:p>
        </p:txBody>
      </p:sp>
      <p:pic>
        <p:nvPicPr>
          <p:cNvPr id="496646" name="Picture 6"/>
          <p:cNvPicPr>
            <a:picLocks noChangeAspect="1" noChangeArrowheads="1"/>
          </p:cNvPicPr>
          <p:nvPr/>
        </p:nvPicPr>
        <p:blipFill>
          <a:blip r:embed="rId2" cstate="print"/>
          <a:srcRect l="23958" t="39540" r="40625" b="41016"/>
          <a:stretch>
            <a:fillRect/>
          </a:stretch>
        </p:blipFill>
        <p:spPr bwMode="auto">
          <a:xfrm>
            <a:off x="1143000" y="717550"/>
            <a:ext cx="6400800" cy="263525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a:t>Calculating Critical Path-Sol  </a:t>
            </a:r>
          </a:p>
        </p:txBody>
      </p:sp>
      <p:sp>
        <p:nvSpPr>
          <p:cNvPr id="497667" name="Rectangle 3"/>
          <p:cNvSpPr>
            <a:spLocks noGrp="1" noChangeArrowheads="1"/>
          </p:cNvSpPr>
          <p:nvPr>
            <p:ph type="body" idx="1"/>
          </p:nvPr>
        </p:nvSpPr>
        <p:spPr>
          <a:xfrm>
            <a:off x="0" y="3657600"/>
            <a:ext cx="8763000" cy="2819400"/>
          </a:xfrm>
        </p:spPr>
        <p:txBody>
          <a:bodyPr/>
          <a:lstStyle/>
          <a:p>
            <a:r>
              <a:rPr lang="en-US"/>
              <a:t>Which tasks comprise the critical path?</a:t>
            </a:r>
          </a:p>
          <a:p>
            <a:pPr lvl="1"/>
            <a:r>
              <a:rPr lang="en-US"/>
              <a:t>Tasks 2.2.1, 2.2.2 and 2.2.3 comprise the critical path.</a:t>
            </a:r>
          </a:p>
        </p:txBody>
      </p:sp>
      <p:pic>
        <p:nvPicPr>
          <p:cNvPr id="497670" name="Picture 6"/>
          <p:cNvPicPr>
            <a:picLocks noChangeAspect="1" noChangeArrowheads="1"/>
          </p:cNvPicPr>
          <p:nvPr/>
        </p:nvPicPr>
        <p:blipFill>
          <a:blip r:embed="rId2" cstate="print"/>
          <a:srcRect l="23958" t="39540" r="40625" b="41016"/>
          <a:stretch>
            <a:fillRect/>
          </a:stretch>
        </p:blipFill>
        <p:spPr bwMode="auto">
          <a:xfrm>
            <a:off x="1143000" y="717550"/>
            <a:ext cx="6400800" cy="26352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Project Plan</a:t>
            </a:r>
          </a:p>
        </p:txBody>
      </p:sp>
      <p:sp>
        <p:nvSpPr>
          <p:cNvPr id="104451" name="Rectangle 3"/>
          <p:cNvSpPr>
            <a:spLocks noGrp="1" noChangeArrowheads="1"/>
          </p:cNvSpPr>
          <p:nvPr>
            <p:ph type="body" idx="1"/>
          </p:nvPr>
        </p:nvSpPr>
        <p:spPr>
          <a:xfrm>
            <a:off x="152400" y="838200"/>
            <a:ext cx="8763000" cy="5715000"/>
          </a:xfrm>
        </p:spPr>
        <p:txBody>
          <a:bodyPr/>
          <a:lstStyle/>
          <a:p>
            <a:pPr>
              <a:lnSpc>
                <a:spcPct val="90000"/>
              </a:lnSpc>
            </a:pPr>
            <a:r>
              <a:rPr lang="en-US" dirty="0"/>
              <a:t>The </a:t>
            </a:r>
            <a:r>
              <a:rPr lang="en-US" i="1" dirty="0"/>
              <a:t>project plan </a:t>
            </a:r>
            <a:r>
              <a:rPr lang="en-US" dirty="0"/>
              <a:t>defines the work that will be done on the project and who will do it. It consists of:</a:t>
            </a:r>
          </a:p>
          <a:p>
            <a:pPr lvl="1">
              <a:lnSpc>
                <a:spcPct val="90000"/>
              </a:lnSpc>
            </a:pPr>
            <a:r>
              <a:rPr lang="en-US" dirty="0"/>
              <a:t>A statement of work (SOW):</a:t>
            </a:r>
          </a:p>
          <a:p>
            <a:pPr lvl="2">
              <a:lnSpc>
                <a:spcPct val="90000"/>
              </a:lnSpc>
            </a:pPr>
            <a:r>
              <a:rPr lang="en-US" dirty="0"/>
              <a:t>Describes all work products that will be produced and a list of people who will perform that work</a:t>
            </a:r>
          </a:p>
          <a:p>
            <a:pPr lvl="1">
              <a:lnSpc>
                <a:spcPct val="90000"/>
              </a:lnSpc>
            </a:pPr>
            <a:r>
              <a:rPr lang="en-US" dirty="0"/>
              <a:t>A resource list:</a:t>
            </a:r>
          </a:p>
          <a:p>
            <a:pPr lvl="2">
              <a:lnSpc>
                <a:spcPct val="90000"/>
              </a:lnSpc>
            </a:pPr>
            <a:r>
              <a:rPr lang="en-US" dirty="0"/>
              <a:t>Contains a list of all resources that will be needed for the product and their availability</a:t>
            </a:r>
          </a:p>
          <a:p>
            <a:pPr lvl="3">
              <a:lnSpc>
                <a:spcPct val="90000"/>
              </a:lnSpc>
            </a:pPr>
            <a:r>
              <a:rPr lang="en-US" dirty="0"/>
              <a:t>HW/SW/Developers/Services etc</a:t>
            </a:r>
          </a:p>
          <a:p>
            <a:pPr lvl="1">
              <a:lnSpc>
                <a:spcPct val="90000"/>
              </a:lnSpc>
            </a:pPr>
            <a:r>
              <a:rPr lang="en-US" dirty="0"/>
              <a:t>A work breakdown structure and a set of estimates</a:t>
            </a:r>
          </a:p>
          <a:p>
            <a:pPr lvl="2">
              <a:lnSpc>
                <a:spcPct val="90000"/>
              </a:lnSpc>
            </a:pPr>
            <a:r>
              <a:rPr lang="en-US" dirty="0"/>
              <a:t>Function points etc.</a:t>
            </a:r>
          </a:p>
          <a:p>
            <a:pPr lvl="1">
              <a:lnSpc>
                <a:spcPct val="90000"/>
              </a:lnSpc>
            </a:pPr>
            <a:r>
              <a:rPr lang="en-US" dirty="0"/>
              <a:t>A project schedule</a:t>
            </a:r>
          </a:p>
          <a:p>
            <a:pPr lvl="2">
              <a:lnSpc>
                <a:spcPct val="90000"/>
              </a:lnSpc>
            </a:pPr>
            <a:r>
              <a:rPr lang="en-US" dirty="0"/>
              <a:t>Duration, Dependencies, Critical Activities  </a:t>
            </a:r>
          </a:p>
          <a:p>
            <a:pPr lvl="1">
              <a:lnSpc>
                <a:spcPct val="90000"/>
              </a:lnSpc>
            </a:pPr>
            <a:r>
              <a:rPr lang="en-US" dirty="0"/>
              <a:t>A risk plan:</a:t>
            </a:r>
          </a:p>
          <a:p>
            <a:pPr lvl="2">
              <a:lnSpc>
                <a:spcPct val="90000"/>
              </a:lnSpc>
            </a:pPr>
            <a:r>
              <a:rPr lang="en-US" dirty="0"/>
              <a:t>Identifies any risks that might be encountered and indicates how those risks would be handled.</a:t>
            </a:r>
          </a:p>
        </p:txBody>
      </p:sp>
    </p:spTree>
    <p:extLst>
      <p:ext uri="{BB962C8B-B14F-4D97-AF65-F5344CB8AC3E}">
        <p14:creationId xmlns:p14="http://schemas.microsoft.com/office/powerpoint/2010/main" val="105909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Text Box 4"/>
          <p:cNvSpPr txBox="1">
            <a:spLocks noGrp="1" noChangeArrowheads="1"/>
          </p:cNvSpPr>
          <p:nvPr>
            <p:ph idx="1"/>
          </p:nvPr>
        </p:nvSpPr>
        <p:spPr bwMode="auto">
          <a:prstGeom prst="rect">
            <a:avLst/>
          </a:prstGeom>
          <a:solidFill>
            <a:schemeClr val="accent1"/>
          </a:solidFill>
          <a:ln w="76200">
            <a:solidFill>
              <a:schemeClr val="tx1"/>
            </a:solidFill>
            <a:miter lim="800000"/>
            <a:headEnd/>
            <a:tailEnd/>
          </a:ln>
          <a:effectLst/>
        </p:spPr>
        <p:txBody>
          <a:bodyPr wrap="square">
            <a:spAutoFit/>
          </a:bodyPr>
          <a:lstStyle/>
          <a:p>
            <a:pPr marL="342900" indent="-342900">
              <a:buFontTx/>
              <a:buChar char="•"/>
            </a:pPr>
            <a:r>
              <a:rPr lang="en-US" sz="2400" i="1" dirty="0"/>
              <a:t>Note: a project manager should not become obsessive about estimation.</a:t>
            </a:r>
          </a:p>
          <a:p>
            <a:pPr marL="800100" lvl="1" indent="-342900">
              <a:buFontTx/>
              <a:buChar char="•"/>
            </a:pPr>
            <a:r>
              <a:rPr lang="en-US" sz="2400" i="1" dirty="0">
                <a:solidFill>
                  <a:schemeClr val="accent2"/>
                </a:solidFill>
              </a:rPr>
              <a:t>Modern software engineering approaches take an iterative view of development.</a:t>
            </a:r>
          </a:p>
          <a:p>
            <a:pPr marL="800100" lvl="1" indent="-342900">
              <a:buFontTx/>
              <a:buChar char="•"/>
            </a:pPr>
            <a:r>
              <a:rPr lang="en-US" sz="2400" i="1" dirty="0">
                <a:solidFill>
                  <a:schemeClr val="accent2"/>
                </a:solidFill>
              </a:rPr>
              <a:t>Revisit the estimation and revise it when the customer makes changes to requirements.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noGrp="1"/>
          </p:cNvSpPr>
          <p:nvPr/>
        </p:nvSpPr>
        <p:spPr>
          <a:xfrm>
            <a:off x="0" y="1271588"/>
            <a:ext cx="533400" cy="244475"/>
          </a:xfrm>
          <a:prstGeom prst="rect">
            <a:avLst/>
          </a:prstGeom>
          <a:noFill/>
        </p:spPr>
        <p:txBody>
          <a:bodyPr anchor="ctr">
            <a:normAutofit fontScale="85000" lnSpcReduction="20000"/>
          </a:bodyPr>
          <a:lstStyle/>
          <a:p>
            <a:pPr algn="ctr" fontAlgn="auto">
              <a:spcBef>
                <a:spcPts val="0"/>
              </a:spcBef>
              <a:spcAft>
                <a:spcPts val="0"/>
              </a:spcAft>
              <a:defRPr/>
            </a:pPr>
            <a:fld id="{CD7993B1-D97B-4875-ADFE-95EC8573246D}" type="slidenum">
              <a:rPr lang="en-US" sz="1400" b="1">
                <a:solidFill>
                  <a:srgbClr val="FFFFFF"/>
                </a:solidFill>
                <a:latin typeface="+mn-lt"/>
              </a:rPr>
              <a:pPr algn="ctr" fontAlgn="auto">
                <a:spcBef>
                  <a:spcPts val="0"/>
                </a:spcBef>
                <a:spcAft>
                  <a:spcPts val="0"/>
                </a:spcAft>
                <a:defRPr/>
              </a:pPr>
              <a:t>9</a:t>
            </a:fld>
            <a:endParaRPr lang="en-US" sz="1400" b="1">
              <a:solidFill>
                <a:srgbClr val="FFFFFF"/>
              </a:solidFill>
              <a:latin typeface="+mn-lt"/>
            </a:endParaRPr>
          </a:p>
        </p:txBody>
      </p:sp>
      <p:sp>
        <p:nvSpPr>
          <p:cNvPr id="229379" name="Rectangle 2"/>
          <p:cNvSpPr>
            <a:spLocks noGrp="1" noChangeArrowheads="1"/>
          </p:cNvSpPr>
          <p:nvPr>
            <p:ph type="title" idx="4294967295"/>
          </p:nvPr>
        </p:nvSpPr>
        <p:spPr>
          <a:xfrm>
            <a:off x="460375" y="85725"/>
            <a:ext cx="8229600" cy="762000"/>
          </a:xfrm>
        </p:spPr>
        <p:txBody>
          <a:bodyPr/>
          <a:lstStyle/>
          <a:p>
            <a:r>
              <a:rPr lang="en-US" sz="3600"/>
              <a:t>Planning, Estimating, Scheduling</a:t>
            </a:r>
          </a:p>
        </p:txBody>
      </p:sp>
      <p:sp>
        <p:nvSpPr>
          <p:cNvPr id="229380" name="Rectangle 3"/>
          <p:cNvSpPr>
            <a:spLocks noGrp="1" noChangeArrowheads="1"/>
          </p:cNvSpPr>
          <p:nvPr>
            <p:ph type="body" idx="4294967295"/>
          </p:nvPr>
        </p:nvSpPr>
        <p:spPr>
          <a:xfrm>
            <a:off x="152400" y="838200"/>
            <a:ext cx="8763000" cy="5373688"/>
          </a:xfrm>
        </p:spPr>
        <p:txBody>
          <a:bodyPr/>
          <a:lstStyle/>
          <a:p>
            <a:pPr marL="319088" indent="-319088"/>
            <a:r>
              <a:rPr lang="en-US" sz="2700" dirty="0"/>
              <a:t>What’s the difference?</a:t>
            </a:r>
          </a:p>
          <a:p>
            <a:pPr lvl="1"/>
            <a:r>
              <a:rPr lang="en-US" sz="2300" dirty="0">
                <a:solidFill>
                  <a:srgbClr val="FF0000"/>
                </a:solidFill>
              </a:rPr>
              <a:t>Plan</a:t>
            </a:r>
            <a:r>
              <a:rPr lang="en-US" sz="2300" dirty="0"/>
              <a:t>: Identify activities. No specific start and end dates.</a:t>
            </a:r>
          </a:p>
          <a:p>
            <a:pPr lvl="1"/>
            <a:r>
              <a:rPr lang="en-US" sz="2300" dirty="0">
                <a:solidFill>
                  <a:srgbClr val="FF0000"/>
                </a:solidFill>
              </a:rPr>
              <a:t>Estimating</a:t>
            </a:r>
            <a:r>
              <a:rPr lang="en-US" sz="2300" dirty="0"/>
              <a:t>: Determining the size &amp; duration of activities.</a:t>
            </a:r>
          </a:p>
          <a:p>
            <a:pPr lvl="1"/>
            <a:r>
              <a:rPr lang="en-US" sz="2300" dirty="0">
                <a:solidFill>
                  <a:srgbClr val="FF0000"/>
                </a:solidFill>
              </a:rPr>
              <a:t>Schedule</a:t>
            </a:r>
            <a:r>
              <a:rPr lang="en-US" sz="2300" dirty="0"/>
              <a:t>: Adds specific start and end dates, relationships, and resources.</a:t>
            </a:r>
          </a:p>
          <a:p>
            <a:pPr marL="319088" indent="-319088"/>
            <a:r>
              <a:rPr lang="en-US" sz="2400" dirty="0"/>
              <a:t>Project Planning: A 12 Step Program</a:t>
            </a:r>
          </a:p>
        </p:txBody>
      </p:sp>
      <p:sp>
        <p:nvSpPr>
          <p:cNvPr id="229381" name="Rectangle 3"/>
          <p:cNvSpPr>
            <a:spLocks noChangeArrowheads="1"/>
          </p:cNvSpPr>
          <p:nvPr/>
        </p:nvSpPr>
        <p:spPr bwMode="auto">
          <a:xfrm>
            <a:off x="457200" y="3771900"/>
            <a:ext cx="3733800" cy="2601913"/>
          </a:xfrm>
          <a:prstGeom prst="rect">
            <a:avLst/>
          </a:prstGeom>
          <a:noFill/>
          <a:ln w="9525">
            <a:noFill/>
            <a:miter lim="800000"/>
            <a:headEnd/>
            <a:tailEnd/>
          </a:ln>
        </p:spPr>
        <p:txBody>
          <a:bodyPr/>
          <a:lstStyle/>
          <a:p>
            <a:pPr marL="533400" indent="-533400">
              <a:spcBef>
                <a:spcPct val="20000"/>
              </a:spcBef>
              <a:buFontTx/>
              <a:buAutoNum type="arabicParenR"/>
            </a:pPr>
            <a:r>
              <a:rPr lang="en-US" sz="2400" dirty="0"/>
              <a:t>Set goal and scope</a:t>
            </a:r>
          </a:p>
          <a:p>
            <a:pPr marL="533400" indent="-533400">
              <a:spcBef>
                <a:spcPct val="20000"/>
              </a:spcBef>
              <a:buFontTx/>
              <a:buAutoNum type="arabicParenR"/>
            </a:pPr>
            <a:r>
              <a:rPr lang="en-US" sz="2400" dirty="0"/>
              <a:t>Select lifecycle</a:t>
            </a:r>
          </a:p>
          <a:p>
            <a:pPr marL="533400" indent="-533400">
              <a:spcBef>
                <a:spcPct val="20000"/>
              </a:spcBef>
              <a:buFontTx/>
              <a:buAutoNum type="arabicParenR"/>
            </a:pPr>
            <a:r>
              <a:rPr lang="en-US" sz="2400" dirty="0"/>
              <a:t>Set org. team form</a:t>
            </a:r>
          </a:p>
          <a:p>
            <a:pPr marL="533400" indent="-533400">
              <a:spcBef>
                <a:spcPct val="20000"/>
              </a:spcBef>
              <a:buFontTx/>
              <a:buAutoNum type="arabicParenR"/>
            </a:pPr>
            <a:r>
              <a:rPr lang="en-US" sz="2400" dirty="0"/>
              <a:t>Start team selection</a:t>
            </a:r>
          </a:p>
          <a:p>
            <a:pPr marL="533400" indent="-533400">
              <a:spcBef>
                <a:spcPct val="20000"/>
              </a:spcBef>
              <a:buFontTx/>
              <a:buAutoNum type="arabicParenR"/>
            </a:pPr>
            <a:r>
              <a:rPr lang="en-US" sz="2400" dirty="0"/>
              <a:t>Determine risks</a:t>
            </a:r>
          </a:p>
          <a:p>
            <a:pPr marL="533400" indent="-533400">
              <a:spcBef>
                <a:spcPct val="20000"/>
              </a:spcBef>
              <a:buFontTx/>
              <a:buAutoNum type="arabicParenR"/>
            </a:pPr>
            <a:r>
              <a:rPr lang="en-US" sz="2400" dirty="0"/>
              <a:t>Create WBS</a:t>
            </a:r>
          </a:p>
        </p:txBody>
      </p:sp>
      <p:sp>
        <p:nvSpPr>
          <p:cNvPr id="229382" name="Rectangle 4"/>
          <p:cNvSpPr>
            <a:spLocks noChangeArrowheads="1"/>
          </p:cNvSpPr>
          <p:nvPr/>
        </p:nvSpPr>
        <p:spPr bwMode="auto">
          <a:xfrm>
            <a:off x="4824413" y="3657600"/>
            <a:ext cx="3886200" cy="3059113"/>
          </a:xfrm>
          <a:prstGeom prst="rect">
            <a:avLst/>
          </a:prstGeom>
          <a:noFill/>
          <a:ln w="9525">
            <a:noFill/>
            <a:miter lim="800000"/>
            <a:headEnd/>
            <a:tailEnd/>
          </a:ln>
        </p:spPr>
        <p:txBody>
          <a:bodyPr/>
          <a:lstStyle/>
          <a:p>
            <a:pPr marL="533400" indent="-533400">
              <a:spcBef>
                <a:spcPct val="20000"/>
              </a:spcBef>
              <a:buFontTx/>
              <a:buAutoNum type="arabicParenR" startAt="7"/>
            </a:pPr>
            <a:r>
              <a:rPr lang="en-US" sz="2400"/>
              <a:t>Identify tasks</a:t>
            </a:r>
          </a:p>
          <a:p>
            <a:pPr marL="533400" indent="-533400">
              <a:spcBef>
                <a:spcPct val="20000"/>
              </a:spcBef>
              <a:buFontTx/>
              <a:buAutoNum type="arabicParenR" startAt="7"/>
            </a:pPr>
            <a:r>
              <a:rPr lang="en-US" sz="2400"/>
              <a:t>Estimate size</a:t>
            </a:r>
          </a:p>
          <a:p>
            <a:pPr marL="533400" indent="-533400">
              <a:spcBef>
                <a:spcPct val="20000"/>
              </a:spcBef>
              <a:buFontTx/>
              <a:buAutoNum type="arabicParenR" startAt="7"/>
            </a:pPr>
            <a:r>
              <a:rPr lang="en-US" sz="2400"/>
              <a:t>Estimate effort</a:t>
            </a:r>
          </a:p>
          <a:p>
            <a:pPr marL="533400" indent="-533400">
              <a:spcBef>
                <a:spcPct val="20000"/>
              </a:spcBef>
              <a:buFontTx/>
              <a:buAutoNum type="arabicParenR" startAt="7"/>
            </a:pPr>
            <a:r>
              <a:rPr lang="en-US" sz="2400"/>
              <a:t>Identify task dependencies</a:t>
            </a:r>
          </a:p>
          <a:p>
            <a:pPr marL="533400" indent="-533400">
              <a:spcBef>
                <a:spcPct val="20000"/>
              </a:spcBef>
              <a:buFontTx/>
              <a:buAutoNum type="arabicParenR" startAt="7"/>
            </a:pPr>
            <a:r>
              <a:rPr lang="en-US" sz="2400"/>
              <a:t>Assign resources</a:t>
            </a:r>
          </a:p>
          <a:p>
            <a:pPr marL="533400" indent="-533400">
              <a:spcBef>
                <a:spcPct val="20000"/>
              </a:spcBef>
              <a:buFontTx/>
              <a:buAutoNum type="arabicParenR" startAt="7"/>
            </a:pPr>
            <a:r>
              <a:rPr lang="en-US" sz="2400"/>
              <a:t>Schedule work</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1813</TotalTime>
  <Words>4300</Words>
  <Application>Microsoft Office PowerPoint</Application>
  <PresentationFormat>On-screen Show (4:3)</PresentationFormat>
  <Paragraphs>611</Paragraphs>
  <Slides>66</Slides>
  <Notes>20</Notes>
  <HiddenSlides>9</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-apple-system</vt:lpstr>
      <vt:lpstr>Arial</vt:lpstr>
      <vt:lpstr>Arial</vt:lpstr>
      <vt:lpstr>Google Sans</vt:lpstr>
      <vt:lpstr>Helvetica Neue</vt:lpstr>
      <vt:lpstr>Lato</vt:lpstr>
      <vt:lpstr>Tahoma</vt:lpstr>
      <vt:lpstr>Times New Roman</vt:lpstr>
      <vt:lpstr>Wingdings</vt:lpstr>
      <vt:lpstr>Default Design</vt:lpstr>
      <vt:lpstr>Visio</vt:lpstr>
      <vt:lpstr>Software Project Planning</vt:lpstr>
      <vt:lpstr>‘Step Wise’ - an overview</vt:lpstr>
      <vt:lpstr>Step Wise – An Overview</vt:lpstr>
      <vt:lpstr>PowerPoint Presentation</vt:lpstr>
      <vt:lpstr>PowerPoint Presentation</vt:lpstr>
      <vt:lpstr>Project Planning</vt:lpstr>
      <vt:lpstr>Project Plan</vt:lpstr>
      <vt:lpstr>PowerPoint Presentation</vt:lpstr>
      <vt:lpstr>Planning, Estimating, Scheduling</vt:lpstr>
      <vt:lpstr>Project Planning</vt:lpstr>
      <vt:lpstr>PowerPoint Presentation</vt:lpstr>
      <vt:lpstr>Inputs and Outputs of Project Planning</vt:lpstr>
      <vt:lpstr>Defining Life Cycle Model</vt:lpstr>
      <vt:lpstr>PowerPoint Presentation</vt:lpstr>
      <vt:lpstr>Selecting a Life Cycle Model - Project Characteristic Category Matrix Requirements</vt:lpstr>
      <vt:lpstr>Selecting a Life Cycle Model - Project Characteristic Category Matrix Project Team</vt:lpstr>
      <vt:lpstr>PowerPoint Presentation</vt:lpstr>
      <vt:lpstr>PowerPoint Presentation</vt:lpstr>
      <vt:lpstr>PowerPoint Presentation</vt:lpstr>
      <vt:lpstr>Selecting a Life Cycle Model - Project Characteristic Category Matrix User Community</vt:lpstr>
      <vt:lpstr>Project Schedule</vt:lpstr>
      <vt:lpstr>Project Schedule</vt:lpstr>
      <vt:lpstr>How To Schedule</vt:lpstr>
      <vt:lpstr>Risk Plan</vt:lpstr>
      <vt:lpstr>Risk Plan Example</vt:lpstr>
      <vt:lpstr>Software Project Time Management</vt:lpstr>
      <vt:lpstr>Project Time Management Processes</vt:lpstr>
      <vt:lpstr>Project Time Management Processes</vt:lpstr>
      <vt:lpstr>Project Activity Planning </vt:lpstr>
      <vt:lpstr>Activity Definition</vt:lpstr>
      <vt:lpstr>Activity Lists and Attributes</vt:lpstr>
      <vt:lpstr>PowerPoint Presentation</vt:lpstr>
      <vt:lpstr>PowerPoint Presentation</vt:lpstr>
      <vt:lpstr>Types of Dependencies</vt:lpstr>
      <vt:lpstr>Network Diagrams</vt:lpstr>
      <vt:lpstr>Critical Path Method (CPM)</vt:lpstr>
      <vt:lpstr>Using Critical Path Analysis to Make Schedule Trade-offs</vt:lpstr>
      <vt:lpstr>Arrow Diagramming Method (ADM)</vt:lpstr>
      <vt:lpstr>PowerPoint Presentation</vt:lpstr>
      <vt:lpstr>Process for Creating AOA Diagrams</vt:lpstr>
      <vt:lpstr>Activity on Arrow (Arrow Diagramming)</vt:lpstr>
      <vt:lpstr>Activity on Arrow</vt:lpstr>
      <vt:lpstr>Precedence Diagramming Method (PDM- AON)</vt:lpstr>
      <vt:lpstr>PowerPoint Presentation</vt:lpstr>
      <vt:lpstr>Finding the Critical Path</vt:lpstr>
      <vt:lpstr>Early and Late Start and Finish Dates</vt:lpstr>
      <vt:lpstr>Example 1</vt:lpstr>
      <vt:lpstr>Adding time dimension</vt:lpstr>
      <vt:lpstr>The forward pass</vt:lpstr>
      <vt:lpstr>Network After Fwd Pass</vt:lpstr>
      <vt:lpstr>The backward pass</vt:lpstr>
      <vt:lpstr>Backward pass</vt:lpstr>
      <vt:lpstr>Slack or Float</vt:lpstr>
      <vt:lpstr>Critical Path?</vt:lpstr>
      <vt:lpstr>Critical Path</vt:lpstr>
      <vt:lpstr>Example- 2  </vt:lpstr>
      <vt:lpstr>Example 3</vt:lpstr>
      <vt:lpstr>Exercise </vt:lpstr>
      <vt:lpstr>Scenario</vt:lpstr>
      <vt:lpstr>Exercise </vt:lpstr>
      <vt:lpstr>Exercise-Sol  </vt:lpstr>
      <vt:lpstr>Exercise-Sol  </vt:lpstr>
      <vt:lpstr>Exercise-Sol </vt:lpstr>
      <vt:lpstr>Calculating Critical Path </vt:lpstr>
      <vt:lpstr>Calculating Critical Path- Sol  </vt:lpstr>
      <vt:lpstr>Calculating Critical Path-Sol  </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SPM &amp;  Classic mistakes</dc:title>
  <dc:creator>Athar</dc:creator>
  <cp:lastModifiedBy>Ruqia Bibi</cp:lastModifiedBy>
  <cp:revision>49</cp:revision>
  <dcterms:created xsi:type="dcterms:W3CDTF">2012-06-24T14:40:05Z</dcterms:created>
  <dcterms:modified xsi:type="dcterms:W3CDTF">2023-10-24T06:11:35Z</dcterms:modified>
</cp:coreProperties>
</file>