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7" r:id="rId2"/>
    <p:sldId id="473" r:id="rId3"/>
    <p:sldId id="277" r:id="rId4"/>
    <p:sldId id="259" r:id="rId5"/>
    <p:sldId id="279" r:id="rId6"/>
    <p:sldId id="280" r:id="rId7"/>
    <p:sldId id="261" r:id="rId8"/>
    <p:sldId id="262" r:id="rId9"/>
    <p:sldId id="263" r:id="rId10"/>
    <p:sldId id="264" r:id="rId11"/>
    <p:sldId id="283" r:id="rId12"/>
    <p:sldId id="290" r:id="rId13"/>
    <p:sldId id="267" r:id="rId14"/>
    <p:sldId id="299" r:id="rId15"/>
    <p:sldId id="282" r:id="rId16"/>
    <p:sldId id="272" r:id="rId17"/>
    <p:sldId id="270" r:id="rId18"/>
    <p:sldId id="297" r:id="rId19"/>
    <p:sldId id="273" r:id="rId20"/>
    <p:sldId id="322" r:id="rId21"/>
    <p:sldId id="323" r:id="rId22"/>
    <p:sldId id="474" r:id="rId23"/>
    <p:sldId id="288" r:id="rId24"/>
    <p:sldId id="475" r:id="rId25"/>
    <p:sldId id="476" r:id="rId26"/>
    <p:sldId id="275" r:id="rId27"/>
    <p:sldId id="276" r:id="rId28"/>
    <p:sldId id="281" r:id="rId29"/>
    <p:sldId id="291" r:id="rId30"/>
    <p:sldId id="477" r:id="rId31"/>
    <p:sldId id="478"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87" autoAdjust="0"/>
  </p:normalViewPr>
  <p:slideViewPr>
    <p:cSldViewPr>
      <p:cViewPr varScale="1">
        <p:scale>
          <a:sx n="74" d="100"/>
          <a:sy n="74" d="100"/>
        </p:scale>
        <p:origin x="171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FBDAF64-04BB-43E0-A39B-55E0F3838D2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4099" name="Rectangle 3">
            <a:extLst>
              <a:ext uri="{FF2B5EF4-FFF2-40B4-BE49-F238E27FC236}">
                <a16:creationId xmlns:a16="http://schemas.microsoft.com/office/drawing/2014/main" id="{4AC760E3-6FE3-4579-9F98-116D13631F7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2052" name="Rectangle 4">
            <a:extLst>
              <a:ext uri="{FF2B5EF4-FFF2-40B4-BE49-F238E27FC236}">
                <a16:creationId xmlns:a16="http://schemas.microsoft.com/office/drawing/2014/main" id="{053818AB-11F8-491D-9133-EEA3B06DAA9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A362A9B7-28EC-42CB-9C18-3DD9C76A5B9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58F4636D-F0D3-4B48-8477-D8567082C46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4103" name="Rectangle 7">
            <a:extLst>
              <a:ext uri="{FF2B5EF4-FFF2-40B4-BE49-F238E27FC236}">
                <a16:creationId xmlns:a16="http://schemas.microsoft.com/office/drawing/2014/main" id="{79413CC6-9456-4912-8B54-750F7E92E745}"/>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19ABE7A7-89BC-4845-AB7A-616588D60F0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0B319984-5BBC-4AB2-88A2-290AD849EA4E}"/>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7B729694-939F-4026-ABD6-995E6ED24FF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90751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expected time is the duration.</a:t>
            </a:r>
          </a:p>
        </p:txBody>
      </p:sp>
      <p:sp>
        <p:nvSpPr>
          <p:cNvPr id="4" name="Slide Number Placeholder 3"/>
          <p:cNvSpPr>
            <a:spLocks noGrp="1"/>
          </p:cNvSpPr>
          <p:nvPr>
            <p:ph type="sldNum" sz="quarter" idx="5"/>
          </p:nvPr>
        </p:nvSpPr>
        <p:spPr/>
        <p:txBody>
          <a:bodyPr/>
          <a:lstStyle/>
          <a:p>
            <a:fld id="{19ABE7A7-89BC-4845-AB7A-616588D60F01}" type="slidenum">
              <a:rPr lang="en-US" altLang="en-US" smtClean="0"/>
              <a:pPr/>
              <a:t>31</a:t>
            </a:fld>
            <a:endParaRPr lang="en-US" altLang="en-US"/>
          </a:p>
        </p:txBody>
      </p:sp>
    </p:spTree>
    <p:extLst>
      <p:ext uri="{BB962C8B-B14F-4D97-AF65-F5344CB8AC3E}">
        <p14:creationId xmlns:p14="http://schemas.microsoft.com/office/powerpoint/2010/main" val="3495754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27D4ADF6-4382-4461-8DE1-8196F2E8F662}"/>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2D8E91EA-948F-4BDE-8794-F0415AA092AE}"/>
              </a:ext>
            </a:extLst>
          </p:cNvPr>
          <p:cNvSpPr>
            <a:spLocks noGrp="1" noChangeArrowheads="1"/>
          </p:cNvSpPr>
          <p:nvPr>
            <p:ph type="body" idx="1"/>
          </p:nvPr>
        </p:nvSpPr>
        <p:spPr/>
        <p:txBody>
          <a:bodyPr/>
          <a:lstStyle/>
          <a:p>
            <a:r>
              <a:rPr lang="en-US" b="1" i="0" dirty="0">
                <a:solidFill>
                  <a:srgbClr val="202124"/>
                </a:solidFill>
                <a:effectLst/>
                <a:latin typeface="arial" panose="020B0604020202020204" pitchFamily="34" charset="0"/>
              </a:rPr>
              <a:t>Program Evaluation and Review Technique</a:t>
            </a:r>
            <a:endParaRPr lang="en-US" altLang="en-US" dirty="0"/>
          </a:p>
        </p:txBody>
      </p:sp>
    </p:spTree>
    <p:extLst>
      <p:ext uri="{BB962C8B-B14F-4D97-AF65-F5344CB8AC3E}">
        <p14:creationId xmlns:p14="http://schemas.microsoft.com/office/powerpoint/2010/main" val="2944216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a:t>
            </a:r>
          </a:p>
        </p:txBody>
      </p:sp>
      <p:sp>
        <p:nvSpPr>
          <p:cNvPr id="4" name="Slide Number Placeholder 3"/>
          <p:cNvSpPr>
            <a:spLocks noGrp="1"/>
          </p:cNvSpPr>
          <p:nvPr>
            <p:ph type="sldNum" sz="quarter" idx="5"/>
          </p:nvPr>
        </p:nvSpPr>
        <p:spPr/>
        <p:txBody>
          <a:bodyPr/>
          <a:lstStyle/>
          <a:p>
            <a:fld id="{19ABE7A7-89BC-4845-AB7A-616588D60F01}" type="slidenum">
              <a:rPr lang="en-US" altLang="en-US" smtClean="0"/>
              <a:pPr/>
              <a:t>9</a:t>
            </a:fld>
            <a:endParaRPr lang="en-US" altLang="en-US"/>
          </a:p>
        </p:txBody>
      </p:sp>
    </p:spTree>
    <p:extLst>
      <p:ext uri="{BB962C8B-B14F-4D97-AF65-F5344CB8AC3E}">
        <p14:creationId xmlns:p14="http://schemas.microsoft.com/office/powerpoint/2010/main" val="4291576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solidFill>
                  <a:schemeClr val="tx1"/>
                </a:solidFill>
              </a:rPr>
              <a:t>the expected time is the average time the task would require if the task were repeated on a number of occasions over an extended period of time.</a:t>
            </a:r>
          </a:p>
          <a:p>
            <a:pPr algn="l"/>
            <a:r>
              <a:rPr lang="en-US" b="0" i="0" dirty="0">
                <a:solidFill>
                  <a:srgbClr val="E8EAED"/>
                </a:solidFill>
                <a:effectLst/>
                <a:latin typeface="Google Sans"/>
              </a:rPr>
              <a:t>What is optimistic pessimistic and most likely time?</a:t>
            </a:r>
            <a:endParaRPr lang="en-US" b="0" i="0" dirty="0">
              <a:solidFill>
                <a:srgbClr val="BDC1C6"/>
              </a:solidFill>
              <a:effectLst/>
              <a:latin typeface="arial" panose="020B0604020202020204" pitchFamily="34" charset="0"/>
            </a:endParaRPr>
          </a:p>
          <a:p>
            <a:pPr algn="l"/>
            <a:r>
              <a:rPr lang="en-US" b="0" i="0" dirty="0">
                <a:solidFill>
                  <a:srgbClr val="E2EEFF"/>
                </a:solidFill>
                <a:effectLst/>
                <a:latin typeface="Google Sans"/>
              </a:rPr>
              <a:t>Optimistic time – The least amount of time it can take to complete a task</a:t>
            </a:r>
            <a:r>
              <a:rPr lang="en-US" b="0" i="0" dirty="0">
                <a:solidFill>
                  <a:srgbClr val="BDC1C6"/>
                </a:solidFill>
                <a:effectLst/>
                <a:latin typeface="Google Sans"/>
              </a:rPr>
              <a:t>. </a:t>
            </a:r>
            <a:r>
              <a:rPr lang="en-US" b="0" i="0" dirty="0">
                <a:solidFill>
                  <a:srgbClr val="E2EEFF"/>
                </a:solidFill>
                <a:effectLst/>
                <a:latin typeface="Google Sans"/>
              </a:rPr>
              <a:t>Pessimistic time – The maximum amount of time it should take to complete a task</a:t>
            </a:r>
            <a:r>
              <a:rPr lang="en-US" b="0" i="0" dirty="0">
                <a:solidFill>
                  <a:srgbClr val="BDC1C6"/>
                </a:solidFill>
                <a:effectLst/>
                <a:latin typeface="Google Sans"/>
              </a:rPr>
              <a:t>. </a:t>
            </a:r>
            <a:r>
              <a:rPr lang="en-US" b="0" i="0" dirty="0">
                <a:solidFill>
                  <a:srgbClr val="E2EEFF"/>
                </a:solidFill>
                <a:effectLst/>
                <a:latin typeface="Google Sans"/>
              </a:rPr>
              <a:t>Most likely time</a:t>
            </a:r>
            <a:r>
              <a:rPr lang="en-US" b="0" i="0" dirty="0">
                <a:solidFill>
                  <a:srgbClr val="BDC1C6"/>
                </a:solidFill>
                <a:effectLst/>
                <a:latin typeface="Google Sans"/>
              </a:rPr>
              <a:t> – Assuming there are no problems, the best or most reasonable estimate of how long it should take to complete a task.</a:t>
            </a:r>
            <a:endParaRPr lang="en-US" b="0" i="0" dirty="0">
              <a:solidFill>
                <a:srgbClr val="BDC1C6"/>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19ABE7A7-89BC-4845-AB7A-616588D60F01}" type="slidenum">
              <a:rPr lang="en-US" altLang="en-US" smtClean="0"/>
              <a:pPr/>
              <a:t>10</a:t>
            </a:fld>
            <a:endParaRPr lang="en-US" altLang="en-US"/>
          </a:p>
        </p:txBody>
      </p:sp>
    </p:spTree>
    <p:extLst>
      <p:ext uri="{BB962C8B-B14F-4D97-AF65-F5344CB8AC3E}">
        <p14:creationId xmlns:p14="http://schemas.microsoft.com/office/powerpoint/2010/main" val="3431896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Symbol" pitchFamily="18" charset="2"/>
              <a:buChar char="·"/>
            </a:pPr>
            <a:r>
              <a:rPr lang="en-US" sz="1200" b="1" i="1" dirty="0">
                <a:solidFill>
                  <a:srgbClr val="CCFF66"/>
                </a:solidFill>
                <a:effectLst/>
              </a:rPr>
              <a:t>Most likely time</a:t>
            </a:r>
            <a:r>
              <a:rPr lang="en-US" sz="1200" b="1" dirty="0">
                <a:solidFill>
                  <a:srgbClr val="CCFF66"/>
                </a:solidFill>
                <a:effectLst/>
              </a:rPr>
              <a:t> (M):</a:t>
            </a:r>
            <a:r>
              <a:rPr lang="en-US" sz="1200" dirty="0">
                <a:effectLst/>
              </a:rPr>
              <a:t> the best estimate of the time required to accomplish a task, assuming everything proceeds as normal. </a:t>
            </a:r>
          </a:p>
          <a:p>
            <a:pPr algn="just">
              <a:buFont typeface="Symbol" pitchFamily="18" charset="2"/>
              <a:buChar char="·"/>
            </a:pPr>
            <a:r>
              <a:rPr lang="en-US" sz="1200" b="1" i="1" dirty="0">
                <a:solidFill>
                  <a:srgbClr val="CCFF66"/>
                </a:solidFill>
                <a:effectLst/>
              </a:rPr>
              <a:t>Expected time</a:t>
            </a:r>
            <a:r>
              <a:rPr lang="en-US" sz="1200" b="1" dirty="0">
                <a:solidFill>
                  <a:srgbClr val="CCFF66"/>
                </a:solidFill>
                <a:effectLst/>
              </a:rPr>
              <a:t> (T</a:t>
            </a:r>
            <a:r>
              <a:rPr lang="en-US" sz="1200" b="1" baseline="-25000" dirty="0">
                <a:solidFill>
                  <a:srgbClr val="CCFF66"/>
                </a:solidFill>
                <a:effectLst/>
              </a:rPr>
              <a:t>E</a:t>
            </a:r>
            <a:r>
              <a:rPr lang="en-US" sz="1200" b="1" dirty="0">
                <a:solidFill>
                  <a:srgbClr val="CCFF66"/>
                </a:solidFill>
                <a:effectLst/>
              </a:rPr>
              <a:t>):</a:t>
            </a:r>
            <a:r>
              <a:rPr lang="en-US" sz="1200" dirty="0">
                <a:effectLst/>
              </a:rPr>
              <a:t> the best estimate of the time required to accomplish a task, assuming everything proceeds as normal (the implication being that the expected time is the average time the task would require if the task were repeated on a number of occasions over an extended period of time). </a:t>
            </a:r>
          </a:p>
          <a:p>
            <a:endParaRPr lang="en-US" dirty="0"/>
          </a:p>
          <a:p>
            <a:r>
              <a:rPr lang="en-US" b="0" i="0" dirty="0">
                <a:solidFill>
                  <a:srgbClr val="E2EEFF"/>
                </a:solidFill>
                <a:effectLst/>
                <a:latin typeface="Google Sans"/>
              </a:rPr>
              <a:t>Standard deviation measures how far apart numbers are in a data set.</a:t>
            </a:r>
            <a:r>
              <a:rPr lang="en-US" b="0" i="0" dirty="0">
                <a:solidFill>
                  <a:srgbClr val="E8EAED"/>
                </a:solidFill>
                <a:effectLst/>
                <a:latin typeface="Google Sans"/>
              </a:rPr>
              <a:t> </a:t>
            </a:r>
            <a:r>
              <a:rPr lang="en-US" b="0" i="0" dirty="0">
                <a:solidFill>
                  <a:srgbClr val="E2EEFF"/>
                </a:solidFill>
                <a:effectLst/>
                <a:latin typeface="Google Sans"/>
              </a:rPr>
              <a:t>Variance, on the other hand, gives an actual value to how much the numbers in a data set vary from the mean</a:t>
            </a:r>
            <a:r>
              <a:rPr lang="en-US" b="0" i="0" dirty="0">
                <a:solidFill>
                  <a:srgbClr val="E8EAED"/>
                </a:solidFill>
                <a:effectLst/>
                <a:latin typeface="Google Sans"/>
              </a:rPr>
              <a:t>. </a:t>
            </a:r>
            <a:endParaRPr lang="en-US" dirty="0"/>
          </a:p>
        </p:txBody>
      </p:sp>
      <p:sp>
        <p:nvSpPr>
          <p:cNvPr id="4" name="Slide Number Placeholder 3"/>
          <p:cNvSpPr>
            <a:spLocks noGrp="1"/>
          </p:cNvSpPr>
          <p:nvPr>
            <p:ph type="sldNum" sz="quarter" idx="5"/>
          </p:nvPr>
        </p:nvSpPr>
        <p:spPr/>
        <p:txBody>
          <a:bodyPr/>
          <a:lstStyle/>
          <a:p>
            <a:fld id="{19ABE7A7-89BC-4845-AB7A-616588D60F01}" type="slidenum">
              <a:rPr lang="en-US" altLang="en-US" smtClean="0"/>
              <a:pPr/>
              <a:t>14</a:t>
            </a:fld>
            <a:endParaRPr lang="en-US" altLang="en-US"/>
          </a:p>
        </p:txBody>
      </p:sp>
    </p:spTree>
    <p:extLst>
      <p:ext uri="{BB962C8B-B14F-4D97-AF65-F5344CB8AC3E}">
        <p14:creationId xmlns:p14="http://schemas.microsoft.com/office/powerpoint/2010/main" val="2308633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25.49%</a:t>
            </a:r>
          </a:p>
          <a:p>
            <a:endParaRPr lang="en-US" dirty="0"/>
          </a:p>
        </p:txBody>
      </p:sp>
      <p:sp>
        <p:nvSpPr>
          <p:cNvPr id="4" name="Slide Number Placeholder 3"/>
          <p:cNvSpPr>
            <a:spLocks noGrp="1"/>
          </p:cNvSpPr>
          <p:nvPr>
            <p:ph type="sldNum" sz="quarter" idx="5"/>
          </p:nvPr>
        </p:nvSpPr>
        <p:spPr/>
        <p:txBody>
          <a:bodyPr/>
          <a:lstStyle/>
          <a:p>
            <a:fld id="{19ABE7A7-89BC-4845-AB7A-616588D60F01}" type="slidenum">
              <a:rPr lang="en-US" altLang="en-US" smtClean="0"/>
              <a:pPr/>
              <a:t>22</a:t>
            </a:fld>
            <a:endParaRPr lang="en-US" altLang="en-US"/>
          </a:p>
        </p:txBody>
      </p:sp>
    </p:spTree>
    <p:extLst>
      <p:ext uri="{BB962C8B-B14F-4D97-AF65-F5344CB8AC3E}">
        <p14:creationId xmlns:p14="http://schemas.microsoft.com/office/powerpoint/2010/main" val="4261133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8031D73B-5AD3-4B98-BCCC-C3172AD20CC5}"/>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0E256EE2-9892-4E44-BE7A-8FBA1D0E648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D5E5165A-0727-41CC-B4A5-245198C8129A}"/>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DF976D74-3925-4802-8DF3-C9A6F0541A0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https://www.engineeringenotes.com/networking/network-analysis/top-4-problems-on-pert-network-analysis-networking/15725</a:t>
            </a:r>
          </a:p>
        </p:txBody>
      </p:sp>
      <p:sp>
        <p:nvSpPr>
          <p:cNvPr id="4" name="Slide Number Placeholder 3"/>
          <p:cNvSpPr>
            <a:spLocks noGrp="1"/>
          </p:cNvSpPr>
          <p:nvPr>
            <p:ph type="sldNum" sz="quarter" idx="5"/>
          </p:nvPr>
        </p:nvSpPr>
        <p:spPr/>
        <p:txBody>
          <a:bodyPr/>
          <a:lstStyle/>
          <a:p>
            <a:fld id="{19ABE7A7-89BC-4845-AB7A-616588D60F01}" type="slidenum">
              <a:rPr lang="en-US" altLang="en-US" smtClean="0"/>
              <a:pPr/>
              <a:t>30</a:t>
            </a:fld>
            <a:endParaRPr lang="en-US" altLang="en-US"/>
          </a:p>
        </p:txBody>
      </p:sp>
    </p:spTree>
    <p:extLst>
      <p:ext uri="{BB962C8B-B14F-4D97-AF65-F5344CB8AC3E}">
        <p14:creationId xmlns:p14="http://schemas.microsoft.com/office/powerpoint/2010/main" val="957020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118D1C1D-998B-46B9-AB31-3D4ACA42FB0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693AE1B-9BFA-44FF-AD69-E40165E780AF}"/>
              </a:ext>
            </a:extLst>
          </p:cNvPr>
          <p:cNvSpPr>
            <a:spLocks noGrp="1" noChangeArrowheads="1"/>
          </p:cNvSpPr>
          <p:nvPr>
            <p:ph type="sldNum" sz="quarter" idx="11"/>
          </p:nvPr>
        </p:nvSpPr>
        <p:spPr>
          <a:ln/>
        </p:spPr>
        <p:txBody>
          <a:bodyPr/>
          <a:lstStyle>
            <a:lvl1pPr>
              <a:defRPr/>
            </a:lvl1pPr>
          </a:lstStyle>
          <a:p>
            <a:fld id="{BEC2A92E-03ED-4661-9D52-773681F0DE55}" type="slidenum">
              <a:rPr lang="en-US" altLang="en-US"/>
              <a:pPr/>
              <a:t>‹#›</a:t>
            </a:fld>
            <a:endParaRPr lang="en-US" altLang="en-US"/>
          </a:p>
        </p:txBody>
      </p:sp>
    </p:spTree>
    <p:extLst>
      <p:ext uri="{BB962C8B-B14F-4D97-AF65-F5344CB8AC3E}">
        <p14:creationId xmlns:p14="http://schemas.microsoft.com/office/powerpoint/2010/main" val="369247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2215C714-9A8B-40C1-BEF5-86E72DCEF12A}"/>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18D12F97-D11F-4BED-A601-ECA10F938898}"/>
              </a:ext>
            </a:extLst>
          </p:cNvPr>
          <p:cNvSpPr>
            <a:spLocks noGrp="1" noChangeArrowheads="1"/>
          </p:cNvSpPr>
          <p:nvPr>
            <p:ph type="sldNum" sz="quarter" idx="11"/>
          </p:nvPr>
        </p:nvSpPr>
        <p:spPr>
          <a:ln/>
        </p:spPr>
        <p:txBody>
          <a:bodyPr/>
          <a:lstStyle>
            <a:lvl1pPr>
              <a:defRPr/>
            </a:lvl1pPr>
          </a:lstStyle>
          <a:p>
            <a:fld id="{A735231B-3308-4E29-AAB4-BF040F9D5B18}" type="slidenum">
              <a:rPr lang="en-US" altLang="en-US"/>
              <a:pPr/>
              <a:t>‹#›</a:t>
            </a:fld>
            <a:endParaRPr lang="en-US" altLang="en-US"/>
          </a:p>
        </p:txBody>
      </p:sp>
    </p:spTree>
    <p:extLst>
      <p:ext uri="{BB962C8B-B14F-4D97-AF65-F5344CB8AC3E}">
        <p14:creationId xmlns:p14="http://schemas.microsoft.com/office/powerpoint/2010/main" val="2970060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85725"/>
            <a:ext cx="2190750" cy="6315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85725"/>
            <a:ext cx="6419850" cy="6315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AAAD93C-758A-483B-BFF5-48696EB9DD1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ADDD3D8-C2FC-4E65-9B47-C89A6867C5A9}"/>
              </a:ext>
            </a:extLst>
          </p:cNvPr>
          <p:cNvSpPr>
            <a:spLocks noGrp="1" noChangeArrowheads="1"/>
          </p:cNvSpPr>
          <p:nvPr>
            <p:ph type="sldNum" sz="quarter" idx="11"/>
          </p:nvPr>
        </p:nvSpPr>
        <p:spPr>
          <a:ln/>
        </p:spPr>
        <p:txBody>
          <a:bodyPr/>
          <a:lstStyle>
            <a:lvl1pPr>
              <a:defRPr/>
            </a:lvl1pPr>
          </a:lstStyle>
          <a:p>
            <a:fld id="{66123C8C-5063-4641-BF95-AF1F8D065193}" type="slidenum">
              <a:rPr lang="en-US" altLang="en-US"/>
              <a:pPr/>
              <a:t>‹#›</a:t>
            </a:fld>
            <a:endParaRPr lang="en-US" altLang="en-US"/>
          </a:p>
        </p:txBody>
      </p:sp>
    </p:spTree>
    <p:extLst>
      <p:ext uri="{BB962C8B-B14F-4D97-AF65-F5344CB8AC3E}">
        <p14:creationId xmlns:p14="http://schemas.microsoft.com/office/powerpoint/2010/main" val="3639560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
            <a:ext cx="8229600" cy="762000"/>
          </a:xfrm>
        </p:spPr>
        <p:txBody>
          <a:bodyPr/>
          <a:lstStyle/>
          <a:p>
            <a:r>
              <a:rPr lang="en-US"/>
              <a:t>Click to edit Master title style</a:t>
            </a:r>
          </a:p>
        </p:txBody>
      </p:sp>
      <p:sp>
        <p:nvSpPr>
          <p:cNvPr id="3" name="Table Placeholder 2"/>
          <p:cNvSpPr>
            <a:spLocks noGrp="1"/>
          </p:cNvSpPr>
          <p:nvPr>
            <p:ph type="tbl" idx="1"/>
          </p:nvPr>
        </p:nvSpPr>
        <p:spPr>
          <a:xfrm>
            <a:off x="152400" y="990600"/>
            <a:ext cx="8763000" cy="5410200"/>
          </a:xfrm>
        </p:spPr>
        <p:txBody>
          <a:bodyPr/>
          <a:lstStyle/>
          <a:p>
            <a:pPr lvl="0"/>
            <a:endParaRPr lang="en-US" noProof="0"/>
          </a:p>
        </p:txBody>
      </p:sp>
      <p:sp>
        <p:nvSpPr>
          <p:cNvPr id="4" name="Rectangle 5">
            <a:extLst>
              <a:ext uri="{FF2B5EF4-FFF2-40B4-BE49-F238E27FC236}">
                <a16:creationId xmlns:a16="http://schemas.microsoft.com/office/drawing/2014/main" id="{94AF466A-E3C0-41C3-888C-7DC521D4B596}"/>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DD7FA48-0F7F-48EE-938B-D76EE7BF8DF3}"/>
              </a:ext>
            </a:extLst>
          </p:cNvPr>
          <p:cNvSpPr>
            <a:spLocks noGrp="1" noChangeArrowheads="1"/>
          </p:cNvSpPr>
          <p:nvPr>
            <p:ph type="sldNum" sz="quarter" idx="11"/>
          </p:nvPr>
        </p:nvSpPr>
        <p:spPr>
          <a:ln/>
        </p:spPr>
        <p:txBody>
          <a:bodyPr/>
          <a:lstStyle>
            <a:lvl1pPr>
              <a:defRPr/>
            </a:lvl1pPr>
          </a:lstStyle>
          <a:p>
            <a:fld id="{843EC983-076B-4BD2-83AC-6E7FFD815BD3}" type="slidenum">
              <a:rPr lang="en-US" altLang="en-US"/>
              <a:pPr/>
              <a:t>‹#›</a:t>
            </a:fld>
            <a:endParaRPr lang="en-US" altLang="en-US"/>
          </a:p>
        </p:txBody>
      </p:sp>
    </p:spTree>
    <p:extLst>
      <p:ext uri="{BB962C8B-B14F-4D97-AF65-F5344CB8AC3E}">
        <p14:creationId xmlns:p14="http://schemas.microsoft.com/office/powerpoint/2010/main" val="50094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30B851D-8197-4D43-A7D4-4E70E266DCAD}"/>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8132278-34D5-4B2B-A522-BF48F3680FBE}"/>
              </a:ext>
            </a:extLst>
          </p:cNvPr>
          <p:cNvSpPr>
            <a:spLocks noGrp="1" noChangeArrowheads="1"/>
          </p:cNvSpPr>
          <p:nvPr>
            <p:ph type="sldNum" sz="quarter" idx="11"/>
          </p:nvPr>
        </p:nvSpPr>
        <p:spPr>
          <a:ln/>
        </p:spPr>
        <p:txBody>
          <a:bodyPr/>
          <a:lstStyle>
            <a:lvl1pPr>
              <a:defRPr/>
            </a:lvl1pPr>
          </a:lstStyle>
          <a:p>
            <a:fld id="{946A22DD-ACEE-470C-BAF0-95D0F79F376C}" type="slidenum">
              <a:rPr lang="en-US" altLang="en-US"/>
              <a:pPr/>
              <a:t>‹#›</a:t>
            </a:fld>
            <a:endParaRPr lang="en-US" altLang="en-US"/>
          </a:p>
        </p:txBody>
      </p:sp>
    </p:spTree>
    <p:extLst>
      <p:ext uri="{BB962C8B-B14F-4D97-AF65-F5344CB8AC3E}">
        <p14:creationId xmlns:p14="http://schemas.microsoft.com/office/powerpoint/2010/main" val="1224131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D5078BA3-03C0-467A-82E2-D5CD6291993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28E7AF73-A922-46B4-BD76-D99AD240371C}"/>
              </a:ext>
            </a:extLst>
          </p:cNvPr>
          <p:cNvSpPr>
            <a:spLocks noGrp="1" noChangeArrowheads="1"/>
          </p:cNvSpPr>
          <p:nvPr>
            <p:ph type="sldNum" sz="quarter" idx="11"/>
          </p:nvPr>
        </p:nvSpPr>
        <p:spPr>
          <a:ln/>
        </p:spPr>
        <p:txBody>
          <a:bodyPr/>
          <a:lstStyle>
            <a:lvl1pPr>
              <a:defRPr/>
            </a:lvl1pPr>
          </a:lstStyle>
          <a:p>
            <a:fld id="{1DFEB6FF-86F3-42FD-86AF-E80F5EF2ADFA}" type="slidenum">
              <a:rPr lang="en-US" altLang="en-US"/>
              <a:pPr/>
              <a:t>‹#›</a:t>
            </a:fld>
            <a:endParaRPr lang="en-US" altLang="en-US"/>
          </a:p>
        </p:txBody>
      </p:sp>
    </p:spTree>
    <p:extLst>
      <p:ext uri="{BB962C8B-B14F-4D97-AF65-F5344CB8AC3E}">
        <p14:creationId xmlns:p14="http://schemas.microsoft.com/office/powerpoint/2010/main" val="4135861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990600"/>
            <a:ext cx="43053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990600"/>
            <a:ext cx="43053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8E537EDC-2FDE-483D-AF48-5AFD1B1001E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F332F00-2B94-4E6A-9BC5-5765B9D1D683}"/>
              </a:ext>
            </a:extLst>
          </p:cNvPr>
          <p:cNvSpPr>
            <a:spLocks noGrp="1" noChangeArrowheads="1"/>
          </p:cNvSpPr>
          <p:nvPr>
            <p:ph type="sldNum" sz="quarter" idx="11"/>
          </p:nvPr>
        </p:nvSpPr>
        <p:spPr>
          <a:ln/>
        </p:spPr>
        <p:txBody>
          <a:bodyPr/>
          <a:lstStyle>
            <a:lvl1pPr>
              <a:defRPr/>
            </a:lvl1pPr>
          </a:lstStyle>
          <a:p>
            <a:fld id="{C30BF6F4-1EC8-475C-A2DE-92F4A29ACDB3}" type="slidenum">
              <a:rPr lang="en-US" altLang="en-US"/>
              <a:pPr/>
              <a:t>‹#›</a:t>
            </a:fld>
            <a:endParaRPr lang="en-US" altLang="en-US"/>
          </a:p>
        </p:txBody>
      </p:sp>
    </p:spTree>
    <p:extLst>
      <p:ext uri="{BB962C8B-B14F-4D97-AF65-F5344CB8AC3E}">
        <p14:creationId xmlns:p14="http://schemas.microsoft.com/office/powerpoint/2010/main" val="1377303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1E2DC08B-D7A0-4ACF-91A3-CEE2614F2608}"/>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CE24F2F7-2AFD-45EA-B0FE-309EEAE28E8C}"/>
              </a:ext>
            </a:extLst>
          </p:cNvPr>
          <p:cNvSpPr>
            <a:spLocks noGrp="1" noChangeArrowheads="1"/>
          </p:cNvSpPr>
          <p:nvPr>
            <p:ph type="sldNum" sz="quarter" idx="11"/>
          </p:nvPr>
        </p:nvSpPr>
        <p:spPr>
          <a:ln/>
        </p:spPr>
        <p:txBody>
          <a:bodyPr/>
          <a:lstStyle>
            <a:lvl1pPr>
              <a:defRPr/>
            </a:lvl1pPr>
          </a:lstStyle>
          <a:p>
            <a:fld id="{534438A2-E140-4951-9B5C-A1FB2BC4E4E6}" type="slidenum">
              <a:rPr lang="en-US" altLang="en-US"/>
              <a:pPr/>
              <a:t>‹#›</a:t>
            </a:fld>
            <a:endParaRPr lang="en-US" altLang="en-US"/>
          </a:p>
        </p:txBody>
      </p:sp>
    </p:spTree>
    <p:extLst>
      <p:ext uri="{BB962C8B-B14F-4D97-AF65-F5344CB8AC3E}">
        <p14:creationId xmlns:p14="http://schemas.microsoft.com/office/powerpoint/2010/main" val="203542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C7968436-21C6-4C41-9320-070179B3F2B8}"/>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863DDA0-3BD6-45DA-97BD-1DB8B3C8FFA7}"/>
              </a:ext>
            </a:extLst>
          </p:cNvPr>
          <p:cNvSpPr>
            <a:spLocks noGrp="1" noChangeArrowheads="1"/>
          </p:cNvSpPr>
          <p:nvPr>
            <p:ph type="sldNum" sz="quarter" idx="11"/>
          </p:nvPr>
        </p:nvSpPr>
        <p:spPr>
          <a:ln/>
        </p:spPr>
        <p:txBody>
          <a:bodyPr/>
          <a:lstStyle>
            <a:lvl1pPr>
              <a:defRPr/>
            </a:lvl1pPr>
          </a:lstStyle>
          <a:p>
            <a:fld id="{87D4E053-EA8A-46B9-A6CB-4979B53B4875}" type="slidenum">
              <a:rPr lang="en-US" altLang="en-US"/>
              <a:pPr/>
              <a:t>‹#›</a:t>
            </a:fld>
            <a:endParaRPr lang="en-US" altLang="en-US"/>
          </a:p>
        </p:txBody>
      </p:sp>
    </p:spTree>
    <p:extLst>
      <p:ext uri="{BB962C8B-B14F-4D97-AF65-F5344CB8AC3E}">
        <p14:creationId xmlns:p14="http://schemas.microsoft.com/office/powerpoint/2010/main" val="206507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D5707722-AFAE-45D4-8FB8-64E0A9F159C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84022E17-DF02-41BF-8D19-681371FA6FDE}"/>
              </a:ext>
            </a:extLst>
          </p:cNvPr>
          <p:cNvSpPr>
            <a:spLocks noGrp="1" noChangeArrowheads="1"/>
          </p:cNvSpPr>
          <p:nvPr>
            <p:ph type="sldNum" sz="quarter" idx="11"/>
          </p:nvPr>
        </p:nvSpPr>
        <p:spPr>
          <a:ln/>
        </p:spPr>
        <p:txBody>
          <a:bodyPr/>
          <a:lstStyle>
            <a:lvl1pPr>
              <a:defRPr/>
            </a:lvl1pPr>
          </a:lstStyle>
          <a:p>
            <a:fld id="{9FC357C9-7E08-4C9C-9EE1-99A6D9B538AE}" type="slidenum">
              <a:rPr lang="en-US" altLang="en-US"/>
              <a:pPr/>
              <a:t>‹#›</a:t>
            </a:fld>
            <a:endParaRPr lang="en-US" altLang="en-US"/>
          </a:p>
        </p:txBody>
      </p:sp>
    </p:spTree>
    <p:extLst>
      <p:ext uri="{BB962C8B-B14F-4D97-AF65-F5344CB8AC3E}">
        <p14:creationId xmlns:p14="http://schemas.microsoft.com/office/powerpoint/2010/main" val="2514782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348DE2B6-497C-4E71-B416-7C89F4AF545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3F41B6A-8A5F-4AC9-B63D-1A19D85DEB5B}"/>
              </a:ext>
            </a:extLst>
          </p:cNvPr>
          <p:cNvSpPr>
            <a:spLocks noGrp="1" noChangeArrowheads="1"/>
          </p:cNvSpPr>
          <p:nvPr>
            <p:ph type="sldNum" sz="quarter" idx="11"/>
          </p:nvPr>
        </p:nvSpPr>
        <p:spPr>
          <a:ln/>
        </p:spPr>
        <p:txBody>
          <a:bodyPr/>
          <a:lstStyle>
            <a:lvl1pPr>
              <a:defRPr/>
            </a:lvl1pPr>
          </a:lstStyle>
          <a:p>
            <a:fld id="{BF2A5BDB-1916-4279-AB61-7B679533B09A}" type="slidenum">
              <a:rPr lang="en-US" altLang="en-US"/>
              <a:pPr/>
              <a:t>‹#›</a:t>
            </a:fld>
            <a:endParaRPr lang="en-US" altLang="en-US"/>
          </a:p>
        </p:txBody>
      </p:sp>
    </p:spTree>
    <p:extLst>
      <p:ext uri="{BB962C8B-B14F-4D97-AF65-F5344CB8AC3E}">
        <p14:creationId xmlns:p14="http://schemas.microsoft.com/office/powerpoint/2010/main" val="3265561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EF0D65D7-3A0D-486A-AB6E-9F1B61BFF798}"/>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BA1DFEA-3F6D-4561-BEFC-F8F70684C1B3}"/>
              </a:ext>
            </a:extLst>
          </p:cNvPr>
          <p:cNvSpPr>
            <a:spLocks noGrp="1" noChangeArrowheads="1"/>
          </p:cNvSpPr>
          <p:nvPr>
            <p:ph type="sldNum" sz="quarter" idx="11"/>
          </p:nvPr>
        </p:nvSpPr>
        <p:spPr>
          <a:ln/>
        </p:spPr>
        <p:txBody>
          <a:bodyPr/>
          <a:lstStyle>
            <a:lvl1pPr>
              <a:defRPr/>
            </a:lvl1pPr>
          </a:lstStyle>
          <a:p>
            <a:fld id="{99AE418F-14B1-4100-81ED-F6C87F374F4F}" type="slidenum">
              <a:rPr lang="en-US" altLang="en-US"/>
              <a:pPr/>
              <a:t>‹#›</a:t>
            </a:fld>
            <a:endParaRPr lang="en-US" altLang="en-US"/>
          </a:p>
        </p:txBody>
      </p:sp>
    </p:spTree>
    <p:extLst>
      <p:ext uri="{BB962C8B-B14F-4D97-AF65-F5344CB8AC3E}">
        <p14:creationId xmlns:p14="http://schemas.microsoft.com/office/powerpoint/2010/main" val="4013516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B75B6C4-791A-41D1-9DE6-6B6FE38F4C1B}"/>
              </a:ext>
            </a:extLst>
          </p:cNvPr>
          <p:cNvSpPr>
            <a:spLocks noGrp="1" noChangeArrowheads="1"/>
          </p:cNvSpPr>
          <p:nvPr>
            <p:ph type="title"/>
          </p:nvPr>
        </p:nvSpPr>
        <p:spPr bwMode="auto">
          <a:xfrm>
            <a:off x="457200" y="85725"/>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09E3271-41B0-472B-A945-FEA322259765}"/>
              </a:ext>
            </a:extLst>
          </p:cNvPr>
          <p:cNvSpPr>
            <a:spLocks noGrp="1" noChangeArrowheads="1"/>
          </p:cNvSpPr>
          <p:nvPr>
            <p:ph type="body" idx="1"/>
          </p:nvPr>
        </p:nvSpPr>
        <p:spPr bwMode="auto">
          <a:xfrm>
            <a:off x="152400" y="990600"/>
            <a:ext cx="8763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8337E553-BEEB-47D1-9A34-03F714A1B4CA}"/>
              </a:ext>
            </a:extLst>
          </p:cNvPr>
          <p:cNvSpPr>
            <a:spLocks noGrp="1" noChangeArrowheads="1"/>
          </p:cNvSpPr>
          <p:nvPr>
            <p:ph type="ftr" sz="quarter" idx="3"/>
          </p:nvPr>
        </p:nvSpPr>
        <p:spPr bwMode="auto">
          <a:xfrm>
            <a:off x="95250" y="6610350"/>
            <a:ext cx="43434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900">
                <a:latin typeface="Arial" pitchFamily="34" charset="0"/>
              </a:defRPr>
            </a:lvl1pPr>
          </a:lstStyle>
          <a:p>
            <a:pPr>
              <a:defRPr/>
            </a:pPr>
            <a:endParaRPr lang="en-US"/>
          </a:p>
        </p:txBody>
      </p:sp>
      <p:sp>
        <p:nvSpPr>
          <p:cNvPr id="1030" name="Rectangle 6">
            <a:extLst>
              <a:ext uri="{FF2B5EF4-FFF2-40B4-BE49-F238E27FC236}">
                <a16:creationId xmlns:a16="http://schemas.microsoft.com/office/drawing/2014/main" id="{F7CE0166-8366-4A62-83E7-3ACBEDA0E003}"/>
              </a:ext>
            </a:extLst>
          </p:cNvPr>
          <p:cNvSpPr>
            <a:spLocks noGrp="1" noChangeArrowheads="1"/>
          </p:cNvSpPr>
          <p:nvPr>
            <p:ph type="sldNum" sz="quarter" idx="4"/>
          </p:nvPr>
        </p:nvSpPr>
        <p:spPr bwMode="auto">
          <a:xfrm>
            <a:off x="8686800" y="6648450"/>
            <a:ext cx="3810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vl1pPr>
          </a:lstStyle>
          <a:p>
            <a:fld id="{FCE049D8-7989-43BE-AEA3-9EC12D84521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000" u="sng">
          <a:solidFill>
            <a:schemeClr val="tx2"/>
          </a:solidFill>
          <a:latin typeface="+mj-lt"/>
          <a:ea typeface="+mj-ea"/>
          <a:cs typeface="+mj-cs"/>
        </a:defRPr>
      </a:lvl1pPr>
      <a:lvl2pPr algn="ctr" rtl="0" eaLnBrk="0" fontAlgn="base" hangingPunct="0">
        <a:spcBef>
          <a:spcPct val="0"/>
        </a:spcBef>
        <a:spcAft>
          <a:spcPct val="0"/>
        </a:spcAft>
        <a:defRPr sz="4000" u="sng">
          <a:solidFill>
            <a:schemeClr val="tx2"/>
          </a:solidFill>
          <a:latin typeface="Arial" pitchFamily="34" charset="0"/>
        </a:defRPr>
      </a:lvl2pPr>
      <a:lvl3pPr algn="ctr" rtl="0" eaLnBrk="0" fontAlgn="base" hangingPunct="0">
        <a:spcBef>
          <a:spcPct val="0"/>
        </a:spcBef>
        <a:spcAft>
          <a:spcPct val="0"/>
        </a:spcAft>
        <a:defRPr sz="4000" u="sng">
          <a:solidFill>
            <a:schemeClr val="tx2"/>
          </a:solidFill>
          <a:latin typeface="Arial" pitchFamily="34" charset="0"/>
        </a:defRPr>
      </a:lvl3pPr>
      <a:lvl4pPr algn="ctr" rtl="0" eaLnBrk="0" fontAlgn="base" hangingPunct="0">
        <a:spcBef>
          <a:spcPct val="0"/>
        </a:spcBef>
        <a:spcAft>
          <a:spcPct val="0"/>
        </a:spcAft>
        <a:defRPr sz="4000" u="sng">
          <a:solidFill>
            <a:schemeClr val="tx2"/>
          </a:solidFill>
          <a:latin typeface="Arial" pitchFamily="34" charset="0"/>
        </a:defRPr>
      </a:lvl4pPr>
      <a:lvl5pPr algn="ctr" rtl="0" eaLnBrk="0" fontAlgn="base" hangingPunct="0">
        <a:spcBef>
          <a:spcPct val="0"/>
        </a:spcBef>
        <a:spcAft>
          <a:spcPct val="0"/>
        </a:spcAft>
        <a:defRPr sz="4000" u="sng">
          <a:solidFill>
            <a:schemeClr val="tx2"/>
          </a:solidFill>
          <a:latin typeface="Arial" pitchFamily="34" charset="0"/>
        </a:defRPr>
      </a:lvl5pPr>
      <a:lvl6pPr marL="457200" algn="ctr" rtl="0" fontAlgn="base">
        <a:spcBef>
          <a:spcPct val="0"/>
        </a:spcBef>
        <a:spcAft>
          <a:spcPct val="0"/>
        </a:spcAft>
        <a:defRPr sz="4000" u="sng">
          <a:solidFill>
            <a:schemeClr val="tx2"/>
          </a:solidFill>
          <a:latin typeface="Arial" pitchFamily="34" charset="0"/>
        </a:defRPr>
      </a:lvl6pPr>
      <a:lvl7pPr marL="914400" algn="ctr" rtl="0" fontAlgn="base">
        <a:spcBef>
          <a:spcPct val="0"/>
        </a:spcBef>
        <a:spcAft>
          <a:spcPct val="0"/>
        </a:spcAft>
        <a:defRPr sz="4000" u="sng">
          <a:solidFill>
            <a:schemeClr val="tx2"/>
          </a:solidFill>
          <a:latin typeface="Arial" pitchFamily="34" charset="0"/>
        </a:defRPr>
      </a:lvl7pPr>
      <a:lvl8pPr marL="1371600" algn="ctr" rtl="0" fontAlgn="base">
        <a:spcBef>
          <a:spcPct val="0"/>
        </a:spcBef>
        <a:spcAft>
          <a:spcPct val="0"/>
        </a:spcAft>
        <a:defRPr sz="4000" u="sng">
          <a:solidFill>
            <a:schemeClr val="tx2"/>
          </a:solidFill>
          <a:latin typeface="Arial" pitchFamily="34" charset="0"/>
        </a:defRPr>
      </a:lvl8pPr>
      <a:lvl9pPr marL="1828800" algn="ctr" rtl="0" fontAlgn="base">
        <a:spcBef>
          <a:spcPct val="0"/>
        </a:spcBef>
        <a:spcAft>
          <a:spcPct val="0"/>
        </a:spcAft>
        <a:defRPr sz="4000" u="sng">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defRPr>
      </a:lvl2pPr>
      <a:lvl3pPr marL="1143000" indent="-228600" algn="l" rtl="0" eaLnBrk="0" fontAlgn="base" hangingPunct="0">
        <a:spcBef>
          <a:spcPct val="20000"/>
        </a:spcBef>
        <a:spcAft>
          <a:spcPct val="0"/>
        </a:spcAft>
        <a:buChar char="•"/>
        <a:defRPr sz="2000">
          <a:solidFill>
            <a:srgbClr val="FF3300"/>
          </a:solidFill>
          <a:latin typeface="+mn-lt"/>
        </a:defRPr>
      </a:lvl3pPr>
      <a:lvl4pPr marL="1600200" indent="-228600" algn="l" rtl="0" eaLnBrk="0" fontAlgn="base" hangingPunct="0">
        <a:spcBef>
          <a:spcPct val="20000"/>
        </a:spcBef>
        <a:spcAft>
          <a:spcPct val="0"/>
        </a:spcAft>
        <a:buChar char="–"/>
        <a:defRPr>
          <a:solidFill>
            <a:schemeClr val="accent2"/>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487C6E8-CEB4-4C3D-8BB5-086F0DA79C4E}"/>
              </a:ext>
            </a:extLst>
          </p:cNvPr>
          <p:cNvSpPr>
            <a:spLocks noGrp="1" noChangeArrowheads="1"/>
          </p:cNvSpPr>
          <p:nvPr>
            <p:ph type="ctrTitle"/>
          </p:nvPr>
        </p:nvSpPr>
        <p:spPr/>
        <p:txBody>
          <a:bodyPr/>
          <a:lstStyle/>
          <a:p>
            <a:pPr eaLnBrk="1" hangingPunct="1"/>
            <a:r>
              <a:rPr lang="en-US" altLang="en-US"/>
              <a:t>Software Project Time Management</a:t>
            </a:r>
          </a:p>
        </p:txBody>
      </p:sp>
      <p:sp>
        <p:nvSpPr>
          <p:cNvPr id="3075" name="Rectangle 3">
            <a:extLst>
              <a:ext uri="{FF2B5EF4-FFF2-40B4-BE49-F238E27FC236}">
                <a16:creationId xmlns:a16="http://schemas.microsoft.com/office/drawing/2014/main" id="{87AC20A0-5DE7-4E94-9DC1-BA839C44F36E}"/>
              </a:ext>
            </a:extLst>
          </p:cNvPr>
          <p:cNvSpPr>
            <a:spLocks noGrp="1" noChangeArrowheads="1"/>
          </p:cNvSpPr>
          <p:nvPr>
            <p:ph type="subTitle" idx="1"/>
          </p:nvPr>
        </p:nvSpPr>
        <p:spPr/>
        <p:txBody>
          <a:bodyPr/>
          <a:lstStyle/>
          <a:p>
            <a:pPr eaLnBrk="1" hangingPunct="1"/>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a:extLst>
              <a:ext uri="{FF2B5EF4-FFF2-40B4-BE49-F238E27FC236}">
                <a16:creationId xmlns:a16="http://schemas.microsoft.com/office/drawing/2014/main" id="{6BAAD9DD-D070-4EDA-9AB1-C66AD40D1A4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C634EAF6-ABB9-4EEC-A028-BDCF68B3047F}" type="slidenum">
              <a:rPr lang="en-US" altLang="en-US" sz="900"/>
              <a:pPr>
                <a:spcBef>
                  <a:spcPct val="0"/>
                </a:spcBef>
                <a:buFontTx/>
                <a:buNone/>
              </a:pPr>
              <a:t>10</a:t>
            </a:fld>
            <a:endParaRPr lang="en-US" altLang="en-US" sz="900"/>
          </a:p>
        </p:txBody>
      </p:sp>
      <p:sp>
        <p:nvSpPr>
          <p:cNvPr id="9220" name="Rectangle 2">
            <a:extLst>
              <a:ext uri="{FF2B5EF4-FFF2-40B4-BE49-F238E27FC236}">
                <a16:creationId xmlns:a16="http://schemas.microsoft.com/office/drawing/2014/main" id="{E579DCAA-0E47-4689-919D-6F92CFDBA899}"/>
              </a:ext>
            </a:extLst>
          </p:cNvPr>
          <p:cNvSpPr>
            <a:spLocks noGrp="1" noChangeArrowheads="1"/>
          </p:cNvSpPr>
          <p:nvPr>
            <p:ph type="title"/>
          </p:nvPr>
        </p:nvSpPr>
        <p:spPr/>
        <p:txBody>
          <a:bodyPr/>
          <a:lstStyle/>
          <a:p>
            <a:pPr eaLnBrk="1" hangingPunct="1"/>
            <a:r>
              <a:rPr lang="en-US" altLang="en-US"/>
              <a:t>Creating a Good Estimate</a:t>
            </a:r>
          </a:p>
        </p:txBody>
      </p:sp>
      <p:sp>
        <p:nvSpPr>
          <p:cNvPr id="9221" name="Rectangle 3">
            <a:extLst>
              <a:ext uri="{FF2B5EF4-FFF2-40B4-BE49-F238E27FC236}">
                <a16:creationId xmlns:a16="http://schemas.microsoft.com/office/drawing/2014/main" id="{7071523C-F2AE-4102-9751-3C0C0724F737}"/>
              </a:ext>
            </a:extLst>
          </p:cNvPr>
          <p:cNvSpPr>
            <a:spLocks noGrp="1" noChangeArrowheads="1"/>
          </p:cNvSpPr>
          <p:nvPr>
            <p:ph type="body" idx="1"/>
          </p:nvPr>
        </p:nvSpPr>
        <p:spPr/>
        <p:txBody>
          <a:bodyPr/>
          <a:lstStyle/>
          <a:p>
            <a:pPr eaLnBrk="1" hangingPunct="1"/>
            <a:r>
              <a:rPr lang="en-US" altLang="en-US" sz="3200"/>
              <a:t>Three Point Estimate </a:t>
            </a:r>
          </a:p>
          <a:p>
            <a:pPr lvl="1" eaLnBrk="1" hangingPunct="1"/>
            <a:r>
              <a:rPr lang="en-US" altLang="en-US" sz="2800"/>
              <a:t>The actual duration of a task could vary, depending on many factors</a:t>
            </a:r>
          </a:p>
          <a:p>
            <a:pPr lvl="1" eaLnBrk="1" hangingPunct="1"/>
            <a:r>
              <a:rPr lang="en-US" altLang="en-US" sz="2800"/>
              <a:t>Hence there could be a distribution of possible values for the duration</a:t>
            </a:r>
          </a:p>
          <a:p>
            <a:pPr lvl="1" eaLnBrk="1" hangingPunct="1"/>
            <a:r>
              <a:rPr lang="en-US" altLang="en-US" sz="2800"/>
              <a:t>Based on best judgment, determine the</a:t>
            </a:r>
          </a:p>
          <a:p>
            <a:pPr lvl="2" eaLnBrk="1" hangingPunct="1"/>
            <a:r>
              <a:rPr lang="en-US" altLang="en-US" sz="2400" b="1">
                <a:solidFill>
                  <a:schemeClr val="accent2"/>
                </a:solidFill>
              </a:rPr>
              <a:t>O</a:t>
            </a:r>
            <a:r>
              <a:rPr lang="en-US" altLang="en-US" sz="2400"/>
              <a:t>ptimistic, </a:t>
            </a:r>
            <a:r>
              <a:rPr lang="en-US" altLang="en-US" sz="2400" b="1">
                <a:solidFill>
                  <a:schemeClr val="accent2"/>
                </a:solidFill>
              </a:rPr>
              <a:t>M</a:t>
            </a:r>
            <a:r>
              <a:rPr lang="en-US" altLang="en-US" sz="2400"/>
              <a:t>ost likely, and </a:t>
            </a:r>
            <a:r>
              <a:rPr lang="en-US" altLang="en-US" sz="2400" b="1">
                <a:solidFill>
                  <a:schemeClr val="accent2"/>
                </a:solidFill>
              </a:rPr>
              <a:t>P</a:t>
            </a:r>
            <a:r>
              <a:rPr lang="en-US" altLang="en-US" sz="2400"/>
              <a:t>essimistic values for the duration, then use </a:t>
            </a:r>
          </a:p>
          <a:p>
            <a:pPr lvl="3" eaLnBrk="1" hangingPunct="1"/>
            <a:r>
              <a:rPr lang="en-US" altLang="en-US" sz="2000"/>
              <a:t>Estimate = (</a:t>
            </a:r>
            <a:r>
              <a:rPr lang="en-US" altLang="en-US" sz="2000" b="1"/>
              <a:t>O</a:t>
            </a:r>
            <a:r>
              <a:rPr lang="en-US" altLang="en-US" sz="2000"/>
              <a:t>+ 4*</a:t>
            </a:r>
            <a:r>
              <a:rPr lang="en-US" altLang="en-US" sz="2000" b="1"/>
              <a:t>M</a:t>
            </a:r>
            <a:r>
              <a:rPr lang="en-US" altLang="en-US" sz="2000"/>
              <a:t>+ </a:t>
            </a:r>
            <a:r>
              <a:rPr lang="en-US" altLang="en-US" sz="2000" b="1"/>
              <a:t>P</a:t>
            </a:r>
            <a:r>
              <a:rPr lang="en-US" altLang="en-US" sz="2000"/>
              <a:t>)/6</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2">
            <a:extLst>
              <a:ext uri="{FF2B5EF4-FFF2-40B4-BE49-F238E27FC236}">
                <a16:creationId xmlns:a16="http://schemas.microsoft.com/office/drawing/2014/main" id="{576CB00C-B755-4933-9071-8F2E985448C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52F14989-66CB-4C49-B9D6-4F649A6B8FE1}" type="slidenum">
              <a:rPr lang="en-US" altLang="en-US" sz="900"/>
              <a:pPr>
                <a:spcBef>
                  <a:spcPct val="0"/>
                </a:spcBef>
                <a:buFontTx/>
                <a:buNone/>
              </a:pPr>
              <a:t>11</a:t>
            </a:fld>
            <a:endParaRPr lang="en-US" altLang="en-US" sz="900"/>
          </a:p>
        </p:txBody>
      </p:sp>
      <p:sp>
        <p:nvSpPr>
          <p:cNvPr id="18436" name="Rectangle 2">
            <a:extLst>
              <a:ext uri="{FF2B5EF4-FFF2-40B4-BE49-F238E27FC236}">
                <a16:creationId xmlns:a16="http://schemas.microsoft.com/office/drawing/2014/main" id="{A3962C05-3113-4CEB-BA87-7BC970D524EE}"/>
              </a:ext>
            </a:extLst>
          </p:cNvPr>
          <p:cNvSpPr>
            <a:spLocks noGrp="1" noChangeArrowheads="1"/>
          </p:cNvSpPr>
          <p:nvPr>
            <p:ph type="title" idx="4294967295"/>
          </p:nvPr>
        </p:nvSpPr>
        <p:spPr>
          <a:xfrm>
            <a:off x="1263650" y="152400"/>
            <a:ext cx="6356350" cy="838200"/>
          </a:xfrm>
        </p:spPr>
        <p:txBody>
          <a:bodyPr/>
          <a:lstStyle/>
          <a:p>
            <a:pPr eaLnBrk="1" hangingPunct="1"/>
            <a:r>
              <a:rPr lang="en-US" altLang="en-US" sz="3200" b="1">
                <a:solidFill>
                  <a:schemeClr val="tx1"/>
                </a:solidFill>
              </a:rPr>
              <a:t>NETWORK TECHNIQUES</a:t>
            </a:r>
          </a:p>
        </p:txBody>
      </p:sp>
      <p:sp>
        <p:nvSpPr>
          <p:cNvPr id="18437" name="Rectangle 7">
            <a:extLst>
              <a:ext uri="{FF2B5EF4-FFF2-40B4-BE49-F238E27FC236}">
                <a16:creationId xmlns:a16="http://schemas.microsoft.com/office/drawing/2014/main" id="{26D65D37-75C1-4B3E-BAAA-27F27A39A05E}"/>
              </a:ext>
            </a:extLst>
          </p:cNvPr>
          <p:cNvSpPr>
            <a:spLocks noChangeArrowheads="1"/>
          </p:cNvSpPr>
          <p:nvPr/>
        </p:nvSpPr>
        <p:spPr bwMode="auto">
          <a:xfrm>
            <a:off x="1066800" y="1828800"/>
            <a:ext cx="1447800" cy="533400"/>
          </a:xfrm>
          <a:prstGeom prst="rect">
            <a:avLst/>
          </a:prstGeom>
          <a:solidFill>
            <a:srgbClr val="FF66FF"/>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2000">
                <a:solidFill>
                  <a:schemeClr val="bg1"/>
                </a:solidFill>
                <a:latin typeface="Times New Roman" panose="02020603050405020304" pitchFamily="18" charset="0"/>
                <a:cs typeface="Arial" panose="020B0604020202020204" pitchFamily="34" charset="0"/>
              </a:rPr>
              <a:t>PERT</a:t>
            </a:r>
          </a:p>
        </p:txBody>
      </p:sp>
      <p:sp>
        <p:nvSpPr>
          <p:cNvPr id="18438" name="Rectangle 9">
            <a:extLst>
              <a:ext uri="{FF2B5EF4-FFF2-40B4-BE49-F238E27FC236}">
                <a16:creationId xmlns:a16="http://schemas.microsoft.com/office/drawing/2014/main" id="{B797C5BF-C631-4513-85AD-5E720A8FB056}"/>
              </a:ext>
            </a:extLst>
          </p:cNvPr>
          <p:cNvSpPr>
            <a:spLocks noChangeArrowheads="1"/>
          </p:cNvSpPr>
          <p:nvPr/>
        </p:nvSpPr>
        <p:spPr bwMode="auto">
          <a:xfrm>
            <a:off x="6324600" y="1905000"/>
            <a:ext cx="1371600" cy="533400"/>
          </a:xfrm>
          <a:prstGeom prst="rect">
            <a:avLst/>
          </a:prstGeom>
          <a:solidFill>
            <a:srgbClr val="FF66FF"/>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2000">
                <a:solidFill>
                  <a:schemeClr val="bg1"/>
                </a:solidFill>
                <a:latin typeface="Times New Roman" panose="02020603050405020304" pitchFamily="18" charset="0"/>
                <a:cs typeface="Arial" panose="020B0604020202020204" pitchFamily="34" charset="0"/>
              </a:rPr>
              <a:t>CPM</a:t>
            </a:r>
          </a:p>
        </p:txBody>
      </p:sp>
      <p:cxnSp>
        <p:nvCxnSpPr>
          <p:cNvPr id="18439" name="AutoShape 11">
            <a:extLst>
              <a:ext uri="{FF2B5EF4-FFF2-40B4-BE49-F238E27FC236}">
                <a16:creationId xmlns:a16="http://schemas.microsoft.com/office/drawing/2014/main" id="{D80D82BD-A2AE-4EE8-93B4-308699B2CA9F}"/>
              </a:ext>
            </a:extLst>
          </p:cNvPr>
          <p:cNvCxnSpPr>
            <a:cxnSpLocks noChangeShapeType="1"/>
            <a:stCxn id="18436" idx="2"/>
            <a:endCxn id="18437" idx="0"/>
          </p:cNvCxnSpPr>
          <p:nvPr/>
        </p:nvCxnSpPr>
        <p:spPr bwMode="auto">
          <a:xfrm flipH="1">
            <a:off x="1790700" y="990600"/>
            <a:ext cx="2651125" cy="8382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8440" name="AutoShape 12">
            <a:extLst>
              <a:ext uri="{FF2B5EF4-FFF2-40B4-BE49-F238E27FC236}">
                <a16:creationId xmlns:a16="http://schemas.microsoft.com/office/drawing/2014/main" id="{A92C7A1F-95D8-4C8B-9C1D-3814F09DF760}"/>
              </a:ext>
            </a:extLst>
          </p:cNvPr>
          <p:cNvCxnSpPr>
            <a:cxnSpLocks noChangeShapeType="1"/>
            <a:stCxn id="18436" idx="2"/>
          </p:cNvCxnSpPr>
          <p:nvPr/>
        </p:nvCxnSpPr>
        <p:spPr bwMode="auto">
          <a:xfrm>
            <a:off x="4441825" y="990600"/>
            <a:ext cx="2568575" cy="9144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441" name="Rectangle 13">
            <a:extLst>
              <a:ext uri="{FF2B5EF4-FFF2-40B4-BE49-F238E27FC236}">
                <a16:creationId xmlns:a16="http://schemas.microsoft.com/office/drawing/2014/main" id="{9C66B0BC-7216-4726-A5C7-C864AD53F75A}"/>
              </a:ext>
            </a:extLst>
          </p:cNvPr>
          <p:cNvSpPr>
            <a:spLocks noChangeArrowheads="1"/>
          </p:cNvSpPr>
          <p:nvPr/>
        </p:nvSpPr>
        <p:spPr bwMode="auto">
          <a:xfrm>
            <a:off x="381000" y="2438400"/>
            <a:ext cx="4038600" cy="167322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Char char="-"/>
            </a:pPr>
            <a:r>
              <a:rPr lang="en-US" altLang="en-US" sz="2000" dirty="0">
                <a:latin typeface="Book Antiqua" panose="02040602050305030304" pitchFamily="18" charset="0"/>
                <a:cs typeface="Arial" panose="020B0604020202020204" pitchFamily="34" charset="0"/>
              </a:rPr>
              <a:t>Program Evaluation and</a:t>
            </a:r>
          </a:p>
          <a:p>
            <a:pPr eaLnBrk="1" hangingPunct="1">
              <a:spcBef>
                <a:spcPct val="0"/>
              </a:spcBef>
              <a:buFontTx/>
              <a:buNone/>
            </a:pPr>
            <a:r>
              <a:rPr lang="en-US" altLang="en-US" sz="2000" dirty="0">
                <a:latin typeface="Book Antiqua" panose="02040602050305030304" pitchFamily="18" charset="0"/>
                <a:cs typeface="Arial" panose="020B0604020202020204" pitchFamily="34" charset="0"/>
              </a:rPr>
              <a:t> Review Technique</a:t>
            </a:r>
          </a:p>
          <a:p>
            <a:pPr eaLnBrk="1" hangingPunct="1">
              <a:spcBef>
                <a:spcPct val="0"/>
              </a:spcBef>
              <a:buFontTx/>
              <a:buChar char="-"/>
            </a:pPr>
            <a:r>
              <a:rPr lang="en-US" altLang="en-US" sz="2000" dirty="0">
                <a:latin typeface="Book Antiqua" panose="02040602050305030304" pitchFamily="18" charset="0"/>
                <a:cs typeface="Arial" panose="020B0604020202020204" pitchFamily="34" charset="0"/>
              </a:rPr>
              <a:t> developed by the US Navy - on the Polaris  Missile/Submarine </a:t>
            </a:r>
          </a:p>
          <a:p>
            <a:pPr eaLnBrk="1" hangingPunct="1">
              <a:spcBef>
                <a:spcPct val="0"/>
              </a:spcBef>
              <a:buFontTx/>
              <a:buNone/>
            </a:pPr>
            <a:r>
              <a:rPr lang="en-US" altLang="en-US" sz="2000" dirty="0">
                <a:latin typeface="Book Antiqua" panose="02040602050305030304" pitchFamily="18" charset="0"/>
                <a:cs typeface="Arial" panose="020B0604020202020204" pitchFamily="34" charset="0"/>
              </a:rPr>
              <a:t> program 1958</a:t>
            </a:r>
          </a:p>
        </p:txBody>
      </p:sp>
      <p:sp>
        <p:nvSpPr>
          <p:cNvPr id="18442" name="Rectangle 14">
            <a:extLst>
              <a:ext uri="{FF2B5EF4-FFF2-40B4-BE49-F238E27FC236}">
                <a16:creationId xmlns:a16="http://schemas.microsoft.com/office/drawing/2014/main" id="{4535D1FC-FC42-4E07-A58D-59ADB436860D}"/>
              </a:ext>
            </a:extLst>
          </p:cNvPr>
          <p:cNvSpPr>
            <a:spLocks noChangeArrowheads="1"/>
          </p:cNvSpPr>
          <p:nvPr/>
        </p:nvSpPr>
        <p:spPr bwMode="auto">
          <a:xfrm>
            <a:off x="4876800" y="2514600"/>
            <a:ext cx="3581400" cy="1308100"/>
          </a:xfrm>
          <a:prstGeom prst="rect">
            <a:avLst/>
          </a:prstGeom>
          <a:noFill/>
          <a:ln w="57150" cmpd="thinThick">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lvl="1" eaLnBrk="1" hangingPunct="1">
              <a:lnSpc>
                <a:spcPct val="90000"/>
              </a:lnSpc>
              <a:buClr>
                <a:schemeClr val="accent2"/>
              </a:buClr>
              <a:buSzPct val="75000"/>
              <a:buFont typeface="Wingdings" panose="05000000000000000000" pitchFamily="2" charset="2"/>
              <a:buNone/>
            </a:pPr>
            <a:r>
              <a:rPr lang="en-US" altLang="en-US" sz="2000">
                <a:solidFill>
                  <a:schemeClr val="tx1"/>
                </a:solidFill>
                <a:latin typeface="Book Antiqua" panose="02040602050305030304" pitchFamily="18" charset="0"/>
                <a:cs typeface="Arial" panose="020B0604020202020204" pitchFamily="34" charset="0"/>
              </a:rPr>
              <a:t>Critical Path Method</a:t>
            </a:r>
          </a:p>
          <a:p>
            <a:pPr lvl="1" eaLnBrk="1" hangingPunct="1">
              <a:lnSpc>
                <a:spcPct val="90000"/>
              </a:lnSpc>
              <a:buClr>
                <a:schemeClr val="accent2"/>
              </a:buClr>
              <a:buSzPct val="75000"/>
              <a:buFontTx/>
              <a:buNone/>
            </a:pPr>
            <a:r>
              <a:rPr lang="en-US" altLang="en-US" sz="2000">
                <a:solidFill>
                  <a:schemeClr val="tx1"/>
                </a:solidFill>
                <a:latin typeface="Book Antiqua" panose="02040602050305030304" pitchFamily="18" charset="0"/>
                <a:cs typeface="Arial" panose="020B0604020202020204" pitchFamily="34" charset="0"/>
              </a:rPr>
              <a:t>Developed for Chemical Plant Shutdown Project- about same time as PERT</a:t>
            </a:r>
          </a:p>
        </p:txBody>
      </p:sp>
      <p:sp>
        <p:nvSpPr>
          <p:cNvPr id="18443" name="Rectangle 16">
            <a:extLst>
              <a:ext uri="{FF2B5EF4-FFF2-40B4-BE49-F238E27FC236}">
                <a16:creationId xmlns:a16="http://schemas.microsoft.com/office/drawing/2014/main" id="{4174BE41-56C8-4875-A187-13CECAD470D6}"/>
              </a:ext>
            </a:extLst>
          </p:cNvPr>
          <p:cNvSpPr>
            <a:spLocks noChangeArrowheads="1"/>
          </p:cNvSpPr>
          <p:nvPr/>
        </p:nvSpPr>
        <p:spPr bwMode="auto">
          <a:xfrm>
            <a:off x="525463" y="4249738"/>
            <a:ext cx="80089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
                <a:srgbClr val="00CC00"/>
              </a:buClr>
              <a:buFont typeface="Wingdings" panose="05000000000000000000" pitchFamily="2" charset="2"/>
              <a:buChar char="ü"/>
            </a:pPr>
            <a:r>
              <a:rPr lang="en-US" altLang="en-US" sz="2000" dirty="0">
                <a:latin typeface="Book Antiqua" panose="02040602050305030304" pitchFamily="18" charset="0"/>
                <a:cs typeface="Arial" panose="020B0604020202020204" pitchFamily="34" charset="0"/>
              </a:rPr>
              <a:t>Both use same calculations, almost similar</a:t>
            </a:r>
          </a:p>
          <a:p>
            <a:pPr eaLnBrk="1" hangingPunct="1">
              <a:spcBef>
                <a:spcPct val="0"/>
              </a:spcBef>
              <a:buFontTx/>
              <a:buNone/>
            </a:pPr>
            <a:r>
              <a:rPr lang="en-US" altLang="en-US" sz="1800" b="1" dirty="0">
                <a:solidFill>
                  <a:srgbClr val="FF0000"/>
                </a:solidFill>
              </a:rPr>
              <a:t>P</a:t>
            </a:r>
            <a:r>
              <a:rPr lang="en-US" altLang="en-US" sz="1800" dirty="0"/>
              <a:t>rogram </a:t>
            </a:r>
            <a:r>
              <a:rPr lang="en-US" altLang="en-US" sz="1800" b="1" dirty="0">
                <a:solidFill>
                  <a:srgbClr val="FF0000"/>
                </a:solidFill>
              </a:rPr>
              <a:t>E</a:t>
            </a:r>
            <a:r>
              <a:rPr lang="en-US" altLang="en-US" sz="1800" dirty="0"/>
              <a:t>valuation and </a:t>
            </a:r>
            <a:r>
              <a:rPr lang="en-US" altLang="en-US" sz="1800" b="1" dirty="0">
                <a:solidFill>
                  <a:srgbClr val="FF0000"/>
                </a:solidFill>
              </a:rPr>
              <a:t>R</a:t>
            </a:r>
            <a:r>
              <a:rPr lang="en-US" altLang="en-US" sz="1800" dirty="0"/>
              <a:t>eview </a:t>
            </a:r>
            <a:r>
              <a:rPr lang="en-US" altLang="en-US" sz="1800" b="1" dirty="0">
                <a:solidFill>
                  <a:srgbClr val="FF0000"/>
                </a:solidFill>
              </a:rPr>
              <a:t>T</a:t>
            </a:r>
            <a:r>
              <a:rPr lang="en-US" altLang="en-US" sz="1800" dirty="0"/>
              <a:t>echnique, Based on idea that estimates are uncertain. </a:t>
            </a:r>
            <a:r>
              <a:rPr lang="en-US" altLang="en-US" sz="1800" dirty="0">
                <a:solidFill>
                  <a:schemeClr val="accent2"/>
                </a:solidFill>
              </a:rPr>
              <a:t>Therefore: </a:t>
            </a:r>
          </a:p>
          <a:p>
            <a:pPr lvl="1" eaLnBrk="1" hangingPunct="1">
              <a:spcBef>
                <a:spcPct val="0"/>
              </a:spcBef>
              <a:buFontTx/>
              <a:buChar char="•"/>
            </a:pPr>
            <a:r>
              <a:rPr lang="en-US" altLang="en-US" sz="1800" dirty="0"/>
              <a:t>uses duration </a:t>
            </a:r>
            <a:r>
              <a:rPr lang="en-US" altLang="en-US" sz="1800" b="1" dirty="0"/>
              <a:t>ranges, </a:t>
            </a:r>
            <a:r>
              <a:rPr lang="en-US" altLang="en-US" sz="1800" dirty="0"/>
              <a:t>And the </a:t>
            </a:r>
            <a:r>
              <a:rPr lang="en-US" altLang="en-US" sz="1800" b="1" dirty="0"/>
              <a:t>probability</a:t>
            </a:r>
            <a:r>
              <a:rPr lang="en-US" altLang="en-US" sz="1800" dirty="0"/>
              <a:t> of falling to a given range</a:t>
            </a:r>
          </a:p>
          <a:p>
            <a:pPr lvl="1" eaLnBrk="1" hangingPunct="1">
              <a:spcBef>
                <a:spcPct val="0"/>
              </a:spcBef>
              <a:buFontTx/>
              <a:buChar char="•"/>
            </a:pPr>
            <a:r>
              <a:rPr lang="en-US" altLang="en-US" sz="1800" dirty="0">
                <a:solidFill>
                  <a:schemeClr val="tx1"/>
                </a:solidFill>
              </a:rPr>
              <a:t>Uses an “expected value” (or weighted average) to determine durations</a:t>
            </a:r>
            <a:endParaRPr lang="en-US" altLang="en-US" sz="2000" dirty="0">
              <a:solidFill>
                <a:schemeClr val="tx1"/>
              </a:solidFill>
              <a:latin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265577374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609600"/>
            <a:ext cx="7772400" cy="533400"/>
          </a:xfrm>
        </p:spPr>
        <p:txBody>
          <a:bodyPr/>
          <a:lstStyle/>
          <a:p>
            <a:pPr algn="ctr"/>
            <a:r>
              <a:rPr lang="en-US" altLang="en-US" sz="2800" b="1"/>
              <a:t>Comparison Between CPM and PERT</a:t>
            </a:r>
          </a:p>
        </p:txBody>
      </p:sp>
      <p:graphicFrame>
        <p:nvGraphicFramePr>
          <p:cNvPr id="52278" name="Group 54"/>
          <p:cNvGraphicFramePr>
            <a:graphicFrameLocks noGrp="1"/>
          </p:cNvGraphicFramePr>
          <p:nvPr>
            <p:ph type="tbl" idx="1"/>
            <p:extLst>
              <p:ext uri="{D42A27DB-BD31-4B8C-83A1-F6EECF244321}">
                <p14:modId xmlns:p14="http://schemas.microsoft.com/office/powerpoint/2010/main" val="3158243892"/>
              </p:ext>
            </p:extLst>
          </p:nvPr>
        </p:nvGraphicFramePr>
        <p:xfrm>
          <a:off x="685800" y="1371600"/>
          <a:ext cx="7772400" cy="4621213"/>
        </p:xfrm>
        <a:graphic>
          <a:graphicData uri="http://schemas.openxmlformats.org/drawingml/2006/table">
            <a:tbl>
              <a:tblPr/>
              <a:tblGrid>
                <a:gridCol w="4572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374650">
                <a:tc>
                  <a:txBody>
                    <a:bodyPr/>
                    <a:lstStyle>
                      <a:lvl1pPr algn="l">
                        <a:spcBef>
                          <a:spcPct val="20000"/>
                        </a:spcBef>
                        <a:buClr>
                          <a:srgbClr val="A50021"/>
                        </a:buClr>
                        <a:buSzPct val="75000"/>
                        <a:buFont typeface="Wingdings" panose="05000000000000000000" pitchFamily="2" charset="2"/>
                        <a:defRPr sz="2800">
                          <a:solidFill>
                            <a:schemeClr val="tx1"/>
                          </a:solidFill>
                          <a:latin typeface="Times New Roman" panose="02020603050405020304" pitchFamily="18" charset="0"/>
                        </a:defRPr>
                      </a:lvl1pPr>
                      <a:lvl2pPr indent="114300" algn="l">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indent="227013" algn="l">
                        <a:spcBef>
                          <a:spcPct val="20000"/>
                        </a:spcBef>
                        <a:buClr>
                          <a:srgbClr val="666699"/>
                        </a:buClr>
                        <a:buSzPct val="70000"/>
                        <a:buFont typeface="Wingdings" panose="05000000000000000000" pitchFamily="2" charset="2"/>
                        <a:defRPr sz="2000">
                          <a:solidFill>
                            <a:schemeClr val="tx1"/>
                          </a:solidFill>
                          <a:latin typeface="Times New Roman" panose="02020603050405020304" pitchFamily="18" charset="0"/>
                        </a:defRPr>
                      </a:lvl3pPr>
                      <a:lvl4pPr indent="112713" algn="l">
                        <a:spcBef>
                          <a:spcPct val="20000"/>
                        </a:spcBef>
                        <a:buSzPct val="60000"/>
                        <a:buFont typeface="Wingdings" panose="05000000000000000000" pitchFamily="2" charset="2"/>
                        <a:defRPr>
                          <a:solidFill>
                            <a:schemeClr val="tx1"/>
                          </a:solidFill>
                          <a:latin typeface="Times New Roman" panose="02020603050405020304" pitchFamily="18" charset="0"/>
                        </a:defRPr>
                      </a:lvl4pPr>
                      <a:lvl5pPr algn="l">
                        <a:spcBef>
                          <a:spcPct val="20000"/>
                        </a:spcBef>
                        <a:buClr>
                          <a:schemeClr val="hlink"/>
                        </a:buClr>
                        <a:buSzPct val="55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0" lang="ms-MY" altLang="en-US" sz="1600" b="0" i="0" u="none" strike="noStrike" cap="none" normalizeH="0" baseline="0">
                        <a:ln>
                          <a:noFill/>
                        </a:ln>
                        <a:solidFill>
                          <a:schemeClr val="tx1"/>
                        </a:solidFill>
                        <a:effectLst/>
                        <a:latin typeface="Book Antiqua" panose="0204060205030503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A50021"/>
                        </a:buClr>
                        <a:buSzPct val="75000"/>
                        <a:buFont typeface="Wingdings" panose="05000000000000000000" pitchFamily="2" charset="2"/>
                        <a:defRPr sz="2800">
                          <a:solidFill>
                            <a:schemeClr val="tx1"/>
                          </a:solidFill>
                          <a:latin typeface="Times New Roman" panose="02020603050405020304" pitchFamily="18" charset="0"/>
                        </a:defRPr>
                      </a:lvl1pPr>
                      <a:lvl2pPr indent="114300" algn="l">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indent="227013" algn="l">
                        <a:spcBef>
                          <a:spcPct val="20000"/>
                        </a:spcBef>
                        <a:buClr>
                          <a:srgbClr val="666699"/>
                        </a:buClr>
                        <a:buSzPct val="70000"/>
                        <a:buFont typeface="Wingdings" panose="05000000000000000000" pitchFamily="2" charset="2"/>
                        <a:defRPr sz="2000">
                          <a:solidFill>
                            <a:schemeClr val="tx1"/>
                          </a:solidFill>
                          <a:latin typeface="Times New Roman" panose="02020603050405020304" pitchFamily="18" charset="0"/>
                        </a:defRPr>
                      </a:lvl3pPr>
                      <a:lvl4pPr indent="112713" algn="l">
                        <a:spcBef>
                          <a:spcPct val="20000"/>
                        </a:spcBef>
                        <a:buSzPct val="60000"/>
                        <a:buFont typeface="Wingdings" panose="05000000000000000000" pitchFamily="2" charset="2"/>
                        <a:defRPr>
                          <a:solidFill>
                            <a:schemeClr val="tx1"/>
                          </a:solidFill>
                          <a:latin typeface="Times New Roman" panose="02020603050405020304" pitchFamily="18" charset="0"/>
                        </a:defRPr>
                      </a:lvl4pPr>
                      <a:lvl5pPr algn="l">
                        <a:spcBef>
                          <a:spcPct val="20000"/>
                        </a:spcBef>
                        <a:buClr>
                          <a:schemeClr val="hlink"/>
                        </a:buClr>
                        <a:buSzPct val="55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Book Antiqua" panose="02040602050305030304" pitchFamily="18" charset="0"/>
                        </a:rPr>
                        <a:t>CPM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A50021"/>
                        </a:buClr>
                        <a:buSzPct val="75000"/>
                        <a:buFont typeface="Wingdings" panose="05000000000000000000" pitchFamily="2" charset="2"/>
                        <a:defRPr sz="2800">
                          <a:solidFill>
                            <a:schemeClr val="tx1"/>
                          </a:solidFill>
                          <a:latin typeface="Times New Roman" panose="02020603050405020304" pitchFamily="18" charset="0"/>
                        </a:defRPr>
                      </a:lvl1pPr>
                      <a:lvl2pPr indent="114300" algn="l">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indent="227013" algn="l">
                        <a:spcBef>
                          <a:spcPct val="20000"/>
                        </a:spcBef>
                        <a:buClr>
                          <a:srgbClr val="666699"/>
                        </a:buClr>
                        <a:buSzPct val="70000"/>
                        <a:buFont typeface="Wingdings" panose="05000000000000000000" pitchFamily="2" charset="2"/>
                        <a:defRPr sz="2000">
                          <a:solidFill>
                            <a:schemeClr val="tx1"/>
                          </a:solidFill>
                          <a:latin typeface="Times New Roman" panose="02020603050405020304" pitchFamily="18" charset="0"/>
                        </a:defRPr>
                      </a:lvl3pPr>
                      <a:lvl4pPr indent="112713" algn="l">
                        <a:spcBef>
                          <a:spcPct val="20000"/>
                        </a:spcBef>
                        <a:buSzPct val="60000"/>
                        <a:buFont typeface="Wingdings" panose="05000000000000000000" pitchFamily="2" charset="2"/>
                        <a:defRPr>
                          <a:solidFill>
                            <a:schemeClr val="tx1"/>
                          </a:solidFill>
                          <a:latin typeface="Times New Roman" panose="02020603050405020304" pitchFamily="18" charset="0"/>
                        </a:defRPr>
                      </a:lvl4pPr>
                      <a:lvl5pPr algn="l">
                        <a:spcBef>
                          <a:spcPct val="20000"/>
                        </a:spcBef>
                        <a:buClr>
                          <a:schemeClr val="hlink"/>
                        </a:buClr>
                        <a:buSzPct val="55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Book Antiqua" panose="02040602050305030304" pitchFamily="18" charset="0"/>
                        </a:rPr>
                        <a:t>PERT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76313">
                <a:tc>
                  <a:txBody>
                    <a:bodyPr/>
                    <a:lstStyle>
                      <a:lvl1pPr algn="l">
                        <a:spcBef>
                          <a:spcPct val="20000"/>
                        </a:spcBef>
                        <a:buClr>
                          <a:srgbClr val="A50021"/>
                        </a:buClr>
                        <a:buSzPct val="75000"/>
                        <a:buFont typeface="Wingdings" panose="05000000000000000000" pitchFamily="2" charset="2"/>
                        <a:defRPr sz="2800">
                          <a:solidFill>
                            <a:schemeClr val="tx1"/>
                          </a:solidFill>
                          <a:latin typeface="Times New Roman" panose="02020603050405020304" pitchFamily="18" charset="0"/>
                        </a:defRPr>
                      </a:lvl1pPr>
                      <a:lvl2pPr indent="114300" algn="l">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indent="227013" algn="l">
                        <a:spcBef>
                          <a:spcPct val="20000"/>
                        </a:spcBef>
                        <a:buClr>
                          <a:srgbClr val="666699"/>
                        </a:buClr>
                        <a:buSzPct val="70000"/>
                        <a:buFont typeface="Wingdings" panose="05000000000000000000" pitchFamily="2" charset="2"/>
                        <a:defRPr sz="2000">
                          <a:solidFill>
                            <a:schemeClr val="tx1"/>
                          </a:solidFill>
                          <a:latin typeface="Times New Roman" panose="02020603050405020304" pitchFamily="18" charset="0"/>
                        </a:defRPr>
                      </a:lvl3pPr>
                      <a:lvl4pPr indent="112713" algn="l">
                        <a:spcBef>
                          <a:spcPct val="20000"/>
                        </a:spcBef>
                        <a:buSzPct val="60000"/>
                        <a:buFont typeface="Wingdings" panose="05000000000000000000" pitchFamily="2" charset="2"/>
                        <a:defRPr>
                          <a:solidFill>
                            <a:schemeClr val="tx1"/>
                          </a:solidFill>
                          <a:latin typeface="Times New Roman" panose="02020603050405020304" pitchFamily="18" charset="0"/>
                        </a:defRPr>
                      </a:lvl4pPr>
                      <a:lvl5pPr algn="l">
                        <a:spcBef>
                          <a:spcPct val="20000"/>
                        </a:spcBef>
                        <a:buClr>
                          <a:schemeClr val="hlink"/>
                        </a:buClr>
                        <a:buSzPct val="55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en-US" altLang="en-US" sz="1600" b="0" i="0" u="none" strike="noStrike" cap="none" normalizeH="0" baseline="0">
                          <a:ln>
                            <a:noFill/>
                          </a:ln>
                          <a:solidFill>
                            <a:schemeClr val="tx1"/>
                          </a:solidFill>
                          <a:effectLst/>
                          <a:latin typeface="Book Antiqua" panose="0204060205030503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A50021"/>
                        </a:buClr>
                        <a:buSzPct val="75000"/>
                        <a:buFont typeface="Wingdings" panose="05000000000000000000" pitchFamily="2" charset="2"/>
                        <a:defRPr sz="2800">
                          <a:solidFill>
                            <a:schemeClr val="tx1"/>
                          </a:solidFill>
                          <a:latin typeface="Times New Roman" panose="02020603050405020304" pitchFamily="18" charset="0"/>
                        </a:defRPr>
                      </a:lvl1pPr>
                      <a:lvl2pPr indent="114300" algn="l">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indent="227013" algn="l">
                        <a:spcBef>
                          <a:spcPct val="20000"/>
                        </a:spcBef>
                        <a:buClr>
                          <a:srgbClr val="666699"/>
                        </a:buClr>
                        <a:buSzPct val="70000"/>
                        <a:buFont typeface="Wingdings" panose="05000000000000000000" pitchFamily="2" charset="2"/>
                        <a:defRPr sz="2000">
                          <a:solidFill>
                            <a:schemeClr val="tx1"/>
                          </a:solidFill>
                          <a:latin typeface="Times New Roman" panose="02020603050405020304" pitchFamily="18" charset="0"/>
                        </a:defRPr>
                      </a:lvl3pPr>
                      <a:lvl4pPr indent="112713" algn="l">
                        <a:spcBef>
                          <a:spcPct val="20000"/>
                        </a:spcBef>
                        <a:buSzPct val="60000"/>
                        <a:buFont typeface="Wingdings" panose="05000000000000000000" pitchFamily="2" charset="2"/>
                        <a:defRPr>
                          <a:solidFill>
                            <a:schemeClr val="tx1"/>
                          </a:solidFill>
                          <a:latin typeface="Times New Roman" panose="02020603050405020304" pitchFamily="18" charset="0"/>
                        </a:defRPr>
                      </a:lvl4pPr>
                      <a:lvl5pPr algn="l">
                        <a:spcBef>
                          <a:spcPct val="20000"/>
                        </a:spcBef>
                        <a:buClr>
                          <a:schemeClr val="hlink"/>
                        </a:buClr>
                        <a:buSzPct val="55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Book Antiqua" panose="02040602050305030304" pitchFamily="18" charset="0"/>
                        </a:rPr>
                        <a:t>Uses network, calculate float or slack, identify critical path and activities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A50021"/>
                        </a:buClr>
                        <a:buSzPct val="75000"/>
                        <a:buFont typeface="Wingdings" panose="05000000000000000000" pitchFamily="2" charset="2"/>
                        <a:defRPr sz="2800">
                          <a:solidFill>
                            <a:schemeClr val="tx1"/>
                          </a:solidFill>
                          <a:latin typeface="Times New Roman" panose="02020603050405020304" pitchFamily="18" charset="0"/>
                        </a:defRPr>
                      </a:lvl1pPr>
                      <a:lvl2pPr indent="114300" algn="l">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indent="227013" algn="l">
                        <a:spcBef>
                          <a:spcPct val="20000"/>
                        </a:spcBef>
                        <a:buClr>
                          <a:srgbClr val="666699"/>
                        </a:buClr>
                        <a:buSzPct val="70000"/>
                        <a:buFont typeface="Wingdings" panose="05000000000000000000" pitchFamily="2" charset="2"/>
                        <a:defRPr sz="2000">
                          <a:solidFill>
                            <a:schemeClr val="tx1"/>
                          </a:solidFill>
                          <a:latin typeface="Times New Roman" panose="02020603050405020304" pitchFamily="18" charset="0"/>
                        </a:defRPr>
                      </a:lvl3pPr>
                      <a:lvl4pPr indent="112713" algn="l">
                        <a:spcBef>
                          <a:spcPct val="20000"/>
                        </a:spcBef>
                        <a:buSzPct val="60000"/>
                        <a:buFont typeface="Wingdings" panose="05000000000000000000" pitchFamily="2" charset="2"/>
                        <a:defRPr>
                          <a:solidFill>
                            <a:schemeClr val="tx1"/>
                          </a:solidFill>
                          <a:latin typeface="Times New Roman" panose="02020603050405020304" pitchFamily="18" charset="0"/>
                        </a:defRPr>
                      </a:lvl4pPr>
                      <a:lvl5pPr algn="l">
                        <a:spcBef>
                          <a:spcPct val="20000"/>
                        </a:spcBef>
                        <a:buClr>
                          <a:schemeClr val="hlink"/>
                        </a:buClr>
                        <a:buSzPct val="55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Book Antiqua" panose="02040602050305030304" pitchFamily="18" charset="0"/>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en-US" altLang="en-US" sz="1600" b="0" i="0" u="none" strike="noStrike" cap="none" normalizeH="0" baseline="0">
                          <a:ln>
                            <a:noFill/>
                          </a:ln>
                          <a:solidFill>
                            <a:schemeClr val="tx1"/>
                          </a:solidFill>
                          <a:effectLst/>
                          <a:latin typeface="Book Antiqua" panose="02040602050305030304" pitchFamily="18" charset="0"/>
                        </a:rPr>
                        <a:t>Same as CPM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1050">
                <a:tc>
                  <a:txBody>
                    <a:bodyPr/>
                    <a:lstStyle>
                      <a:lvl1pPr algn="l">
                        <a:spcBef>
                          <a:spcPct val="20000"/>
                        </a:spcBef>
                        <a:buClr>
                          <a:srgbClr val="A50021"/>
                        </a:buClr>
                        <a:buSzPct val="75000"/>
                        <a:buFont typeface="Wingdings" panose="05000000000000000000" pitchFamily="2" charset="2"/>
                        <a:defRPr sz="2800">
                          <a:solidFill>
                            <a:schemeClr val="tx1"/>
                          </a:solidFill>
                          <a:latin typeface="Times New Roman" panose="02020603050405020304" pitchFamily="18" charset="0"/>
                        </a:defRPr>
                      </a:lvl1pPr>
                      <a:lvl2pPr indent="114300" algn="l">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indent="227013" algn="l">
                        <a:spcBef>
                          <a:spcPct val="20000"/>
                        </a:spcBef>
                        <a:buClr>
                          <a:srgbClr val="666699"/>
                        </a:buClr>
                        <a:buSzPct val="70000"/>
                        <a:buFont typeface="Wingdings" panose="05000000000000000000" pitchFamily="2" charset="2"/>
                        <a:defRPr sz="2000">
                          <a:solidFill>
                            <a:schemeClr val="tx1"/>
                          </a:solidFill>
                          <a:latin typeface="Times New Roman" panose="02020603050405020304" pitchFamily="18" charset="0"/>
                        </a:defRPr>
                      </a:lvl3pPr>
                      <a:lvl4pPr indent="112713" algn="l">
                        <a:spcBef>
                          <a:spcPct val="20000"/>
                        </a:spcBef>
                        <a:buSzPct val="60000"/>
                        <a:buFont typeface="Wingdings" panose="05000000000000000000" pitchFamily="2" charset="2"/>
                        <a:defRPr>
                          <a:solidFill>
                            <a:schemeClr val="tx1"/>
                          </a:solidFill>
                          <a:latin typeface="Times New Roman" panose="02020603050405020304" pitchFamily="18" charset="0"/>
                        </a:defRPr>
                      </a:lvl4pPr>
                      <a:lvl5pPr algn="l">
                        <a:spcBef>
                          <a:spcPct val="20000"/>
                        </a:spcBef>
                        <a:buClr>
                          <a:schemeClr val="hlink"/>
                        </a:buClr>
                        <a:buSzPct val="55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en-US" altLang="en-US" sz="1600" b="0" i="0" u="none" strike="noStrike" cap="none" normalizeH="0" baseline="0">
                          <a:ln>
                            <a:noFill/>
                          </a:ln>
                          <a:solidFill>
                            <a:schemeClr val="tx1"/>
                          </a:solidFill>
                          <a:effectLst/>
                          <a:latin typeface="Book Antiqua" panose="0204060205030503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A50021"/>
                        </a:buClr>
                        <a:buSzPct val="75000"/>
                        <a:buFont typeface="Wingdings" panose="05000000000000000000" pitchFamily="2" charset="2"/>
                        <a:defRPr sz="2800">
                          <a:solidFill>
                            <a:schemeClr val="tx1"/>
                          </a:solidFill>
                          <a:latin typeface="Times New Roman" panose="02020603050405020304" pitchFamily="18" charset="0"/>
                        </a:defRPr>
                      </a:lvl1pPr>
                      <a:lvl2pPr indent="114300" algn="l">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indent="227013" algn="l">
                        <a:spcBef>
                          <a:spcPct val="20000"/>
                        </a:spcBef>
                        <a:buClr>
                          <a:srgbClr val="666699"/>
                        </a:buClr>
                        <a:buSzPct val="70000"/>
                        <a:buFont typeface="Wingdings" panose="05000000000000000000" pitchFamily="2" charset="2"/>
                        <a:defRPr sz="2000">
                          <a:solidFill>
                            <a:schemeClr val="tx1"/>
                          </a:solidFill>
                          <a:latin typeface="Times New Roman" panose="02020603050405020304" pitchFamily="18" charset="0"/>
                        </a:defRPr>
                      </a:lvl3pPr>
                      <a:lvl4pPr indent="112713" algn="l">
                        <a:spcBef>
                          <a:spcPct val="20000"/>
                        </a:spcBef>
                        <a:buSzPct val="60000"/>
                        <a:buFont typeface="Wingdings" panose="05000000000000000000" pitchFamily="2" charset="2"/>
                        <a:defRPr>
                          <a:solidFill>
                            <a:schemeClr val="tx1"/>
                          </a:solidFill>
                          <a:latin typeface="Times New Roman" panose="02020603050405020304" pitchFamily="18" charset="0"/>
                        </a:defRPr>
                      </a:lvl4pPr>
                      <a:lvl5pPr algn="l">
                        <a:spcBef>
                          <a:spcPct val="20000"/>
                        </a:spcBef>
                        <a:buClr>
                          <a:schemeClr val="hlink"/>
                        </a:buClr>
                        <a:buSzPct val="55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en-US" altLang="en-US" sz="1600" b="0" i="0" u="none" strike="noStrike" cap="none" normalizeH="0" baseline="0">
                          <a:ln>
                            <a:noFill/>
                          </a:ln>
                          <a:solidFill>
                            <a:schemeClr val="tx1"/>
                          </a:solidFill>
                          <a:effectLst/>
                          <a:latin typeface="Book Antiqua" panose="02040602050305030304" pitchFamily="18" charset="0"/>
                        </a:rPr>
                        <a:t>Uses one value of activity 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A50021"/>
                        </a:buClr>
                        <a:buSzPct val="75000"/>
                        <a:buFont typeface="Wingdings" panose="05000000000000000000" pitchFamily="2" charset="2"/>
                        <a:defRPr sz="2800">
                          <a:solidFill>
                            <a:schemeClr val="tx1"/>
                          </a:solidFill>
                          <a:latin typeface="Times New Roman" panose="02020603050405020304" pitchFamily="18" charset="0"/>
                        </a:defRPr>
                      </a:lvl1pPr>
                      <a:lvl2pPr indent="114300" algn="l">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indent="227013" algn="l">
                        <a:spcBef>
                          <a:spcPct val="20000"/>
                        </a:spcBef>
                        <a:buClr>
                          <a:srgbClr val="666699"/>
                        </a:buClr>
                        <a:buSzPct val="70000"/>
                        <a:buFont typeface="Wingdings" panose="05000000000000000000" pitchFamily="2" charset="2"/>
                        <a:defRPr sz="2000">
                          <a:solidFill>
                            <a:schemeClr val="tx1"/>
                          </a:solidFill>
                          <a:latin typeface="Times New Roman" panose="02020603050405020304" pitchFamily="18" charset="0"/>
                        </a:defRPr>
                      </a:lvl3pPr>
                      <a:lvl4pPr indent="112713" algn="l">
                        <a:spcBef>
                          <a:spcPct val="20000"/>
                        </a:spcBef>
                        <a:buSzPct val="60000"/>
                        <a:buFont typeface="Wingdings" panose="05000000000000000000" pitchFamily="2" charset="2"/>
                        <a:defRPr>
                          <a:solidFill>
                            <a:schemeClr val="tx1"/>
                          </a:solidFill>
                          <a:latin typeface="Times New Roman" panose="02020603050405020304" pitchFamily="18" charset="0"/>
                        </a:defRPr>
                      </a:lvl4pPr>
                      <a:lvl5pPr algn="l">
                        <a:spcBef>
                          <a:spcPct val="20000"/>
                        </a:spcBef>
                        <a:buClr>
                          <a:schemeClr val="hlink"/>
                        </a:buClr>
                        <a:buSzPct val="55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en-US" altLang="en-US" sz="1600" b="0" i="0" u="none" strike="noStrike" cap="none" normalizeH="0" baseline="0">
                          <a:ln>
                            <a:noFill/>
                          </a:ln>
                          <a:solidFill>
                            <a:schemeClr val="tx1"/>
                          </a:solidFill>
                          <a:effectLst/>
                          <a:latin typeface="Book Antiqua" panose="02040602050305030304" pitchFamily="18" charset="0"/>
                        </a:rPr>
                        <a:t>Requires 3 estimates of activity time</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en-US" altLang="en-US" sz="1600" b="0" i="0" u="none" strike="noStrike" cap="none" normalizeH="0" baseline="0">
                          <a:ln>
                            <a:noFill/>
                          </a:ln>
                          <a:solidFill>
                            <a:schemeClr val="tx1"/>
                          </a:solidFill>
                          <a:effectLst/>
                          <a:latin typeface="Book Antiqua" panose="02040602050305030304" pitchFamily="18" charset="0"/>
                        </a:rPr>
                        <a:t>Calculates mean and variance of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58850">
                <a:tc>
                  <a:txBody>
                    <a:bodyPr/>
                    <a:lstStyle>
                      <a:lvl1pPr algn="l">
                        <a:spcBef>
                          <a:spcPct val="20000"/>
                        </a:spcBef>
                        <a:buClr>
                          <a:srgbClr val="A50021"/>
                        </a:buClr>
                        <a:buSzPct val="75000"/>
                        <a:buFont typeface="Wingdings" panose="05000000000000000000" pitchFamily="2" charset="2"/>
                        <a:defRPr sz="2800">
                          <a:solidFill>
                            <a:schemeClr val="tx1"/>
                          </a:solidFill>
                          <a:latin typeface="Times New Roman" panose="02020603050405020304" pitchFamily="18" charset="0"/>
                        </a:defRPr>
                      </a:lvl1pPr>
                      <a:lvl2pPr indent="114300" algn="l">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indent="227013" algn="l">
                        <a:spcBef>
                          <a:spcPct val="20000"/>
                        </a:spcBef>
                        <a:buClr>
                          <a:srgbClr val="666699"/>
                        </a:buClr>
                        <a:buSzPct val="70000"/>
                        <a:buFont typeface="Wingdings" panose="05000000000000000000" pitchFamily="2" charset="2"/>
                        <a:defRPr sz="2000">
                          <a:solidFill>
                            <a:schemeClr val="tx1"/>
                          </a:solidFill>
                          <a:latin typeface="Times New Roman" panose="02020603050405020304" pitchFamily="18" charset="0"/>
                        </a:defRPr>
                      </a:lvl3pPr>
                      <a:lvl4pPr indent="112713" algn="l">
                        <a:spcBef>
                          <a:spcPct val="20000"/>
                        </a:spcBef>
                        <a:buSzPct val="60000"/>
                        <a:buFont typeface="Wingdings" panose="05000000000000000000" pitchFamily="2" charset="2"/>
                        <a:defRPr>
                          <a:solidFill>
                            <a:schemeClr val="tx1"/>
                          </a:solidFill>
                          <a:latin typeface="Times New Roman" panose="02020603050405020304" pitchFamily="18" charset="0"/>
                        </a:defRPr>
                      </a:lvl4pPr>
                      <a:lvl5pPr algn="l">
                        <a:spcBef>
                          <a:spcPct val="20000"/>
                        </a:spcBef>
                        <a:buClr>
                          <a:schemeClr val="hlink"/>
                        </a:buClr>
                        <a:buSzPct val="55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en-US" altLang="en-US" sz="1600" b="0" i="0" u="none" strike="noStrike" cap="none" normalizeH="0" baseline="0">
                          <a:ln>
                            <a:noFill/>
                          </a:ln>
                          <a:solidFill>
                            <a:schemeClr val="tx1"/>
                          </a:solidFill>
                          <a:effectLst/>
                          <a:latin typeface="Book Antiqua" panose="02040602050305030304"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A50021"/>
                        </a:buClr>
                        <a:buSzPct val="75000"/>
                        <a:buFont typeface="Wingdings" panose="05000000000000000000" pitchFamily="2" charset="2"/>
                        <a:defRPr sz="2800">
                          <a:solidFill>
                            <a:schemeClr val="tx1"/>
                          </a:solidFill>
                          <a:latin typeface="Times New Roman" panose="02020603050405020304" pitchFamily="18" charset="0"/>
                        </a:defRPr>
                      </a:lvl1pPr>
                      <a:lvl2pPr indent="114300" algn="l">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indent="227013" algn="l">
                        <a:spcBef>
                          <a:spcPct val="20000"/>
                        </a:spcBef>
                        <a:buClr>
                          <a:srgbClr val="666699"/>
                        </a:buClr>
                        <a:buSzPct val="70000"/>
                        <a:buFont typeface="Wingdings" panose="05000000000000000000" pitchFamily="2" charset="2"/>
                        <a:defRPr sz="2000">
                          <a:solidFill>
                            <a:schemeClr val="tx1"/>
                          </a:solidFill>
                          <a:latin typeface="Times New Roman" panose="02020603050405020304" pitchFamily="18" charset="0"/>
                        </a:defRPr>
                      </a:lvl3pPr>
                      <a:lvl4pPr indent="112713" algn="l">
                        <a:spcBef>
                          <a:spcPct val="20000"/>
                        </a:spcBef>
                        <a:buSzPct val="60000"/>
                        <a:buFont typeface="Wingdings" panose="05000000000000000000" pitchFamily="2" charset="2"/>
                        <a:defRPr>
                          <a:solidFill>
                            <a:schemeClr val="tx1"/>
                          </a:solidFill>
                          <a:latin typeface="Times New Roman" panose="02020603050405020304" pitchFamily="18" charset="0"/>
                        </a:defRPr>
                      </a:lvl4pPr>
                      <a:lvl5pPr algn="l">
                        <a:spcBef>
                          <a:spcPct val="20000"/>
                        </a:spcBef>
                        <a:buClr>
                          <a:schemeClr val="hlink"/>
                        </a:buClr>
                        <a:buSzPct val="55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en-US" altLang="en-US" sz="1600" b="0" i="0" u="none" strike="noStrike" cap="none" normalizeH="0" baseline="0">
                          <a:ln>
                            <a:noFill/>
                          </a:ln>
                          <a:solidFill>
                            <a:schemeClr val="tx1"/>
                          </a:solidFill>
                          <a:effectLst/>
                          <a:latin typeface="Book Antiqua" panose="02040602050305030304" pitchFamily="18" charset="0"/>
                        </a:rPr>
                        <a:t>Used where times can be estimated with confidence, familiar activities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A50021"/>
                        </a:buClr>
                        <a:buSzPct val="75000"/>
                        <a:buFont typeface="Wingdings" panose="05000000000000000000" pitchFamily="2" charset="2"/>
                        <a:defRPr sz="2800">
                          <a:solidFill>
                            <a:schemeClr val="tx1"/>
                          </a:solidFill>
                          <a:latin typeface="Times New Roman" panose="02020603050405020304" pitchFamily="18" charset="0"/>
                        </a:defRPr>
                      </a:lvl1pPr>
                      <a:lvl2pPr indent="114300" algn="l">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indent="227013" algn="l">
                        <a:spcBef>
                          <a:spcPct val="20000"/>
                        </a:spcBef>
                        <a:buClr>
                          <a:srgbClr val="666699"/>
                        </a:buClr>
                        <a:buSzPct val="70000"/>
                        <a:buFont typeface="Wingdings" panose="05000000000000000000" pitchFamily="2" charset="2"/>
                        <a:defRPr sz="2000">
                          <a:solidFill>
                            <a:schemeClr val="tx1"/>
                          </a:solidFill>
                          <a:latin typeface="Times New Roman" panose="02020603050405020304" pitchFamily="18" charset="0"/>
                        </a:defRPr>
                      </a:lvl3pPr>
                      <a:lvl4pPr indent="112713" algn="l">
                        <a:spcBef>
                          <a:spcPct val="20000"/>
                        </a:spcBef>
                        <a:buSzPct val="60000"/>
                        <a:buFont typeface="Wingdings" panose="05000000000000000000" pitchFamily="2" charset="2"/>
                        <a:defRPr>
                          <a:solidFill>
                            <a:schemeClr val="tx1"/>
                          </a:solidFill>
                          <a:latin typeface="Times New Roman" panose="02020603050405020304" pitchFamily="18" charset="0"/>
                        </a:defRPr>
                      </a:lvl4pPr>
                      <a:lvl5pPr algn="l">
                        <a:spcBef>
                          <a:spcPct val="20000"/>
                        </a:spcBef>
                        <a:buClr>
                          <a:schemeClr val="hlink"/>
                        </a:buClr>
                        <a:buSzPct val="55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en-US" altLang="en-US" sz="1600" b="0" i="0" u="none" strike="noStrike" cap="none" normalizeH="0" baseline="0">
                          <a:ln>
                            <a:noFill/>
                          </a:ln>
                          <a:solidFill>
                            <a:schemeClr val="tx1"/>
                          </a:solidFill>
                          <a:effectLst/>
                          <a:latin typeface="Book Antiqua" panose="02040602050305030304" pitchFamily="18" charset="0"/>
                        </a:rPr>
                        <a:t>Used where times cannot be estimated with confidence.</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en-US" altLang="en-US" sz="1600" b="0" i="0" u="none" strike="noStrike" cap="none" normalizeH="0" baseline="0">
                          <a:ln>
                            <a:noFill/>
                          </a:ln>
                          <a:solidFill>
                            <a:schemeClr val="tx1"/>
                          </a:solidFill>
                          <a:effectLst/>
                          <a:latin typeface="Book Antiqua" panose="02040602050305030304" pitchFamily="18" charset="0"/>
                        </a:rPr>
                        <a:t>Unfamiliar or new activities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2150">
                <a:tc>
                  <a:txBody>
                    <a:bodyPr/>
                    <a:lstStyle>
                      <a:lvl1pPr algn="l">
                        <a:spcBef>
                          <a:spcPct val="20000"/>
                        </a:spcBef>
                        <a:buClr>
                          <a:srgbClr val="A50021"/>
                        </a:buClr>
                        <a:buSzPct val="75000"/>
                        <a:buFont typeface="Wingdings" panose="05000000000000000000" pitchFamily="2" charset="2"/>
                        <a:defRPr sz="2800">
                          <a:solidFill>
                            <a:schemeClr val="tx1"/>
                          </a:solidFill>
                          <a:latin typeface="Times New Roman" panose="02020603050405020304" pitchFamily="18" charset="0"/>
                        </a:defRPr>
                      </a:lvl1pPr>
                      <a:lvl2pPr indent="114300" algn="l">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indent="227013" algn="l">
                        <a:spcBef>
                          <a:spcPct val="20000"/>
                        </a:spcBef>
                        <a:buClr>
                          <a:srgbClr val="666699"/>
                        </a:buClr>
                        <a:buSzPct val="70000"/>
                        <a:buFont typeface="Wingdings" panose="05000000000000000000" pitchFamily="2" charset="2"/>
                        <a:defRPr sz="2000">
                          <a:solidFill>
                            <a:schemeClr val="tx1"/>
                          </a:solidFill>
                          <a:latin typeface="Times New Roman" panose="02020603050405020304" pitchFamily="18" charset="0"/>
                        </a:defRPr>
                      </a:lvl3pPr>
                      <a:lvl4pPr indent="112713" algn="l">
                        <a:spcBef>
                          <a:spcPct val="20000"/>
                        </a:spcBef>
                        <a:buSzPct val="60000"/>
                        <a:buFont typeface="Wingdings" panose="05000000000000000000" pitchFamily="2" charset="2"/>
                        <a:defRPr>
                          <a:solidFill>
                            <a:schemeClr val="tx1"/>
                          </a:solidFill>
                          <a:latin typeface="Times New Roman" panose="02020603050405020304" pitchFamily="18" charset="0"/>
                        </a:defRPr>
                      </a:lvl4pPr>
                      <a:lvl5pPr algn="l">
                        <a:spcBef>
                          <a:spcPct val="20000"/>
                        </a:spcBef>
                        <a:buClr>
                          <a:schemeClr val="hlink"/>
                        </a:buClr>
                        <a:buSzPct val="55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en-US" altLang="en-US" sz="1600" b="0" i="0" u="none" strike="noStrike" cap="none" normalizeH="0" baseline="0">
                          <a:ln>
                            <a:noFill/>
                          </a:ln>
                          <a:solidFill>
                            <a:schemeClr val="tx1"/>
                          </a:solidFill>
                          <a:effectLst/>
                          <a:latin typeface="Book Antiqua" panose="02040602050305030304"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A50021"/>
                        </a:buClr>
                        <a:buSzPct val="75000"/>
                        <a:buFont typeface="Wingdings" panose="05000000000000000000" pitchFamily="2" charset="2"/>
                        <a:defRPr sz="2800">
                          <a:solidFill>
                            <a:schemeClr val="tx1"/>
                          </a:solidFill>
                          <a:latin typeface="Times New Roman" panose="02020603050405020304" pitchFamily="18" charset="0"/>
                        </a:defRPr>
                      </a:lvl1pPr>
                      <a:lvl2pPr indent="114300" algn="l">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indent="227013" algn="l">
                        <a:spcBef>
                          <a:spcPct val="20000"/>
                        </a:spcBef>
                        <a:buClr>
                          <a:srgbClr val="666699"/>
                        </a:buClr>
                        <a:buSzPct val="70000"/>
                        <a:buFont typeface="Wingdings" panose="05000000000000000000" pitchFamily="2" charset="2"/>
                        <a:defRPr sz="2000">
                          <a:solidFill>
                            <a:schemeClr val="tx1"/>
                          </a:solidFill>
                          <a:latin typeface="Times New Roman" panose="02020603050405020304" pitchFamily="18" charset="0"/>
                        </a:defRPr>
                      </a:lvl3pPr>
                      <a:lvl4pPr indent="112713" algn="l">
                        <a:spcBef>
                          <a:spcPct val="20000"/>
                        </a:spcBef>
                        <a:buSzPct val="60000"/>
                        <a:buFont typeface="Wingdings" panose="05000000000000000000" pitchFamily="2" charset="2"/>
                        <a:defRPr>
                          <a:solidFill>
                            <a:schemeClr val="tx1"/>
                          </a:solidFill>
                          <a:latin typeface="Times New Roman" panose="02020603050405020304" pitchFamily="18" charset="0"/>
                        </a:defRPr>
                      </a:lvl4pPr>
                      <a:lvl5pPr algn="l">
                        <a:spcBef>
                          <a:spcPct val="20000"/>
                        </a:spcBef>
                        <a:buClr>
                          <a:schemeClr val="hlink"/>
                        </a:buClr>
                        <a:buSzPct val="55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en-US" altLang="en-US" sz="1600" b="0" i="0" u="none" strike="noStrike" cap="none" normalizeH="0" baseline="0">
                          <a:ln>
                            <a:noFill/>
                          </a:ln>
                          <a:solidFill>
                            <a:schemeClr val="tx1"/>
                          </a:solidFill>
                          <a:effectLst/>
                          <a:latin typeface="Book Antiqua" panose="02040602050305030304" pitchFamily="18" charset="0"/>
                        </a:rPr>
                        <a:t>Minimizing cost is more important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A50021"/>
                        </a:buClr>
                        <a:buSzPct val="75000"/>
                        <a:buFont typeface="Wingdings" panose="05000000000000000000" pitchFamily="2" charset="2"/>
                        <a:defRPr sz="2800">
                          <a:solidFill>
                            <a:schemeClr val="tx1"/>
                          </a:solidFill>
                          <a:latin typeface="Times New Roman" panose="02020603050405020304" pitchFamily="18" charset="0"/>
                        </a:defRPr>
                      </a:lvl1pPr>
                      <a:lvl2pPr indent="114300" algn="l">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indent="227013" algn="l">
                        <a:spcBef>
                          <a:spcPct val="20000"/>
                        </a:spcBef>
                        <a:buClr>
                          <a:srgbClr val="666699"/>
                        </a:buClr>
                        <a:buSzPct val="70000"/>
                        <a:buFont typeface="Wingdings" panose="05000000000000000000" pitchFamily="2" charset="2"/>
                        <a:defRPr sz="2000">
                          <a:solidFill>
                            <a:schemeClr val="tx1"/>
                          </a:solidFill>
                          <a:latin typeface="Times New Roman" panose="02020603050405020304" pitchFamily="18" charset="0"/>
                        </a:defRPr>
                      </a:lvl3pPr>
                      <a:lvl4pPr indent="112713" algn="l">
                        <a:spcBef>
                          <a:spcPct val="20000"/>
                        </a:spcBef>
                        <a:buSzPct val="60000"/>
                        <a:buFont typeface="Wingdings" panose="05000000000000000000" pitchFamily="2" charset="2"/>
                        <a:defRPr>
                          <a:solidFill>
                            <a:schemeClr val="tx1"/>
                          </a:solidFill>
                          <a:latin typeface="Times New Roman" panose="02020603050405020304" pitchFamily="18" charset="0"/>
                        </a:defRPr>
                      </a:lvl4pPr>
                      <a:lvl5pPr algn="l">
                        <a:spcBef>
                          <a:spcPct val="20000"/>
                        </a:spcBef>
                        <a:buClr>
                          <a:schemeClr val="hlink"/>
                        </a:buClr>
                        <a:buSzPct val="55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en-US" altLang="en-US" sz="1600" b="0" i="0" u="none" strike="noStrike" cap="none" normalizeH="0" baseline="0">
                          <a:ln>
                            <a:noFill/>
                          </a:ln>
                          <a:solidFill>
                            <a:schemeClr val="tx1"/>
                          </a:solidFill>
                          <a:effectLst/>
                          <a:latin typeface="Book Antiqua" panose="02040602050305030304" pitchFamily="18" charset="0"/>
                        </a:rPr>
                        <a:t>Meeting time target or estimating percent completion is more important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38200">
                <a:tc>
                  <a:txBody>
                    <a:bodyPr/>
                    <a:lstStyle>
                      <a:lvl1pPr algn="l">
                        <a:spcBef>
                          <a:spcPct val="20000"/>
                        </a:spcBef>
                        <a:buClr>
                          <a:srgbClr val="A50021"/>
                        </a:buClr>
                        <a:buSzPct val="75000"/>
                        <a:buFont typeface="Wingdings" panose="05000000000000000000" pitchFamily="2" charset="2"/>
                        <a:defRPr sz="2800">
                          <a:solidFill>
                            <a:schemeClr val="tx1"/>
                          </a:solidFill>
                          <a:latin typeface="Times New Roman" panose="02020603050405020304" pitchFamily="18" charset="0"/>
                        </a:defRPr>
                      </a:lvl1pPr>
                      <a:lvl2pPr indent="114300" algn="l">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indent="227013" algn="l">
                        <a:spcBef>
                          <a:spcPct val="20000"/>
                        </a:spcBef>
                        <a:buClr>
                          <a:srgbClr val="666699"/>
                        </a:buClr>
                        <a:buSzPct val="70000"/>
                        <a:buFont typeface="Wingdings" panose="05000000000000000000" pitchFamily="2" charset="2"/>
                        <a:defRPr sz="2000">
                          <a:solidFill>
                            <a:schemeClr val="tx1"/>
                          </a:solidFill>
                          <a:latin typeface="Times New Roman" panose="02020603050405020304" pitchFamily="18" charset="0"/>
                        </a:defRPr>
                      </a:lvl3pPr>
                      <a:lvl4pPr indent="112713" algn="l">
                        <a:spcBef>
                          <a:spcPct val="20000"/>
                        </a:spcBef>
                        <a:buSzPct val="60000"/>
                        <a:buFont typeface="Wingdings" panose="05000000000000000000" pitchFamily="2" charset="2"/>
                        <a:defRPr>
                          <a:solidFill>
                            <a:schemeClr val="tx1"/>
                          </a:solidFill>
                          <a:latin typeface="Times New Roman" panose="02020603050405020304" pitchFamily="18" charset="0"/>
                        </a:defRPr>
                      </a:lvl4pPr>
                      <a:lvl5pPr algn="l">
                        <a:spcBef>
                          <a:spcPct val="20000"/>
                        </a:spcBef>
                        <a:buClr>
                          <a:schemeClr val="hlink"/>
                        </a:buClr>
                        <a:buSzPct val="55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en-US" altLang="en-US" sz="1600" b="0" i="0" u="none" strike="noStrike" cap="none" normalizeH="0" baseline="0">
                          <a:ln>
                            <a:noFill/>
                          </a:ln>
                          <a:solidFill>
                            <a:schemeClr val="tx1"/>
                          </a:solidFill>
                          <a:effectLst/>
                          <a:latin typeface="Book Antiqua" panose="02040602050305030304"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A50021"/>
                        </a:buClr>
                        <a:buSzPct val="75000"/>
                        <a:buFont typeface="Wingdings" panose="05000000000000000000" pitchFamily="2" charset="2"/>
                        <a:defRPr sz="2800">
                          <a:solidFill>
                            <a:schemeClr val="tx1"/>
                          </a:solidFill>
                          <a:latin typeface="Times New Roman" panose="02020603050405020304" pitchFamily="18" charset="0"/>
                        </a:defRPr>
                      </a:lvl1pPr>
                      <a:lvl2pPr indent="114300" algn="l">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indent="227013" algn="l">
                        <a:spcBef>
                          <a:spcPct val="20000"/>
                        </a:spcBef>
                        <a:buClr>
                          <a:srgbClr val="666699"/>
                        </a:buClr>
                        <a:buSzPct val="70000"/>
                        <a:buFont typeface="Wingdings" panose="05000000000000000000" pitchFamily="2" charset="2"/>
                        <a:defRPr sz="2000">
                          <a:solidFill>
                            <a:schemeClr val="tx1"/>
                          </a:solidFill>
                          <a:latin typeface="Times New Roman" panose="02020603050405020304" pitchFamily="18" charset="0"/>
                        </a:defRPr>
                      </a:lvl3pPr>
                      <a:lvl4pPr indent="112713" algn="l">
                        <a:spcBef>
                          <a:spcPct val="20000"/>
                        </a:spcBef>
                        <a:buSzPct val="60000"/>
                        <a:buFont typeface="Wingdings" panose="05000000000000000000" pitchFamily="2" charset="2"/>
                        <a:defRPr>
                          <a:solidFill>
                            <a:schemeClr val="tx1"/>
                          </a:solidFill>
                          <a:latin typeface="Times New Roman" panose="02020603050405020304" pitchFamily="18" charset="0"/>
                        </a:defRPr>
                      </a:lvl4pPr>
                      <a:lvl5pPr algn="l">
                        <a:spcBef>
                          <a:spcPct val="20000"/>
                        </a:spcBef>
                        <a:buClr>
                          <a:schemeClr val="hlink"/>
                        </a:buClr>
                        <a:buSzPct val="55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Book Antiqua" panose="02040602050305030304" pitchFamily="18" charset="0"/>
                        </a:rPr>
                        <a:t>Example: construction projects, building ships, etc.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A50021"/>
                        </a:buClr>
                        <a:buSzPct val="75000"/>
                        <a:buFont typeface="Wingdings" panose="05000000000000000000" pitchFamily="2" charset="2"/>
                        <a:defRPr sz="2800">
                          <a:solidFill>
                            <a:schemeClr val="tx1"/>
                          </a:solidFill>
                          <a:latin typeface="Times New Roman" panose="02020603050405020304" pitchFamily="18" charset="0"/>
                        </a:defRPr>
                      </a:lvl1pPr>
                      <a:lvl2pPr indent="114300" algn="l">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indent="227013" algn="l">
                        <a:spcBef>
                          <a:spcPct val="20000"/>
                        </a:spcBef>
                        <a:buClr>
                          <a:srgbClr val="666699"/>
                        </a:buClr>
                        <a:buSzPct val="70000"/>
                        <a:buFont typeface="Wingdings" panose="05000000000000000000" pitchFamily="2" charset="2"/>
                        <a:defRPr sz="2000">
                          <a:solidFill>
                            <a:schemeClr val="tx1"/>
                          </a:solidFill>
                          <a:latin typeface="Times New Roman" panose="02020603050405020304" pitchFamily="18" charset="0"/>
                        </a:defRPr>
                      </a:lvl3pPr>
                      <a:lvl4pPr indent="112713" algn="l">
                        <a:spcBef>
                          <a:spcPct val="20000"/>
                        </a:spcBef>
                        <a:buSzPct val="60000"/>
                        <a:buFont typeface="Wingdings" panose="05000000000000000000" pitchFamily="2" charset="2"/>
                        <a:defRPr>
                          <a:solidFill>
                            <a:schemeClr val="tx1"/>
                          </a:solidFill>
                          <a:latin typeface="Times New Roman" panose="02020603050405020304" pitchFamily="18" charset="0"/>
                        </a:defRPr>
                      </a:lvl4pPr>
                      <a:lvl5pPr algn="l">
                        <a:spcBef>
                          <a:spcPct val="20000"/>
                        </a:spcBef>
                        <a:buClr>
                          <a:schemeClr val="hlink"/>
                        </a:buClr>
                        <a:buSzPct val="55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hlink"/>
                        </a:buClr>
                        <a:buSzPct val="55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Book Antiqua" panose="02040602050305030304" pitchFamily="18" charset="0"/>
                        </a:rPr>
                        <a:t>Example: Involving new activities or products, research and development  etc.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3D4A529-F9CB-42B0-BF9D-7EEA450DE1FD}"/>
              </a:ext>
            </a:extLst>
          </p:cNvPr>
          <p:cNvSpPr>
            <a:spLocks noGrp="1"/>
          </p:cNvSpPr>
          <p:nvPr>
            <p:ph type="sldNum" sz="quarter" idx="11"/>
          </p:nvPr>
        </p:nvSpPr>
        <p:spPr/>
        <p:txBody>
          <a:bodyPr/>
          <a:lstStyle/>
          <a:p>
            <a:fld id="{843EC983-076B-4BD2-83AC-6E7FFD815BD3}" type="slidenum">
              <a:rPr lang="en-US" altLang="en-US" smtClean="0"/>
              <a:pPr/>
              <a:t>12</a:t>
            </a:fld>
            <a:endParaRPr lang="en-US" altLang="en-US"/>
          </a:p>
        </p:txBody>
      </p:sp>
    </p:spTree>
    <p:extLst>
      <p:ext uri="{BB962C8B-B14F-4D97-AF65-F5344CB8AC3E}">
        <p14:creationId xmlns:p14="http://schemas.microsoft.com/office/powerpoint/2010/main" val="1277395309"/>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2">
            <a:extLst>
              <a:ext uri="{FF2B5EF4-FFF2-40B4-BE49-F238E27FC236}">
                <a16:creationId xmlns:a16="http://schemas.microsoft.com/office/drawing/2014/main" id="{9ADB86C0-6467-45DD-9EBE-1089014D170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15E1C8C4-0CF0-41F6-A0A1-3B03FD23BD13}" type="slidenum">
              <a:rPr lang="en-US" altLang="en-US" sz="900"/>
              <a:pPr>
                <a:spcBef>
                  <a:spcPct val="0"/>
                </a:spcBef>
                <a:buFontTx/>
                <a:buNone/>
              </a:pPr>
              <a:t>13</a:t>
            </a:fld>
            <a:endParaRPr lang="en-US" altLang="en-US" sz="900"/>
          </a:p>
        </p:txBody>
      </p:sp>
      <p:sp>
        <p:nvSpPr>
          <p:cNvPr id="10244" name="Rectangle 2">
            <a:extLst>
              <a:ext uri="{FF2B5EF4-FFF2-40B4-BE49-F238E27FC236}">
                <a16:creationId xmlns:a16="http://schemas.microsoft.com/office/drawing/2014/main" id="{99E50D14-91AC-42D3-8D2F-6F8BBF3F4C71}"/>
              </a:ext>
            </a:extLst>
          </p:cNvPr>
          <p:cNvSpPr>
            <a:spLocks noGrp="1" noChangeArrowheads="1"/>
          </p:cNvSpPr>
          <p:nvPr>
            <p:ph type="title" idx="4294967295"/>
          </p:nvPr>
        </p:nvSpPr>
        <p:spPr>
          <a:xfrm>
            <a:off x="457200" y="228600"/>
            <a:ext cx="7772400" cy="609600"/>
          </a:xfrm>
        </p:spPr>
        <p:txBody>
          <a:bodyPr/>
          <a:lstStyle/>
          <a:p>
            <a:pPr eaLnBrk="1" hangingPunct="1"/>
            <a:r>
              <a:rPr lang="en-US" altLang="en-US" sz="2800" b="1"/>
              <a:t>PERT For Dealing With Uncertainty</a:t>
            </a:r>
          </a:p>
        </p:txBody>
      </p:sp>
      <p:sp>
        <p:nvSpPr>
          <p:cNvPr id="10245" name="Rectangle 3">
            <a:extLst>
              <a:ext uri="{FF2B5EF4-FFF2-40B4-BE49-F238E27FC236}">
                <a16:creationId xmlns:a16="http://schemas.microsoft.com/office/drawing/2014/main" id="{21945B2D-5963-4277-B31A-2AD079F706EE}"/>
              </a:ext>
            </a:extLst>
          </p:cNvPr>
          <p:cNvSpPr>
            <a:spLocks noGrp="1" noChangeArrowheads="1"/>
          </p:cNvSpPr>
          <p:nvPr>
            <p:ph type="body" idx="4294967295"/>
          </p:nvPr>
        </p:nvSpPr>
        <p:spPr>
          <a:xfrm>
            <a:off x="228600" y="990600"/>
            <a:ext cx="8610600" cy="5259388"/>
          </a:xfrm>
        </p:spPr>
        <p:txBody>
          <a:bodyPr/>
          <a:lstStyle/>
          <a:p>
            <a:pPr eaLnBrk="1" hangingPunct="1"/>
            <a:r>
              <a:rPr lang="en-US" altLang="en-US" sz="2400" dirty="0"/>
              <a:t>Times can be estimated with relative certainty, confidence but for many situations this is not possible, </a:t>
            </a:r>
            <a:r>
              <a:rPr lang="en-US" altLang="en-US" sz="2400" dirty="0" err="1"/>
              <a:t>e.g</a:t>
            </a:r>
            <a:r>
              <a:rPr lang="en-US" altLang="en-US" sz="2400" dirty="0"/>
              <a:t> Research, development, new products and projects etc.</a:t>
            </a:r>
          </a:p>
          <a:p>
            <a:pPr eaLnBrk="1" hangingPunct="1"/>
            <a:r>
              <a:rPr lang="en-US" altLang="en-US" sz="2400" dirty="0"/>
              <a:t>Use 3 time estimates</a:t>
            </a:r>
          </a:p>
          <a:p>
            <a:pPr lvl="1" eaLnBrk="1" hangingPunct="1"/>
            <a:r>
              <a:rPr lang="en-US" altLang="en-US" i="1" dirty="0"/>
              <a:t>	</a:t>
            </a:r>
            <a:r>
              <a:rPr lang="en-US" altLang="en-US" sz="2800" i="1" dirty="0"/>
              <a:t>m= </a:t>
            </a:r>
            <a:r>
              <a:rPr lang="en-US" altLang="en-US" sz="2800" dirty="0"/>
              <a:t>most likely time estimate-</a:t>
            </a:r>
            <a:r>
              <a:rPr lang="en-IN" sz="2000" dirty="0">
                <a:solidFill>
                  <a:schemeClr val="tx1"/>
                </a:solidFill>
              </a:rPr>
              <a:t>The completion time having the highest probability</a:t>
            </a:r>
            <a:endParaRPr lang="en-US" altLang="en-US" sz="2000" dirty="0">
              <a:solidFill>
                <a:schemeClr val="tx1"/>
              </a:solidFill>
            </a:endParaRPr>
          </a:p>
          <a:p>
            <a:pPr lvl="1" eaLnBrk="1" hangingPunct="1"/>
            <a:r>
              <a:rPr lang="en-US" altLang="en-US" sz="2800" i="1" dirty="0"/>
              <a:t>	a</a:t>
            </a:r>
            <a:r>
              <a:rPr lang="en-US" altLang="en-US" sz="2800" dirty="0"/>
              <a:t> = optimistic time estimate--</a:t>
            </a:r>
            <a:r>
              <a:rPr lang="en-IN" sz="2000" dirty="0">
                <a:solidFill>
                  <a:schemeClr val="tx1"/>
                </a:solidFill>
              </a:rPr>
              <a:t>The shortest time in which the activity can be completed.</a:t>
            </a:r>
            <a:endParaRPr lang="en-US" altLang="en-US" sz="2800" dirty="0">
              <a:cs typeface="Times New Roman" panose="02020603050405020304" pitchFamily="18" charset="0"/>
            </a:endParaRPr>
          </a:p>
          <a:p>
            <a:pPr lvl="1" eaLnBrk="1" hangingPunct="1"/>
            <a:r>
              <a:rPr lang="en-US" altLang="en-US" sz="2800" i="1" dirty="0"/>
              <a:t>	b = </a:t>
            </a:r>
            <a:r>
              <a:rPr lang="en-US" altLang="en-US" sz="2800" dirty="0"/>
              <a:t>pessimistic time estimate--</a:t>
            </a:r>
            <a:r>
              <a:rPr lang="en-IN" sz="2000" dirty="0">
                <a:solidFill>
                  <a:schemeClr val="tx1"/>
                </a:solidFill>
              </a:rPr>
              <a:t>the maximum possible time required to accomplish a task, assuming everything goes wrong (but excluding major catastrophes).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4822-83D2-4D53-B998-148657EE40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0DE73D-2A47-4ADC-88D7-7BE7B641BCD0}"/>
              </a:ext>
            </a:extLst>
          </p:cNvPr>
          <p:cNvSpPr>
            <a:spLocks noGrp="1"/>
          </p:cNvSpPr>
          <p:nvPr>
            <p:ph idx="1"/>
          </p:nvPr>
        </p:nvSpPr>
        <p:spPr/>
        <p:txBody>
          <a:bodyPr/>
          <a:lstStyle/>
          <a:p>
            <a:pPr lvl="1" eaLnBrk="1" hangingPunct="1"/>
            <a:endParaRPr lang="en-US" altLang="en-US" sz="3200" dirty="0">
              <a:cs typeface="Times New Roman" panose="02020603050405020304" pitchFamily="18" charset="0"/>
            </a:endParaRPr>
          </a:p>
          <a:p>
            <a:pPr lvl="1" eaLnBrk="1" hangingPunct="1"/>
            <a:r>
              <a:rPr lang="en-US" altLang="en-US" dirty="0"/>
              <a:t>	</a:t>
            </a:r>
            <a:r>
              <a:rPr lang="en-US" altLang="en-US" dirty="0">
                <a:solidFill>
                  <a:srgbClr val="FF3300"/>
                </a:solidFill>
              </a:rPr>
              <a:t>Expected Value (TE) =  (a + 4m + b) /6</a:t>
            </a:r>
            <a:endParaRPr lang="en-US" altLang="en-US" dirty="0">
              <a:solidFill>
                <a:srgbClr val="FF3300"/>
              </a:solidFill>
              <a:cs typeface="Times New Roman" panose="02020603050405020304" pitchFamily="18" charset="0"/>
            </a:endParaRPr>
          </a:p>
          <a:p>
            <a:pPr lvl="1" eaLnBrk="1" hangingPunct="1"/>
            <a:r>
              <a:rPr lang="en-US" altLang="en-US" dirty="0">
                <a:solidFill>
                  <a:srgbClr val="FF3300"/>
                </a:solidFill>
              </a:rPr>
              <a:t>	Variance             (V)   =  ( ( b – a) / 6 )</a:t>
            </a:r>
            <a:r>
              <a:rPr lang="en-US" altLang="en-US" baseline="30000" dirty="0">
                <a:solidFill>
                  <a:srgbClr val="FF3300"/>
                </a:solidFill>
              </a:rPr>
              <a:t> 2</a:t>
            </a:r>
            <a:endParaRPr lang="en-US" altLang="en-US" dirty="0">
              <a:solidFill>
                <a:srgbClr val="FF3300"/>
              </a:solidFill>
              <a:cs typeface="Times New Roman" panose="02020603050405020304" pitchFamily="18" charset="0"/>
            </a:endParaRPr>
          </a:p>
          <a:p>
            <a:pPr lvl="1" eaLnBrk="1" hangingPunct="1"/>
            <a:r>
              <a:rPr lang="en-US" altLang="en-US" dirty="0">
                <a:solidFill>
                  <a:srgbClr val="FF3300"/>
                </a:solidFill>
              </a:rPr>
              <a:t>	Std Deviation     (δ)   =   SQRT (V)</a:t>
            </a:r>
          </a:p>
          <a:p>
            <a:pPr lvl="1" eaLnBrk="1" hangingPunct="1"/>
            <a:endParaRPr lang="en-US" altLang="en-US" sz="2400" dirty="0">
              <a:solidFill>
                <a:srgbClr val="FF3300"/>
              </a:solidFill>
            </a:endParaRPr>
          </a:p>
          <a:p>
            <a:pPr lvl="1" eaLnBrk="1" hangingPunct="1"/>
            <a:r>
              <a:rPr lang="en-US" sz="2400" dirty="0">
                <a:effectLst/>
              </a:rPr>
              <a:t>The size of the variance reflects the degree of uncertainty associated with the activity’s time.  The larger the variance, the greater the uncertainty.</a:t>
            </a:r>
          </a:p>
          <a:p>
            <a:pPr lvl="1" eaLnBrk="1" hangingPunct="1"/>
            <a:r>
              <a:rPr lang="en-US" sz="2400" dirty="0">
                <a:effectLst/>
              </a:rPr>
              <a:t>Standard Deviation of a path can also be computed to know the uncertainty of a particular path.</a:t>
            </a:r>
            <a:r>
              <a:rPr lang="en-US" dirty="0">
                <a:effectLst/>
              </a:rPr>
              <a:t> </a:t>
            </a:r>
            <a:endParaRPr lang="en-US" sz="2400" dirty="0">
              <a:effectLst/>
            </a:endParaRPr>
          </a:p>
          <a:p>
            <a:pPr lvl="1" eaLnBrk="1" hangingPunct="1"/>
            <a:endParaRPr lang="en-US" sz="2400" dirty="0">
              <a:effectLst/>
            </a:endParaRPr>
          </a:p>
          <a:p>
            <a:pPr lvl="1" eaLnBrk="1" hangingPunct="1"/>
            <a:endParaRPr lang="en-US" altLang="en-US" sz="2400" dirty="0">
              <a:solidFill>
                <a:srgbClr val="FF3300"/>
              </a:solidFill>
            </a:endParaRPr>
          </a:p>
          <a:p>
            <a:endParaRPr lang="en-US" dirty="0"/>
          </a:p>
        </p:txBody>
      </p:sp>
      <p:sp>
        <p:nvSpPr>
          <p:cNvPr id="4" name="Slide Number Placeholder 3">
            <a:extLst>
              <a:ext uri="{FF2B5EF4-FFF2-40B4-BE49-F238E27FC236}">
                <a16:creationId xmlns:a16="http://schemas.microsoft.com/office/drawing/2014/main" id="{8A488C52-F6E2-4B9F-82EA-E6173C8E541D}"/>
              </a:ext>
            </a:extLst>
          </p:cNvPr>
          <p:cNvSpPr>
            <a:spLocks noGrp="1"/>
          </p:cNvSpPr>
          <p:nvPr>
            <p:ph type="sldNum" sz="quarter" idx="11"/>
          </p:nvPr>
        </p:nvSpPr>
        <p:spPr/>
        <p:txBody>
          <a:bodyPr/>
          <a:lstStyle/>
          <a:p>
            <a:fld id="{946A22DD-ACEE-470C-BAF0-95D0F79F376C}" type="slidenum">
              <a:rPr lang="en-US" altLang="en-US" smtClean="0"/>
              <a:pPr/>
              <a:t>14</a:t>
            </a:fld>
            <a:endParaRPr lang="en-US" altLang="en-US"/>
          </a:p>
        </p:txBody>
      </p:sp>
    </p:spTree>
    <p:extLst>
      <p:ext uri="{BB962C8B-B14F-4D97-AF65-F5344CB8AC3E}">
        <p14:creationId xmlns:p14="http://schemas.microsoft.com/office/powerpoint/2010/main" val="3587119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a:extLst>
              <a:ext uri="{FF2B5EF4-FFF2-40B4-BE49-F238E27FC236}">
                <a16:creationId xmlns:a16="http://schemas.microsoft.com/office/drawing/2014/main" id="{6580075E-1CB3-46C3-9CBA-C23C77729E5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EB3D69F7-E2D8-4239-9F78-1E5387454281}" type="slidenum">
              <a:rPr lang="en-US" altLang="en-US" sz="900"/>
              <a:pPr>
                <a:spcBef>
                  <a:spcPct val="0"/>
                </a:spcBef>
                <a:buFontTx/>
                <a:buNone/>
              </a:pPr>
              <a:t>15</a:t>
            </a:fld>
            <a:endParaRPr lang="en-US" altLang="en-US" sz="900"/>
          </a:p>
        </p:txBody>
      </p:sp>
      <p:graphicFrame>
        <p:nvGraphicFramePr>
          <p:cNvPr id="543105" name="Group 385">
            <a:extLst>
              <a:ext uri="{FF2B5EF4-FFF2-40B4-BE49-F238E27FC236}">
                <a16:creationId xmlns:a16="http://schemas.microsoft.com/office/drawing/2014/main" id="{B7EC2A25-1570-4EAC-BF86-522B76791984}"/>
              </a:ext>
            </a:extLst>
          </p:cNvPr>
          <p:cNvGraphicFramePr>
            <a:graphicFrameLocks noGrp="1"/>
          </p:cNvGraphicFramePr>
          <p:nvPr>
            <p:ph idx="1"/>
          </p:nvPr>
        </p:nvGraphicFramePr>
        <p:xfrm>
          <a:off x="304800" y="914400"/>
          <a:ext cx="6781800" cy="5410203"/>
        </p:xfrm>
        <a:graphic>
          <a:graphicData uri="http://schemas.openxmlformats.org/drawingml/2006/table">
            <a:tbl>
              <a:tblPr/>
              <a:tblGrid>
                <a:gridCol w="1249363">
                  <a:extLst>
                    <a:ext uri="{9D8B030D-6E8A-4147-A177-3AD203B41FA5}">
                      <a16:colId xmlns:a16="http://schemas.microsoft.com/office/drawing/2014/main" val="20000"/>
                    </a:ext>
                  </a:extLst>
                </a:gridCol>
                <a:gridCol w="1430337">
                  <a:extLst>
                    <a:ext uri="{9D8B030D-6E8A-4147-A177-3AD203B41FA5}">
                      <a16:colId xmlns:a16="http://schemas.microsoft.com/office/drawing/2014/main" val="20001"/>
                    </a:ext>
                  </a:extLst>
                </a:gridCol>
                <a:gridCol w="1279525">
                  <a:extLst>
                    <a:ext uri="{9D8B030D-6E8A-4147-A177-3AD203B41FA5}">
                      <a16:colId xmlns:a16="http://schemas.microsoft.com/office/drawing/2014/main" val="20002"/>
                    </a:ext>
                  </a:extLst>
                </a:gridCol>
                <a:gridCol w="1395413">
                  <a:extLst>
                    <a:ext uri="{9D8B030D-6E8A-4147-A177-3AD203B41FA5}">
                      <a16:colId xmlns:a16="http://schemas.microsoft.com/office/drawing/2014/main" val="20003"/>
                    </a:ext>
                  </a:extLst>
                </a:gridCol>
                <a:gridCol w="1427162">
                  <a:extLst>
                    <a:ext uri="{9D8B030D-6E8A-4147-A177-3AD203B41FA5}">
                      <a16:colId xmlns:a16="http://schemas.microsoft.com/office/drawing/2014/main" val="20004"/>
                    </a:ext>
                  </a:extLst>
                </a:gridCol>
              </a:tblGrid>
              <a:tr h="427038">
                <a:tc gridSpan="5">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905000" algn="l"/>
                        </a:tabLst>
                      </a:pPr>
                      <a:r>
                        <a:rPr kumimoji="0" lang="en-US" sz="2000" b="1" i="0" u="sng" strike="noStrike" cap="none" normalizeH="0" baseline="0">
                          <a:ln>
                            <a:noFill/>
                          </a:ln>
                          <a:solidFill>
                            <a:schemeClr val="tx1"/>
                          </a:solidFill>
                          <a:effectLst/>
                          <a:latin typeface="Times New Roman" pitchFamily="18" charset="0"/>
                          <a:ea typeface="Batang" pitchFamily="18" charset="-127"/>
                          <a:cs typeface="Times New Roman" pitchFamily="18" charset="0"/>
                        </a:rPr>
                        <a:t>Precedence And Project Activity Times</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0961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1" i="0" u="none" strike="noStrike" cap="none" normalizeH="0" baseline="0">
                          <a:ln>
                            <a:noFill/>
                          </a:ln>
                          <a:solidFill>
                            <a:schemeClr val="tx1"/>
                          </a:solidFill>
                          <a:effectLst/>
                          <a:latin typeface="Times New Roman" pitchFamily="18" charset="0"/>
                          <a:ea typeface="Batang" pitchFamily="18" charset="-127"/>
                          <a:cs typeface="Times New Roman" pitchFamily="18" charset="0"/>
                        </a:rPr>
                        <a:t>Activity  </a:t>
                      </a:r>
                      <a:endPar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1" i="0" u="none" strike="noStrike" cap="none" normalizeH="0" baseline="0">
                          <a:ln>
                            <a:noFill/>
                          </a:ln>
                          <a:solidFill>
                            <a:schemeClr val="tx1"/>
                          </a:solidFill>
                          <a:effectLst/>
                          <a:latin typeface="Times New Roman" pitchFamily="18" charset="0"/>
                          <a:ea typeface="Batang" pitchFamily="18" charset="-127"/>
                          <a:cs typeface="Times New Roman" pitchFamily="18" charset="0"/>
                        </a:rPr>
                        <a:t>Predecessor</a:t>
                      </a:r>
                      <a:endPar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Optimistic Time</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Most likely Time</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Pessimistic Time</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A</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10</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22</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22</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B</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20</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20</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20</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7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C</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4</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10</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16</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86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D</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A</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2</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14</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32</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7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E</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B,C</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8</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8</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20</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7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F</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B,C</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8</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14</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20</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7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G</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B,C</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4</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4</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4</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86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H</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C</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2</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12</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16</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27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I</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G,H</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6</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16</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38</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27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J</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D,E</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2</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8</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905000" algn="l"/>
                        </a:tabLst>
                      </a:pPr>
                      <a:r>
                        <a:rPr kumimoji="0" lang="en-US" sz="20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14</a:t>
                      </a:r>
                      <a:endParaRPr kumimoji="0" lang="en-US" sz="32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543106" name="Picture 386">
            <a:extLst>
              <a:ext uri="{FF2B5EF4-FFF2-40B4-BE49-F238E27FC236}">
                <a16:creationId xmlns:a16="http://schemas.microsoft.com/office/drawing/2014/main" id="{C1598339-BC62-43BB-A524-8073BFB61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9531" t="17708" r="19531" b="12500"/>
          <a:stretch>
            <a:fillRect/>
          </a:stretch>
        </p:blipFill>
        <p:spPr bwMode="auto">
          <a:xfrm>
            <a:off x="7161213" y="1277938"/>
            <a:ext cx="1066800" cy="5083175"/>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43107" name="Picture 387">
            <a:extLst>
              <a:ext uri="{FF2B5EF4-FFF2-40B4-BE49-F238E27FC236}">
                <a16:creationId xmlns:a16="http://schemas.microsoft.com/office/drawing/2014/main" id="{0CAA1D33-181C-45FF-A6B6-85CE937B73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531" t="17708" r="13281" b="12500"/>
          <a:stretch>
            <a:fillRect/>
          </a:stretch>
        </p:blipFill>
        <p:spPr bwMode="auto">
          <a:xfrm>
            <a:off x="7086600" y="1295400"/>
            <a:ext cx="1676400" cy="5105400"/>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43108" name="Picture 388">
            <a:extLst>
              <a:ext uri="{FF2B5EF4-FFF2-40B4-BE49-F238E27FC236}">
                <a16:creationId xmlns:a16="http://schemas.microsoft.com/office/drawing/2014/main" id="{B00F5E6D-55F9-4514-B844-0992283EFE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531" t="17708" r="3125" b="12500"/>
          <a:stretch>
            <a:fillRect/>
          </a:stretch>
        </p:blipFill>
        <p:spPr bwMode="auto">
          <a:xfrm>
            <a:off x="6705600" y="1295400"/>
            <a:ext cx="2667000" cy="5105400"/>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31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31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2">
            <a:extLst>
              <a:ext uri="{FF2B5EF4-FFF2-40B4-BE49-F238E27FC236}">
                <a16:creationId xmlns:a16="http://schemas.microsoft.com/office/drawing/2014/main" id="{72B8DDE0-A377-44BD-A572-6EEC3899184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08F97B28-C011-4604-9D2E-64E632427D0A}" type="slidenum">
              <a:rPr lang="en-US" altLang="en-US" sz="900"/>
              <a:pPr>
                <a:spcBef>
                  <a:spcPct val="0"/>
                </a:spcBef>
                <a:buFontTx/>
                <a:buNone/>
              </a:pPr>
              <a:t>16</a:t>
            </a:fld>
            <a:endParaRPr lang="en-US" altLang="en-US" sz="900"/>
          </a:p>
        </p:txBody>
      </p:sp>
      <p:sp>
        <p:nvSpPr>
          <p:cNvPr id="13316" name="Rectangle 2218">
            <a:extLst>
              <a:ext uri="{FF2B5EF4-FFF2-40B4-BE49-F238E27FC236}">
                <a16:creationId xmlns:a16="http://schemas.microsoft.com/office/drawing/2014/main" id="{81192960-8184-47D3-A9B1-BE27A93BA727}"/>
              </a:ext>
            </a:extLst>
          </p:cNvPr>
          <p:cNvSpPr>
            <a:spLocks noGrp="1" noChangeArrowheads="1"/>
          </p:cNvSpPr>
          <p:nvPr>
            <p:ph type="title" idx="4294967295"/>
          </p:nvPr>
        </p:nvSpPr>
        <p:spPr>
          <a:xfrm>
            <a:off x="685800" y="152400"/>
            <a:ext cx="7772400" cy="685800"/>
          </a:xfrm>
        </p:spPr>
        <p:txBody>
          <a:bodyPr/>
          <a:lstStyle/>
          <a:p>
            <a:pPr eaLnBrk="1" hangingPunct="1"/>
            <a:r>
              <a:rPr lang="en-US" altLang="en-US" sz="2000" b="1"/>
              <a:t>Critical Path Analysis (PERT)</a:t>
            </a:r>
          </a:p>
        </p:txBody>
      </p:sp>
      <p:graphicFrame>
        <p:nvGraphicFramePr>
          <p:cNvPr id="500816" name="Group 80">
            <a:extLst>
              <a:ext uri="{FF2B5EF4-FFF2-40B4-BE49-F238E27FC236}">
                <a16:creationId xmlns:a16="http://schemas.microsoft.com/office/drawing/2014/main" id="{63C647E9-926F-47B5-B0D8-AB717A304EEB}"/>
              </a:ext>
            </a:extLst>
          </p:cNvPr>
          <p:cNvGraphicFramePr>
            <a:graphicFrameLocks noGrp="1"/>
          </p:cNvGraphicFramePr>
          <p:nvPr/>
        </p:nvGraphicFramePr>
        <p:xfrm>
          <a:off x="685800" y="1295400"/>
          <a:ext cx="7924800" cy="4960940"/>
        </p:xfrm>
        <a:graphic>
          <a:graphicData uri="http://schemas.openxmlformats.org/drawingml/2006/table">
            <a:tbl>
              <a:tblPr/>
              <a:tblGrid>
                <a:gridCol w="1452563">
                  <a:extLst>
                    <a:ext uri="{9D8B030D-6E8A-4147-A177-3AD203B41FA5}">
                      <a16:colId xmlns:a16="http://schemas.microsoft.com/office/drawing/2014/main" val="20000"/>
                    </a:ext>
                  </a:extLst>
                </a:gridCol>
                <a:gridCol w="1454150">
                  <a:extLst>
                    <a:ext uri="{9D8B030D-6E8A-4147-A177-3AD203B41FA5}">
                      <a16:colId xmlns:a16="http://schemas.microsoft.com/office/drawing/2014/main" val="20001"/>
                    </a:ext>
                  </a:extLst>
                </a:gridCol>
                <a:gridCol w="1450975">
                  <a:extLst>
                    <a:ext uri="{9D8B030D-6E8A-4147-A177-3AD203B41FA5}">
                      <a16:colId xmlns:a16="http://schemas.microsoft.com/office/drawing/2014/main" val="20002"/>
                    </a:ext>
                  </a:extLst>
                </a:gridCol>
                <a:gridCol w="1454150">
                  <a:extLst>
                    <a:ext uri="{9D8B030D-6E8A-4147-A177-3AD203B41FA5}">
                      <a16:colId xmlns:a16="http://schemas.microsoft.com/office/drawing/2014/main" val="20003"/>
                    </a:ext>
                  </a:extLst>
                </a:gridCol>
                <a:gridCol w="2112962">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rPr>
                        <a:t>Activity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cs typeface="Times New Roman" pitchFamily="18" charset="0"/>
                        </a:rPr>
                        <a:t>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cs typeface="Times New Roman" pitchFamily="18" charset="0"/>
                        </a:rPr>
                        <a: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cs typeface="Times New Roman" pitchFamily="18" charset="0"/>
                        </a:rPr>
                        <a:t>Slacks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cs typeface="Times New Roman" pitchFamily="18" charset="0"/>
                        </a:rPr>
                        <a:t>Critical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FF3300"/>
                          </a:solidFill>
                          <a:effectLst/>
                          <a:latin typeface="Arial" pitchFamily="34" charset="0"/>
                          <a:cs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FF3300"/>
                          </a:solidFill>
                          <a:effectLst/>
                          <a:latin typeface="Arial" pitchFamily="34"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FF3300"/>
                          </a:solidFill>
                          <a:effectLst/>
                          <a:latin typeface="Arial" pitchFamily="34"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FF3300"/>
                          </a:solidFill>
                          <a:effectLst/>
                          <a:latin typeface="Arial" pitchFamily="34"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FF3300"/>
                          </a:solidFill>
                          <a:effectLst/>
                          <a:latin typeface="Arial" pitchFamily="34" charset="0"/>
                          <a:cs typeface="Times New Roman" pitchFamily="18" charset="0"/>
                        </a:rPr>
                        <a:t>Yes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FF3300"/>
                          </a:solidFill>
                          <a:effectLst/>
                          <a:latin typeface="Arial" pitchFamily="34" charset="0"/>
                          <a:cs typeface="Times New Roman"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a:ln>
                          <a:noFill/>
                        </a:ln>
                        <a:solidFill>
                          <a:schemeClr val="tx1"/>
                        </a:solidFill>
                        <a:effectLst/>
                        <a:latin typeface="Arial"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FF3300"/>
                          </a:solidFill>
                          <a:effectLst/>
                          <a:latin typeface="Arial" pitchFamily="34" charset="0"/>
                          <a:cs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FF3300"/>
                          </a:solidFill>
                          <a:effectLst/>
                          <a:latin typeface="Arial" pitchFamily="34" charset="0"/>
                          <a:cs typeface="Times New Roman"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FF3300"/>
                          </a:solidFill>
                          <a:effectLst/>
                          <a:latin typeface="Arial" pitchFamily="34" charset="0"/>
                          <a:cs typeface="Times New Roman"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FF3300"/>
                          </a:solidFill>
                          <a:effectLst/>
                          <a:latin typeface="Arial" pitchFamily="34"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FF3300"/>
                          </a:solidFill>
                          <a:effectLst/>
                          <a:latin typeface="Arial" pitchFamily="34" charset="0"/>
                          <a:cs typeface="Times New Roman" pitchFamily="18" charset="0"/>
                        </a:rPr>
                        <a:t>Yes</a:t>
                      </a:r>
                      <a:r>
                        <a:rPr kumimoji="0" lang="en-US" sz="2000" b="0" i="0" u="none" strike="noStrike" cap="none" normalizeH="0" baseline="0">
                          <a:ln>
                            <a:noFill/>
                          </a:ln>
                          <a:solidFill>
                            <a:srgbClr val="FF3300"/>
                          </a:solidFill>
                          <a:effectLst/>
                          <a:latin typeface="Arial" pitchFamily="34" charset="0"/>
                          <a:cs typeface="Times New Roman"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5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a:ln>
                          <a:noFill/>
                        </a:ln>
                        <a:solidFill>
                          <a:schemeClr val="tx1"/>
                        </a:solidFill>
                        <a:effectLst/>
                        <a:latin typeface="Arial"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4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5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7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4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Times New Roman"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15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FF3300"/>
                          </a:solidFill>
                          <a:effectLst/>
                          <a:latin typeface="Arial" pitchFamily="34" charset="0"/>
                          <a:cs typeface="Times New Roman" pitchFamily="18" charset="0"/>
                        </a:rPr>
                        <a:t>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FF3300"/>
                          </a:solidFill>
                          <a:effectLst/>
                          <a:latin typeface="Arial" pitchFamily="34" charset="0"/>
                          <a:cs typeface="Times New Roman" pitchFamily="18"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FF3300"/>
                          </a:solidFill>
                          <a:effectLst/>
                          <a:latin typeface="Arial" pitchFamily="34" charset="0"/>
                          <a:cs typeface="Times New Roman" pitchFamily="18"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FF3300"/>
                          </a:solidFill>
                          <a:effectLst/>
                          <a:latin typeface="Arial" pitchFamily="34"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FF3300"/>
                          </a:solidFill>
                          <a:effectLst/>
                          <a:latin typeface="Arial" pitchFamily="34" charset="0"/>
                          <a:cs typeface="Times New Roman" pitchFamily="18" charset="0"/>
                        </a:rPr>
                        <a:t> 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2">
            <a:extLst>
              <a:ext uri="{FF2B5EF4-FFF2-40B4-BE49-F238E27FC236}">
                <a16:creationId xmlns:a16="http://schemas.microsoft.com/office/drawing/2014/main" id="{E04DEF27-712A-4A20-BC5C-89F51E453CF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556F9874-1FD1-48C3-AAFB-F8D15284E39B}" type="slidenum">
              <a:rPr lang="en-US" altLang="en-US" sz="900"/>
              <a:pPr>
                <a:spcBef>
                  <a:spcPct val="0"/>
                </a:spcBef>
                <a:buFontTx/>
                <a:buNone/>
              </a:pPr>
              <a:t>17</a:t>
            </a:fld>
            <a:endParaRPr lang="en-US" altLang="en-US" sz="900"/>
          </a:p>
        </p:txBody>
      </p:sp>
      <p:sp>
        <p:nvSpPr>
          <p:cNvPr id="12292" name="Rectangle 54">
            <a:extLst>
              <a:ext uri="{FF2B5EF4-FFF2-40B4-BE49-F238E27FC236}">
                <a16:creationId xmlns:a16="http://schemas.microsoft.com/office/drawing/2014/main" id="{27EC06DF-3DBD-4D48-9EB6-D81F9991F274}"/>
              </a:ext>
            </a:extLst>
          </p:cNvPr>
          <p:cNvSpPr>
            <a:spLocks noChangeArrowheads="1"/>
          </p:cNvSpPr>
          <p:nvPr/>
        </p:nvSpPr>
        <p:spPr bwMode="auto">
          <a:xfrm>
            <a:off x="990600" y="152400"/>
            <a:ext cx="7391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3200" b="1" u="sng">
                <a:cs typeface="Arial" panose="020B0604020202020204" pitchFamily="34" charset="0"/>
              </a:rPr>
              <a:t>The complete network</a:t>
            </a:r>
            <a:endParaRPr lang="en-US" altLang="en-US" sz="3200" u="sng">
              <a:latin typeface="Times New Roman" panose="02020603050405020304" pitchFamily="18" charset="0"/>
              <a:cs typeface="Arial" panose="020B0604020202020204" pitchFamily="34" charset="0"/>
            </a:endParaRPr>
          </a:p>
        </p:txBody>
      </p:sp>
      <p:grpSp>
        <p:nvGrpSpPr>
          <p:cNvPr id="12293" name="Group 56">
            <a:extLst>
              <a:ext uri="{FF2B5EF4-FFF2-40B4-BE49-F238E27FC236}">
                <a16:creationId xmlns:a16="http://schemas.microsoft.com/office/drawing/2014/main" id="{E9A7F826-9617-4C68-88E5-1C63573AE354}"/>
              </a:ext>
            </a:extLst>
          </p:cNvPr>
          <p:cNvGrpSpPr>
            <a:grpSpLocks/>
          </p:cNvGrpSpPr>
          <p:nvPr/>
        </p:nvGrpSpPr>
        <p:grpSpPr bwMode="auto">
          <a:xfrm>
            <a:off x="1657350" y="1714500"/>
            <a:ext cx="5810250" cy="3924300"/>
            <a:chOff x="768" y="1344"/>
            <a:chExt cx="3660" cy="2472"/>
          </a:xfrm>
        </p:grpSpPr>
        <p:sp>
          <p:nvSpPr>
            <p:cNvPr id="12296" name="Oval 36">
              <a:extLst>
                <a:ext uri="{FF2B5EF4-FFF2-40B4-BE49-F238E27FC236}">
                  <a16:creationId xmlns:a16="http://schemas.microsoft.com/office/drawing/2014/main" id="{63A0B322-0535-4889-AE62-FD6CD66C6445}"/>
                </a:ext>
              </a:extLst>
            </p:cNvPr>
            <p:cNvSpPr>
              <a:spLocks noChangeArrowheads="1"/>
            </p:cNvSpPr>
            <p:nvPr/>
          </p:nvSpPr>
          <p:spPr bwMode="auto">
            <a:xfrm>
              <a:off x="1692" y="1360"/>
              <a:ext cx="336" cy="34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r" rtl="1" eaLnBrk="1" hangingPunct="1">
                <a:spcBef>
                  <a:spcPct val="0"/>
                </a:spcBef>
                <a:buFontTx/>
                <a:buNone/>
              </a:pPr>
              <a:endParaRPr lang="en-US" altLang="en-US" sz="1800">
                <a:cs typeface="Arial" panose="020B0604020202020204" pitchFamily="34" charset="0"/>
              </a:endParaRPr>
            </a:p>
          </p:txBody>
        </p:sp>
        <p:sp>
          <p:nvSpPr>
            <p:cNvPr id="12297" name="Text Box 35">
              <a:extLst>
                <a:ext uri="{FF2B5EF4-FFF2-40B4-BE49-F238E27FC236}">
                  <a16:creationId xmlns:a16="http://schemas.microsoft.com/office/drawing/2014/main" id="{06EB4A0C-46DB-4F51-AEF4-17CE58725EBE}"/>
                </a:ext>
              </a:extLst>
            </p:cNvPr>
            <p:cNvSpPr txBox="1">
              <a:spLocks noChangeArrowheads="1"/>
            </p:cNvSpPr>
            <p:nvPr/>
          </p:nvSpPr>
          <p:spPr bwMode="auto">
            <a:xfrm>
              <a:off x="1680" y="1402"/>
              <a:ext cx="35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1800">
                  <a:latin typeface="AvantGarde" pitchFamily="34" charset="0"/>
                  <a:cs typeface="Times New Roman" panose="02020603050405020304" pitchFamily="18" charset="0"/>
                </a:rPr>
                <a:t>2</a:t>
              </a:r>
              <a:endParaRPr lang="en-US" altLang="en-US" sz="1200">
                <a:latin typeface="Times New Roman" panose="02020603050405020304" pitchFamily="18" charset="0"/>
                <a:cs typeface="Times New Roman" panose="02020603050405020304" pitchFamily="18" charset="0"/>
              </a:endParaRPr>
            </a:p>
            <a:p>
              <a:pPr>
                <a:spcBef>
                  <a:spcPct val="0"/>
                </a:spcBef>
                <a:buFontTx/>
                <a:buNone/>
              </a:pPr>
              <a:endParaRPr lang="en-US" altLang="en-US" sz="2400">
                <a:latin typeface="Times New Roman" panose="02020603050405020304" pitchFamily="18" charset="0"/>
                <a:cs typeface="Arial" panose="020B0604020202020204" pitchFamily="34" charset="0"/>
              </a:endParaRPr>
            </a:p>
          </p:txBody>
        </p:sp>
        <p:sp>
          <p:nvSpPr>
            <p:cNvPr id="12298" name="Oval 34">
              <a:extLst>
                <a:ext uri="{FF2B5EF4-FFF2-40B4-BE49-F238E27FC236}">
                  <a16:creationId xmlns:a16="http://schemas.microsoft.com/office/drawing/2014/main" id="{4706827C-6966-44D8-8770-E7DAEEBD548C}"/>
                </a:ext>
              </a:extLst>
            </p:cNvPr>
            <p:cNvSpPr>
              <a:spLocks noChangeArrowheads="1"/>
            </p:cNvSpPr>
            <p:nvPr/>
          </p:nvSpPr>
          <p:spPr bwMode="auto">
            <a:xfrm>
              <a:off x="3066" y="1348"/>
              <a:ext cx="336" cy="34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r" rtl="1" eaLnBrk="1" hangingPunct="1">
                <a:spcBef>
                  <a:spcPct val="0"/>
                </a:spcBef>
                <a:buFontTx/>
                <a:buNone/>
              </a:pPr>
              <a:endParaRPr lang="en-US" altLang="en-US" sz="1800">
                <a:cs typeface="Arial" panose="020B0604020202020204" pitchFamily="34" charset="0"/>
              </a:endParaRPr>
            </a:p>
          </p:txBody>
        </p:sp>
        <p:sp>
          <p:nvSpPr>
            <p:cNvPr id="12299" name="Text Box 33">
              <a:extLst>
                <a:ext uri="{FF2B5EF4-FFF2-40B4-BE49-F238E27FC236}">
                  <a16:creationId xmlns:a16="http://schemas.microsoft.com/office/drawing/2014/main" id="{84A5F550-EA12-4DB6-8942-B82095B9E811}"/>
                </a:ext>
              </a:extLst>
            </p:cNvPr>
            <p:cNvSpPr txBox="1">
              <a:spLocks noChangeArrowheads="1"/>
            </p:cNvSpPr>
            <p:nvPr/>
          </p:nvSpPr>
          <p:spPr bwMode="auto">
            <a:xfrm>
              <a:off x="3054" y="1390"/>
              <a:ext cx="35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1800">
                  <a:latin typeface="AvantGarde" pitchFamily="34" charset="0"/>
                  <a:cs typeface="Times New Roman" panose="02020603050405020304" pitchFamily="18" charset="0"/>
                </a:rPr>
                <a:t>6</a:t>
              </a:r>
              <a:endParaRPr lang="en-US" altLang="en-US" sz="1200">
                <a:latin typeface="Times New Roman" panose="02020603050405020304" pitchFamily="18" charset="0"/>
                <a:cs typeface="Times New Roman" panose="02020603050405020304" pitchFamily="18" charset="0"/>
              </a:endParaRPr>
            </a:p>
            <a:p>
              <a:pPr>
                <a:spcBef>
                  <a:spcPct val="0"/>
                </a:spcBef>
                <a:buFontTx/>
                <a:buNone/>
              </a:pPr>
              <a:endParaRPr lang="en-US" altLang="en-US" sz="2400">
                <a:latin typeface="Times New Roman" panose="02020603050405020304" pitchFamily="18" charset="0"/>
                <a:cs typeface="Arial" panose="020B0604020202020204" pitchFamily="34" charset="0"/>
              </a:endParaRPr>
            </a:p>
          </p:txBody>
        </p:sp>
        <p:sp>
          <p:nvSpPr>
            <p:cNvPr id="12300" name="Oval 32">
              <a:extLst>
                <a:ext uri="{FF2B5EF4-FFF2-40B4-BE49-F238E27FC236}">
                  <a16:creationId xmlns:a16="http://schemas.microsoft.com/office/drawing/2014/main" id="{04351874-26D5-4D5E-AD1B-31ADF06F9DEB}"/>
                </a:ext>
              </a:extLst>
            </p:cNvPr>
            <p:cNvSpPr>
              <a:spLocks noChangeArrowheads="1"/>
            </p:cNvSpPr>
            <p:nvPr/>
          </p:nvSpPr>
          <p:spPr bwMode="auto">
            <a:xfrm>
              <a:off x="780" y="2314"/>
              <a:ext cx="336" cy="34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r" rtl="1" eaLnBrk="1" hangingPunct="1">
                <a:spcBef>
                  <a:spcPct val="0"/>
                </a:spcBef>
                <a:buFontTx/>
                <a:buNone/>
              </a:pPr>
              <a:endParaRPr lang="en-US" altLang="en-US" sz="1800">
                <a:cs typeface="Arial" panose="020B0604020202020204" pitchFamily="34" charset="0"/>
              </a:endParaRPr>
            </a:p>
          </p:txBody>
        </p:sp>
        <p:sp>
          <p:nvSpPr>
            <p:cNvPr id="12301" name="Text Box 31">
              <a:extLst>
                <a:ext uri="{FF2B5EF4-FFF2-40B4-BE49-F238E27FC236}">
                  <a16:creationId xmlns:a16="http://schemas.microsoft.com/office/drawing/2014/main" id="{46F1D2A5-9EA8-47CE-AD96-B944F4B7D6D6}"/>
                </a:ext>
              </a:extLst>
            </p:cNvPr>
            <p:cNvSpPr txBox="1">
              <a:spLocks noChangeArrowheads="1"/>
            </p:cNvSpPr>
            <p:nvPr/>
          </p:nvSpPr>
          <p:spPr bwMode="auto">
            <a:xfrm>
              <a:off x="768" y="2356"/>
              <a:ext cx="35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1800">
                  <a:latin typeface="AvantGarde" pitchFamily="34" charset="0"/>
                  <a:cs typeface="Times New Roman" panose="02020603050405020304" pitchFamily="18" charset="0"/>
                </a:rPr>
                <a:t>1</a:t>
              </a:r>
              <a:endParaRPr lang="en-US" altLang="en-US" sz="1200">
                <a:latin typeface="Times New Roman" panose="02020603050405020304" pitchFamily="18" charset="0"/>
                <a:cs typeface="Times New Roman" panose="02020603050405020304" pitchFamily="18" charset="0"/>
              </a:endParaRPr>
            </a:p>
            <a:p>
              <a:pPr>
                <a:spcBef>
                  <a:spcPct val="0"/>
                </a:spcBef>
                <a:buFontTx/>
                <a:buNone/>
              </a:pPr>
              <a:endParaRPr lang="en-US" altLang="en-US" sz="2400">
                <a:latin typeface="Times New Roman" panose="02020603050405020304" pitchFamily="18" charset="0"/>
                <a:cs typeface="Arial" panose="020B0604020202020204" pitchFamily="34" charset="0"/>
              </a:endParaRPr>
            </a:p>
          </p:txBody>
        </p:sp>
        <p:sp>
          <p:nvSpPr>
            <p:cNvPr id="12302" name="Oval 30">
              <a:extLst>
                <a:ext uri="{FF2B5EF4-FFF2-40B4-BE49-F238E27FC236}">
                  <a16:creationId xmlns:a16="http://schemas.microsoft.com/office/drawing/2014/main" id="{D96AD245-CB73-4359-9C0B-7CA378CE21F4}"/>
                </a:ext>
              </a:extLst>
            </p:cNvPr>
            <p:cNvSpPr>
              <a:spLocks noChangeArrowheads="1"/>
            </p:cNvSpPr>
            <p:nvPr/>
          </p:nvSpPr>
          <p:spPr bwMode="auto">
            <a:xfrm>
              <a:off x="1704" y="2320"/>
              <a:ext cx="336" cy="34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r" rtl="1" eaLnBrk="1" hangingPunct="1">
                <a:spcBef>
                  <a:spcPct val="0"/>
                </a:spcBef>
                <a:buFontTx/>
                <a:buNone/>
              </a:pPr>
              <a:endParaRPr lang="en-US" altLang="en-US" sz="1800">
                <a:cs typeface="Arial" panose="020B0604020202020204" pitchFamily="34" charset="0"/>
              </a:endParaRPr>
            </a:p>
          </p:txBody>
        </p:sp>
        <p:sp>
          <p:nvSpPr>
            <p:cNvPr id="12303" name="Text Box 29">
              <a:extLst>
                <a:ext uri="{FF2B5EF4-FFF2-40B4-BE49-F238E27FC236}">
                  <a16:creationId xmlns:a16="http://schemas.microsoft.com/office/drawing/2014/main" id="{FDE34F51-044C-4467-924D-1BCE92016D5A}"/>
                </a:ext>
              </a:extLst>
            </p:cNvPr>
            <p:cNvSpPr txBox="1">
              <a:spLocks noChangeArrowheads="1"/>
            </p:cNvSpPr>
            <p:nvPr/>
          </p:nvSpPr>
          <p:spPr bwMode="auto">
            <a:xfrm>
              <a:off x="1692" y="2362"/>
              <a:ext cx="35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1800">
                  <a:latin typeface="AvantGarde" pitchFamily="34" charset="0"/>
                  <a:cs typeface="Times New Roman" panose="02020603050405020304" pitchFamily="18" charset="0"/>
                </a:rPr>
                <a:t>3</a:t>
              </a:r>
              <a:endParaRPr lang="en-US" altLang="en-US" sz="1200">
                <a:latin typeface="Times New Roman" panose="02020603050405020304" pitchFamily="18" charset="0"/>
                <a:cs typeface="Times New Roman" panose="02020603050405020304" pitchFamily="18" charset="0"/>
              </a:endParaRPr>
            </a:p>
            <a:p>
              <a:pPr>
                <a:spcBef>
                  <a:spcPct val="0"/>
                </a:spcBef>
                <a:buFontTx/>
                <a:buNone/>
              </a:pPr>
              <a:endParaRPr lang="en-US" altLang="en-US" sz="2400">
                <a:latin typeface="Times New Roman" panose="02020603050405020304" pitchFamily="18" charset="0"/>
                <a:cs typeface="Arial" panose="020B0604020202020204" pitchFamily="34" charset="0"/>
              </a:endParaRPr>
            </a:p>
          </p:txBody>
        </p:sp>
        <p:sp>
          <p:nvSpPr>
            <p:cNvPr id="12304" name="Oval 28">
              <a:extLst>
                <a:ext uri="{FF2B5EF4-FFF2-40B4-BE49-F238E27FC236}">
                  <a16:creationId xmlns:a16="http://schemas.microsoft.com/office/drawing/2014/main" id="{B4DFFE95-78D6-4547-97AC-7879EE4AA3D0}"/>
                </a:ext>
              </a:extLst>
            </p:cNvPr>
            <p:cNvSpPr>
              <a:spLocks noChangeArrowheads="1"/>
            </p:cNvSpPr>
            <p:nvPr/>
          </p:nvSpPr>
          <p:spPr bwMode="auto">
            <a:xfrm>
              <a:off x="4086" y="2302"/>
              <a:ext cx="336" cy="34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r" rtl="1" eaLnBrk="1" hangingPunct="1">
                <a:spcBef>
                  <a:spcPct val="0"/>
                </a:spcBef>
                <a:buFontTx/>
                <a:buNone/>
              </a:pPr>
              <a:endParaRPr lang="en-US" altLang="en-US" sz="1800">
                <a:cs typeface="Arial" panose="020B0604020202020204" pitchFamily="34" charset="0"/>
              </a:endParaRPr>
            </a:p>
          </p:txBody>
        </p:sp>
        <p:sp>
          <p:nvSpPr>
            <p:cNvPr id="12305" name="Text Box 27">
              <a:extLst>
                <a:ext uri="{FF2B5EF4-FFF2-40B4-BE49-F238E27FC236}">
                  <a16:creationId xmlns:a16="http://schemas.microsoft.com/office/drawing/2014/main" id="{269A0C8A-AC30-42BA-9FF5-E53C1C2F0472}"/>
                </a:ext>
              </a:extLst>
            </p:cNvPr>
            <p:cNvSpPr txBox="1">
              <a:spLocks noChangeArrowheads="1"/>
            </p:cNvSpPr>
            <p:nvPr/>
          </p:nvSpPr>
          <p:spPr bwMode="auto">
            <a:xfrm>
              <a:off x="4074" y="2344"/>
              <a:ext cx="35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1800">
                  <a:latin typeface="AvantGarde" pitchFamily="34" charset="0"/>
                  <a:cs typeface="Times New Roman" panose="02020603050405020304" pitchFamily="18" charset="0"/>
                </a:rPr>
                <a:t>7</a:t>
              </a:r>
              <a:endParaRPr lang="en-US" altLang="en-US" sz="1200">
                <a:latin typeface="Times New Roman" panose="02020603050405020304" pitchFamily="18" charset="0"/>
                <a:cs typeface="Times New Roman" panose="02020603050405020304" pitchFamily="18" charset="0"/>
              </a:endParaRPr>
            </a:p>
            <a:p>
              <a:pPr>
                <a:spcBef>
                  <a:spcPct val="0"/>
                </a:spcBef>
                <a:buFontTx/>
                <a:buNone/>
              </a:pPr>
              <a:endParaRPr lang="en-US" altLang="en-US" sz="2400">
                <a:latin typeface="Times New Roman" panose="02020603050405020304" pitchFamily="18" charset="0"/>
                <a:cs typeface="Arial" panose="020B0604020202020204" pitchFamily="34" charset="0"/>
              </a:endParaRPr>
            </a:p>
          </p:txBody>
        </p:sp>
        <p:sp>
          <p:nvSpPr>
            <p:cNvPr id="12306" name="Oval 26">
              <a:extLst>
                <a:ext uri="{FF2B5EF4-FFF2-40B4-BE49-F238E27FC236}">
                  <a16:creationId xmlns:a16="http://schemas.microsoft.com/office/drawing/2014/main" id="{A37AA49B-E30E-482A-B8B9-DBE980ACC89A}"/>
                </a:ext>
              </a:extLst>
            </p:cNvPr>
            <p:cNvSpPr>
              <a:spLocks noChangeArrowheads="1"/>
            </p:cNvSpPr>
            <p:nvPr/>
          </p:nvSpPr>
          <p:spPr bwMode="auto">
            <a:xfrm>
              <a:off x="1704" y="3394"/>
              <a:ext cx="336" cy="34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r" rtl="1" eaLnBrk="1" hangingPunct="1">
                <a:spcBef>
                  <a:spcPct val="0"/>
                </a:spcBef>
                <a:buFontTx/>
                <a:buNone/>
              </a:pPr>
              <a:endParaRPr lang="en-US" altLang="en-US" sz="1800">
                <a:cs typeface="Arial" panose="020B0604020202020204" pitchFamily="34" charset="0"/>
              </a:endParaRPr>
            </a:p>
          </p:txBody>
        </p:sp>
        <p:sp>
          <p:nvSpPr>
            <p:cNvPr id="12307" name="Text Box 25">
              <a:extLst>
                <a:ext uri="{FF2B5EF4-FFF2-40B4-BE49-F238E27FC236}">
                  <a16:creationId xmlns:a16="http://schemas.microsoft.com/office/drawing/2014/main" id="{DA393115-3B5E-40CF-BBEF-9580F342FE5F}"/>
                </a:ext>
              </a:extLst>
            </p:cNvPr>
            <p:cNvSpPr txBox="1">
              <a:spLocks noChangeArrowheads="1"/>
            </p:cNvSpPr>
            <p:nvPr/>
          </p:nvSpPr>
          <p:spPr bwMode="auto">
            <a:xfrm>
              <a:off x="1692" y="3436"/>
              <a:ext cx="35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1800">
                  <a:latin typeface="AvantGarde" pitchFamily="34" charset="0"/>
                  <a:cs typeface="Times New Roman" panose="02020603050405020304" pitchFamily="18" charset="0"/>
                </a:rPr>
                <a:t>4</a:t>
              </a:r>
              <a:endParaRPr lang="en-US" altLang="en-US" sz="1200">
                <a:latin typeface="Times New Roman" panose="02020603050405020304" pitchFamily="18" charset="0"/>
                <a:cs typeface="Times New Roman" panose="02020603050405020304" pitchFamily="18" charset="0"/>
              </a:endParaRPr>
            </a:p>
            <a:p>
              <a:pPr>
                <a:spcBef>
                  <a:spcPct val="0"/>
                </a:spcBef>
                <a:buFontTx/>
                <a:buNone/>
              </a:pPr>
              <a:endParaRPr lang="en-US" altLang="en-US" sz="2400">
                <a:latin typeface="Times New Roman" panose="02020603050405020304" pitchFamily="18" charset="0"/>
                <a:cs typeface="Arial" panose="020B0604020202020204" pitchFamily="34" charset="0"/>
              </a:endParaRPr>
            </a:p>
          </p:txBody>
        </p:sp>
        <p:sp>
          <p:nvSpPr>
            <p:cNvPr id="12308" name="Oval 24">
              <a:extLst>
                <a:ext uri="{FF2B5EF4-FFF2-40B4-BE49-F238E27FC236}">
                  <a16:creationId xmlns:a16="http://schemas.microsoft.com/office/drawing/2014/main" id="{E45DFA4D-7979-410E-B94A-E41157D75168}"/>
                </a:ext>
              </a:extLst>
            </p:cNvPr>
            <p:cNvSpPr>
              <a:spLocks noChangeArrowheads="1"/>
            </p:cNvSpPr>
            <p:nvPr/>
          </p:nvSpPr>
          <p:spPr bwMode="auto">
            <a:xfrm>
              <a:off x="3288" y="3358"/>
              <a:ext cx="336" cy="34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r" rtl="1" eaLnBrk="1" hangingPunct="1">
                <a:spcBef>
                  <a:spcPct val="0"/>
                </a:spcBef>
                <a:buFontTx/>
                <a:buNone/>
              </a:pPr>
              <a:endParaRPr lang="en-US" altLang="en-US" sz="1800">
                <a:cs typeface="Arial" panose="020B0604020202020204" pitchFamily="34" charset="0"/>
              </a:endParaRPr>
            </a:p>
          </p:txBody>
        </p:sp>
        <p:sp>
          <p:nvSpPr>
            <p:cNvPr id="12309" name="Text Box 23">
              <a:extLst>
                <a:ext uri="{FF2B5EF4-FFF2-40B4-BE49-F238E27FC236}">
                  <a16:creationId xmlns:a16="http://schemas.microsoft.com/office/drawing/2014/main" id="{30FA7D1A-DF59-4099-AEAE-9301916D5A18}"/>
                </a:ext>
              </a:extLst>
            </p:cNvPr>
            <p:cNvSpPr txBox="1">
              <a:spLocks noChangeArrowheads="1"/>
            </p:cNvSpPr>
            <p:nvPr/>
          </p:nvSpPr>
          <p:spPr bwMode="auto">
            <a:xfrm>
              <a:off x="3276" y="3400"/>
              <a:ext cx="35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1800">
                  <a:latin typeface="AvantGarde" pitchFamily="34" charset="0"/>
                  <a:cs typeface="Times New Roman" panose="02020603050405020304" pitchFamily="18" charset="0"/>
                </a:rPr>
                <a:t>5</a:t>
              </a:r>
              <a:endParaRPr lang="en-US" altLang="en-US" sz="1200">
                <a:latin typeface="Times New Roman" panose="02020603050405020304" pitchFamily="18" charset="0"/>
                <a:cs typeface="Times New Roman" panose="02020603050405020304" pitchFamily="18" charset="0"/>
              </a:endParaRPr>
            </a:p>
            <a:p>
              <a:pPr>
                <a:spcBef>
                  <a:spcPct val="0"/>
                </a:spcBef>
                <a:buFontTx/>
                <a:buNone/>
              </a:pPr>
              <a:endParaRPr lang="en-US" altLang="en-US" sz="2400">
                <a:latin typeface="Times New Roman" panose="02020603050405020304" pitchFamily="18" charset="0"/>
                <a:cs typeface="Arial" panose="020B0604020202020204" pitchFamily="34" charset="0"/>
              </a:endParaRPr>
            </a:p>
          </p:txBody>
        </p:sp>
        <p:sp>
          <p:nvSpPr>
            <p:cNvPr id="12310" name="Line 22">
              <a:extLst>
                <a:ext uri="{FF2B5EF4-FFF2-40B4-BE49-F238E27FC236}">
                  <a16:creationId xmlns:a16="http://schemas.microsoft.com/office/drawing/2014/main" id="{7060840D-43AA-43E7-9FA4-BB3FC2552917}"/>
                </a:ext>
              </a:extLst>
            </p:cNvPr>
            <p:cNvSpPr>
              <a:spLocks noChangeShapeType="1"/>
            </p:cNvSpPr>
            <p:nvPr/>
          </p:nvSpPr>
          <p:spPr bwMode="auto">
            <a:xfrm flipV="1">
              <a:off x="1014" y="1668"/>
              <a:ext cx="708" cy="666"/>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2311" name="Line 21">
              <a:extLst>
                <a:ext uri="{FF2B5EF4-FFF2-40B4-BE49-F238E27FC236}">
                  <a16:creationId xmlns:a16="http://schemas.microsoft.com/office/drawing/2014/main" id="{4D73B5E1-08FE-477F-B74E-032C0135D314}"/>
                </a:ext>
              </a:extLst>
            </p:cNvPr>
            <p:cNvSpPr>
              <a:spLocks noChangeShapeType="1"/>
            </p:cNvSpPr>
            <p:nvPr/>
          </p:nvSpPr>
          <p:spPr bwMode="auto">
            <a:xfrm>
              <a:off x="2034" y="1506"/>
              <a:ext cx="1020" cy="6"/>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2312" name="Line 20">
              <a:extLst>
                <a:ext uri="{FF2B5EF4-FFF2-40B4-BE49-F238E27FC236}">
                  <a16:creationId xmlns:a16="http://schemas.microsoft.com/office/drawing/2014/main" id="{A8910669-2DFC-4A0E-AC4C-429F98F9FCBC}"/>
                </a:ext>
              </a:extLst>
            </p:cNvPr>
            <p:cNvSpPr>
              <a:spLocks noChangeShapeType="1"/>
            </p:cNvSpPr>
            <p:nvPr/>
          </p:nvSpPr>
          <p:spPr bwMode="auto">
            <a:xfrm>
              <a:off x="1122" y="2496"/>
              <a:ext cx="570" cy="0"/>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2313" name="Line 19">
              <a:extLst>
                <a:ext uri="{FF2B5EF4-FFF2-40B4-BE49-F238E27FC236}">
                  <a16:creationId xmlns:a16="http://schemas.microsoft.com/office/drawing/2014/main" id="{832478F5-6F1E-44CA-895D-B64F209914A5}"/>
                </a:ext>
              </a:extLst>
            </p:cNvPr>
            <p:cNvSpPr>
              <a:spLocks noChangeShapeType="1"/>
            </p:cNvSpPr>
            <p:nvPr/>
          </p:nvSpPr>
          <p:spPr bwMode="auto">
            <a:xfrm>
              <a:off x="2040" y="2496"/>
              <a:ext cx="2016" cy="0"/>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2314" name="Line 18">
              <a:extLst>
                <a:ext uri="{FF2B5EF4-FFF2-40B4-BE49-F238E27FC236}">
                  <a16:creationId xmlns:a16="http://schemas.microsoft.com/office/drawing/2014/main" id="{C89BF109-335E-422A-B8C3-0E761B200737}"/>
                </a:ext>
              </a:extLst>
            </p:cNvPr>
            <p:cNvSpPr>
              <a:spLocks noChangeShapeType="1"/>
            </p:cNvSpPr>
            <p:nvPr/>
          </p:nvSpPr>
          <p:spPr bwMode="auto">
            <a:xfrm>
              <a:off x="996" y="2646"/>
              <a:ext cx="714" cy="822"/>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2315" name="Line 17">
              <a:extLst>
                <a:ext uri="{FF2B5EF4-FFF2-40B4-BE49-F238E27FC236}">
                  <a16:creationId xmlns:a16="http://schemas.microsoft.com/office/drawing/2014/main" id="{48CDCA3E-AAB6-45B4-978E-E2CE626ED43C}"/>
                </a:ext>
              </a:extLst>
            </p:cNvPr>
            <p:cNvSpPr>
              <a:spLocks noChangeShapeType="1"/>
            </p:cNvSpPr>
            <p:nvPr/>
          </p:nvSpPr>
          <p:spPr bwMode="auto">
            <a:xfrm>
              <a:off x="2046" y="3570"/>
              <a:ext cx="1230" cy="0"/>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2316" name="Line 16">
              <a:extLst>
                <a:ext uri="{FF2B5EF4-FFF2-40B4-BE49-F238E27FC236}">
                  <a16:creationId xmlns:a16="http://schemas.microsoft.com/office/drawing/2014/main" id="{BDE02BCD-87B8-4923-8C7B-D59DCC66F668}"/>
                </a:ext>
              </a:extLst>
            </p:cNvPr>
            <p:cNvSpPr>
              <a:spLocks noChangeShapeType="1"/>
            </p:cNvSpPr>
            <p:nvPr/>
          </p:nvSpPr>
          <p:spPr bwMode="auto">
            <a:xfrm>
              <a:off x="2016" y="2586"/>
              <a:ext cx="1296" cy="828"/>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2317" name="Line 15">
              <a:extLst>
                <a:ext uri="{FF2B5EF4-FFF2-40B4-BE49-F238E27FC236}">
                  <a16:creationId xmlns:a16="http://schemas.microsoft.com/office/drawing/2014/main" id="{B0228DD4-F840-4421-ABCB-DC0C37062344}"/>
                </a:ext>
              </a:extLst>
            </p:cNvPr>
            <p:cNvSpPr>
              <a:spLocks noChangeShapeType="1"/>
            </p:cNvSpPr>
            <p:nvPr/>
          </p:nvSpPr>
          <p:spPr bwMode="auto">
            <a:xfrm flipV="1">
              <a:off x="3612" y="2646"/>
              <a:ext cx="594" cy="828"/>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2318" name="Line 14">
              <a:extLst>
                <a:ext uri="{FF2B5EF4-FFF2-40B4-BE49-F238E27FC236}">
                  <a16:creationId xmlns:a16="http://schemas.microsoft.com/office/drawing/2014/main" id="{119C34C7-A742-425A-BF03-AE763FD4F2A3}"/>
                </a:ext>
              </a:extLst>
            </p:cNvPr>
            <p:cNvSpPr>
              <a:spLocks noChangeShapeType="1"/>
            </p:cNvSpPr>
            <p:nvPr/>
          </p:nvSpPr>
          <p:spPr bwMode="auto">
            <a:xfrm>
              <a:off x="3408" y="1530"/>
              <a:ext cx="750" cy="804"/>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2319" name="Line 13">
              <a:extLst>
                <a:ext uri="{FF2B5EF4-FFF2-40B4-BE49-F238E27FC236}">
                  <a16:creationId xmlns:a16="http://schemas.microsoft.com/office/drawing/2014/main" id="{FC5539CD-7B95-4046-9424-5699D5CC62AD}"/>
                </a:ext>
              </a:extLst>
            </p:cNvPr>
            <p:cNvSpPr>
              <a:spLocks noChangeShapeType="1"/>
            </p:cNvSpPr>
            <p:nvPr/>
          </p:nvSpPr>
          <p:spPr bwMode="auto">
            <a:xfrm rot="16200000" flipV="1">
              <a:off x="1506" y="3036"/>
              <a:ext cx="714" cy="0"/>
            </a:xfrm>
            <a:prstGeom prst="line">
              <a:avLst/>
            </a:prstGeom>
            <a:noFill/>
            <a:ln w="19050">
              <a:solidFill>
                <a:srgbClr val="000000"/>
              </a:solidFill>
              <a:prstDash val="lgDash"/>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2320" name="Line 12">
              <a:extLst>
                <a:ext uri="{FF2B5EF4-FFF2-40B4-BE49-F238E27FC236}">
                  <a16:creationId xmlns:a16="http://schemas.microsoft.com/office/drawing/2014/main" id="{D9EBBE93-3310-431D-9C21-E2B70F0247BD}"/>
                </a:ext>
              </a:extLst>
            </p:cNvPr>
            <p:cNvSpPr>
              <a:spLocks noChangeShapeType="1"/>
            </p:cNvSpPr>
            <p:nvPr/>
          </p:nvSpPr>
          <p:spPr bwMode="auto">
            <a:xfrm flipV="1">
              <a:off x="1974" y="1650"/>
              <a:ext cx="1104" cy="720"/>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2321" name="Text Box 11">
              <a:extLst>
                <a:ext uri="{FF2B5EF4-FFF2-40B4-BE49-F238E27FC236}">
                  <a16:creationId xmlns:a16="http://schemas.microsoft.com/office/drawing/2014/main" id="{7D882AB8-90EF-49BA-9310-6261C94E149C}"/>
                </a:ext>
              </a:extLst>
            </p:cNvPr>
            <p:cNvSpPr txBox="1">
              <a:spLocks noChangeArrowheads="1"/>
            </p:cNvSpPr>
            <p:nvPr/>
          </p:nvSpPr>
          <p:spPr bwMode="auto">
            <a:xfrm>
              <a:off x="1236" y="1848"/>
              <a:ext cx="60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1600">
                  <a:cs typeface="Arial" panose="020B0604020202020204" pitchFamily="34" charset="0"/>
                </a:rPr>
                <a:t>a</a:t>
              </a:r>
              <a:endParaRPr lang="en-US" altLang="en-US" sz="1200">
                <a:latin typeface="Times New Roman" panose="02020603050405020304" pitchFamily="18" charset="0"/>
                <a:cs typeface="Times New Roman" panose="02020603050405020304" pitchFamily="18" charset="0"/>
              </a:endParaRPr>
            </a:p>
            <a:p>
              <a:pPr algn="ctr">
                <a:spcBef>
                  <a:spcPct val="0"/>
                </a:spcBef>
                <a:buFontTx/>
                <a:buNone/>
              </a:pPr>
              <a:r>
                <a:rPr lang="en-US" altLang="en-US" sz="1600">
                  <a:cs typeface="Arial" panose="020B0604020202020204" pitchFamily="34" charset="0"/>
                </a:rPr>
                <a:t>(20,4)</a:t>
              </a:r>
              <a:endParaRPr lang="en-US" altLang="en-US" sz="1200">
                <a:latin typeface="Times New Roman" panose="02020603050405020304" pitchFamily="18" charset="0"/>
                <a:cs typeface="Times New Roman" panose="02020603050405020304" pitchFamily="18" charset="0"/>
              </a:endParaRPr>
            </a:p>
            <a:p>
              <a:pPr>
                <a:spcBef>
                  <a:spcPct val="0"/>
                </a:spcBef>
                <a:buFontTx/>
                <a:buNone/>
              </a:pPr>
              <a:endParaRPr lang="en-US" altLang="en-US" sz="2400">
                <a:latin typeface="Times New Roman" panose="02020603050405020304" pitchFamily="18" charset="0"/>
                <a:cs typeface="Arial" panose="020B0604020202020204" pitchFamily="34" charset="0"/>
              </a:endParaRPr>
            </a:p>
          </p:txBody>
        </p:sp>
        <p:sp>
          <p:nvSpPr>
            <p:cNvPr id="12322" name="Text Box 10">
              <a:extLst>
                <a:ext uri="{FF2B5EF4-FFF2-40B4-BE49-F238E27FC236}">
                  <a16:creationId xmlns:a16="http://schemas.microsoft.com/office/drawing/2014/main" id="{D6DBF842-1C9B-477B-A619-D3C1A7F743A6}"/>
                </a:ext>
              </a:extLst>
            </p:cNvPr>
            <p:cNvSpPr txBox="1">
              <a:spLocks noChangeArrowheads="1"/>
            </p:cNvSpPr>
            <p:nvPr/>
          </p:nvSpPr>
          <p:spPr bwMode="auto">
            <a:xfrm>
              <a:off x="2166" y="1344"/>
              <a:ext cx="60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1600">
                  <a:cs typeface="Arial" panose="020B0604020202020204" pitchFamily="34" charset="0"/>
                </a:rPr>
                <a:t>d</a:t>
              </a:r>
              <a:endParaRPr lang="en-US" altLang="en-US" sz="1200">
                <a:latin typeface="Times New Roman" panose="02020603050405020304" pitchFamily="18" charset="0"/>
                <a:cs typeface="Times New Roman" panose="02020603050405020304" pitchFamily="18" charset="0"/>
              </a:endParaRPr>
            </a:p>
            <a:p>
              <a:pPr algn="ctr">
                <a:spcBef>
                  <a:spcPct val="0"/>
                </a:spcBef>
                <a:buFontTx/>
                <a:buNone/>
              </a:pPr>
              <a:r>
                <a:rPr lang="en-US" altLang="en-US" sz="1600">
                  <a:cs typeface="Arial" panose="020B0604020202020204" pitchFamily="34" charset="0"/>
                </a:rPr>
                <a:t>(15,25)</a:t>
              </a:r>
              <a:endParaRPr lang="en-US" altLang="en-US" sz="1200">
                <a:latin typeface="Times New Roman" panose="02020603050405020304" pitchFamily="18" charset="0"/>
                <a:cs typeface="Times New Roman" panose="02020603050405020304" pitchFamily="18" charset="0"/>
              </a:endParaRPr>
            </a:p>
            <a:p>
              <a:pPr>
                <a:spcBef>
                  <a:spcPct val="0"/>
                </a:spcBef>
                <a:buFontTx/>
                <a:buNone/>
              </a:pPr>
              <a:endParaRPr lang="en-US" altLang="en-US" sz="2400">
                <a:latin typeface="Times New Roman" panose="02020603050405020304" pitchFamily="18" charset="0"/>
                <a:cs typeface="Arial" panose="020B0604020202020204" pitchFamily="34" charset="0"/>
              </a:endParaRPr>
            </a:p>
          </p:txBody>
        </p:sp>
        <p:sp>
          <p:nvSpPr>
            <p:cNvPr id="12323" name="Text Box 9">
              <a:extLst>
                <a:ext uri="{FF2B5EF4-FFF2-40B4-BE49-F238E27FC236}">
                  <a16:creationId xmlns:a16="http://schemas.microsoft.com/office/drawing/2014/main" id="{90595083-1B66-4EB1-B990-BA854D64ED82}"/>
                </a:ext>
              </a:extLst>
            </p:cNvPr>
            <p:cNvSpPr txBox="1">
              <a:spLocks noChangeArrowheads="1"/>
            </p:cNvSpPr>
            <p:nvPr/>
          </p:nvSpPr>
          <p:spPr bwMode="auto">
            <a:xfrm>
              <a:off x="2166" y="2040"/>
              <a:ext cx="60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1600">
                  <a:cs typeface="Arial" panose="020B0604020202020204" pitchFamily="34" charset="0"/>
                </a:rPr>
                <a:t>e</a:t>
              </a:r>
              <a:endParaRPr lang="en-US" altLang="en-US" sz="1200">
                <a:latin typeface="Times New Roman" panose="02020603050405020304" pitchFamily="18" charset="0"/>
                <a:cs typeface="Times New Roman" panose="02020603050405020304" pitchFamily="18" charset="0"/>
              </a:endParaRPr>
            </a:p>
            <a:p>
              <a:pPr algn="ctr">
                <a:spcBef>
                  <a:spcPct val="0"/>
                </a:spcBef>
                <a:buFontTx/>
                <a:buNone/>
              </a:pPr>
              <a:r>
                <a:rPr lang="en-US" altLang="en-US" sz="1600">
                  <a:cs typeface="Arial" panose="020B0604020202020204" pitchFamily="34" charset="0"/>
                </a:rPr>
                <a:t>(10,4)</a:t>
              </a:r>
              <a:endParaRPr lang="en-US" altLang="en-US" sz="1200">
                <a:latin typeface="Times New Roman" panose="02020603050405020304" pitchFamily="18" charset="0"/>
                <a:cs typeface="Times New Roman" panose="02020603050405020304" pitchFamily="18" charset="0"/>
              </a:endParaRPr>
            </a:p>
            <a:p>
              <a:pPr>
                <a:spcBef>
                  <a:spcPct val="0"/>
                </a:spcBef>
                <a:buFontTx/>
                <a:buNone/>
              </a:pPr>
              <a:endParaRPr lang="en-US" altLang="en-US" sz="2400">
                <a:latin typeface="Times New Roman" panose="02020603050405020304" pitchFamily="18" charset="0"/>
                <a:cs typeface="Arial" panose="020B0604020202020204" pitchFamily="34" charset="0"/>
              </a:endParaRPr>
            </a:p>
          </p:txBody>
        </p:sp>
        <p:sp>
          <p:nvSpPr>
            <p:cNvPr id="12324" name="Text Box 8">
              <a:extLst>
                <a:ext uri="{FF2B5EF4-FFF2-40B4-BE49-F238E27FC236}">
                  <a16:creationId xmlns:a16="http://schemas.microsoft.com/office/drawing/2014/main" id="{B9209DEB-615A-4555-ADA8-57A118D96336}"/>
                </a:ext>
              </a:extLst>
            </p:cNvPr>
            <p:cNvSpPr txBox="1">
              <a:spLocks noChangeArrowheads="1"/>
            </p:cNvSpPr>
            <p:nvPr/>
          </p:nvSpPr>
          <p:spPr bwMode="auto">
            <a:xfrm>
              <a:off x="2988" y="2310"/>
              <a:ext cx="60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1600">
                  <a:cs typeface="Arial" panose="020B0604020202020204" pitchFamily="34" charset="0"/>
                </a:rPr>
                <a:t>f</a:t>
              </a:r>
              <a:endParaRPr lang="en-US" altLang="en-US" sz="1200">
                <a:latin typeface="Times New Roman" panose="02020603050405020304" pitchFamily="18" charset="0"/>
                <a:cs typeface="Times New Roman" panose="02020603050405020304" pitchFamily="18" charset="0"/>
              </a:endParaRPr>
            </a:p>
            <a:p>
              <a:pPr algn="ctr">
                <a:spcBef>
                  <a:spcPct val="0"/>
                </a:spcBef>
                <a:buFontTx/>
                <a:buNone/>
              </a:pPr>
              <a:r>
                <a:rPr lang="en-US" altLang="en-US" sz="1600">
                  <a:cs typeface="Arial" panose="020B0604020202020204" pitchFamily="34" charset="0"/>
                </a:rPr>
                <a:t>(14,4)</a:t>
              </a:r>
              <a:endParaRPr lang="en-US" altLang="en-US" sz="1200">
                <a:latin typeface="Times New Roman" panose="02020603050405020304" pitchFamily="18" charset="0"/>
                <a:cs typeface="Times New Roman" panose="02020603050405020304" pitchFamily="18" charset="0"/>
              </a:endParaRPr>
            </a:p>
            <a:p>
              <a:pPr>
                <a:spcBef>
                  <a:spcPct val="0"/>
                </a:spcBef>
                <a:buFontTx/>
                <a:buNone/>
              </a:pPr>
              <a:endParaRPr lang="en-US" altLang="en-US" sz="2400">
                <a:latin typeface="Times New Roman" panose="02020603050405020304" pitchFamily="18" charset="0"/>
                <a:cs typeface="Arial" panose="020B0604020202020204" pitchFamily="34" charset="0"/>
              </a:endParaRPr>
            </a:p>
          </p:txBody>
        </p:sp>
        <p:sp>
          <p:nvSpPr>
            <p:cNvPr id="12325" name="Text Box 7">
              <a:extLst>
                <a:ext uri="{FF2B5EF4-FFF2-40B4-BE49-F238E27FC236}">
                  <a16:creationId xmlns:a16="http://schemas.microsoft.com/office/drawing/2014/main" id="{A568C391-6024-45CB-9A56-32ED5E008CE5}"/>
                </a:ext>
              </a:extLst>
            </p:cNvPr>
            <p:cNvSpPr txBox="1">
              <a:spLocks noChangeArrowheads="1"/>
            </p:cNvSpPr>
            <p:nvPr/>
          </p:nvSpPr>
          <p:spPr bwMode="auto">
            <a:xfrm>
              <a:off x="3690" y="1632"/>
              <a:ext cx="60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1600">
                  <a:cs typeface="Arial" panose="020B0604020202020204" pitchFamily="34" charset="0"/>
                </a:rPr>
                <a:t>j</a:t>
              </a:r>
              <a:endParaRPr lang="en-US" altLang="en-US" sz="1200">
                <a:latin typeface="Times New Roman" panose="02020603050405020304" pitchFamily="18" charset="0"/>
                <a:cs typeface="Times New Roman" panose="02020603050405020304" pitchFamily="18" charset="0"/>
              </a:endParaRPr>
            </a:p>
            <a:p>
              <a:pPr algn="ctr">
                <a:spcBef>
                  <a:spcPct val="0"/>
                </a:spcBef>
                <a:buFontTx/>
                <a:buNone/>
              </a:pPr>
              <a:r>
                <a:rPr lang="en-US" altLang="en-US" sz="1600">
                  <a:cs typeface="Arial" panose="020B0604020202020204" pitchFamily="34" charset="0"/>
                </a:rPr>
                <a:t>(8,4)</a:t>
              </a:r>
              <a:endParaRPr lang="en-US" altLang="en-US" sz="1200">
                <a:latin typeface="Times New Roman" panose="02020603050405020304" pitchFamily="18" charset="0"/>
                <a:cs typeface="Times New Roman" panose="02020603050405020304" pitchFamily="18" charset="0"/>
              </a:endParaRPr>
            </a:p>
            <a:p>
              <a:pPr>
                <a:spcBef>
                  <a:spcPct val="0"/>
                </a:spcBef>
                <a:buFontTx/>
                <a:buNone/>
              </a:pPr>
              <a:endParaRPr lang="en-US" altLang="en-US" sz="2400">
                <a:latin typeface="Times New Roman" panose="02020603050405020304" pitchFamily="18" charset="0"/>
                <a:cs typeface="Arial" panose="020B0604020202020204" pitchFamily="34" charset="0"/>
              </a:endParaRPr>
            </a:p>
          </p:txBody>
        </p:sp>
        <p:sp>
          <p:nvSpPr>
            <p:cNvPr id="12326" name="Text Box 6">
              <a:extLst>
                <a:ext uri="{FF2B5EF4-FFF2-40B4-BE49-F238E27FC236}">
                  <a16:creationId xmlns:a16="http://schemas.microsoft.com/office/drawing/2014/main" id="{B4C4A32C-3EA4-4823-B01D-AC95806F88A5}"/>
                </a:ext>
              </a:extLst>
            </p:cNvPr>
            <p:cNvSpPr txBox="1">
              <a:spLocks noChangeArrowheads="1"/>
            </p:cNvSpPr>
            <p:nvPr/>
          </p:nvSpPr>
          <p:spPr bwMode="auto">
            <a:xfrm>
              <a:off x="3660" y="3108"/>
              <a:ext cx="672"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1600">
                  <a:cs typeface="Arial" panose="020B0604020202020204" pitchFamily="34" charset="0"/>
                </a:rPr>
                <a:t>i</a:t>
              </a:r>
              <a:endParaRPr lang="en-US" altLang="en-US" sz="1200">
                <a:latin typeface="Times New Roman" panose="02020603050405020304" pitchFamily="18" charset="0"/>
                <a:cs typeface="Times New Roman" panose="02020603050405020304" pitchFamily="18" charset="0"/>
              </a:endParaRPr>
            </a:p>
            <a:p>
              <a:pPr algn="ctr">
                <a:spcBef>
                  <a:spcPct val="0"/>
                </a:spcBef>
                <a:buFontTx/>
                <a:buNone/>
              </a:pPr>
              <a:r>
                <a:rPr lang="en-US" altLang="en-US" sz="1600">
                  <a:cs typeface="Arial" panose="020B0604020202020204" pitchFamily="34" charset="0"/>
                </a:rPr>
                <a:t>(18,28.4)</a:t>
              </a:r>
              <a:endParaRPr lang="en-US" altLang="en-US" sz="1200">
                <a:latin typeface="Times New Roman" panose="02020603050405020304" pitchFamily="18" charset="0"/>
                <a:cs typeface="Times New Roman" panose="02020603050405020304" pitchFamily="18" charset="0"/>
              </a:endParaRPr>
            </a:p>
            <a:p>
              <a:pPr>
                <a:spcBef>
                  <a:spcPct val="0"/>
                </a:spcBef>
                <a:buFontTx/>
                <a:buNone/>
              </a:pPr>
              <a:endParaRPr lang="en-US" altLang="en-US" sz="2400">
                <a:latin typeface="Times New Roman" panose="02020603050405020304" pitchFamily="18" charset="0"/>
                <a:cs typeface="Arial" panose="020B0604020202020204" pitchFamily="34" charset="0"/>
              </a:endParaRPr>
            </a:p>
          </p:txBody>
        </p:sp>
        <p:sp>
          <p:nvSpPr>
            <p:cNvPr id="12327" name="Text Box 5">
              <a:extLst>
                <a:ext uri="{FF2B5EF4-FFF2-40B4-BE49-F238E27FC236}">
                  <a16:creationId xmlns:a16="http://schemas.microsoft.com/office/drawing/2014/main" id="{7A908BA5-B6AC-4C60-8CFD-168B6EC7DF55}"/>
                </a:ext>
              </a:extLst>
            </p:cNvPr>
            <p:cNvSpPr txBox="1">
              <a:spLocks noChangeArrowheads="1"/>
            </p:cNvSpPr>
            <p:nvPr/>
          </p:nvSpPr>
          <p:spPr bwMode="auto">
            <a:xfrm>
              <a:off x="2172" y="2844"/>
              <a:ext cx="60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1600">
                  <a:cs typeface="Arial" panose="020B0604020202020204" pitchFamily="34" charset="0"/>
                </a:rPr>
                <a:t>g</a:t>
              </a:r>
              <a:endParaRPr lang="en-US" altLang="en-US" sz="1200">
                <a:latin typeface="Times New Roman" panose="02020603050405020304" pitchFamily="18" charset="0"/>
                <a:cs typeface="Times New Roman" panose="02020603050405020304" pitchFamily="18" charset="0"/>
              </a:endParaRPr>
            </a:p>
            <a:p>
              <a:pPr algn="ctr">
                <a:spcBef>
                  <a:spcPct val="0"/>
                </a:spcBef>
                <a:buFontTx/>
                <a:buNone/>
              </a:pPr>
              <a:r>
                <a:rPr lang="en-US" altLang="en-US" sz="1600">
                  <a:cs typeface="Arial" panose="020B0604020202020204" pitchFamily="34" charset="0"/>
                </a:rPr>
                <a:t>(4,0)</a:t>
              </a:r>
              <a:endParaRPr lang="en-US" altLang="en-US" sz="1200">
                <a:latin typeface="Times New Roman" panose="02020603050405020304" pitchFamily="18" charset="0"/>
                <a:cs typeface="Times New Roman" panose="02020603050405020304" pitchFamily="18" charset="0"/>
              </a:endParaRPr>
            </a:p>
            <a:p>
              <a:pPr>
                <a:spcBef>
                  <a:spcPct val="0"/>
                </a:spcBef>
                <a:buFontTx/>
                <a:buNone/>
              </a:pPr>
              <a:endParaRPr lang="en-US" altLang="en-US" sz="2400">
                <a:latin typeface="Times New Roman" panose="02020603050405020304" pitchFamily="18" charset="0"/>
                <a:cs typeface="Arial" panose="020B0604020202020204" pitchFamily="34" charset="0"/>
              </a:endParaRPr>
            </a:p>
          </p:txBody>
        </p:sp>
        <p:sp>
          <p:nvSpPr>
            <p:cNvPr id="12328" name="Text Box 4">
              <a:extLst>
                <a:ext uri="{FF2B5EF4-FFF2-40B4-BE49-F238E27FC236}">
                  <a16:creationId xmlns:a16="http://schemas.microsoft.com/office/drawing/2014/main" id="{D72B4E73-3907-4F8D-AD82-A4964CE61E32}"/>
                </a:ext>
              </a:extLst>
            </p:cNvPr>
            <p:cNvSpPr txBox="1">
              <a:spLocks noChangeArrowheads="1"/>
            </p:cNvSpPr>
            <p:nvPr/>
          </p:nvSpPr>
          <p:spPr bwMode="auto">
            <a:xfrm>
              <a:off x="2310" y="3384"/>
              <a:ext cx="60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1600">
                  <a:cs typeface="Arial" panose="020B0604020202020204" pitchFamily="34" charset="0"/>
                </a:rPr>
                <a:t>h</a:t>
              </a:r>
              <a:endParaRPr lang="en-US" altLang="en-US" sz="1200">
                <a:latin typeface="Times New Roman" panose="02020603050405020304" pitchFamily="18" charset="0"/>
                <a:cs typeface="Times New Roman" panose="02020603050405020304" pitchFamily="18" charset="0"/>
              </a:endParaRPr>
            </a:p>
            <a:p>
              <a:pPr algn="ctr">
                <a:spcBef>
                  <a:spcPct val="0"/>
                </a:spcBef>
                <a:buFontTx/>
                <a:buNone/>
              </a:pPr>
              <a:r>
                <a:rPr lang="en-US" altLang="en-US" sz="1600">
                  <a:cs typeface="Arial" panose="020B0604020202020204" pitchFamily="34" charset="0"/>
                </a:rPr>
                <a:t>(11,5.4)</a:t>
              </a:r>
              <a:endParaRPr lang="en-US" altLang="en-US" sz="1200">
                <a:latin typeface="Times New Roman" panose="02020603050405020304" pitchFamily="18" charset="0"/>
                <a:cs typeface="Times New Roman" panose="02020603050405020304" pitchFamily="18" charset="0"/>
              </a:endParaRPr>
            </a:p>
            <a:p>
              <a:pPr>
                <a:spcBef>
                  <a:spcPct val="0"/>
                </a:spcBef>
                <a:buFontTx/>
                <a:buNone/>
              </a:pPr>
              <a:endParaRPr lang="en-US" altLang="en-US" sz="2400">
                <a:latin typeface="Times New Roman" panose="02020603050405020304" pitchFamily="18" charset="0"/>
                <a:cs typeface="Arial" panose="020B0604020202020204" pitchFamily="34" charset="0"/>
              </a:endParaRPr>
            </a:p>
          </p:txBody>
        </p:sp>
        <p:sp>
          <p:nvSpPr>
            <p:cNvPr id="12329" name="Text Box 3">
              <a:extLst>
                <a:ext uri="{FF2B5EF4-FFF2-40B4-BE49-F238E27FC236}">
                  <a16:creationId xmlns:a16="http://schemas.microsoft.com/office/drawing/2014/main" id="{B3CA9759-B141-48E9-B008-EF48E7B02DDE}"/>
                </a:ext>
              </a:extLst>
            </p:cNvPr>
            <p:cNvSpPr txBox="1">
              <a:spLocks noChangeArrowheads="1"/>
            </p:cNvSpPr>
            <p:nvPr/>
          </p:nvSpPr>
          <p:spPr bwMode="auto">
            <a:xfrm>
              <a:off x="912" y="2916"/>
              <a:ext cx="60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1600">
                  <a:cs typeface="Arial" panose="020B0604020202020204" pitchFamily="34" charset="0"/>
                </a:rPr>
                <a:t>c</a:t>
              </a:r>
              <a:endParaRPr lang="en-US" altLang="en-US" sz="1200">
                <a:latin typeface="Times New Roman" panose="02020603050405020304" pitchFamily="18" charset="0"/>
                <a:cs typeface="Times New Roman" panose="02020603050405020304" pitchFamily="18" charset="0"/>
              </a:endParaRPr>
            </a:p>
            <a:p>
              <a:pPr algn="ctr">
                <a:spcBef>
                  <a:spcPct val="0"/>
                </a:spcBef>
                <a:buFontTx/>
                <a:buNone/>
              </a:pPr>
              <a:r>
                <a:rPr lang="en-US" altLang="en-US" sz="1600">
                  <a:cs typeface="Arial" panose="020B0604020202020204" pitchFamily="34" charset="0"/>
                </a:rPr>
                <a:t>(10,4)</a:t>
              </a:r>
              <a:endParaRPr lang="en-US" altLang="en-US" sz="1200">
                <a:latin typeface="Times New Roman" panose="02020603050405020304" pitchFamily="18" charset="0"/>
                <a:cs typeface="Times New Roman" panose="02020603050405020304" pitchFamily="18" charset="0"/>
              </a:endParaRPr>
            </a:p>
            <a:p>
              <a:pPr>
                <a:spcBef>
                  <a:spcPct val="0"/>
                </a:spcBef>
                <a:buFontTx/>
                <a:buNone/>
              </a:pPr>
              <a:endParaRPr lang="en-US" altLang="en-US" sz="2400">
                <a:latin typeface="Times New Roman" panose="02020603050405020304" pitchFamily="18" charset="0"/>
                <a:cs typeface="Arial" panose="020B0604020202020204" pitchFamily="34" charset="0"/>
              </a:endParaRPr>
            </a:p>
          </p:txBody>
        </p:sp>
        <p:sp>
          <p:nvSpPr>
            <p:cNvPr id="12330" name="Text Box 55">
              <a:extLst>
                <a:ext uri="{FF2B5EF4-FFF2-40B4-BE49-F238E27FC236}">
                  <a16:creationId xmlns:a16="http://schemas.microsoft.com/office/drawing/2014/main" id="{AC6D0A6C-DC83-453A-8262-4BFDE446AEF7}"/>
                </a:ext>
              </a:extLst>
            </p:cNvPr>
            <p:cNvSpPr txBox="1">
              <a:spLocks noChangeArrowheads="1"/>
            </p:cNvSpPr>
            <p:nvPr/>
          </p:nvSpPr>
          <p:spPr bwMode="auto">
            <a:xfrm>
              <a:off x="1223" y="2490"/>
              <a:ext cx="45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1600">
                  <a:cs typeface="Arial" panose="020B0604020202020204" pitchFamily="34" charset="0"/>
                </a:rPr>
                <a:t>b</a:t>
              </a:r>
            </a:p>
            <a:p>
              <a:pPr algn="ctr" eaLnBrk="1" hangingPunct="1">
                <a:spcBef>
                  <a:spcPct val="0"/>
                </a:spcBef>
                <a:buFontTx/>
                <a:buNone/>
              </a:pPr>
              <a:r>
                <a:rPr lang="en-US" altLang="en-US" sz="1600">
                  <a:cs typeface="Arial" panose="020B0604020202020204" pitchFamily="34" charset="0"/>
                </a:rPr>
                <a:t>(20,0)</a:t>
              </a:r>
            </a:p>
          </p:txBody>
        </p:sp>
      </p:grpSp>
      <p:sp>
        <p:nvSpPr>
          <p:cNvPr id="12294" name="Text Box 37">
            <a:extLst>
              <a:ext uri="{FF2B5EF4-FFF2-40B4-BE49-F238E27FC236}">
                <a16:creationId xmlns:a16="http://schemas.microsoft.com/office/drawing/2014/main" id="{1C36DD2D-209D-4E4F-8EC1-4A594004DA29}"/>
              </a:ext>
            </a:extLst>
          </p:cNvPr>
          <p:cNvSpPr txBox="1">
            <a:spLocks noChangeArrowheads="1"/>
          </p:cNvSpPr>
          <p:nvPr/>
        </p:nvSpPr>
        <p:spPr bwMode="auto">
          <a:xfrm>
            <a:off x="7334250" y="3352800"/>
            <a:ext cx="1809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600">
                <a:cs typeface="Arial" panose="020B0604020202020204" pitchFamily="34" charset="0"/>
              </a:rPr>
              <a:t>CRIT. TIME = 43</a:t>
            </a:r>
          </a:p>
        </p:txBody>
      </p:sp>
      <p:sp>
        <p:nvSpPr>
          <p:cNvPr id="498730" name="Freeform 42">
            <a:extLst>
              <a:ext uri="{FF2B5EF4-FFF2-40B4-BE49-F238E27FC236}">
                <a16:creationId xmlns:a16="http://schemas.microsoft.com/office/drawing/2014/main" id="{53EB1064-BB98-403A-98E7-40012C1FBF52}"/>
              </a:ext>
            </a:extLst>
          </p:cNvPr>
          <p:cNvSpPr>
            <a:spLocks/>
          </p:cNvSpPr>
          <p:nvPr/>
        </p:nvSpPr>
        <p:spPr bwMode="auto">
          <a:xfrm>
            <a:off x="1676400" y="1346200"/>
            <a:ext cx="5715000" cy="1625600"/>
          </a:xfrm>
          <a:custGeom>
            <a:avLst/>
            <a:gdLst>
              <a:gd name="T0" fmla="*/ 0 w 3600"/>
              <a:gd name="T1" fmla="*/ 2147483646 h 1024"/>
              <a:gd name="T2" fmla="*/ 2056447500 w 3600"/>
              <a:gd name="T3" fmla="*/ 403225000 h 1024"/>
              <a:gd name="T4" fmla="*/ 2147483646 w 3600"/>
              <a:gd name="T5" fmla="*/ 40322500 h 1024"/>
              <a:gd name="T6" fmla="*/ 2147483646 w 3600"/>
              <a:gd name="T7" fmla="*/ 282257500 h 1024"/>
              <a:gd name="T8" fmla="*/ 2147483646 w 3600"/>
              <a:gd name="T9" fmla="*/ 1008062500 h 1024"/>
              <a:gd name="T10" fmla="*/ 2147483646 w 3600"/>
              <a:gd name="T11" fmla="*/ 2096770000 h 1024"/>
              <a:gd name="T12" fmla="*/ 2147483646 w 3600"/>
              <a:gd name="T13" fmla="*/ 2147483646 h 1024"/>
              <a:gd name="T14" fmla="*/ 0 60000 65536"/>
              <a:gd name="T15" fmla="*/ 0 60000 65536"/>
              <a:gd name="T16" fmla="*/ 0 60000 65536"/>
              <a:gd name="T17" fmla="*/ 0 60000 65536"/>
              <a:gd name="T18" fmla="*/ 0 60000 65536"/>
              <a:gd name="T19" fmla="*/ 0 60000 65536"/>
              <a:gd name="T20" fmla="*/ 0 60000 65536"/>
              <a:gd name="T21" fmla="*/ 0 w 3600"/>
              <a:gd name="T22" fmla="*/ 0 h 1024"/>
              <a:gd name="T23" fmla="*/ 3600 w 3600"/>
              <a:gd name="T24" fmla="*/ 1024 h 10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00" h="1024">
                <a:moveTo>
                  <a:pt x="0" y="976"/>
                </a:moveTo>
                <a:cubicBezTo>
                  <a:pt x="236" y="648"/>
                  <a:pt x="472" y="320"/>
                  <a:pt x="816" y="160"/>
                </a:cubicBezTo>
                <a:cubicBezTo>
                  <a:pt x="1160" y="0"/>
                  <a:pt x="1768" y="24"/>
                  <a:pt x="2064" y="16"/>
                </a:cubicBezTo>
                <a:cubicBezTo>
                  <a:pt x="2360" y="8"/>
                  <a:pt x="2408" y="48"/>
                  <a:pt x="2592" y="112"/>
                </a:cubicBezTo>
                <a:cubicBezTo>
                  <a:pt x="2776" y="176"/>
                  <a:pt x="3016" y="280"/>
                  <a:pt x="3168" y="400"/>
                </a:cubicBezTo>
                <a:cubicBezTo>
                  <a:pt x="3320" y="520"/>
                  <a:pt x="3432" y="728"/>
                  <a:pt x="3504" y="832"/>
                </a:cubicBezTo>
                <a:cubicBezTo>
                  <a:pt x="3576" y="936"/>
                  <a:pt x="3584" y="992"/>
                  <a:pt x="3600" y="1024"/>
                </a:cubicBezTo>
              </a:path>
            </a:pathLst>
          </a:custGeom>
          <a:noFill/>
          <a:ln w="571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8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Probability</a:t>
            </a:r>
          </a:p>
        </p:txBody>
      </p:sp>
      <p:sp>
        <p:nvSpPr>
          <p:cNvPr id="33795" name="Rectangle 3"/>
          <p:cNvSpPr>
            <a:spLocks noGrp="1" noChangeArrowheads="1"/>
          </p:cNvSpPr>
          <p:nvPr>
            <p:ph type="body" idx="1"/>
          </p:nvPr>
        </p:nvSpPr>
        <p:spPr/>
        <p:txBody>
          <a:bodyPr/>
          <a:lstStyle/>
          <a:p>
            <a:r>
              <a:rPr lang="en-US" sz="2300" dirty="0"/>
              <a:t>The probability that a project will be completed in a specified length of time can be determined using the following formula:</a:t>
            </a:r>
          </a:p>
          <a:p>
            <a:pPr>
              <a:buFont typeface="Monotype Sorts" pitchFamily="2" charset="2"/>
              <a:buNone/>
            </a:pPr>
            <a:endParaRPr lang="en-US" sz="2300" dirty="0">
              <a:effectLst/>
            </a:endParaRPr>
          </a:p>
          <a:p>
            <a:pPr>
              <a:buFont typeface="Monotype Sorts" pitchFamily="2" charset="2"/>
              <a:buNone/>
            </a:pPr>
            <a:r>
              <a:rPr lang="en-US" dirty="0">
                <a:effectLst/>
              </a:rPr>
              <a:t>Z = Specified Time – Expected time</a:t>
            </a:r>
          </a:p>
          <a:p>
            <a:pPr>
              <a:buFont typeface="Monotype Sorts" pitchFamily="2" charset="2"/>
              <a:buNone/>
            </a:pPr>
            <a:r>
              <a:rPr lang="en-US" dirty="0">
                <a:effectLst/>
              </a:rPr>
              <a:t>		 Standard Deviation</a:t>
            </a:r>
            <a:endParaRPr lang="en-US" sz="2300" dirty="0">
              <a:effectLst/>
            </a:endParaRPr>
          </a:p>
          <a:p>
            <a:pPr>
              <a:buFont typeface="Monotype Sorts" pitchFamily="2" charset="2"/>
              <a:buNone/>
            </a:pPr>
            <a:endParaRPr lang="en-US" sz="2300" dirty="0">
              <a:effectLst/>
            </a:endParaRPr>
          </a:p>
          <a:p>
            <a:pPr algn="just"/>
            <a:r>
              <a:rPr lang="en-US" sz="2300" dirty="0"/>
              <a:t>The Z-Score (z) is the difference between the desired completion time and the project's expected time divided by the standard deviation for the project </a:t>
            </a:r>
          </a:p>
          <a:p>
            <a:pPr marL="0" indent="0">
              <a:buNone/>
            </a:pPr>
            <a:endParaRPr lang="en-US" baseline="30000" dirty="0">
              <a:effectLst/>
            </a:endParaRPr>
          </a:p>
        </p:txBody>
      </p:sp>
      <p:sp>
        <p:nvSpPr>
          <p:cNvPr id="33799" name="Line 7"/>
          <p:cNvSpPr>
            <a:spLocks noChangeShapeType="1"/>
          </p:cNvSpPr>
          <p:nvPr/>
        </p:nvSpPr>
        <p:spPr bwMode="auto">
          <a:xfrm>
            <a:off x="1066800" y="2667000"/>
            <a:ext cx="472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587867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2">
            <a:extLst>
              <a:ext uri="{FF2B5EF4-FFF2-40B4-BE49-F238E27FC236}">
                <a16:creationId xmlns:a16="http://schemas.microsoft.com/office/drawing/2014/main" id="{967E577E-4503-4B24-8762-23FEA28BCD1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616239EA-F4D6-49AF-BDDF-00E877161026}" type="slidenum">
              <a:rPr lang="en-US" altLang="en-US" sz="900"/>
              <a:pPr>
                <a:spcBef>
                  <a:spcPct val="0"/>
                </a:spcBef>
                <a:buFontTx/>
                <a:buNone/>
              </a:pPr>
              <a:t>19</a:t>
            </a:fld>
            <a:endParaRPr lang="en-US" altLang="en-US" sz="900"/>
          </a:p>
        </p:txBody>
      </p:sp>
      <p:sp>
        <p:nvSpPr>
          <p:cNvPr id="14340" name="Rectangle 10">
            <a:extLst>
              <a:ext uri="{FF2B5EF4-FFF2-40B4-BE49-F238E27FC236}">
                <a16:creationId xmlns:a16="http://schemas.microsoft.com/office/drawing/2014/main" id="{CDDE44CB-2A13-4652-8892-535AAE313C13}"/>
              </a:ext>
            </a:extLst>
          </p:cNvPr>
          <p:cNvSpPr>
            <a:spLocks noChangeArrowheads="1"/>
          </p:cNvSpPr>
          <p:nvPr/>
        </p:nvSpPr>
        <p:spPr bwMode="auto">
          <a:xfrm>
            <a:off x="304800" y="228600"/>
            <a:ext cx="8610600"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457200" algn="r"/>
                <a:tab pos="5486400" algn="r"/>
              </a:tabLst>
              <a:defRPr sz="2800">
                <a:solidFill>
                  <a:schemeClr val="tx1"/>
                </a:solidFill>
                <a:latin typeface="Arial" panose="020B0604020202020204" pitchFamily="34" charset="0"/>
              </a:defRPr>
            </a:lvl1pPr>
            <a:lvl2pPr marL="742950" indent="-285750">
              <a:spcBef>
                <a:spcPct val="20000"/>
              </a:spcBef>
              <a:buChar char="–"/>
              <a:tabLst>
                <a:tab pos="457200" algn="r"/>
                <a:tab pos="5486400" algn="r"/>
              </a:tabLst>
              <a:defRPr sz="2400">
                <a:solidFill>
                  <a:schemeClr val="accent2"/>
                </a:solidFill>
                <a:latin typeface="Arial" panose="020B0604020202020204" pitchFamily="34" charset="0"/>
              </a:defRPr>
            </a:lvl2pPr>
            <a:lvl3pPr marL="1143000" indent="-228600">
              <a:spcBef>
                <a:spcPct val="20000"/>
              </a:spcBef>
              <a:buChar char="•"/>
              <a:tabLst>
                <a:tab pos="457200" algn="r"/>
                <a:tab pos="5486400" algn="r"/>
              </a:tabLst>
              <a:defRPr sz="2000">
                <a:solidFill>
                  <a:srgbClr val="FF3300"/>
                </a:solidFill>
                <a:latin typeface="Arial" panose="020B0604020202020204" pitchFamily="34" charset="0"/>
              </a:defRPr>
            </a:lvl3pPr>
            <a:lvl4pPr marL="1600200" indent="-228600">
              <a:spcBef>
                <a:spcPct val="20000"/>
              </a:spcBef>
              <a:buChar char="–"/>
              <a:tabLst>
                <a:tab pos="457200" algn="r"/>
                <a:tab pos="5486400" algn="r"/>
              </a:tabLst>
              <a:defRPr>
                <a:solidFill>
                  <a:schemeClr val="accent2"/>
                </a:solidFill>
                <a:latin typeface="Arial" panose="020B0604020202020204" pitchFamily="34" charset="0"/>
              </a:defRPr>
            </a:lvl4pPr>
            <a:lvl5pPr marL="2057400" indent="-228600">
              <a:spcBef>
                <a:spcPct val="20000"/>
              </a:spcBef>
              <a:buChar char="»"/>
              <a:tabLst>
                <a:tab pos="457200" algn="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r"/>
                <a:tab pos="5486400" algn="r"/>
              </a:tabLst>
              <a:defRPr>
                <a:solidFill>
                  <a:schemeClr val="tx1"/>
                </a:solidFill>
                <a:latin typeface="Arial" panose="020B0604020202020204" pitchFamily="34" charset="0"/>
              </a:defRPr>
            </a:lvl9pPr>
          </a:lstStyle>
          <a:p>
            <a:pPr eaLnBrk="1" hangingPunct="1">
              <a:spcBef>
                <a:spcPct val="0"/>
              </a:spcBef>
              <a:buFontTx/>
              <a:buNone/>
            </a:pPr>
            <a:r>
              <a:rPr lang="en-US" altLang="en-US" dirty="0">
                <a:cs typeface="Times New Roman" panose="02020603050405020304" pitchFamily="18" charset="0"/>
              </a:rPr>
              <a:t>Assume, PM promised to complete the project in the </a:t>
            </a:r>
            <a:r>
              <a:rPr lang="en-US" altLang="en-US" dirty="0">
                <a:solidFill>
                  <a:srgbClr val="FF3300"/>
                </a:solidFill>
                <a:cs typeface="Times New Roman" panose="02020603050405020304" pitchFamily="18" charset="0"/>
              </a:rPr>
              <a:t>fifty</a:t>
            </a:r>
            <a:r>
              <a:rPr lang="en-US" altLang="en-US" dirty="0">
                <a:cs typeface="Times New Roman" panose="02020603050405020304" pitchFamily="18" charset="0"/>
              </a:rPr>
              <a:t> days. </a:t>
            </a:r>
            <a:endParaRPr lang="en-US" altLang="en-US" sz="1800" dirty="0">
              <a:cs typeface="Times New Roman" panose="02020603050405020304" pitchFamily="18" charset="0"/>
            </a:endParaRPr>
          </a:p>
          <a:p>
            <a:pPr>
              <a:spcBef>
                <a:spcPct val="0"/>
              </a:spcBef>
              <a:buFontTx/>
              <a:buNone/>
            </a:pPr>
            <a:r>
              <a:rPr lang="en-US" altLang="en-US" dirty="0">
                <a:cs typeface="Times New Roman" panose="02020603050405020304" pitchFamily="18" charset="0"/>
              </a:rPr>
              <a:t>What are the chances of meeting that deadline? </a:t>
            </a:r>
            <a:endParaRPr lang="en-US" altLang="en-US" sz="1800" dirty="0">
              <a:cs typeface="Times New Roman" panose="02020603050405020304" pitchFamily="18" charset="0"/>
            </a:endParaRPr>
          </a:p>
          <a:p>
            <a:pPr>
              <a:spcBef>
                <a:spcPct val="0"/>
              </a:spcBef>
              <a:buFontTx/>
              <a:buNone/>
            </a:pPr>
            <a:r>
              <a:rPr lang="en-US" altLang="en-US" dirty="0">
                <a:cs typeface="Times New Roman" panose="02020603050405020304" pitchFamily="18" charset="0"/>
              </a:rPr>
              <a:t>Calculate Z, where</a:t>
            </a:r>
            <a:endParaRPr lang="en-US" altLang="en-US" sz="1800" dirty="0">
              <a:cs typeface="Times New Roman" panose="02020603050405020304" pitchFamily="18" charset="0"/>
            </a:endParaRPr>
          </a:p>
          <a:p>
            <a:pPr algn="ctr">
              <a:spcBef>
                <a:spcPct val="0"/>
              </a:spcBef>
              <a:buFontTx/>
              <a:buNone/>
            </a:pPr>
            <a:r>
              <a:rPr lang="en-US" altLang="en-US" sz="2000" b="1" dirty="0">
                <a:solidFill>
                  <a:srgbClr val="FF3300"/>
                </a:solidFill>
                <a:cs typeface="Times New Roman" panose="02020603050405020304" pitchFamily="18" charset="0"/>
              </a:rPr>
              <a:t>Z = (D-S) / </a:t>
            </a:r>
            <a:r>
              <a:rPr lang="en-US" altLang="en-US" sz="2000" b="1" dirty="0">
                <a:solidFill>
                  <a:srgbClr val="FF3300"/>
                </a:solidFill>
                <a:cs typeface="Times New Roman" panose="02020603050405020304" pitchFamily="18" charset="0"/>
                <a:sym typeface="Symbol" panose="05050102010706020507" pitchFamily="18" charset="2"/>
              </a:rPr>
              <a:t></a:t>
            </a:r>
            <a:r>
              <a:rPr lang="en-US" altLang="en-US" sz="2000" b="1" dirty="0">
                <a:solidFill>
                  <a:srgbClr val="FF3300"/>
                </a:solidFill>
                <a:cs typeface="Times New Roman" panose="02020603050405020304" pitchFamily="18" charset="0"/>
              </a:rPr>
              <a:t>V</a:t>
            </a:r>
            <a:endParaRPr lang="en-US" altLang="en-US" sz="1400" dirty="0">
              <a:solidFill>
                <a:srgbClr val="FF3300"/>
              </a:solidFill>
              <a:cs typeface="Times New Roman" panose="02020603050405020304" pitchFamily="18" charset="0"/>
              <a:sym typeface="Symbol" panose="05050102010706020507" pitchFamily="18" charset="2"/>
            </a:endParaRPr>
          </a:p>
          <a:p>
            <a:pPr>
              <a:spcBef>
                <a:spcPct val="0"/>
              </a:spcBef>
              <a:buFontTx/>
              <a:buNone/>
            </a:pPr>
            <a:r>
              <a:rPr lang="en-US" altLang="en-US" sz="1400" b="1" dirty="0">
                <a:cs typeface="Times New Roman" panose="02020603050405020304" pitchFamily="18" charset="0"/>
                <a:sym typeface="Symbol" panose="05050102010706020507" pitchFamily="18" charset="2"/>
              </a:rPr>
              <a:t> </a:t>
            </a:r>
          </a:p>
          <a:p>
            <a:pPr>
              <a:spcBef>
                <a:spcPct val="0"/>
              </a:spcBef>
              <a:buFontTx/>
              <a:buNone/>
            </a:pPr>
            <a:r>
              <a:rPr lang="en-US" altLang="en-US" sz="2000" b="1" dirty="0">
                <a:cs typeface="Times New Roman" panose="02020603050405020304" pitchFamily="18" charset="0"/>
                <a:sym typeface="Symbol" panose="05050102010706020507" pitchFamily="18" charset="2"/>
              </a:rPr>
              <a:t>Example,    D = 50;    S (Scheduled date)  = 20+15+8 =43;     </a:t>
            </a:r>
          </a:p>
          <a:p>
            <a:pPr>
              <a:spcBef>
                <a:spcPct val="0"/>
              </a:spcBef>
              <a:buFontTx/>
              <a:buNone/>
            </a:pPr>
            <a:r>
              <a:rPr lang="en-US" altLang="en-US" sz="2000" b="1" dirty="0">
                <a:cs typeface="Times New Roman" panose="02020603050405020304" pitchFamily="18" charset="0"/>
                <a:sym typeface="Symbol" panose="05050102010706020507" pitchFamily="18" charset="2"/>
              </a:rPr>
              <a:t>	                    V = (4+25+4) =33</a:t>
            </a:r>
            <a:endParaRPr lang="en-US" altLang="en-US" sz="1400" b="1" dirty="0">
              <a:cs typeface="Times New Roman" panose="02020603050405020304" pitchFamily="18" charset="0"/>
              <a:sym typeface="Symbol" panose="05050102010706020507" pitchFamily="18" charset="2"/>
            </a:endParaRPr>
          </a:p>
          <a:p>
            <a:pPr>
              <a:spcBef>
                <a:spcPct val="0"/>
              </a:spcBef>
              <a:buFontTx/>
              <a:buNone/>
            </a:pPr>
            <a:r>
              <a:rPr lang="en-US" altLang="en-US" sz="2000" b="1" dirty="0">
                <a:cs typeface="Times New Roman" panose="02020603050405020304" pitchFamily="18" charset="0"/>
                <a:sym typeface="Symbol" panose="05050102010706020507" pitchFamily="18" charset="2"/>
              </a:rPr>
              <a:t>                    Z = (50 – 43) / 5.745</a:t>
            </a:r>
            <a:endParaRPr lang="en-US" altLang="en-US" sz="1400" b="1" dirty="0">
              <a:cs typeface="Times New Roman" panose="02020603050405020304" pitchFamily="18" charset="0"/>
              <a:sym typeface="Symbol" panose="05050102010706020507" pitchFamily="18" charset="2"/>
            </a:endParaRPr>
          </a:p>
          <a:p>
            <a:pPr>
              <a:spcBef>
                <a:spcPct val="0"/>
              </a:spcBef>
              <a:buFontTx/>
              <a:buNone/>
            </a:pPr>
            <a:r>
              <a:rPr lang="en-US" altLang="en-US" sz="2000" b="1" dirty="0">
                <a:cs typeface="Times New Roman" panose="02020603050405020304" pitchFamily="18" charset="0"/>
                <a:sym typeface="Symbol" panose="05050102010706020507" pitchFamily="18" charset="2"/>
              </a:rPr>
              <a:t>                        = </a:t>
            </a:r>
            <a:r>
              <a:rPr lang="en-US" altLang="en-US" sz="2000" dirty="0">
                <a:cs typeface="Times New Roman" panose="02020603050405020304" pitchFamily="18" charset="0"/>
                <a:sym typeface="Symbol" panose="05050102010706020507" pitchFamily="18" charset="2"/>
              </a:rPr>
              <a:t>1.22 </a:t>
            </a:r>
            <a:r>
              <a:rPr lang="en-US" altLang="en-US" sz="2000" b="1" dirty="0">
                <a:cs typeface="Times New Roman" panose="02020603050405020304" pitchFamily="18" charset="0"/>
                <a:sym typeface="Symbol" panose="05050102010706020507" pitchFamily="18" charset="2"/>
              </a:rPr>
              <a:t> </a:t>
            </a:r>
            <a:endParaRPr lang="en-US" altLang="en-US" sz="1400" b="1" dirty="0">
              <a:cs typeface="Times New Roman" panose="02020603050405020304" pitchFamily="18" charset="0"/>
              <a:sym typeface="Symbol" panose="05050102010706020507" pitchFamily="18" charset="2"/>
            </a:endParaRPr>
          </a:p>
          <a:p>
            <a:pPr>
              <a:spcBef>
                <a:spcPct val="0"/>
              </a:spcBef>
              <a:buFontTx/>
              <a:buNone/>
            </a:pPr>
            <a:r>
              <a:rPr lang="en-US" altLang="en-US" sz="2000" b="1" dirty="0">
                <a:cs typeface="Times New Roman" panose="02020603050405020304" pitchFamily="18" charset="0"/>
                <a:sym typeface="Symbol" panose="05050102010706020507" pitchFamily="18" charset="2"/>
              </a:rPr>
              <a:t>The probability value of Z = 1.22, is  0.888</a:t>
            </a:r>
            <a:endParaRPr lang="en-US" altLang="en-US" sz="1400" b="1" dirty="0">
              <a:cs typeface="Times New Roman" panose="02020603050405020304" pitchFamily="18" charset="0"/>
              <a:sym typeface="Symbol" panose="05050102010706020507" pitchFamily="18" charset="2"/>
            </a:endParaRPr>
          </a:p>
          <a:p>
            <a:pPr>
              <a:spcBef>
                <a:spcPct val="0"/>
              </a:spcBef>
              <a:buFontTx/>
              <a:buNone/>
            </a:pPr>
            <a:r>
              <a:rPr lang="en-US" altLang="en-US" sz="2000" b="1" dirty="0">
                <a:cs typeface="Times New Roman" panose="02020603050405020304" pitchFamily="18" charset="0"/>
                <a:sym typeface="Symbol" panose="05050102010706020507" pitchFamily="18" charset="2"/>
              </a:rPr>
              <a:t> </a:t>
            </a:r>
            <a:endParaRPr lang="en-US" altLang="en-US" sz="1400" b="1" dirty="0">
              <a:cs typeface="Times New Roman" panose="02020603050405020304" pitchFamily="18" charset="0"/>
              <a:sym typeface="Symbol" panose="05050102010706020507" pitchFamily="18" charset="2"/>
            </a:endParaRPr>
          </a:p>
          <a:p>
            <a:pPr>
              <a:spcBef>
                <a:spcPct val="0"/>
              </a:spcBef>
              <a:buFontTx/>
              <a:buNone/>
            </a:pPr>
            <a:r>
              <a:rPr lang="en-US" altLang="en-US" sz="2000" b="1" dirty="0">
                <a:cs typeface="Times New Roman" panose="02020603050405020304" pitchFamily="18" charset="0"/>
                <a:sym typeface="Symbol" panose="05050102010706020507" pitchFamily="18" charset="2"/>
              </a:rPr>
              <a:t> </a:t>
            </a:r>
          </a:p>
        </p:txBody>
      </p:sp>
      <p:sp>
        <p:nvSpPr>
          <p:cNvPr id="14341" name="Freeform 18">
            <a:extLst>
              <a:ext uri="{FF2B5EF4-FFF2-40B4-BE49-F238E27FC236}">
                <a16:creationId xmlns:a16="http://schemas.microsoft.com/office/drawing/2014/main" id="{F2A69C94-FDCB-466C-A153-F5B56FF7E318}"/>
              </a:ext>
            </a:extLst>
          </p:cNvPr>
          <p:cNvSpPr>
            <a:spLocks/>
          </p:cNvSpPr>
          <p:nvPr/>
        </p:nvSpPr>
        <p:spPr bwMode="auto">
          <a:xfrm>
            <a:off x="1778000" y="5710238"/>
            <a:ext cx="1089025" cy="635000"/>
          </a:xfrm>
          <a:custGeom>
            <a:avLst/>
            <a:gdLst>
              <a:gd name="T0" fmla="*/ 0 w 1716"/>
              <a:gd name="T1" fmla="*/ 2147483646 h 1000"/>
              <a:gd name="T2" fmla="*/ 2147483646 w 1716"/>
              <a:gd name="T3" fmla="*/ 2147483646 h 1000"/>
              <a:gd name="T4" fmla="*/ 2147483646 w 1716"/>
              <a:gd name="T5" fmla="*/ 2147483646 h 1000"/>
              <a:gd name="T6" fmla="*/ 2147483646 w 1716"/>
              <a:gd name="T7" fmla="*/ 2147483646 h 1000"/>
              <a:gd name="T8" fmla="*/ 2147483646 w 1716"/>
              <a:gd name="T9" fmla="*/ 0 h 1000"/>
              <a:gd name="T10" fmla="*/ 2147483646 w 1716"/>
              <a:gd name="T11" fmla="*/ 1024191500 h 1000"/>
              <a:gd name="T12" fmla="*/ 0 60000 65536"/>
              <a:gd name="T13" fmla="*/ 0 60000 65536"/>
              <a:gd name="T14" fmla="*/ 0 60000 65536"/>
              <a:gd name="T15" fmla="*/ 0 60000 65536"/>
              <a:gd name="T16" fmla="*/ 0 60000 65536"/>
              <a:gd name="T17" fmla="*/ 0 60000 65536"/>
              <a:gd name="T18" fmla="*/ 0 w 1716"/>
              <a:gd name="T19" fmla="*/ 0 h 1000"/>
              <a:gd name="T20" fmla="*/ 1716 w 1716"/>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716" h="1000">
                <a:moveTo>
                  <a:pt x="0" y="1000"/>
                </a:moveTo>
                <a:lnTo>
                  <a:pt x="440" y="720"/>
                </a:lnTo>
                <a:lnTo>
                  <a:pt x="860" y="380"/>
                </a:lnTo>
                <a:lnTo>
                  <a:pt x="1280" y="40"/>
                </a:lnTo>
                <a:lnTo>
                  <a:pt x="1580" y="0"/>
                </a:lnTo>
                <a:lnTo>
                  <a:pt x="1716" y="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42" name="Rectangle 11">
            <a:extLst>
              <a:ext uri="{FF2B5EF4-FFF2-40B4-BE49-F238E27FC236}">
                <a16:creationId xmlns:a16="http://schemas.microsoft.com/office/drawing/2014/main" id="{48FEA9CE-E98E-401D-B7B5-4524F2ADC21C}"/>
              </a:ext>
            </a:extLst>
          </p:cNvPr>
          <p:cNvSpPr>
            <a:spLocks noChangeArrowheads="1"/>
          </p:cNvSpPr>
          <p:nvPr/>
        </p:nvSpPr>
        <p:spPr bwMode="auto">
          <a:xfrm>
            <a:off x="0" y="4819650"/>
            <a:ext cx="91440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n-US" altLang="en-US" sz="1200">
                <a:latin typeface="Times New Roman" panose="02020603050405020304" pitchFamily="18" charset="0"/>
                <a:cs typeface="Times New Roman" panose="02020603050405020304" pitchFamily="18" charset="0"/>
              </a:rPr>
              <a:t> </a:t>
            </a:r>
          </a:p>
          <a:p>
            <a:pPr>
              <a:spcBef>
                <a:spcPct val="0"/>
              </a:spcBef>
              <a:buFontTx/>
              <a:buNone/>
            </a:pPr>
            <a:endParaRPr lang="en-US" altLang="en-US" sz="2400">
              <a:latin typeface="Times New Roman" panose="02020603050405020304" pitchFamily="18" charset="0"/>
              <a:cs typeface="Arial" panose="020B0604020202020204" pitchFamily="34" charset="0"/>
            </a:endParaRPr>
          </a:p>
        </p:txBody>
      </p:sp>
      <p:sp>
        <p:nvSpPr>
          <p:cNvPr id="14343" name="Rectangle 13">
            <a:extLst>
              <a:ext uri="{FF2B5EF4-FFF2-40B4-BE49-F238E27FC236}">
                <a16:creationId xmlns:a16="http://schemas.microsoft.com/office/drawing/2014/main" id="{CB4BB02B-74DF-44E3-9038-D43192F42547}"/>
              </a:ext>
            </a:extLst>
          </p:cNvPr>
          <p:cNvSpPr>
            <a:spLocks noChangeArrowheads="1"/>
          </p:cNvSpPr>
          <p:nvPr/>
        </p:nvSpPr>
        <p:spPr bwMode="auto">
          <a:xfrm>
            <a:off x="0" y="5214938"/>
            <a:ext cx="91440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cs typeface="Times New Roman" panose="02020603050405020304" pitchFamily="18" charset="0"/>
              </a:rPr>
              <a:t> </a:t>
            </a:r>
            <a:endParaRPr lang="en-US" altLang="en-US" sz="1200">
              <a:latin typeface="Times New Roman" panose="02020603050405020304" pitchFamily="18" charset="0"/>
              <a:cs typeface="Times New Roman" panose="02020603050405020304" pitchFamily="18" charset="0"/>
            </a:endParaRPr>
          </a:p>
          <a:p>
            <a:pPr>
              <a:spcBef>
                <a:spcPct val="0"/>
              </a:spcBef>
              <a:buFontTx/>
              <a:buNone/>
            </a:pPr>
            <a:endParaRPr lang="en-US" altLang="en-US" sz="2400">
              <a:latin typeface="Times New Roman" panose="02020603050405020304" pitchFamily="18" charset="0"/>
              <a:cs typeface="Arial" panose="020B0604020202020204" pitchFamily="34" charset="0"/>
            </a:endParaRPr>
          </a:p>
        </p:txBody>
      </p:sp>
      <p:sp>
        <p:nvSpPr>
          <p:cNvPr id="14344" name="Line 17">
            <a:extLst>
              <a:ext uri="{FF2B5EF4-FFF2-40B4-BE49-F238E27FC236}">
                <a16:creationId xmlns:a16="http://schemas.microsoft.com/office/drawing/2014/main" id="{15535E60-3CF7-4729-87D6-51820F692DA8}"/>
              </a:ext>
            </a:extLst>
          </p:cNvPr>
          <p:cNvSpPr>
            <a:spLocks noChangeShapeType="1"/>
          </p:cNvSpPr>
          <p:nvPr/>
        </p:nvSpPr>
        <p:spPr bwMode="auto">
          <a:xfrm>
            <a:off x="1600200" y="6362700"/>
            <a:ext cx="2927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5" name="Freeform 19">
            <a:extLst>
              <a:ext uri="{FF2B5EF4-FFF2-40B4-BE49-F238E27FC236}">
                <a16:creationId xmlns:a16="http://schemas.microsoft.com/office/drawing/2014/main" id="{B5CEA258-D1F6-44AB-ADE9-2917EC7ECD98}"/>
              </a:ext>
            </a:extLst>
          </p:cNvPr>
          <p:cNvSpPr>
            <a:spLocks/>
          </p:cNvSpPr>
          <p:nvPr/>
        </p:nvSpPr>
        <p:spPr bwMode="auto">
          <a:xfrm>
            <a:off x="2905125" y="5681663"/>
            <a:ext cx="1098550" cy="641350"/>
          </a:xfrm>
          <a:custGeom>
            <a:avLst/>
            <a:gdLst>
              <a:gd name="T0" fmla="*/ 0 w 1728"/>
              <a:gd name="T1" fmla="*/ 0 h 1008"/>
              <a:gd name="T2" fmla="*/ 2147483646 w 1728"/>
              <a:gd name="T3" fmla="*/ 2147483646 h 1008"/>
              <a:gd name="T4" fmla="*/ 2147483646 w 1728"/>
              <a:gd name="T5" fmla="*/ 2147483646 h 1008"/>
              <a:gd name="T6" fmla="*/ 2147483646 w 1728"/>
              <a:gd name="T7" fmla="*/ 2147483646 h 1008"/>
              <a:gd name="T8" fmla="*/ 2147483646 w 1728"/>
              <a:gd name="T9" fmla="*/ 2147483646 h 1008"/>
              <a:gd name="T10" fmla="*/ 2147483646 w 1728"/>
              <a:gd name="T11" fmla="*/ 2147483646 h 1008"/>
              <a:gd name="T12" fmla="*/ 0 60000 65536"/>
              <a:gd name="T13" fmla="*/ 0 60000 65536"/>
              <a:gd name="T14" fmla="*/ 0 60000 65536"/>
              <a:gd name="T15" fmla="*/ 0 60000 65536"/>
              <a:gd name="T16" fmla="*/ 0 60000 65536"/>
              <a:gd name="T17" fmla="*/ 0 60000 65536"/>
              <a:gd name="T18" fmla="*/ 0 w 1728"/>
              <a:gd name="T19" fmla="*/ 0 h 1008"/>
              <a:gd name="T20" fmla="*/ 1728 w 1728"/>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1728" h="1008">
                <a:moveTo>
                  <a:pt x="0" y="0"/>
                </a:moveTo>
                <a:lnTo>
                  <a:pt x="364" y="36"/>
                </a:lnTo>
                <a:lnTo>
                  <a:pt x="784" y="356"/>
                </a:lnTo>
                <a:lnTo>
                  <a:pt x="1064" y="616"/>
                </a:lnTo>
                <a:lnTo>
                  <a:pt x="1344" y="856"/>
                </a:lnTo>
                <a:lnTo>
                  <a:pt x="1728" y="1008"/>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46" name="Line 20">
            <a:extLst>
              <a:ext uri="{FF2B5EF4-FFF2-40B4-BE49-F238E27FC236}">
                <a16:creationId xmlns:a16="http://schemas.microsoft.com/office/drawing/2014/main" id="{8046209A-A271-42F6-A0C0-0266A265EAD5}"/>
              </a:ext>
            </a:extLst>
          </p:cNvPr>
          <p:cNvSpPr>
            <a:spLocks noChangeShapeType="1"/>
          </p:cNvSpPr>
          <p:nvPr/>
        </p:nvSpPr>
        <p:spPr bwMode="auto">
          <a:xfrm flipV="1">
            <a:off x="2819400" y="5219700"/>
            <a:ext cx="0" cy="1143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7" name="Line 21">
            <a:extLst>
              <a:ext uri="{FF2B5EF4-FFF2-40B4-BE49-F238E27FC236}">
                <a16:creationId xmlns:a16="http://schemas.microsoft.com/office/drawing/2014/main" id="{CDD62C86-F778-46EC-BEEA-598A3C34085E}"/>
              </a:ext>
            </a:extLst>
          </p:cNvPr>
          <p:cNvSpPr>
            <a:spLocks noChangeShapeType="1"/>
          </p:cNvSpPr>
          <p:nvPr/>
        </p:nvSpPr>
        <p:spPr bwMode="auto">
          <a:xfrm flipV="1">
            <a:off x="3505200" y="6018213"/>
            <a:ext cx="0" cy="342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8" name="Line 22">
            <a:extLst>
              <a:ext uri="{FF2B5EF4-FFF2-40B4-BE49-F238E27FC236}">
                <a16:creationId xmlns:a16="http://schemas.microsoft.com/office/drawing/2014/main" id="{E2069FFD-9838-4D01-8115-E3D888960C30}"/>
              </a:ext>
            </a:extLst>
          </p:cNvPr>
          <p:cNvSpPr>
            <a:spLocks noChangeShapeType="1"/>
          </p:cNvSpPr>
          <p:nvPr/>
        </p:nvSpPr>
        <p:spPr bwMode="auto">
          <a:xfrm>
            <a:off x="3276600" y="5448300"/>
            <a:ext cx="0" cy="5715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9" name="Line 23">
            <a:extLst>
              <a:ext uri="{FF2B5EF4-FFF2-40B4-BE49-F238E27FC236}">
                <a16:creationId xmlns:a16="http://schemas.microsoft.com/office/drawing/2014/main" id="{D21C39DB-AC6F-40C7-B6A5-2130A3CD2536}"/>
              </a:ext>
            </a:extLst>
          </p:cNvPr>
          <p:cNvSpPr>
            <a:spLocks noChangeShapeType="1"/>
          </p:cNvSpPr>
          <p:nvPr/>
        </p:nvSpPr>
        <p:spPr bwMode="auto">
          <a:xfrm>
            <a:off x="3276600" y="5448300"/>
            <a:ext cx="571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Text Box 24">
            <a:extLst>
              <a:ext uri="{FF2B5EF4-FFF2-40B4-BE49-F238E27FC236}">
                <a16:creationId xmlns:a16="http://schemas.microsoft.com/office/drawing/2014/main" id="{45EA3C9A-88B0-4F3C-96B0-59CA52631C94}"/>
              </a:ext>
            </a:extLst>
          </p:cNvPr>
          <p:cNvSpPr txBox="1">
            <a:spLocks noChangeArrowheads="1"/>
          </p:cNvSpPr>
          <p:nvPr/>
        </p:nvSpPr>
        <p:spPr bwMode="auto">
          <a:xfrm>
            <a:off x="3124200" y="6438900"/>
            <a:ext cx="593725"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cs typeface="Arial" panose="020B0604020202020204" pitchFamily="34" charset="0"/>
              </a:rPr>
              <a:t>1.22</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3" name="Slide Number Placeholder 4"/>
          <p:cNvSpPr>
            <a:spLocks noGrp="1"/>
          </p:cNvSpPr>
          <p:nvPr>
            <p:ph type="sldNum" sz="quarter" idx="11"/>
          </p:nvPr>
        </p:nvSpPr>
        <p:spPr>
          <a:noFill/>
        </p:spPr>
        <p:txBody>
          <a:bodyPr/>
          <a:lstStyle/>
          <a:p>
            <a:fld id="{E08A80DF-6DB1-41BC-A157-9B66C64B96EF}" type="slidenum">
              <a:rPr lang="en-US"/>
              <a:pPr/>
              <a:t>2</a:t>
            </a:fld>
            <a:endParaRPr lang="en-US"/>
          </a:p>
        </p:txBody>
      </p:sp>
      <p:sp>
        <p:nvSpPr>
          <p:cNvPr id="10244" name="Rectangle 2"/>
          <p:cNvSpPr>
            <a:spLocks noGrp="1" noChangeArrowheads="1"/>
          </p:cNvSpPr>
          <p:nvPr>
            <p:ph type="title"/>
          </p:nvPr>
        </p:nvSpPr>
        <p:spPr>
          <a:xfrm>
            <a:off x="457200" y="228600"/>
            <a:ext cx="8229600" cy="762000"/>
          </a:xfrm>
        </p:spPr>
        <p:txBody>
          <a:bodyPr/>
          <a:lstStyle/>
          <a:p>
            <a:pPr eaLnBrk="1" hangingPunct="1"/>
            <a:r>
              <a:rPr lang="en-US" sz="3600" dirty="0"/>
              <a:t>Practice question-CPM</a:t>
            </a:r>
            <a:endParaRPr lang="en-US" sz="2800" dirty="0"/>
          </a:p>
        </p:txBody>
      </p:sp>
      <p:graphicFrame>
        <p:nvGraphicFramePr>
          <p:cNvPr id="461881" name="Group 57"/>
          <p:cNvGraphicFramePr>
            <a:graphicFrameLocks noGrp="1"/>
          </p:cNvGraphicFramePr>
          <p:nvPr>
            <p:ph idx="1"/>
            <p:extLst>
              <p:ext uri="{D42A27DB-BD31-4B8C-83A1-F6EECF244321}">
                <p14:modId xmlns:p14="http://schemas.microsoft.com/office/powerpoint/2010/main" val="1290537285"/>
              </p:ext>
            </p:extLst>
          </p:nvPr>
        </p:nvGraphicFramePr>
        <p:xfrm>
          <a:off x="228600" y="1692275"/>
          <a:ext cx="5956300" cy="4343403"/>
        </p:xfrm>
        <a:graphic>
          <a:graphicData uri="http://schemas.openxmlformats.org/drawingml/2006/table">
            <a:tbl>
              <a:tblPr/>
              <a:tblGrid>
                <a:gridCol w="1571625">
                  <a:extLst>
                    <a:ext uri="{9D8B030D-6E8A-4147-A177-3AD203B41FA5}">
                      <a16:colId xmlns:a16="http://schemas.microsoft.com/office/drawing/2014/main" val="20000"/>
                    </a:ext>
                  </a:extLst>
                </a:gridCol>
                <a:gridCol w="1819275">
                  <a:extLst>
                    <a:ext uri="{9D8B030D-6E8A-4147-A177-3AD203B41FA5}">
                      <a16:colId xmlns:a16="http://schemas.microsoft.com/office/drawing/2014/main" val="20002"/>
                    </a:ext>
                  </a:extLst>
                </a:gridCol>
                <a:gridCol w="2565400">
                  <a:extLst>
                    <a:ext uri="{9D8B030D-6E8A-4147-A177-3AD203B41FA5}">
                      <a16:colId xmlns:a16="http://schemas.microsoft.com/office/drawing/2014/main" val="20003"/>
                    </a:ext>
                  </a:extLst>
                </a:gridCol>
              </a:tblGrid>
              <a:tr h="531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Activity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Duration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Precedents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44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bwMode="auto">
          <a:xfrm>
            <a:off x="8001000" y="6400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000" kern="1200">
                <a:solidFill>
                  <a:schemeClr val="tx2"/>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fld id="{5CF8376F-E8BA-45D9-A70D-AB46558772B5}" type="slidenum">
              <a:rPr lang="en-US" altLang="en-US" smtClean="0"/>
              <a:pPr/>
              <a:t>20</a:t>
            </a:fld>
            <a:endParaRPr lang="en-US" altLang="en-US"/>
          </a:p>
        </p:txBody>
      </p:sp>
      <p:pic>
        <p:nvPicPr>
          <p:cNvPr id="5" name="Picture 4"/>
          <p:cNvPicPr>
            <a:picLocks noChangeAspect="1"/>
          </p:cNvPicPr>
          <p:nvPr/>
        </p:nvPicPr>
        <p:blipFill rotWithShape="1">
          <a:blip r:embed="rId2"/>
          <a:srcRect l="4167" t="11462" r="51666" b="21838"/>
          <a:stretch/>
        </p:blipFill>
        <p:spPr>
          <a:xfrm>
            <a:off x="1146220" y="782957"/>
            <a:ext cx="6858000" cy="5822832"/>
          </a:xfrm>
          <a:prstGeom prst="rect">
            <a:avLst/>
          </a:prstGeom>
        </p:spPr>
      </p:pic>
    </p:spTree>
    <p:extLst>
      <p:ext uri="{BB962C8B-B14F-4D97-AF65-F5344CB8AC3E}">
        <p14:creationId xmlns:p14="http://schemas.microsoft.com/office/powerpoint/2010/main" val="3828026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bwMode="auto">
          <a:xfrm>
            <a:off x="8001000" y="6400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000" kern="1200">
                <a:solidFill>
                  <a:schemeClr val="tx2"/>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fld id="{5CF8376F-E8BA-45D9-A70D-AB46558772B5}" type="slidenum">
              <a:rPr lang="en-US" altLang="en-US" smtClean="0"/>
              <a:pPr/>
              <a:t>21</a:t>
            </a:fld>
            <a:endParaRPr lang="en-US" altLang="en-US"/>
          </a:p>
        </p:txBody>
      </p:sp>
      <p:pic>
        <p:nvPicPr>
          <p:cNvPr id="5" name="Picture 4"/>
          <p:cNvPicPr>
            <a:picLocks noChangeAspect="1"/>
          </p:cNvPicPr>
          <p:nvPr/>
        </p:nvPicPr>
        <p:blipFill rotWithShape="1">
          <a:blip r:embed="rId2"/>
          <a:srcRect l="50833" t="11462" r="4167" b="21838"/>
          <a:stretch/>
        </p:blipFill>
        <p:spPr>
          <a:xfrm>
            <a:off x="1371600" y="787399"/>
            <a:ext cx="7010400" cy="5842001"/>
          </a:xfrm>
          <a:prstGeom prst="rect">
            <a:avLst/>
          </a:prstGeom>
        </p:spPr>
      </p:pic>
    </p:spTree>
    <p:extLst>
      <p:ext uri="{BB962C8B-B14F-4D97-AF65-F5344CB8AC3E}">
        <p14:creationId xmlns:p14="http://schemas.microsoft.com/office/powerpoint/2010/main" val="2642770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BFCA-5AFD-4A6B-B904-46EDD98526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6A3C28-95B4-4ACA-AF39-6135E24385C5}"/>
              </a:ext>
            </a:extLst>
          </p:cNvPr>
          <p:cNvSpPr>
            <a:spLocks noGrp="1"/>
          </p:cNvSpPr>
          <p:nvPr>
            <p:ph idx="1"/>
          </p:nvPr>
        </p:nvSpPr>
        <p:spPr/>
        <p:txBody>
          <a:bodyPr/>
          <a:lstStyle/>
          <a:p>
            <a:r>
              <a:rPr lang="en-US" dirty="0"/>
              <a:t>What is the probability of completing project </a:t>
            </a:r>
            <a:r>
              <a:rPr lang="en-US" dirty="0" err="1"/>
              <a:t>atleast</a:t>
            </a:r>
            <a:r>
              <a:rPr lang="en-US" dirty="0"/>
              <a:t> 4 days earlier than expected time?</a:t>
            </a:r>
          </a:p>
          <a:p>
            <a:r>
              <a:rPr lang="en-US" dirty="0"/>
              <a:t> Expected: 43 days</a:t>
            </a:r>
          </a:p>
          <a:p>
            <a:r>
              <a:rPr lang="en-US" dirty="0"/>
              <a:t>Specified time: 39 days</a:t>
            </a:r>
          </a:p>
          <a:p>
            <a:endParaRPr lang="en-US" dirty="0"/>
          </a:p>
          <a:p>
            <a:r>
              <a:rPr lang="en-US" dirty="0"/>
              <a:t>What is the probability of completing project no more than 4 days later than expected time?</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F628FD1-376D-4C5D-9685-F1D9E6AF5F04}"/>
              </a:ext>
            </a:extLst>
          </p:cNvPr>
          <p:cNvSpPr>
            <a:spLocks noGrp="1"/>
          </p:cNvSpPr>
          <p:nvPr>
            <p:ph type="sldNum" sz="quarter" idx="11"/>
          </p:nvPr>
        </p:nvSpPr>
        <p:spPr/>
        <p:txBody>
          <a:bodyPr/>
          <a:lstStyle/>
          <a:p>
            <a:fld id="{946A22DD-ACEE-470C-BAF0-95D0F79F376C}" type="slidenum">
              <a:rPr lang="en-US" altLang="en-US" smtClean="0"/>
              <a:pPr/>
              <a:t>22</a:t>
            </a:fld>
            <a:endParaRPr lang="en-US" altLang="en-US"/>
          </a:p>
        </p:txBody>
      </p:sp>
    </p:spTree>
    <p:extLst>
      <p:ext uri="{BB962C8B-B14F-4D97-AF65-F5344CB8AC3E}">
        <p14:creationId xmlns:p14="http://schemas.microsoft.com/office/powerpoint/2010/main" val="1584353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bwMode="auto">
          <a:xfrm>
            <a:off x="8001000" y="6400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000" kern="1200">
                <a:solidFill>
                  <a:schemeClr val="tx2"/>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fld id="{5CF8376F-E8BA-45D9-A70D-AB46558772B5}" type="slidenum">
              <a:rPr lang="en-US" altLang="en-US" smtClean="0"/>
              <a:pPr/>
              <a:t>23</a:t>
            </a:fld>
            <a:endParaRPr lang="en-US" altLang="en-US"/>
          </a:p>
        </p:txBody>
      </p:sp>
      <p:sp>
        <p:nvSpPr>
          <p:cNvPr id="49154" name="Rectangle 2"/>
          <p:cNvSpPr>
            <a:spLocks noChangeArrowheads="1"/>
          </p:cNvSpPr>
          <p:nvPr/>
        </p:nvSpPr>
        <p:spPr bwMode="auto">
          <a:xfrm>
            <a:off x="990600" y="899005"/>
            <a:ext cx="7010400"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dirty="0">
                <a:latin typeface="Book Antiqua" panose="02040602050305030304" pitchFamily="18" charset="0"/>
                <a:cs typeface="Times New Roman" panose="02020603050405020304" pitchFamily="18" charset="0"/>
              </a:rPr>
              <a:t>What deadline are you 95% sure of meeting</a:t>
            </a:r>
          </a:p>
          <a:p>
            <a:pPr algn="l" eaLnBrk="0" hangingPunct="0"/>
            <a:r>
              <a:rPr lang="en-US" altLang="en-US" sz="2400" dirty="0">
                <a:latin typeface="Book Antiqua" panose="02040602050305030304" pitchFamily="18" charset="0"/>
                <a:cs typeface="Times New Roman" panose="02020603050405020304" pitchFamily="18" charset="0"/>
              </a:rPr>
              <a:t> </a:t>
            </a:r>
          </a:p>
          <a:p>
            <a:pPr algn="l" eaLnBrk="0" hangingPunct="0"/>
            <a:r>
              <a:rPr lang="en-US" altLang="en-US" sz="2400" dirty="0">
                <a:latin typeface="Book Antiqua" panose="02040602050305030304" pitchFamily="18" charset="0"/>
                <a:cs typeface="Times New Roman" panose="02020603050405020304" pitchFamily="18" charset="0"/>
              </a:rPr>
              <a:t> </a:t>
            </a:r>
          </a:p>
          <a:p>
            <a:pPr algn="l" eaLnBrk="0" hangingPunct="0"/>
            <a:r>
              <a:rPr lang="en-US" altLang="en-US" sz="2400" dirty="0">
                <a:latin typeface="Book Antiqua" panose="02040602050305030304" pitchFamily="18" charset="0"/>
                <a:cs typeface="Times New Roman" panose="02020603050405020304" pitchFamily="18" charset="0"/>
              </a:rPr>
              <a:t>Z value associated with 0.95 is 1.645</a:t>
            </a:r>
          </a:p>
          <a:p>
            <a:pPr algn="l" eaLnBrk="0" hangingPunct="0"/>
            <a:r>
              <a:rPr lang="en-US" altLang="en-US" sz="2400" dirty="0">
                <a:latin typeface="Book Antiqua" panose="02040602050305030304" pitchFamily="18" charset="0"/>
                <a:cs typeface="Times New Roman" panose="02020603050405020304" pitchFamily="18" charset="0"/>
              </a:rPr>
              <a:t> </a:t>
            </a:r>
          </a:p>
          <a:p>
            <a:pPr algn="l" eaLnBrk="0" hangingPunct="0"/>
            <a:r>
              <a:rPr lang="en-US" altLang="en-US" sz="2400" dirty="0">
                <a:latin typeface="Book Antiqua" panose="02040602050305030304" pitchFamily="18" charset="0"/>
                <a:cs typeface="Times New Roman" panose="02020603050405020304" pitchFamily="18" charset="0"/>
              </a:rPr>
              <a:t> </a:t>
            </a:r>
          </a:p>
          <a:p>
            <a:pPr algn="l" eaLnBrk="0" hangingPunct="0"/>
            <a:r>
              <a:rPr lang="en-US" altLang="en-US" sz="2400" dirty="0">
                <a:latin typeface="Book Antiqua" panose="02040602050305030304" pitchFamily="18" charset="0"/>
                <a:cs typeface="Times New Roman" panose="02020603050405020304" pitchFamily="18" charset="0"/>
              </a:rPr>
              <a:t>D = S + 5.745 (1.645)</a:t>
            </a:r>
          </a:p>
          <a:p>
            <a:pPr algn="l" eaLnBrk="0" hangingPunct="0"/>
            <a:r>
              <a:rPr lang="en-US" altLang="en-US" sz="2400" dirty="0">
                <a:latin typeface="Book Antiqua" panose="02040602050305030304" pitchFamily="18" charset="0"/>
                <a:cs typeface="Times New Roman" panose="02020603050405020304" pitchFamily="18" charset="0"/>
              </a:rPr>
              <a:t>    = 43 + 9.45</a:t>
            </a:r>
          </a:p>
          <a:p>
            <a:pPr algn="l" eaLnBrk="0" hangingPunct="0"/>
            <a:r>
              <a:rPr lang="en-US" altLang="en-US" sz="2400" dirty="0">
                <a:latin typeface="Book Antiqua" panose="02040602050305030304" pitchFamily="18" charset="0"/>
                <a:cs typeface="Times New Roman" panose="02020603050405020304" pitchFamily="18" charset="0"/>
              </a:rPr>
              <a:t>    = 52.45 days</a:t>
            </a:r>
          </a:p>
          <a:p>
            <a:pPr algn="l" eaLnBrk="0" hangingPunct="0"/>
            <a:r>
              <a:rPr lang="en-US" altLang="en-US" sz="2400" dirty="0">
                <a:latin typeface="Book Antiqua" panose="02040602050305030304" pitchFamily="18" charset="0"/>
                <a:cs typeface="Times New Roman" panose="02020603050405020304" pitchFamily="18" charset="0"/>
              </a:rPr>
              <a:t> </a:t>
            </a:r>
          </a:p>
          <a:p>
            <a:pPr algn="l" eaLnBrk="0" hangingPunct="0"/>
            <a:r>
              <a:rPr lang="en-US" altLang="en-US" sz="2400" dirty="0">
                <a:latin typeface="Book Antiqua" panose="02040602050305030304" pitchFamily="18" charset="0"/>
                <a:cs typeface="Times New Roman" panose="02020603050405020304" pitchFamily="18" charset="0"/>
              </a:rPr>
              <a:t> </a:t>
            </a:r>
          </a:p>
          <a:p>
            <a:pPr algn="l" eaLnBrk="0" hangingPunct="0"/>
            <a:r>
              <a:rPr lang="en-US" altLang="en-US" sz="2400" dirty="0">
                <a:latin typeface="Book Antiqua" panose="02040602050305030304" pitchFamily="18" charset="0"/>
                <a:cs typeface="Times New Roman" panose="02020603050405020304" pitchFamily="18" charset="0"/>
              </a:rPr>
              <a:t>Thus, there is a 95 percent chance of finishing the project by 52.45 days.</a:t>
            </a:r>
          </a:p>
          <a:p>
            <a:pPr algn="l" eaLnBrk="0" hangingPunct="0"/>
            <a:r>
              <a:rPr lang="en-US" altLang="en-US" sz="1200" dirty="0">
                <a:latin typeface="Book Antiqua" panose="02040602050305030304" pitchFamily="18" charset="0"/>
                <a:cs typeface="Times New Roman" panose="02020603050405020304" pitchFamily="18" charset="0"/>
              </a:rPr>
              <a:t> </a:t>
            </a:r>
          </a:p>
          <a:p>
            <a:pPr algn="l" eaLnBrk="0" hangingPunct="0"/>
            <a:r>
              <a:rPr lang="en-US" altLang="en-US" sz="1200" dirty="0">
                <a:latin typeface="Book Antiqua" panose="02040602050305030304" pitchFamily="18" charset="0"/>
                <a:cs typeface="Times New Roman" panose="02020603050405020304" pitchFamily="18" charset="0"/>
              </a:rPr>
              <a:t> </a:t>
            </a:r>
          </a:p>
          <a:p>
            <a:pPr algn="l" eaLnBrk="0" hangingPunct="0"/>
            <a:br>
              <a:rPr lang="en-US" altLang="en-US" sz="1200" dirty="0">
                <a:latin typeface="Book Antiqua" panose="02040602050305030304" pitchFamily="18" charset="0"/>
                <a:cs typeface="Times New Roman" panose="02020603050405020304" pitchFamily="18" charset="0"/>
              </a:rPr>
            </a:br>
            <a:endParaRPr lang="en-US" altLang="en-US" dirty="0">
              <a:latin typeface="Book Antiqua" panose="02040602050305030304" pitchFamily="18" charset="0"/>
            </a:endParaRP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AEDC-E227-4C95-9535-E9F52CD29540}"/>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301B3810-6DEE-46D2-84B4-AB26B339C92F}"/>
              </a:ext>
            </a:extLst>
          </p:cNvPr>
          <p:cNvSpPr>
            <a:spLocks noGrp="1"/>
          </p:cNvSpPr>
          <p:nvPr>
            <p:ph idx="1"/>
          </p:nvPr>
        </p:nvSpPr>
        <p:spPr/>
        <p:txBody>
          <a:bodyPr/>
          <a:lstStyle/>
          <a:p>
            <a:pPr algn="l" fontAlgn="base"/>
            <a:r>
              <a:rPr lang="en-US" b="1" i="0" dirty="0">
                <a:effectLst/>
                <a:latin typeface="Open Sans" panose="020B0606030504020204" pitchFamily="34" charset="0"/>
              </a:rPr>
              <a:t>This is the step-by-step process:</a:t>
            </a:r>
            <a:endParaRPr lang="en-US" b="0" i="0" dirty="0">
              <a:effectLst/>
              <a:latin typeface="Open Sans" panose="020B0606030504020204" pitchFamily="34" charset="0"/>
            </a:endParaRPr>
          </a:p>
          <a:p>
            <a:pPr algn="l" fontAlgn="base"/>
            <a:r>
              <a:rPr lang="en-US" b="0" i="0" dirty="0">
                <a:solidFill>
                  <a:schemeClr val="accent2"/>
                </a:solidFill>
                <a:effectLst/>
                <a:latin typeface="Montserrat" panose="00000500000000000000" pitchFamily="2" charset="0"/>
              </a:rPr>
              <a:t>Step 1: Calculate the expected completion time (T</a:t>
            </a:r>
            <a:r>
              <a:rPr lang="en-US" b="0" i="0" baseline="-25000" dirty="0">
                <a:solidFill>
                  <a:schemeClr val="accent2"/>
                </a:solidFill>
                <a:effectLst/>
                <a:latin typeface="Montserrat" panose="00000500000000000000" pitchFamily="2" charset="0"/>
              </a:rPr>
              <a:t>E</a:t>
            </a:r>
            <a:r>
              <a:rPr lang="en-US" b="0" i="0" dirty="0">
                <a:solidFill>
                  <a:schemeClr val="accent2"/>
                </a:solidFill>
                <a:effectLst/>
                <a:latin typeface="Montserrat" panose="00000500000000000000" pitchFamily="2" charset="0"/>
              </a:rPr>
              <a:t>) using PERT</a:t>
            </a:r>
          </a:p>
          <a:p>
            <a:pPr lvl="1"/>
            <a:r>
              <a:rPr lang="en-US" b="0" i="0" dirty="0">
                <a:solidFill>
                  <a:schemeClr val="tx1"/>
                </a:solidFill>
                <a:effectLst/>
                <a:latin typeface="Open Sans" panose="020B0606030504020204" pitchFamily="34" charset="0"/>
              </a:rPr>
              <a:t>T</a:t>
            </a:r>
            <a:r>
              <a:rPr lang="en-US" b="0" i="0" baseline="-25000" dirty="0">
                <a:solidFill>
                  <a:schemeClr val="tx1"/>
                </a:solidFill>
                <a:effectLst/>
                <a:latin typeface="Open Sans" panose="020B0606030504020204" pitchFamily="34" charset="0"/>
              </a:rPr>
              <a:t>E</a:t>
            </a:r>
            <a:r>
              <a:rPr lang="en-US" b="0" i="0" dirty="0">
                <a:solidFill>
                  <a:schemeClr val="tx1"/>
                </a:solidFill>
                <a:effectLst/>
                <a:latin typeface="Open Sans" panose="020B0606030504020204" pitchFamily="34" charset="0"/>
              </a:rPr>
              <a:t> = (O+4M+P)/6</a:t>
            </a:r>
          </a:p>
          <a:p>
            <a:pPr algn="l" fontAlgn="base"/>
            <a:r>
              <a:rPr lang="en-US" b="0" i="0" dirty="0">
                <a:solidFill>
                  <a:schemeClr val="accent2"/>
                </a:solidFill>
                <a:effectLst/>
                <a:latin typeface="Montserrat" panose="020B0604020202020204" pitchFamily="2" charset="0"/>
              </a:rPr>
              <a:t>Step 2: Calculate the variance of the project by calculating the variance of each task</a:t>
            </a:r>
          </a:p>
          <a:p>
            <a:pPr lvl="1"/>
            <a:r>
              <a:rPr lang="en-US" b="0" i="0" dirty="0">
                <a:solidFill>
                  <a:schemeClr val="tx1"/>
                </a:solidFill>
                <a:effectLst/>
                <a:latin typeface="Open Sans" panose="020B0606030504020204" pitchFamily="34" charset="0"/>
              </a:rPr>
              <a:t>Task Variance = [(P-O)/6]</a:t>
            </a:r>
            <a:r>
              <a:rPr lang="en-US" b="0" i="0" baseline="30000" dirty="0">
                <a:solidFill>
                  <a:schemeClr val="tx1"/>
                </a:solidFill>
                <a:effectLst/>
                <a:latin typeface="Open Sans" panose="020B0606030504020204" pitchFamily="34" charset="0"/>
              </a:rPr>
              <a:t>2</a:t>
            </a:r>
            <a:endParaRPr lang="en-US" b="0" i="0" dirty="0">
              <a:solidFill>
                <a:schemeClr val="tx1"/>
              </a:solidFill>
              <a:effectLst/>
              <a:latin typeface="Open Sans" panose="020B0606030504020204" pitchFamily="34" charset="0"/>
            </a:endParaRPr>
          </a:p>
          <a:p>
            <a:pPr algn="l" fontAlgn="base"/>
            <a:r>
              <a:rPr lang="en-US" b="0" i="0" dirty="0">
                <a:solidFill>
                  <a:schemeClr val="accent2"/>
                </a:solidFill>
                <a:effectLst/>
                <a:latin typeface="Montserrat" panose="020B0604020202020204" pitchFamily="2" charset="0"/>
              </a:rPr>
              <a:t>Step 3: Calculate the standard deviation</a:t>
            </a:r>
          </a:p>
          <a:p>
            <a:pPr lvl="1"/>
            <a:r>
              <a:rPr lang="en-US" b="0" i="0" dirty="0">
                <a:solidFill>
                  <a:schemeClr val="tx1"/>
                </a:solidFill>
                <a:effectLst/>
                <a:latin typeface="Open Sans" panose="020B0606030504020204" pitchFamily="34" charset="0"/>
              </a:rPr>
              <a:t>Standard Deviation = √ Task Variance1 + Task Variance2 + Task Variance3… .</a:t>
            </a:r>
          </a:p>
          <a:p>
            <a:endParaRPr lang="en-US" dirty="0"/>
          </a:p>
        </p:txBody>
      </p:sp>
      <p:sp>
        <p:nvSpPr>
          <p:cNvPr id="4" name="Slide Number Placeholder 3">
            <a:extLst>
              <a:ext uri="{FF2B5EF4-FFF2-40B4-BE49-F238E27FC236}">
                <a16:creationId xmlns:a16="http://schemas.microsoft.com/office/drawing/2014/main" id="{9D9D1EBD-342B-4D08-83CE-FA8E85026272}"/>
              </a:ext>
            </a:extLst>
          </p:cNvPr>
          <p:cNvSpPr>
            <a:spLocks noGrp="1"/>
          </p:cNvSpPr>
          <p:nvPr>
            <p:ph type="sldNum" sz="quarter" idx="11"/>
          </p:nvPr>
        </p:nvSpPr>
        <p:spPr/>
        <p:txBody>
          <a:bodyPr/>
          <a:lstStyle/>
          <a:p>
            <a:fld id="{946A22DD-ACEE-470C-BAF0-95D0F79F376C}" type="slidenum">
              <a:rPr lang="en-US" altLang="en-US" smtClean="0"/>
              <a:pPr/>
              <a:t>24</a:t>
            </a:fld>
            <a:endParaRPr lang="en-US" altLang="en-US"/>
          </a:p>
        </p:txBody>
      </p:sp>
    </p:spTree>
    <p:extLst>
      <p:ext uri="{BB962C8B-B14F-4D97-AF65-F5344CB8AC3E}">
        <p14:creationId xmlns:p14="http://schemas.microsoft.com/office/powerpoint/2010/main" val="1827037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72CA-1B96-44EF-B88C-5DF23D2EE255}"/>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47CFBFA3-FB5F-43AE-92B7-46942688AB6B}"/>
              </a:ext>
            </a:extLst>
          </p:cNvPr>
          <p:cNvSpPr>
            <a:spLocks noGrp="1"/>
          </p:cNvSpPr>
          <p:nvPr>
            <p:ph idx="1"/>
          </p:nvPr>
        </p:nvSpPr>
        <p:spPr/>
        <p:txBody>
          <a:bodyPr/>
          <a:lstStyle/>
          <a:p>
            <a:pPr algn="l" fontAlgn="base"/>
            <a:r>
              <a:rPr lang="en-US" b="0" i="0" dirty="0">
                <a:solidFill>
                  <a:schemeClr val="accent2"/>
                </a:solidFill>
                <a:effectLst/>
                <a:latin typeface="Montserrat" panose="020B0604020202020204" pitchFamily="2" charset="0"/>
              </a:rPr>
              <a:t>Step 4: Calculate the Z-Score</a:t>
            </a:r>
          </a:p>
          <a:p>
            <a:pPr lvl="1"/>
            <a:r>
              <a:rPr lang="en-US" b="0" i="0" dirty="0">
                <a:solidFill>
                  <a:srgbClr val="323B44"/>
                </a:solidFill>
                <a:effectLst/>
                <a:latin typeface="Open Sans" panose="020B0606030504020204" pitchFamily="34" charset="0"/>
              </a:rPr>
              <a:t>Z = (T-T</a:t>
            </a:r>
            <a:r>
              <a:rPr lang="en-US" b="0" i="0" baseline="-25000" dirty="0">
                <a:solidFill>
                  <a:srgbClr val="323B44"/>
                </a:solidFill>
                <a:effectLst/>
                <a:latin typeface="Open Sans" panose="020B0606030504020204" pitchFamily="34" charset="0"/>
              </a:rPr>
              <a:t>E</a:t>
            </a:r>
            <a:r>
              <a:rPr lang="en-US" b="0" i="0" dirty="0">
                <a:solidFill>
                  <a:srgbClr val="323B44"/>
                </a:solidFill>
                <a:effectLst/>
                <a:latin typeface="Open Sans" panose="020B0606030504020204" pitchFamily="34" charset="0"/>
              </a:rPr>
              <a:t>)/σ</a:t>
            </a:r>
          </a:p>
          <a:p>
            <a:pPr algn="l" fontAlgn="base"/>
            <a:r>
              <a:rPr lang="en-US" b="0" i="0" dirty="0">
                <a:solidFill>
                  <a:schemeClr val="accent2"/>
                </a:solidFill>
                <a:effectLst/>
                <a:latin typeface="Montserrat" panose="020B0604020202020204" pitchFamily="2" charset="0"/>
              </a:rPr>
              <a:t>Step 5: Calculate the probability of success now that you have figured out the Z-Score.</a:t>
            </a:r>
          </a:p>
          <a:p>
            <a:pPr lvl="1"/>
            <a:r>
              <a:rPr lang="en-US" b="0" i="0" dirty="0">
                <a:solidFill>
                  <a:srgbClr val="323B44"/>
                </a:solidFill>
                <a:effectLst/>
                <a:latin typeface="Open Sans" panose="020B0606030504020204" pitchFamily="34" charset="0"/>
              </a:rPr>
              <a:t>Translate that score (sigma value) into an actual percentage. This translation is done using a Z-Score table. Note that a Z-Score table is not calculated by the project manager—it is a pre-existing table that statisticians have already calculated for use with Z-Scores. </a:t>
            </a:r>
          </a:p>
        </p:txBody>
      </p:sp>
      <p:sp>
        <p:nvSpPr>
          <p:cNvPr id="4" name="Slide Number Placeholder 3">
            <a:extLst>
              <a:ext uri="{FF2B5EF4-FFF2-40B4-BE49-F238E27FC236}">
                <a16:creationId xmlns:a16="http://schemas.microsoft.com/office/drawing/2014/main" id="{4A460A07-FE16-4705-8355-DA085D7EB0FB}"/>
              </a:ext>
            </a:extLst>
          </p:cNvPr>
          <p:cNvSpPr>
            <a:spLocks noGrp="1"/>
          </p:cNvSpPr>
          <p:nvPr>
            <p:ph type="sldNum" sz="quarter" idx="11"/>
          </p:nvPr>
        </p:nvSpPr>
        <p:spPr/>
        <p:txBody>
          <a:bodyPr/>
          <a:lstStyle/>
          <a:p>
            <a:fld id="{946A22DD-ACEE-470C-BAF0-95D0F79F376C}" type="slidenum">
              <a:rPr lang="en-US" altLang="en-US" smtClean="0"/>
              <a:pPr/>
              <a:t>25</a:t>
            </a:fld>
            <a:endParaRPr lang="en-US" altLang="en-US"/>
          </a:p>
        </p:txBody>
      </p:sp>
    </p:spTree>
    <p:extLst>
      <p:ext uri="{BB962C8B-B14F-4D97-AF65-F5344CB8AC3E}">
        <p14:creationId xmlns:p14="http://schemas.microsoft.com/office/powerpoint/2010/main" val="2144378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a:extLst>
              <a:ext uri="{FF2B5EF4-FFF2-40B4-BE49-F238E27FC236}">
                <a16:creationId xmlns:a16="http://schemas.microsoft.com/office/drawing/2014/main" id="{04F8FE83-D2BE-4059-8764-C8099404017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8C540E11-2140-4EFE-9543-E770485398CB}" type="slidenum">
              <a:rPr lang="en-US" altLang="en-US" sz="900"/>
              <a:pPr>
                <a:spcBef>
                  <a:spcPct val="0"/>
                </a:spcBef>
                <a:buFontTx/>
                <a:buNone/>
              </a:pPr>
              <a:t>26</a:t>
            </a:fld>
            <a:endParaRPr lang="en-US" altLang="en-US" sz="900"/>
          </a:p>
        </p:txBody>
      </p:sp>
      <p:sp>
        <p:nvSpPr>
          <p:cNvPr id="16388" name="Rectangle 2">
            <a:extLst>
              <a:ext uri="{FF2B5EF4-FFF2-40B4-BE49-F238E27FC236}">
                <a16:creationId xmlns:a16="http://schemas.microsoft.com/office/drawing/2014/main" id="{70E14E1F-54B9-43B5-B8F9-5DFC266EF0F7}"/>
              </a:ext>
            </a:extLst>
          </p:cNvPr>
          <p:cNvSpPr>
            <a:spLocks noGrp="1" noChangeArrowheads="1"/>
          </p:cNvSpPr>
          <p:nvPr>
            <p:ph type="title"/>
          </p:nvPr>
        </p:nvSpPr>
        <p:spPr>
          <a:xfrm>
            <a:off x="457200" y="152400"/>
            <a:ext cx="8229600" cy="752475"/>
          </a:xfrm>
        </p:spPr>
        <p:txBody>
          <a:bodyPr/>
          <a:lstStyle/>
          <a:p>
            <a:pPr eaLnBrk="1" hangingPunct="1"/>
            <a:r>
              <a:rPr lang="en-US" altLang="en-US" sz="2800"/>
              <a:t>A PERT Activity time estimate</a:t>
            </a:r>
            <a:br>
              <a:rPr lang="en-US" altLang="en-US" sz="2800"/>
            </a:br>
            <a:r>
              <a:rPr lang="en-US" altLang="en-US" sz="2800"/>
              <a:t>Exercise </a:t>
            </a:r>
          </a:p>
        </p:txBody>
      </p:sp>
      <p:graphicFrame>
        <p:nvGraphicFramePr>
          <p:cNvPr id="503811" name="Group 3">
            <a:extLst>
              <a:ext uri="{FF2B5EF4-FFF2-40B4-BE49-F238E27FC236}">
                <a16:creationId xmlns:a16="http://schemas.microsoft.com/office/drawing/2014/main" id="{D12E6E2C-5C18-4A2E-8FD7-DBF7F82ACF8E}"/>
              </a:ext>
            </a:extLst>
          </p:cNvPr>
          <p:cNvGraphicFramePr>
            <a:graphicFrameLocks noGrp="1"/>
          </p:cNvGraphicFramePr>
          <p:nvPr>
            <p:ph idx="1"/>
          </p:nvPr>
        </p:nvGraphicFramePr>
        <p:xfrm>
          <a:off x="304800" y="1138238"/>
          <a:ext cx="8520113" cy="3833837"/>
        </p:xfrm>
        <a:graphic>
          <a:graphicData uri="http://schemas.openxmlformats.org/drawingml/2006/table">
            <a:tbl>
              <a:tblPr/>
              <a:tblGrid>
                <a:gridCol w="2005013">
                  <a:extLst>
                    <a:ext uri="{9D8B030D-6E8A-4147-A177-3AD203B41FA5}">
                      <a16:colId xmlns:a16="http://schemas.microsoft.com/office/drawing/2014/main" val="20000"/>
                    </a:ext>
                  </a:extLst>
                </a:gridCol>
                <a:gridCol w="2214562">
                  <a:extLst>
                    <a:ext uri="{9D8B030D-6E8A-4147-A177-3AD203B41FA5}">
                      <a16:colId xmlns:a16="http://schemas.microsoft.com/office/drawing/2014/main" val="20001"/>
                    </a:ext>
                  </a:extLst>
                </a:gridCol>
                <a:gridCol w="1784350">
                  <a:extLst>
                    <a:ext uri="{9D8B030D-6E8A-4147-A177-3AD203B41FA5}">
                      <a16:colId xmlns:a16="http://schemas.microsoft.com/office/drawing/2014/main" val="20002"/>
                    </a:ext>
                  </a:extLst>
                </a:gridCol>
                <a:gridCol w="2516188">
                  <a:extLst>
                    <a:ext uri="{9D8B030D-6E8A-4147-A177-3AD203B41FA5}">
                      <a16:colId xmlns:a16="http://schemas.microsoft.com/office/drawing/2014/main" val="20003"/>
                    </a:ext>
                  </a:extLst>
                </a:gridCol>
              </a:tblGrid>
              <a:tr h="6400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Activity</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Optimistic (a)</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Most Likely (m)</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Pessimistic (b)</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A</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5</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6</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8</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05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B</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4</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5</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09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C</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2</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3</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D </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3.5</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4</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5</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09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E</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4</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8</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15</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09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G</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2</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4</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888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H</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2</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2</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2.5</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6441" name="Text Box 55">
            <a:extLst>
              <a:ext uri="{FF2B5EF4-FFF2-40B4-BE49-F238E27FC236}">
                <a16:creationId xmlns:a16="http://schemas.microsoft.com/office/drawing/2014/main" id="{B799933D-5FFA-4035-8E18-C1CE319EF30E}"/>
              </a:ext>
            </a:extLst>
          </p:cNvPr>
          <p:cNvSpPr txBox="1">
            <a:spLocks noChangeArrowheads="1"/>
          </p:cNvSpPr>
          <p:nvPr/>
        </p:nvSpPr>
        <p:spPr bwMode="auto">
          <a:xfrm>
            <a:off x="914400" y="5176838"/>
            <a:ext cx="6248400"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50000"/>
              </a:spcBef>
              <a:buFontTx/>
              <a:buNone/>
            </a:pPr>
            <a:r>
              <a:rPr lang="en-US" altLang="en-US" sz="1800" b="1"/>
              <a:t>Calculate: </a:t>
            </a:r>
          </a:p>
          <a:p>
            <a:pPr eaLnBrk="1" hangingPunct="1">
              <a:spcBef>
                <a:spcPct val="50000"/>
              </a:spcBef>
              <a:buFontTx/>
              <a:buNone/>
            </a:pPr>
            <a:r>
              <a:rPr lang="en-US" altLang="en-US" sz="1800" b="1"/>
              <a:t>T(E) =?</a:t>
            </a:r>
          </a:p>
          <a:p>
            <a:pPr eaLnBrk="1" hangingPunct="1">
              <a:spcBef>
                <a:spcPct val="50000"/>
              </a:spcBef>
              <a:buFontTx/>
              <a:buNone/>
            </a:pPr>
            <a:r>
              <a:rPr lang="en-US" altLang="en-US" sz="1800" b="1"/>
              <a:t>V =?</a:t>
            </a:r>
          </a:p>
          <a:p>
            <a:pPr eaLnBrk="1" hangingPunct="1">
              <a:spcBef>
                <a:spcPct val="50000"/>
              </a:spcBef>
              <a:buFontTx/>
              <a:buNone/>
            </a:pPr>
            <a:r>
              <a:rPr lang="en-US" altLang="en-US" sz="1800" b="1"/>
              <a:t>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a:extLst>
              <a:ext uri="{FF2B5EF4-FFF2-40B4-BE49-F238E27FC236}">
                <a16:creationId xmlns:a16="http://schemas.microsoft.com/office/drawing/2014/main" id="{9761897E-E055-4040-B470-3255AB242FF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17698FC5-0A51-4319-86EE-2A11AFE26444}" type="slidenum">
              <a:rPr lang="en-US" altLang="en-US" sz="900"/>
              <a:pPr>
                <a:spcBef>
                  <a:spcPct val="0"/>
                </a:spcBef>
                <a:buFontTx/>
                <a:buNone/>
              </a:pPr>
              <a:t>27</a:t>
            </a:fld>
            <a:endParaRPr lang="en-US" altLang="en-US" sz="900"/>
          </a:p>
        </p:txBody>
      </p:sp>
      <p:sp>
        <p:nvSpPr>
          <p:cNvPr id="17412" name="Rectangle 2">
            <a:extLst>
              <a:ext uri="{FF2B5EF4-FFF2-40B4-BE49-F238E27FC236}">
                <a16:creationId xmlns:a16="http://schemas.microsoft.com/office/drawing/2014/main" id="{50AAB80B-EADC-4285-9153-07332E24E9C1}"/>
              </a:ext>
            </a:extLst>
          </p:cNvPr>
          <p:cNvSpPr>
            <a:spLocks noGrp="1" noChangeArrowheads="1"/>
          </p:cNvSpPr>
          <p:nvPr>
            <p:ph type="title"/>
          </p:nvPr>
        </p:nvSpPr>
        <p:spPr>
          <a:xfrm>
            <a:off x="457200" y="85725"/>
            <a:ext cx="8229600" cy="427038"/>
          </a:xfrm>
        </p:spPr>
        <p:txBody>
          <a:bodyPr/>
          <a:lstStyle/>
          <a:p>
            <a:pPr eaLnBrk="1" hangingPunct="1"/>
            <a:r>
              <a:rPr lang="en-US" altLang="en-US" sz="2800"/>
              <a:t>A PERT Activity time estimate</a:t>
            </a:r>
          </a:p>
        </p:txBody>
      </p:sp>
      <p:graphicFrame>
        <p:nvGraphicFramePr>
          <p:cNvPr id="504835" name="Group 3">
            <a:extLst>
              <a:ext uri="{FF2B5EF4-FFF2-40B4-BE49-F238E27FC236}">
                <a16:creationId xmlns:a16="http://schemas.microsoft.com/office/drawing/2014/main" id="{F80B7AF3-43F0-4A7F-8D7C-2274510B1204}"/>
              </a:ext>
            </a:extLst>
          </p:cNvPr>
          <p:cNvGraphicFramePr>
            <a:graphicFrameLocks noGrp="1"/>
          </p:cNvGraphicFramePr>
          <p:nvPr>
            <p:ph idx="1"/>
          </p:nvPr>
        </p:nvGraphicFramePr>
        <p:xfrm>
          <a:off x="1143000" y="1141413"/>
          <a:ext cx="7543800" cy="3519488"/>
        </p:xfrm>
        <a:graphic>
          <a:graphicData uri="http://schemas.openxmlformats.org/drawingml/2006/table">
            <a:tbl>
              <a:tblPr/>
              <a:tblGrid>
                <a:gridCol w="1143000">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677862">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2514600">
                  <a:extLst>
                    <a:ext uri="{9D8B030D-6E8A-4147-A177-3AD203B41FA5}">
                      <a16:colId xmlns:a16="http://schemas.microsoft.com/office/drawing/2014/main" val="20006"/>
                    </a:ext>
                  </a:extLst>
                </a:gridCol>
              </a:tblGrid>
              <a:tr h="4571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Activity</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 (a)</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(m)</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(b)</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Te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v</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A</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5</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6</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8</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6.17</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0.25</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0.50</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0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B</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3</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4</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5</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4.00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0.108</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0.33</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0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C</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2</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3</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3</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2.83</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0.028</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0.17</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D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3.5</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4</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5</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4.08</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0.062</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0.25</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0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E</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3</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4</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2.83</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0.25</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0.50</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8</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15</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10.50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1.36</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1.17</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0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G</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2</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3</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4</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3.00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0.108</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0.33</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1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H</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2</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2</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2.5</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2.08</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0.006</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0.08</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7495" name="Text Box 85">
            <a:extLst>
              <a:ext uri="{FF2B5EF4-FFF2-40B4-BE49-F238E27FC236}">
                <a16:creationId xmlns:a16="http://schemas.microsoft.com/office/drawing/2014/main" id="{3A42E17F-68BD-438A-8436-183669A0B4AA}"/>
              </a:ext>
            </a:extLst>
          </p:cNvPr>
          <p:cNvSpPr txBox="1">
            <a:spLocks noChangeArrowheads="1"/>
          </p:cNvSpPr>
          <p:nvPr/>
        </p:nvSpPr>
        <p:spPr bwMode="auto">
          <a:xfrm>
            <a:off x="1219200" y="4724400"/>
            <a:ext cx="23622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50000"/>
              </a:spcBef>
              <a:buFontTx/>
              <a:buNone/>
            </a:pPr>
            <a:r>
              <a:rPr lang="en-US" altLang="en-US" sz="1800"/>
              <a:t>Te = a+4m+b/6</a:t>
            </a:r>
          </a:p>
          <a:p>
            <a:pPr eaLnBrk="1" hangingPunct="1">
              <a:spcBef>
                <a:spcPct val="50000"/>
              </a:spcBef>
              <a:buFontTx/>
              <a:buNone/>
            </a:pPr>
            <a:r>
              <a:rPr lang="en-US" altLang="en-US" sz="1800"/>
              <a:t>V = (b-a/6)</a:t>
            </a:r>
            <a:r>
              <a:rPr lang="en-US" altLang="en-US" sz="1800" baseline="30000"/>
              <a:t>2</a:t>
            </a:r>
          </a:p>
          <a:p>
            <a:pPr eaLnBrk="1" hangingPunct="1">
              <a:spcBef>
                <a:spcPct val="50000"/>
              </a:spcBef>
              <a:buFontTx/>
              <a:buNone/>
            </a:pPr>
            <a:r>
              <a:rPr lang="en-US" altLang="en-US" sz="1800"/>
              <a:t>S = sqrt (v)</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F55197C4-056B-45DF-BBDF-70CBDC8A2BB1}"/>
              </a:ext>
            </a:extLst>
          </p:cNvPr>
          <p:cNvSpPr>
            <a:spLocks noGrp="1"/>
          </p:cNvSpPr>
          <p:nvPr>
            <p:ph type="title"/>
          </p:nvPr>
        </p:nvSpPr>
        <p:spPr/>
        <p:txBody>
          <a:bodyPr/>
          <a:lstStyle/>
          <a:p>
            <a:r>
              <a:rPr lang="en-US" altLang="en-US"/>
              <a:t>GANTT Chart:</a:t>
            </a:r>
          </a:p>
        </p:txBody>
      </p:sp>
      <p:sp>
        <p:nvSpPr>
          <p:cNvPr id="36866" name="Content Placeholder 2">
            <a:extLst>
              <a:ext uri="{FF2B5EF4-FFF2-40B4-BE49-F238E27FC236}">
                <a16:creationId xmlns:a16="http://schemas.microsoft.com/office/drawing/2014/main" id="{4430583A-0A49-4F99-A7C3-630E0F7AE204}"/>
              </a:ext>
            </a:extLst>
          </p:cNvPr>
          <p:cNvSpPr>
            <a:spLocks noGrp="1"/>
          </p:cNvSpPr>
          <p:nvPr>
            <p:ph idx="1"/>
          </p:nvPr>
        </p:nvSpPr>
        <p:spPr/>
        <p:txBody>
          <a:bodyPr/>
          <a:lstStyle/>
          <a:p>
            <a:r>
              <a:rPr lang="en-US" altLang="en-US"/>
              <a:t>Standard format to display project schedule information</a:t>
            </a:r>
          </a:p>
          <a:p>
            <a:r>
              <a:rPr lang="en-US" altLang="en-US"/>
              <a:t>Developed by Henry Gantt in WWI</a:t>
            </a:r>
          </a:p>
          <a:p>
            <a:r>
              <a:rPr lang="en-US" altLang="en-US"/>
              <a:t>Shows start and end date of project in calendar format</a:t>
            </a:r>
          </a:p>
          <a:p>
            <a:r>
              <a:rPr lang="en-US" altLang="en-US"/>
              <a:t>Normally do not show relationships among project activities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827BB83F-922A-4282-972B-F47F1A5C93D6}"/>
              </a:ext>
            </a:extLst>
          </p:cNvPr>
          <p:cNvSpPr>
            <a:spLocks noGrp="1"/>
          </p:cNvSpPr>
          <p:nvPr>
            <p:ph type="title"/>
          </p:nvPr>
        </p:nvSpPr>
        <p:spPr/>
        <p:txBody>
          <a:bodyPr/>
          <a:lstStyle/>
          <a:p>
            <a:endParaRPr lang="en-US" altLang="en-US"/>
          </a:p>
        </p:txBody>
      </p:sp>
      <p:sp>
        <p:nvSpPr>
          <p:cNvPr id="5" name="Title 1">
            <a:extLst>
              <a:ext uri="{FF2B5EF4-FFF2-40B4-BE49-F238E27FC236}">
                <a16:creationId xmlns:a16="http://schemas.microsoft.com/office/drawing/2014/main" id="{C31783AB-0671-41B2-9E78-015ECE4378AA}"/>
              </a:ext>
            </a:extLst>
          </p:cNvPr>
          <p:cNvSpPr txBox="1">
            <a:spLocks/>
          </p:cNvSpPr>
          <p:nvPr/>
        </p:nvSpPr>
        <p:spPr bwMode="auto">
          <a:xfrm>
            <a:off x="533400" y="-228600"/>
            <a:ext cx="7924800" cy="1143000"/>
          </a:xfrm>
          <a:prstGeom prst="roundRect">
            <a:avLst>
              <a:gd name="adj" fmla="val 21667"/>
            </a:avLst>
          </a:prstGeom>
          <a:noFill/>
          <a:ln w="9525">
            <a:noFill/>
            <a:round/>
            <a:headEnd/>
            <a:tailEnd/>
          </a:ln>
          <a:effectLst/>
        </p:spPr>
        <p:txBody>
          <a:bodyPr anchor="b"/>
          <a:lstStyle/>
          <a:p>
            <a:pPr>
              <a:lnSpc>
                <a:spcPct val="90000"/>
              </a:lnSpc>
              <a:defRPr/>
            </a:pPr>
            <a:r>
              <a:rPr lang="en-US" sz="3600" b="1" kern="0" dirty="0">
                <a:solidFill>
                  <a:schemeClr val="tx2"/>
                </a:solidFill>
                <a:latin typeface="+mj-lt"/>
                <a:ea typeface="+mj-ea"/>
                <a:cs typeface="+mj-cs"/>
              </a:rPr>
              <a:t>GANTT Chart:</a:t>
            </a:r>
          </a:p>
        </p:txBody>
      </p:sp>
      <p:pic>
        <p:nvPicPr>
          <p:cNvPr id="37891" name="Picture 4">
            <a:extLst>
              <a:ext uri="{FF2B5EF4-FFF2-40B4-BE49-F238E27FC236}">
                <a16:creationId xmlns:a16="http://schemas.microsoft.com/office/drawing/2014/main" id="{7C447DB7-FA1A-445E-85CF-39D5BB590B7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9144000" cy="68580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br>
              <a:rPr lang="en-US" altLang="en-US" sz="2400" b="1" dirty="0"/>
            </a:br>
            <a:r>
              <a:rPr lang="en-US" altLang="en-US" sz="2400" b="1" dirty="0"/>
              <a:t>Importance of Float (Slack) and Critical Path</a:t>
            </a:r>
          </a:p>
        </p:txBody>
      </p:sp>
      <p:sp>
        <p:nvSpPr>
          <p:cNvPr id="34819" name="Rectangle 3"/>
          <p:cNvSpPr>
            <a:spLocks noGrp="1" noChangeArrowheads="1"/>
          </p:cNvSpPr>
          <p:nvPr>
            <p:ph type="body" idx="1"/>
          </p:nvPr>
        </p:nvSpPr>
        <p:spPr>
          <a:xfrm>
            <a:off x="457200" y="1304925"/>
            <a:ext cx="8001000" cy="4867275"/>
          </a:xfrm>
        </p:spPr>
        <p:txBody>
          <a:bodyPr/>
          <a:lstStyle/>
          <a:p>
            <a:pPr marL="609600" indent="-609600">
              <a:buFontTx/>
              <a:buAutoNum type="arabicPeriod"/>
            </a:pPr>
            <a:r>
              <a:rPr lang="en-US" altLang="en-US" sz="1800" dirty="0">
                <a:latin typeface="Book Antiqua" panose="02040602050305030304" pitchFamily="18" charset="0"/>
              </a:rPr>
              <a:t>Slack or Float shows </a:t>
            </a:r>
            <a:r>
              <a:rPr lang="en-US" altLang="en-US" sz="1800" dirty="0">
                <a:solidFill>
                  <a:srgbClr val="FF0000"/>
                </a:solidFill>
                <a:latin typeface="Book Antiqua" panose="02040602050305030304" pitchFamily="18" charset="0"/>
              </a:rPr>
              <a:t>how much allowance each activity has</a:t>
            </a:r>
            <a:r>
              <a:rPr lang="en-US" altLang="en-US" sz="1800" dirty="0">
                <a:latin typeface="Book Antiqua" panose="02040602050305030304" pitchFamily="18" charset="0"/>
              </a:rPr>
              <a:t>, i.e. how long it can be delayed without affecting completion date of project</a:t>
            </a:r>
          </a:p>
          <a:p>
            <a:pPr marL="609600" indent="-609600">
              <a:buFontTx/>
              <a:buAutoNum type="arabicPeriod"/>
            </a:pPr>
            <a:r>
              <a:rPr lang="en-US" altLang="en-US" sz="1800" dirty="0">
                <a:latin typeface="Book Antiqua" panose="02040602050305030304" pitchFamily="18" charset="0"/>
              </a:rPr>
              <a:t>Critical path is a sequence of activities from start to finish with </a:t>
            </a:r>
            <a:r>
              <a:rPr lang="en-US" altLang="en-US" sz="1800" dirty="0">
                <a:solidFill>
                  <a:srgbClr val="FF0000"/>
                </a:solidFill>
                <a:latin typeface="Book Antiqua" panose="02040602050305030304" pitchFamily="18" charset="0"/>
              </a:rPr>
              <a:t>zero slack</a:t>
            </a:r>
            <a:r>
              <a:rPr lang="en-US" altLang="en-US" sz="1800" dirty="0">
                <a:latin typeface="Book Antiqua" panose="02040602050305030304" pitchFamily="18" charset="0"/>
              </a:rPr>
              <a:t>. Critical activities are activities on the critical path. </a:t>
            </a:r>
          </a:p>
          <a:p>
            <a:pPr marL="609600" indent="-609600">
              <a:buFontTx/>
              <a:buAutoNum type="arabicPeriod"/>
            </a:pPr>
            <a:r>
              <a:rPr lang="en-US" altLang="en-US" sz="1800" dirty="0">
                <a:latin typeface="Book Antiqua" panose="02040602050305030304" pitchFamily="18" charset="0"/>
              </a:rPr>
              <a:t>Critical path identifies the minimum time to complete project</a:t>
            </a:r>
          </a:p>
          <a:p>
            <a:pPr marL="609600" indent="-609600">
              <a:buFontTx/>
              <a:buAutoNum type="arabicPeriod"/>
            </a:pPr>
            <a:r>
              <a:rPr lang="en-US" altLang="en-US" sz="1800" dirty="0">
                <a:solidFill>
                  <a:srgbClr val="FF0000"/>
                </a:solidFill>
                <a:latin typeface="Book Antiqua" panose="02040602050305030304" pitchFamily="18" charset="0"/>
              </a:rPr>
              <a:t>If any activity on the critical path is shortened or extended, project time will be shortened or extended accordingly</a:t>
            </a:r>
          </a:p>
          <a:p>
            <a:pPr marL="609600" indent="-609600">
              <a:lnSpc>
                <a:spcPct val="90000"/>
              </a:lnSpc>
              <a:buFontTx/>
              <a:buAutoNum type="arabicPeriod" startAt="5"/>
            </a:pPr>
            <a:r>
              <a:rPr lang="en-US" altLang="en-US" sz="1800" dirty="0">
                <a:latin typeface="Book Antiqua" panose="02040602050305030304" pitchFamily="18" charset="0"/>
              </a:rPr>
              <a:t>So, a lot of effort should be put in trying to control activities along this path, so that project can meet due date. If any activity is lengthened, be aware that project will not meet deadline and some action needs to be taken.</a:t>
            </a:r>
          </a:p>
          <a:p>
            <a:pPr marL="609600" indent="-609600">
              <a:lnSpc>
                <a:spcPct val="90000"/>
              </a:lnSpc>
              <a:buFontTx/>
              <a:buNone/>
            </a:pPr>
            <a:r>
              <a:rPr lang="en-US" altLang="en-US" sz="1800" dirty="0">
                <a:latin typeface="Book Antiqua" panose="02040602050305030304" pitchFamily="18" charset="0"/>
              </a:rPr>
              <a:t>6.	</a:t>
            </a:r>
            <a:r>
              <a:rPr lang="en-US" altLang="en-US" sz="1800" dirty="0">
                <a:solidFill>
                  <a:srgbClr val="FF0000"/>
                </a:solidFill>
                <a:latin typeface="Book Antiqua" panose="02040602050305030304" pitchFamily="18" charset="0"/>
              </a:rPr>
              <a:t>If can spend resources to speed up some activity, do so only for critical activities.</a:t>
            </a:r>
          </a:p>
          <a:p>
            <a:pPr marL="609600" indent="-609600">
              <a:lnSpc>
                <a:spcPct val="90000"/>
              </a:lnSpc>
              <a:buFontTx/>
              <a:buNone/>
            </a:pPr>
            <a:r>
              <a:rPr lang="en-US" altLang="en-US" sz="1800" dirty="0">
                <a:latin typeface="Book Antiqua" panose="02040602050305030304" pitchFamily="18" charset="0"/>
              </a:rPr>
              <a:t>7.	Don’t waste resources on non-critical activity, it will not shorten the project time.</a:t>
            </a:r>
          </a:p>
          <a:p>
            <a:pPr marL="609600" indent="-609600">
              <a:buFontTx/>
              <a:buAutoNum type="arabicPeriod"/>
            </a:pPr>
            <a:endParaRPr lang="en-US" altLang="en-US" sz="1800" dirty="0">
              <a:latin typeface="Book Antiqua" panose="02040602050305030304" pitchFamily="18" charset="0"/>
            </a:endParaRPr>
          </a:p>
        </p:txBody>
      </p:sp>
      <p:sp>
        <p:nvSpPr>
          <p:cNvPr id="2" name="Slide Number Placeholder 1">
            <a:extLst>
              <a:ext uri="{FF2B5EF4-FFF2-40B4-BE49-F238E27FC236}">
                <a16:creationId xmlns:a16="http://schemas.microsoft.com/office/drawing/2014/main" id="{4C0E4FB3-5AB6-41DE-874A-180FA0D789AF}"/>
              </a:ext>
            </a:extLst>
          </p:cNvPr>
          <p:cNvSpPr>
            <a:spLocks noGrp="1"/>
          </p:cNvSpPr>
          <p:nvPr>
            <p:ph type="sldNum" sz="quarter" idx="11"/>
          </p:nvPr>
        </p:nvSpPr>
        <p:spPr/>
        <p:txBody>
          <a:bodyPr/>
          <a:lstStyle/>
          <a:p>
            <a:fld id="{946A22DD-ACEE-470C-BAF0-95D0F79F376C}" type="slidenum">
              <a:rPr lang="en-US" altLang="en-US" smtClean="0"/>
              <a:pPr/>
              <a:t>3</a:t>
            </a:fld>
            <a:endParaRPr lang="en-US" altLang="en-US"/>
          </a:p>
        </p:txBody>
      </p:sp>
    </p:spTree>
    <p:extLst>
      <p:ext uri="{BB962C8B-B14F-4D97-AF65-F5344CB8AC3E}">
        <p14:creationId xmlns:p14="http://schemas.microsoft.com/office/powerpoint/2010/main" val="3214514121"/>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4EBB-041F-BF3C-3269-94CE766BF8C5}"/>
              </a:ext>
            </a:extLst>
          </p:cNvPr>
          <p:cNvSpPr>
            <a:spLocks noGrp="1"/>
          </p:cNvSpPr>
          <p:nvPr>
            <p:ph type="title"/>
          </p:nvPr>
        </p:nvSpPr>
        <p:spPr/>
        <p:txBody>
          <a:bodyPr/>
          <a:lstStyle/>
          <a:p>
            <a:r>
              <a:rPr lang="en-US" dirty="0"/>
              <a:t>Exercise</a:t>
            </a:r>
          </a:p>
        </p:txBody>
      </p:sp>
      <p:pic>
        <p:nvPicPr>
          <p:cNvPr id="6" name="Content Placeholder 5">
            <a:extLst>
              <a:ext uri="{FF2B5EF4-FFF2-40B4-BE49-F238E27FC236}">
                <a16:creationId xmlns:a16="http://schemas.microsoft.com/office/drawing/2014/main" id="{243B557C-07F1-C766-57BB-B2CA102D8E74}"/>
              </a:ext>
            </a:extLst>
          </p:cNvPr>
          <p:cNvPicPr>
            <a:picLocks noGrp="1" noChangeAspect="1"/>
          </p:cNvPicPr>
          <p:nvPr>
            <p:ph idx="1"/>
          </p:nvPr>
        </p:nvPicPr>
        <p:blipFill>
          <a:blip r:embed="rId3"/>
          <a:stretch>
            <a:fillRect/>
          </a:stretch>
        </p:blipFill>
        <p:spPr>
          <a:xfrm>
            <a:off x="557212" y="1466850"/>
            <a:ext cx="7953375" cy="4457700"/>
          </a:xfrm>
        </p:spPr>
      </p:pic>
      <p:sp>
        <p:nvSpPr>
          <p:cNvPr id="4" name="Slide Number Placeholder 3">
            <a:extLst>
              <a:ext uri="{FF2B5EF4-FFF2-40B4-BE49-F238E27FC236}">
                <a16:creationId xmlns:a16="http://schemas.microsoft.com/office/drawing/2014/main" id="{1F61BC15-0DF0-6318-541A-C20E93109B5B}"/>
              </a:ext>
            </a:extLst>
          </p:cNvPr>
          <p:cNvSpPr>
            <a:spLocks noGrp="1"/>
          </p:cNvSpPr>
          <p:nvPr>
            <p:ph type="sldNum" sz="quarter" idx="11"/>
          </p:nvPr>
        </p:nvSpPr>
        <p:spPr/>
        <p:txBody>
          <a:bodyPr/>
          <a:lstStyle/>
          <a:p>
            <a:fld id="{946A22DD-ACEE-470C-BAF0-95D0F79F376C}" type="slidenum">
              <a:rPr lang="en-US" altLang="en-US" smtClean="0"/>
              <a:pPr/>
              <a:t>30</a:t>
            </a:fld>
            <a:endParaRPr lang="en-US" altLang="en-US"/>
          </a:p>
        </p:txBody>
      </p:sp>
    </p:spTree>
    <p:extLst>
      <p:ext uri="{BB962C8B-B14F-4D97-AF65-F5344CB8AC3E}">
        <p14:creationId xmlns:p14="http://schemas.microsoft.com/office/powerpoint/2010/main" val="2358300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D444-96D1-7D8E-6152-DDD9A0052E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C5A7FF-B7F6-08AA-12E6-46438DEB71E9}"/>
              </a:ext>
            </a:extLst>
          </p:cNvPr>
          <p:cNvSpPr>
            <a:spLocks noGrp="1"/>
          </p:cNvSpPr>
          <p:nvPr>
            <p:ph idx="1"/>
          </p:nvPr>
        </p:nvSpPr>
        <p:spPr/>
        <p:txBody>
          <a:bodyPr/>
          <a:lstStyle/>
          <a:p>
            <a:pPr marL="571500" indent="-571500">
              <a:buAutoNum type="romanLcParenBoth"/>
            </a:pPr>
            <a:r>
              <a:rPr lang="en-US" sz="2400" b="0" i="0" dirty="0">
                <a:solidFill>
                  <a:srgbClr val="424142"/>
                </a:solidFill>
                <a:effectLst/>
                <a:latin typeface="Georgia" panose="02040502050405020303" pitchFamily="18" charset="0"/>
              </a:rPr>
              <a:t>Draw the PERT network for the project.</a:t>
            </a:r>
          </a:p>
          <a:p>
            <a:pPr marL="0" indent="0" algn="l">
              <a:buNone/>
            </a:pPr>
            <a:r>
              <a:rPr lang="en-US" sz="2400" b="0" i="0" dirty="0">
                <a:solidFill>
                  <a:srgbClr val="424142"/>
                </a:solidFill>
                <a:effectLst/>
                <a:latin typeface="Georgia" panose="02040502050405020303" pitchFamily="18" charset="0"/>
              </a:rPr>
              <a:t>(ii) Prepare the activity schedule for the project.</a:t>
            </a:r>
          </a:p>
          <a:p>
            <a:pPr marL="0" indent="0" algn="l">
              <a:buNone/>
            </a:pPr>
            <a:r>
              <a:rPr lang="en-US" sz="2400" b="0" i="0" dirty="0">
                <a:solidFill>
                  <a:srgbClr val="424142"/>
                </a:solidFill>
                <a:effectLst/>
                <a:latin typeface="Georgia" panose="02040502050405020303" pitchFamily="18" charset="0"/>
              </a:rPr>
              <a:t>(iii) Determine the critical path.</a:t>
            </a:r>
          </a:p>
          <a:p>
            <a:pPr marL="0" indent="0" algn="l">
              <a:buNone/>
            </a:pPr>
            <a:r>
              <a:rPr lang="en-US" sz="2400" b="0" i="0" dirty="0">
                <a:solidFill>
                  <a:srgbClr val="424142"/>
                </a:solidFill>
                <a:effectLst/>
                <a:latin typeface="Georgia" panose="02040502050405020303" pitchFamily="18" charset="0"/>
              </a:rPr>
              <a:t>(iv) If a 30-week deadline is imposed, what is the probability that the project will be finished within the time limit?</a:t>
            </a:r>
          </a:p>
          <a:p>
            <a:pPr marL="0" indent="0" algn="l">
              <a:buNone/>
            </a:pPr>
            <a:r>
              <a:rPr lang="en-US" sz="2400" b="0" i="0" dirty="0">
                <a:solidFill>
                  <a:srgbClr val="424142"/>
                </a:solidFill>
                <a:effectLst/>
                <a:latin typeface="Georgia" panose="02040502050405020303" pitchFamily="18" charset="0"/>
              </a:rPr>
              <a:t>(v) If the project manager wants to be 99% sure that the project is completed on the scheduled date, how many weeks before that date should he start the project work?</a:t>
            </a:r>
          </a:p>
        </p:txBody>
      </p:sp>
      <p:sp>
        <p:nvSpPr>
          <p:cNvPr id="4" name="Slide Number Placeholder 3">
            <a:extLst>
              <a:ext uri="{FF2B5EF4-FFF2-40B4-BE49-F238E27FC236}">
                <a16:creationId xmlns:a16="http://schemas.microsoft.com/office/drawing/2014/main" id="{2DDF61B4-DC93-48B1-9939-7A53A289E1BB}"/>
              </a:ext>
            </a:extLst>
          </p:cNvPr>
          <p:cNvSpPr>
            <a:spLocks noGrp="1"/>
          </p:cNvSpPr>
          <p:nvPr>
            <p:ph type="sldNum" sz="quarter" idx="11"/>
          </p:nvPr>
        </p:nvSpPr>
        <p:spPr/>
        <p:txBody>
          <a:bodyPr/>
          <a:lstStyle/>
          <a:p>
            <a:fld id="{946A22DD-ACEE-470C-BAF0-95D0F79F376C}" type="slidenum">
              <a:rPr lang="en-US" altLang="en-US" smtClean="0"/>
              <a:pPr/>
              <a:t>31</a:t>
            </a:fld>
            <a:endParaRPr lang="en-US" altLang="en-US"/>
          </a:p>
        </p:txBody>
      </p:sp>
    </p:spTree>
    <p:extLst>
      <p:ext uri="{BB962C8B-B14F-4D97-AF65-F5344CB8AC3E}">
        <p14:creationId xmlns:p14="http://schemas.microsoft.com/office/powerpoint/2010/main" val="408369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4">
            <a:extLst>
              <a:ext uri="{FF2B5EF4-FFF2-40B4-BE49-F238E27FC236}">
                <a16:creationId xmlns:a16="http://schemas.microsoft.com/office/drawing/2014/main" id="{1EBFC67D-5EFD-407B-9A0A-CB9FE1D7A49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39E7618C-076D-4F5D-9558-5D2F9D24FEC4}" type="slidenum">
              <a:rPr lang="en-US" altLang="en-US" sz="900"/>
              <a:pPr>
                <a:spcBef>
                  <a:spcPct val="0"/>
                </a:spcBef>
                <a:buFontTx/>
                <a:buNone/>
              </a:pPr>
              <a:t>4</a:t>
            </a:fld>
            <a:endParaRPr lang="en-US" altLang="en-US" sz="900"/>
          </a:p>
        </p:txBody>
      </p:sp>
      <p:sp>
        <p:nvSpPr>
          <p:cNvPr id="4100" name="Rectangle 2">
            <a:extLst>
              <a:ext uri="{FF2B5EF4-FFF2-40B4-BE49-F238E27FC236}">
                <a16:creationId xmlns:a16="http://schemas.microsoft.com/office/drawing/2014/main" id="{DE24337A-06B8-4782-A862-BAD2111E0EF7}"/>
              </a:ext>
            </a:extLst>
          </p:cNvPr>
          <p:cNvSpPr>
            <a:spLocks noGrp="1" noChangeArrowheads="1"/>
          </p:cNvSpPr>
          <p:nvPr>
            <p:ph type="title"/>
          </p:nvPr>
        </p:nvSpPr>
        <p:spPr>
          <a:xfrm>
            <a:off x="457200" y="85725"/>
            <a:ext cx="8229600" cy="376238"/>
          </a:xfrm>
        </p:spPr>
        <p:txBody>
          <a:bodyPr/>
          <a:lstStyle/>
          <a:p>
            <a:pPr eaLnBrk="1" hangingPunct="1"/>
            <a:r>
              <a:rPr lang="en-US" altLang="en-US" sz="3600"/>
              <a:t>Project Scheduling</a:t>
            </a:r>
          </a:p>
        </p:txBody>
      </p:sp>
      <p:sp>
        <p:nvSpPr>
          <p:cNvPr id="4101" name="Rectangle 3">
            <a:extLst>
              <a:ext uri="{FF2B5EF4-FFF2-40B4-BE49-F238E27FC236}">
                <a16:creationId xmlns:a16="http://schemas.microsoft.com/office/drawing/2014/main" id="{74EB7A39-D294-4849-BA07-3E3651210090}"/>
              </a:ext>
            </a:extLst>
          </p:cNvPr>
          <p:cNvSpPr>
            <a:spLocks noGrp="1" noChangeArrowheads="1"/>
          </p:cNvSpPr>
          <p:nvPr>
            <p:ph type="body" idx="1"/>
          </p:nvPr>
        </p:nvSpPr>
        <p:spPr>
          <a:xfrm>
            <a:off x="381000" y="1065213"/>
            <a:ext cx="8229600" cy="5110162"/>
          </a:xfrm>
        </p:spPr>
        <p:txBody>
          <a:bodyPr/>
          <a:lstStyle/>
          <a:p>
            <a:pPr eaLnBrk="1" hangingPunct="1"/>
            <a:r>
              <a:rPr lang="en-US" altLang="en-US" sz="3200" dirty="0"/>
              <a:t>Scheduling is an approximate process in that it tries to predict the future</a:t>
            </a:r>
          </a:p>
          <a:p>
            <a:pPr eaLnBrk="1" hangingPunct="1"/>
            <a:r>
              <a:rPr lang="en-US" altLang="en-US" sz="3200" dirty="0"/>
              <a:t>it is not possible to know with certainty how long a project will take</a:t>
            </a:r>
          </a:p>
          <a:p>
            <a:pPr lvl="1" eaLnBrk="1" hangingPunct="1"/>
            <a:r>
              <a:rPr lang="en-US" altLang="en-US" sz="2800" dirty="0"/>
              <a:t>There are techniques that can increase the likelihood of being close</a:t>
            </a:r>
          </a:p>
          <a:p>
            <a:pPr lvl="2" eaLnBrk="1" hangingPunct="1"/>
            <a:r>
              <a:rPr lang="en-US" altLang="en-US" sz="2400" dirty="0"/>
              <a:t>If you are close in your planning and estimation, you can manage the project to achieve the schedule by accelerating some efforts or modifying approaches to meet required deadlines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C09561F7-7DC5-4D7F-A77C-6957A66CA746}"/>
              </a:ext>
            </a:extLst>
          </p:cNvPr>
          <p:cNvSpPr>
            <a:spLocks noGrp="1"/>
          </p:cNvSpPr>
          <p:nvPr>
            <p:ph type="title"/>
          </p:nvPr>
        </p:nvSpPr>
        <p:spPr/>
        <p:txBody>
          <a:bodyPr/>
          <a:lstStyle/>
          <a:p>
            <a:r>
              <a:rPr lang="en-US" altLang="en-US"/>
              <a:t>Schedule Development:</a:t>
            </a:r>
          </a:p>
        </p:txBody>
      </p:sp>
      <p:sp>
        <p:nvSpPr>
          <p:cNvPr id="34818" name="Content Placeholder 2">
            <a:extLst>
              <a:ext uri="{FF2B5EF4-FFF2-40B4-BE49-F238E27FC236}">
                <a16:creationId xmlns:a16="http://schemas.microsoft.com/office/drawing/2014/main" id="{EC8D727E-E4EC-4AE7-9556-6AA1595095CE}"/>
              </a:ext>
            </a:extLst>
          </p:cNvPr>
          <p:cNvSpPr>
            <a:spLocks noGrp="1"/>
          </p:cNvSpPr>
          <p:nvPr>
            <p:ph idx="1"/>
          </p:nvPr>
        </p:nvSpPr>
        <p:spPr/>
        <p:txBody>
          <a:bodyPr/>
          <a:lstStyle/>
          <a:p>
            <a:r>
              <a:rPr lang="en-US" altLang="en-US"/>
              <a:t>Analyzing activity sequences, activity durations, and resource requirements to create the project schedule.</a:t>
            </a:r>
          </a:p>
          <a:p>
            <a:r>
              <a:rPr lang="en-US" altLang="en-US"/>
              <a:t>There several iterations of Time Management processes before project schedule is finalized</a:t>
            </a:r>
          </a:p>
        </p:txBody>
      </p:sp>
    </p:spTree>
    <p:extLst>
      <p:ext uri="{BB962C8B-B14F-4D97-AF65-F5344CB8AC3E}">
        <p14:creationId xmlns:p14="http://schemas.microsoft.com/office/powerpoint/2010/main" val="3867463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AACF49B2-EA6B-41BC-A0AE-6A6EB10B06A7}"/>
              </a:ext>
            </a:extLst>
          </p:cNvPr>
          <p:cNvSpPr>
            <a:spLocks noGrp="1"/>
          </p:cNvSpPr>
          <p:nvPr>
            <p:ph type="title"/>
          </p:nvPr>
        </p:nvSpPr>
        <p:spPr/>
        <p:txBody>
          <a:bodyPr/>
          <a:lstStyle/>
          <a:p>
            <a:r>
              <a:rPr lang="en-US" altLang="en-US"/>
              <a:t>Tools &amp; Technique:</a:t>
            </a:r>
          </a:p>
        </p:txBody>
      </p:sp>
      <p:sp>
        <p:nvSpPr>
          <p:cNvPr id="35842" name="Content Placeholder 2">
            <a:extLst>
              <a:ext uri="{FF2B5EF4-FFF2-40B4-BE49-F238E27FC236}">
                <a16:creationId xmlns:a16="http://schemas.microsoft.com/office/drawing/2014/main" id="{CF5F45E4-7081-400B-B772-FFF125B2CD35}"/>
              </a:ext>
            </a:extLst>
          </p:cNvPr>
          <p:cNvSpPr>
            <a:spLocks noGrp="1"/>
          </p:cNvSpPr>
          <p:nvPr>
            <p:ph idx="1"/>
          </p:nvPr>
        </p:nvSpPr>
        <p:spPr>
          <a:xfrm>
            <a:off x="381000" y="1371600"/>
            <a:ext cx="8305800" cy="4495800"/>
          </a:xfrm>
        </p:spPr>
        <p:txBody>
          <a:bodyPr/>
          <a:lstStyle/>
          <a:p>
            <a:r>
              <a:rPr lang="en-US" altLang="en-US" u="sng" dirty="0"/>
              <a:t>Gantt Chart      </a:t>
            </a:r>
          </a:p>
          <a:p>
            <a:pPr>
              <a:buFont typeface="Wingdings" panose="05000000000000000000" pitchFamily="2" charset="2"/>
              <a:buNone/>
            </a:pPr>
            <a:r>
              <a:rPr lang="en-US" altLang="en-US" dirty="0"/>
              <a:t>-  display schedule information</a:t>
            </a:r>
          </a:p>
          <a:p>
            <a:r>
              <a:rPr lang="en-US" altLang="en-US" u="sng" dirty="0"/>
              <a:t>PERT  Analysis     </a:t>
            </a:r>
          </a:p>
          <a:p>
            <a:pPr>
              <a:buFont typeface="Wingdings" panose="05000000000000000000" pitchFamily="2" charset="2"/>
              <a:buNone/>
            </a:pPr>
            <a:r>
              <a:rPr lang="en-US" altLang="en-US" dirty="0"/>
              <a:t>-  schedule risk on project</a:t>
            </a:r>
          </a:p>
          <a:p>
            <a:r>
              <a:rPr lang="en-US" altLang="en-US" u="sng" dirty="0"/>
              <a:t>CPM (critical path method)</a:t>
            </a:r>
          </a:p>
          <a:p>
            <a:pPr>
              <a:buFont typeface="Wingdings" panose="05000000000000000000" pitchFamily="2" charset="2"/>
              <a:buNone/>
            </a:pPr>
            <a:r>
              <a:rPr lang="en-US" altLang="en-US" dirty="0"/>
              <a:t>-  develop &amp; control project schedule</a:t>
            </a:r>
          </a:p>
          <a:p>
            <a:r>
              <a:rPr lang="en-US" altLang="en-US" u="sng" dirty="0"/>
              <a:t>CCS (critical chain schedule)</a:t>
            </a:r>
          </a:p>
          <a:p>
            <a:pPr>
              <a:buFont typeface="Wingdings" panose="05000000000000000000" pitchFamily="2" charset="2"/>
              <a:buNone/>
            </a:pPr>
            <a:r>
              <a:rPr lang="en-US" altLang="en-US" dirty="0"/>
              <a:t>-accounts for resource constraints</a:t>
            </a:r>
          </a:p>
        </p:txBody>
      </p:sp>
    </p:spTree>
    <p:extLst>
      <p:ext uri="{BB962C8B-B14F-4D97-AF65-F5344CB8AC3E}">
        <p14:creationId xmlns:p14="http://schemas.microsoft.com/office/powerpoint/2010/main" val="29746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a:extLst>
              <a:ext uri="{FF2B5EF4-FFF2-40B4-BE49-F238E27FC236}">
                <a16:creationId xmlns:a16="http://schemas.microsoft.com/office/drawing/2014/main" id="{7BA15D3E-307F-45EF-A53D-1B7F846030F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2F1131AB-0121-428F-97B5-0DD14EC65BA4}" type="slidenum">
              <a:rPr lang="en-US" altLang="en-US" sz="900"/>
              <a:pPr>
                <a:spcBef>
                  <a:spcPct val="0"/>
                </a:spcBef>
                <a:buFontTx/>
                <a:buNone/>
              </a:pPr>
              <a:t>7</a:t>
            </a:fld>
            <a:endParaRPr lang="en-US" altLang="en-US" sz="900"/>
          </a:p>
        </p:txBody>
      </p:sp>
      <p:sp>
        <p:nvSpPr>
          <p:cNvPr id="6148" name="Rectangle 2">
            <a:extLst>
              <a:ext uri="{FF2B5EF4-FFF2-40B4-BE49-F238E27FC236}">
                <a16:creationId xmlns:a16="http://schemas.microsoft.com/office/drawing/2014/main" id="{40D7009C-BF1A-44F5-B065-D2F8F2453C20}"/>
              </a:ext>
            </a:extLst>
          </p:cNvPr>
          <p:cNvSpPr>
            <a:spLocks noGrp="1" noChangeArrowheads="1"/>
          </p:cNvSpPr>
          <p:nvPr>
            <p:ph type="title"/>
          </p:nvPr>
        </p:nvSpPr>
        <p:spPr/>
        <p:txBody>
          <a:bodyPr/>
          <a:lstStyle/>
          <a:p>
            <a:pPr eaLnBrk="1" hangingPunct="1"/>
            <a:r>
              <a:rPr lang="en-US" altLang="en-US"/>
              <a:t>Creating a Good Estimate</a:t>
            </a:r>
          </a:p>
        </p:txBody>
      </p:sp>
      <p:sp>
        <p:nvSpPr>
          <p:cNvPr id="6149" name="Rectangle 3">
            <a:extLst>
              <a:ext uri="{FF2B5EF4-FFF2-40B4-BE49-F238E27FC236}">
                <a16:creationId xmlns:a16="http://schemas.microsoft.com/office/drawing/2014/main" id="{5BBCE28D-0780-4EF9-9098-92F18B941424}"/>
              </a:ext>
            </a:extLst>
          </p:cNvPr>
          <p:cNvSpPr>
            <a:spLocks noGrp="1" noChangeArrowheads="1"/>
          </p:cNvSpPr>
          <p:nvPr>
            <p:ph type="body" idx="1"/>
          </p:nvPr>
        </p:nvSpPr>
        <p:spPr/>
        <p:txBody>
          <a:bodyPr/>
          <a:lstStyle/>
          <a:p>
            <a:pPr eaLnBrk="1" hangingPunct="1">
              <a:lnSpc>
                <a:spcPct val="90000"/>
              </a:lnSpc>
            </a:pPr>
            <a:r>
              <a:rPr lang="en-US" altLang="en-US"/>
              <a:t>There are techniques for estimating the duration and effort of an Activity like:</a:t>
            </a:r>
          </a:p>
          <a:p>
            <a:pPr lvl="1" eaLnBrk="1" hangingPunct="1">
              <a:lnSpc>
                <a:spcPct val="90000"/>
              </a:lnSpc>
            </a:pPr>
            <a:r>
              <a:rPr lang="en-US" altLang="en-US"/>
              <a:t>Similar activities</a:t>
            </a:r>
          </a:p>
          <a:p>
            <a:pPr lvl="1" eaLnBrk="1" hangingPunct="1">
              <a:lnSpc>
                <a:spcPct val="90000"/>
              </a:lnSpc>
            </a:pPr>
            <a:r>
              <a:rPr lang="en-US" altLang="en-US"/>
              <a:t>Historical data</a:t>
            </a:r>
          </a:p>
          <a:p>
            <a:pPr lvl="1" eaLnBrk="1" hangingPunct="1">
              <a:lnSpc>
                <a:spcPct val="90000"/>
              </a:lnSpc>
            </a:pPr>
            <a:r>
              <a:rPr lang="en-US" altLang="en-US"/>
              <a:t>Expert advice</a:t>
            </a:r>
          </a:p>
          <a:p>
            <a:pPr lvl="1" eaLnBrk="1" hangingPunct="1">
              <a:lnSpc>
                <a:spcPct val="90000"/>
              </a:lnSpc>
            </a:pPr>
            <a:r>
              <a:rPr lang="en-US" altLang="en-US"/>
              <a:t>Delphi technique</a:t>
            </a:r>
          </a:p>
          <a:p>
            <a:pPr lvl="1" eaLnBrk="1" hangingPunct="1">
              <a:lnSpc>
                <a:spcPct val="90000"/>
              </a:lnSpc>
            </a:pPr>
            <a:r>
              <a:rPr lang="en-US" altLang="en-US"/>
              <a:t>Three-point technique</a:t>
            </a:r>
          </a:p>
          <a:p>
            <a:pPr lvl="1" eaLnBrk="1" hangingPunct="1">
              <a:lnSpc>
                <a:spcPct val="90000"/>
              </a:lnSpc>
            </a:pPr>
            <a:r>
              <a:rPr lang="en-US" altLang="en-US"/>
              <a:t>Wide-band Delphi technique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a:extLst>
              <a:ext uri="{FF2B5EF4-FFF2-40B4-BE49-F238E27FC236}">
                <a16:creationId xmlns:a16="http://schemas.microsoft.com/office/drawing/2014/main" id="{DCBEC37B-27D3-4178-8622-A2778BE1582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B0A35219-421D-446F-B3CC-50CFFFC3E6E1}" type="slidenum">
              <a:rPr lang="en-US" altLang="en-US" sz="900"/>
              <a:pPr>
                <a:spcBef>
                  <a:spcPct val="0"/>
                </a:spcBef>
                <a:buFontTx/>
                <a:buNone/>
              </a:pPr>
              <a:t>8</a:t>
            </a:fld>
            <a:endParaRPr lang="en-US" altLang="en-US" sz="900"/>
          </a:p>
        </p:txBody>
      </p:sp>
      <p:sp>
        <p:nvSpPr>
          <p:cNvPr id="7172" name="Rectangle 2">
            <a:extLst>
              <a:ext uri="{FF2B5EF4-FFF2-40B4-BE49-F238E27FC236}">
                <a16:creationId xmlns:a16="http://schemas.microsoft.com/office/drawing/2014/main" id="{62E18127-3FB0-47BC-A8CF-7CFFAFA9874D}"/>
              </a:ext>
            </a:extLst>
          </p:cNvPr>
          <p:cNvSpPr>
            <a:spLocks noGrp="1" noChangeArrowheads="1"/>
          </p:cNvSpPr>
          <p:nvPr>
            <p:ph type="title"/>
          </p:nvPr>
        </p:nvSpPr>
        <p:spPr/>
        <p:txBody>
          <a:bodyPr/>
          <a:lstStyle/>
          <a:p>
            <a:pPr eaLnBrk="1" hangingPunct="1"/>
            <a:r>
              <a:rPr lang="en-US" altLang="en-US"/>
              <a:t>Creating a Good Estimate</a:t>
            </a:r>
          </a:p>
        </p:txBody>
      </p:sp>
      <p:sp>
        <p:nvSpPr>
          <p:cNvPr id="7173" name="Rectangle 3">
            <a:extLst>
              <a:ext uri="{FF2B5EF4-FFF2-40B4-BE49-F238E27FC236}">
                <a16:creationId xmlns:a16="http://schemas.microsoft.com/office/drawing/2014/main" id="{6316EC23-10F7-493C-B865-76D4406090E1}"/>
              </a:ext>
            </a:extLst>
          </p:cNvPr>
          <p:cNvSpPr>
            <a:spLocks noGrp="1" noChangeArrowheads="1"/>
          </p:cNvSpPr>
          <p:nvPr>
            <p:ph type="body" idx="1"/>
          </p:nvPr>
        </p:nvSpPr>
        <p:spPr/>
        <p:txBody>
          <a:bodyPr/>
          <a:lstStyle/>
          <a:p>
            <a:pPr eaLnBrk="1" hangingPunct="1"/>
            <a:r>
              <a:rPr lang="en-US" altLang="en-US" sz="2400"/>
              <a:t>Similar Activities </a:t>
            </a:r>
          </a:p>
          <a:p>
            <a:pPr lvl="1" eaLnBrk="1" hangingPunct="1"/>
            <a:r>
              <a:rPr lang="en-US" altLang="en-US" sz="2000"/>
              <a:t>This just means estimate an activity based on similar activities in the past</a:t>
            </a:r>
          </a:p>
          <a:p>
            <a:pPr lvl="2" eaLnBrk="1" hangingPunct="1"/>
            <a:r>
              <a:rPr lang="en-US" altLang="en-US" sz="1800"/>
              <a:t>If you’ve developed lots of web pages, you can safely estimate how long it’ll take to develop similar pages</a:t>
            </a:r>
          </a:p>
          <a:p>
            <a:pPr eaLnBrk="1" hangingPunct="1"/>
            <a:r>
              <a:rPr lang="en-US" altLang="en-US" sz="2400"/>
              <a:t>Historic Data </a:t>
            </a:r>
          </a:p>
          <a:p>
            <a:pPr lvl="1" eaLnBrk="1" hangingPunct="1"/>
            <a:r>
              <a:rPr lang="en-US" altLang="en-US" sz="2000"/>
              <a:t>If you can find data from similar projects developed by your organization, they can form the basis for a good estimate</a:t>
            </a:r>
          </a:p>
          <a:p>
            <a:pPr lvl="2" eaLnBrk="1" hangingPunct="1"/>
            <a:r>
              <a:rPr lang="en-US" altLang="en-US" sz="1800"/>
              <a:t>This assumes the project uses similar technology as previous projects</a:t>
            </a:r>
          </a:p>
          <a:p>
            <a:pPr eaLnBrk="1" hangingPunct="1"/>
            <a:r>
              <a:rPr lang="en-US" altLang="en-US" sz="2400"/>
              <a:t>Expert Advise </a:t>
            </a:r>
          </a:p>
          <a:p>
            <a:pPr lvl="1" eaLnBrk="1" hangingPunct="1"/>
            <a:r>
              <a:rPr lang="en-US" altLang="en-US" sz="2000"/>
              <a:t>If you don’t know anything about the task, ask someone who does!</a:t>
            </a:r>
          </a:p>
          <a:p>
            <a:pPr lvl="2" eaLnBrk="1" hangingPunct="1"/>
            <a:r>
              <a:rPr lang="en-US" altLang="en-US" sz="1800"/>
              <a:t>Could find experts within your organization, outside consultants, vendors, academia, etc.</a:t>
            </a:r>
          </a:p>
          <a:p>
            <a:pPr eaLnBrk="1" hangingPunct="1"/>
            <a:r>
              <a:rPr lang="en-US" altLang="en-US" sz="2400"/>
              <a:t>Notice all three estimation methods depend on someone having experience doing the task before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a:extLst>
              <a:ext uri="{FF2B5EF4-FFF2-40B4-BE49-F238E27FC236}">
                <a16:creationId xmlns:a16="http://schemas.microsoft.com/office/drawing/2014/main" id="{09B37FD1-DE23-433C-A6DE-D258C49522C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accent2"/>
                </a:solidFill>
                <a:latin typeface="Arial" panose="020B0604020202020204" pitchFamily="34" charset="0"/>
              </a:defRPr>
            </a:lvl2pPr>
            <a:lvl3pPr marL="1143000" indent="-228600">
              <a:spcBef>
                <a:spcPct val="20000"/>
              </a:spcBef>
              <a:buChar char="•"/>
              <a:defRPr sz="2000">
                <a:solidFill>
                  <a:srgbClr val="FF3300"/>
                </a:solidFill>
                <a:latin typeface="Arial" panose="020B0604020202020204" pitchFamily="34" charset="0"/>
              </a:defRPr>
            </a:lvl3pPr>
            <a:lvl4pPr marL="1600200" indent="-228600">
              <a:spcBef>
                <a:spcPct val="20000"/>
              </a:spcBef>
              <a:buChar char="–"/>
              <a:defRPr>
                <a:solidFill>
                  <a:schemeClr val="accent2"/>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88FA9B44-ACBF-4575-89FB-D3DA3B3E3A11}" type="slidenum">
              <a:rPr lang="en-US" altLang="en-US" sz="900"/>
              <a:pPr>
                <a:spcBef>
                  <a:spcPct val="0"/>
                </a:spcBef>
                <a:buFontTx/>
                <a:buNone/>
              </a:pPr>
              <a:t>9</a:t>
            </a:fld>
            <a:endParaRPr lang="en-US" altLang="en-US" sz="900"/>
          </a:p>
        </p:txBody>
      </p:sp>
      <p:sp>
        <p:nvSpPr>
          <p:cNvPr id="8196" name="Rectangle 2">
            <a:extLst>
              <a:ext uri="{FF2B5EF4-FFF2-40B4-BE49-F238E27FC236}">
                <a16:creationId xmlns:a16="http://schemas.microsoft.com/office/drawing/2014/main" id="{A374DC37-4970-42D8-B7A8-0DA9BAA5D6B3}"/>
              </a:ext>
            </a:extLst>
          </p:cNvPr>
          <p:cNvSpPr>
            <a:spLocks noGrp="1" noChangeArrowheads="1"/>
          </p:cNvSpPr>
          <p:nvPr>
            <p:ph type="title"/>
          </p:nvPr>
        </p:nvSpPr>
        <p:spPr/>
        <p:txBody>
          <a:bodyPr/>
          <a:lstStyle/>
          <a:p>
            <a:pPr eaLnBrk="1" hangingPunct="1"/>
            <a:r>
              <a:rPr lang="en-US" altLang="en-US"/>
              <a:t>Creating a Good Estimate</a:t>
            </a:r>
          </a:p>
        </p:txBody>
      </p:sp>
      <p:sp>
        <p:nvSpPr>
          <p:cNvPr id="8197" name="Rectangle 3">
            <a:extLst>
              <a:ext uri="{FF2B5EF4-FFF2-40B4-BE49-F238E27FC236}">
                <a16:creationId xmlns:a16="http://schemas.microsoft.com/office/drawing/2014/main" id="{74B8E14D-6D80-4C6E-A774-CF47D708D9A6}"/>
              </a:ext>
            </a:extLst>
          </p:cNvPr>
          <p:cNvSpPr>
            <a:spLocks noGrp="1" noChangeArrowheads="1"/>
          </p:cNvSpPr>
          <p:nvPr>
            <p:ph type="body" idx="1"/>
          </p:nvPr>
        </p:nvSpPr>
        <p:spPr/>
        <p:txBody>
          <a:bodyPr/>
          <a:lstStyle/>
          <a:p>
            <a:pPr marL="609600" indent="-609600" eaLnBrk="1" hangingPunct="1">
              <a:lnSpc>
                <a:spcPct val="80000"/>
              </a:lnSpc>
            </a:pPr>
            <a:r>
              <a:rPr lang="en-US" altLang="en-US" dirty="0"/>
              <a:t>Delphi technique </a:t>
            </a:r>
          </a:p>
          <a:p>
            <a:pPr marL="1004888" lvl="1" indent="-533400" eaLnBrk="1" hangingPunct="1">
              <a:lnSpc>
                <a:spcPct val="80000"/>
              </a:lnSpc>
            </a:pPr>
            <a:r>
              <a:rPr lang="en-US" altLang="en-US" dirty="0"/>
              <a:t>The Delphi technique is a formal way to get group consensus on a wild guess for the estimate</a:t>
            </a:r>
          </a:p>
          <a:p>
            <a:pPr marL="1366838" lvl="2" indent="-457200" eaLnBrk="1" hangingPunct="1">
              <a:lnSpc>
                <a:spcPct val="80000"/>
              </a:lnSpc>
              <a:buFont typeface="Wingdings" panose="05000000000000000000" pitchFamily="2" charset="2"/>
              <a:buAutoNum type="arabicPeriod"/>
            </a:pPr>
            <a:r>
              <a:rPr lang="en-US" altLang="en-US" dirty="0"/>
              <a:t>Get a group of people together</a:t>
            </a:r>
          </a:p>
          <a:p>
            <a:pPr marL="1366838" lvl="2" indent="-457200" eaLnBrk="1" hangingPunct="1">
              <a:lnSpc>
                <a:spcPct val="80000"/>
              </a:lnSpc>
              <a:buFont typeface="Wingdings" panose="05000000000000000000" pitchFamily="2" charset="2"/>
              <a:buAutoNum type="arabicPeriod"/>
            </a:pPr>
            <a:r>
              <a:rPr lang="en-US" altLang="en-US" dirty="0"/>
              <a:t>Tell them about the project and its tasks</a:t>
            </a:r>
          </a:p>
          <a:p>
            <a:pPr marL="1366838" lvl="2" indent="-457200" eaLnBrk="1" hangingPunct="1">
              <a:lnSpc>
                <a:spcPct val="80000"/>
              </a:lnSpc>
              <a:buFont typeface="Wingdings" panose="05000000000000000000" pitchFamily="2" charset="2"/>
              <a:buAutoNum type="arabicPeriod"/>
            </a:pPr>
            <a:r>
              <a:rPr lang="en-US" altLang="en-US" dirty="0"/>
              <a:t>Get them to all estimate the duration of each task</a:t>
            </a:r>
          </a:p>
          <a:p>
            <a:pPr marL="1366838" lvl="2" indent="-457200" eaLnBrk="1" hangingPunct="1">
              <a:lnSpc>
                <a:spcPct val="80000"/>
              </a:lnSpc>
              <a:buFont typeface="Wingdings" panose="05000000000000000000" pitchFamily="2" charset="2"/>
              <a:buAutoNum type="arabicPeriod"/>
            </a:pPr>
            <a:r>
              <a:rPr lang="en-US" altLang="en-US" dirty="0"/>
              <a:t>Tabulate the guesses in a histogram called </a:t>
            </a:r>
            <a:r>
              <a:rPr lang="en-US" altLang="en-US" dirty="0">
                <a:solidFill>
                  <a:schemeClr val="tx1"/>
                </a:solidFill>
              </a:rPr>
              <a:t>First Pass</a:t>
            </a:r>
          </a:p>
          <a:p>
            <a:pPr marL="1366838" lvl="2" indent="-457200" eaLnBrk="1" hangingPunct="1">
              <a:lnSpc>
                <a:spcPct val="80000"/>
              </a:lnSpc>
              <a:buFont typeface="Wingdings" panose="05000000000000000000" pitchFamily="2" charset="2"/>
              <a:buAutoNum type="arabicPeriod"/>
            </a:pPr>
            <a:r>
              <a:rPr lang="en-US" altLang="en-US" dirty="0"/>
              <a:t>For estimates in the outer quartile (&lt;25% and &gt;75%), ask them for their rationale</a:t>
            </a:r>
          </a:p>
          <a:p>
            <a:pPr marL="1366838" lvl="2" indent="-457200" eaLnBrk="1" hangingPunct="1">
              <a:lnSpc>
                <a:spcPct val="80000"/>
              </a:lnSpc>
              <a:buFont typeface="Wingdings" panose="05000000000000000000" pitchFamily="2" charset="2"/>
              <a:buAutoNum type="arabicPeriod"/>
            </a:pPr>
            <a:r>
              <a:rPr lang="en-US" altLang="en-US" dirty="0"/>
              <a:t>Have everyone guess again, and retabulate the results: </a:t>
            </a:r>
            <a:r>
              <a:rPr lang="en-US" altLang="en-US" dirty="0">
                <a:solidFill>
                  <a:schemeClr val="tx1"/>
                </a:solidFill>
              </a:rPr>
              <a:t>Second Pass</a:t>
            </a:r>
          </a:p>
          <a:p>
            <a:pPr marL="1366838" lvl="2" indent="-457200" eaLnBrk="1" hangingPunct="1">
              <a:lnSpc>
                <a:spcPct val="80000"/>
              </a:lnSpc>
              <a:buFont typeface="Wingdings" panose="05000000000000000000" pitchFamily="2" charset="2"/>
              <a:buAutoNum type="arabicPeriod"/>
            </a:pPr>
            <a:r>
              <a:rPr lang="en-US" altLang="en-US" dirty="0"/>
              <a:t>Have the outer quartile defend their choices again</a:t>
            </a:r>
          </a:p>
          <a:p>
            <a:pPr marL="1366838" lvl="2" indent="-457200" eaLnBrk="1" hangingPunct="1">
              <a:lnSpc>
                <a:spcPct val="80000"/>
              </a:lnSpc>
              <a:buFont typeface="Wingdings" panose="05000000000000000000" pitchFamily="2" charset="2"/>
              <a:buAutoNum type="arabicPeriod"/>
            </a:pPr>
            <a:r>
              <a:rPr lang="en-US" altLang="en-US" dirty="0"/>
              <a:t>Make a </a:t>
            </a:r>
            <a:r>
              <a:rPr lang="en-US" altLang="en-US" dirty="0">
                <a:solidFill>
                  <a:schemeClr val="tx1"/>
                </a:solidFill>
              </a:rPr>
              <a:t>third set</a:t>
            </a:r>
            <a:r>
              <a:rPr lang="en-US" altLang="en-US" dirty="0"/>
              <a:t> of guesses, and use the average value for the task’s estimate</a:t>
            </a:r>
          </a:p>
          <a:p>
            <a:pPr marL="609600" indent="-609600" eaLnBrk="1" hangingPunct="1">
              <a:lnSpc>
                <a:spcPct val="80000"/>
              </a:lnSpc>
            </a:pPr>
            <a:r>
              <a:rPr lang="en-US" altLang="en-US" dirty="0"/>
              <a:t>“Though it sounds a bit goofy, this method actually works pretty well”</a:t>
            </a:r>
          </a:p>
        </p:txBody>
      </p:sp>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1482</TotalTime>
  <Words>2233</Words>
  <Application>Microsoft Office PowerPoint</Application>
  <PresentationFormat>On-screen Show (4:3)</PresentationFormat>
  <Paragraphs>497</Paragraphs>
  <Slides>31</Slides>
  <Notes>10</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Arial</vt:lpstr>
      <vt:lpstr>Arial</vt:lpstr>
      <vt:lpstr>AvantGarde</vt:lpstr>
      <vt:lpstr>Book Antiqua</vt:lpstr>
      <vt:lpstr>Georgia</vt:lpstr>
      <vt:lpstr>Google Sans</vt:lpstr>
      <vt:lpstr>Monotype Sorts</vt:lpstr>
      <vt:lpstr>Montserrat</vt:lpstr>
      <vt:lpstr>Open Sans</vt:lpstr>
      <vt:lpstr>Symbol</vt:lpstr>
      <vt:lpstr>Times New Roman</vt:lpstr>
      <vt:lpstr>Wingdings</vt:lpstr>
      <vt:lpstr>Default Design</vt:lpstr>
      <vt:lpstr>Software Project Time Management</vt:lpstr>
      <vt:lpstr>Practice question-CPM</vt:lpstr>
      <vt:lpstr> Importance of Float (Slack) and Critical Path</vt:lpstr>
      <vt:lpstr>Project Scheduling</vt:lpstr>
      <vt:lpstr>Schedule Development:</vt:lpstr>
      <vt:lpstr>Tools &amp; Technique:</vt:lpstr>
      <vt:lpstr>Creating a Good Estimate</vt:lpstr>
      <vt:lpstr>Creating a Good Estimate</vt:lpstr>
      <vt:lpstr>Creating a Good Estimate</vt:lpstr>
      <vt:lpstr>Creating a Good Estimate</vt:lpstr>
      <vt:lpstr>NETWORK TECHNIQUES</vt:lpstr>
      <vt:lpstr>Comparison Between CPM and PERT</vt:lpstr>
      <vt:lpstr>PERT For Dealing With Uncertainty</vt:lpstr>
      <vt:lpstr>PowerPoint Presentation</vt:lpstr>
      <vt:lpstr>PowerPoint Presentation</vt:lpstr>
      <vt:lpstr>Critical Path Analysis (PERT)</vt:lpstr>
      <vt:lpstr>PowerPoint Presentation</vt:lpstr>
      <vt:lpstr>Probability</vt:lpstr>
      <vt:lpstr>PowerPoint Presentation</vt:lpstr>
      <vt:lpstr>PowerPoint Presentation</vt:lpstr>
      <vt:lpstr>PowerPoint Presentation</vt:lpstr>
      <vt:lpstr>PowerPoint Presentation</vt:lpstr>
      <vt:lpstr>PowerPoint Presentation</vt:lpstr>
      <vt:lpstr>Steps</vt:lpstr>
      <vt:lpstr>Steps</vt:lpstr>
      <vt:lpstr>A PERT Activity time estimate Exercise </vt:lpstr>
      <vt:lpstr>A PERT Activity time estimate</vt:lpstr>
      <vt:lpstr>GANTT Chart:</vt:lpstr>
      <vt:lpstr>PowerPoint Presentation</vt:lpstr>
      <vt:lpstr>Exercise</vt:lpstr>
      <vt:lpstr>PowerPoint Presentation</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SPM &amp;  Classic mistakes</dc:title>
  <dc:creator>Athar</dc:creator>
  <cp:lastModifiedBy>Ruqia Bibi</cp:lastModifiedBy>
  <cp:revision>66</cp:revision>
  <dcterms:created xsi:type="dcterms:W3CDTF">2012-06-24T14:40:05Z</dcterms:created>
  <dcterms:modified xsi:type="dcterms:W3CDTF">2023-11-06T04:18:03Z</dcterms:modified>
</cp:coreProperties>
</file>