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7" r:id="rId2"/>
    <p:sldId id="362" r:id="rId3"/>
    <p:sldId id="363" r:id="rId4"/>
    <p:sldId id="373" r:id="rId5"/>
    <p:sldId id="378" r:id="rId6"/>
    <p:sldId id="379" r:id="rId7"/>
    <p:sldId id="380" r:id="rId8"/>
    <p:sldId id="384" r:id="rId9"/>
    <p:sldId id="392" r:id="rId10"/>
    <p:sldId id="395" r:id="rId11"/>
    <p:sldId id="394" r:id="rId12"/>
    <p:sldId id="385" r:id="rId13"/>
    <p:sldId id="396" r:id="rId14"/>
    <p:sldId id="386" r:id="rId15"/>
    <p:sldId id="397" r:id="rId16"/>
    <p:sldId id="388" r:id="rId17"/>
    <p:sldId id="390" r:id="rId18"/>
    <p:sldId id="391" r:id="rId19"/>
    <p:sldId id="398" r:id="rId20"/>
    <p:sldId id="393" r:id="rId21"/>
    <p:sldId id="364" r:id="rId22"/>
    <p:sldId id="371" r:id="rId23"/>
    <p:sldId id="366" r:id="rId24"/>
    <p:sldId id="367" r:id="rId25"/>
    <p:sldId id="346" r:id="rId26"/>
    <p:sldId id="348" r:id="rId27"/>
    <p:sldId id="349" r:id="rId28"/>
    <p:sldId id="350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000" autoAdjust="0"/>
  </p:normalViewPr>
  <p:slideViewPr>
    <p:cSldViewPr>
      <p:cViewPr varScale="1">
        <p:scale>
          <a:sx n="70" d="100"/>
          <a:sy n="70" d="100"/>
        </p:scale>
        <p:origin x="1810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FC9FA4D-37BF-42FC-A4BE-F168A849D9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unpredictable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C9FA4D-37BF-42FC-A4BE-F168A849D9D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94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 eaLnBrk="1" hangingPunct="1"/>
            <a:r>
              <a:rPr lang="en-US" sz="1200" dirty="0"/>
              <a:t>Lack of experience of similar tasks</a:t>
            </a:r>
          </a:p>
          <a:p>
            <a:pPr lvl="3" eaLnBrk="1" hangingPunct="1"/>
            <a:r>
              <a:rPr lang="en-US" sz="1200" dirty="0"/>
              <a:t>Lack of historical data </a:t>
            </a:r>
          </a:p>
          <a:p>
            <a:pPr lvl="3" eaLnBrk="1" hangingPunct="1"/>
            <a:r>
              <a:rPr lang="en-US" sz="1200" dirty="0"/>
              <a:t>Nature of the task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C9FA4D-37BF-42FC-A4BE-F168A849D9D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85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B6427E-0038-4AB4-B884-35BA2F40F958}" type="slidenum">
              <a:rPr lang="en-US"/>
              <a:pPr/>
              <a:t>29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3587" cy="3430587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E9A591-E787-4C35-93A1-CD03A5333B2A}" type="slidenum">
              <a:rPr lang="en-US"/>
              <a:pPr/>
              <a:t>30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3587" cy="3430587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pPr lvl="1" eaLnBrk="1" hangingPunct="1"/>
            <a:r>
              <a:rPr lang="en-US"/>
              <a:t>.</a:t>
            </a:r>
            <a:endParaRPr lang="en-A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DF1E5D-1811-4DEF-9B37-41E134C17001}" type="slidenum">
              <a:rPr lang="en-US"/>
              <a:pPr/>
              <a:t>31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3587" cy="3430587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pPr marL="457200" lvl="1" indent="0" eaLnBrk="1" hangingPunct="1">
              <a:buFontTx/>
              <a:buNone/>
            </a:pP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the employee turnover rate is </a:t>
            </a:r>
            <a:r>
              <a:rPr lang="en-US" b="0" i="0" dirty="0">
                <a:solidFill>
                  <a:srgbClr val="E2EEFF"/>
                </a:solidFill>
                <a:effectLst/>
                <a:latin typeface="Google Sans"/>
              </a:rPr>
              <a:t>a way to measure how often employees leave a company and are replaced by new ones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.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712D0F-2943-401D-B963-DA8DF1177A08}" type="slidenum">
              <a:rPr lang="en-US"/>
              <a:pPr/>
              <a:t>32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3587" cy="3430587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EF41B8-7834-4E0A-AAB8-B975786E8F77}" type="slidenum">
              <a:rPr lang="en-US"/>
              <a:pPr/>
              <a:t>33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3587" cy="3430587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pPr marL="228600" indent="-228600" eaLnBrk="1" hangingPunct="1"/>
            <a:r>
              <a:rPr lang="en-US" b="0" i="0" dirty="0">
                <a:solidFill>
                  <a:srgbClr val="061C2B"/>
                </a:solidFill>
                <a:effectLst/>
                <a:latin typeface="Pangea Text"/>
              </a:rPr>
              <a:t>Open Database Connectivity (ODBC) is an open standard Application Programming Interface (API) for accessing a database. By using ODBC statements in a program, you can access files in a number of different common databases.</a:t>
            </a:r>
          </a:p>
          <a:p>
            <a:pPr marL="228600" indent="-228600" eaLnBrk="1" hangingPunct="1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Java™ database connectivity (JDBC) is the 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JavaSoft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specification of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 standard application programming interface (API) that allows Java programs to access database management systems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AE8B1C-82FB-4AF4-B212-6383EE41BEF3}" type="slidenum">
              <a:rPr lang="en-US"/>
              <a:pPr/>
              <a:t>34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3587" cy="3430587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pPr marL="228600" indent="-228600" eaLnBrk="1" hangingPunct="1"/>
            <a:endParaRPr lang="en-AU" b="1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D2F753-8F34-4DA7-951C-86CF5E44BEBE}" type="slidenum">
              <a:rPr lang="en-US"/>
              <a:pPr/>
              <a:t>35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3587" cy="3430587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BDC1C6"/>
                </a:solidFill>
                <a:effectLst/>
                <a:latin typeface="Google Sans"/>
              </a:rPr>
              <a:t>If you describe something as adversarial, you mean that </a:t>
            </a:r>
            <a:r>
              <a:rPr lang="en-US" b="0" i="0" dirty="0">
                <a:solidFill>
                  <a:srgbClr val="E2EEFF"/>
                </a:solidFill>
                <a:effectLst/>
                <a:latin typeface="Google Sans"/>
              </a:rPr>
              <a:t>it involves two or more people or organizations who are opposing each other</a:t>
            </a:r>
            <a:r>
              <a:rPr lang="en-US" b="0" i="0" dirty="0">
                <a:solidFill>
                  <a:srgbClr val="BDC1C6"/>
                </a:solidFill>
                <a:effectLst/>
                <a:latin typeface="Google Sans"/>
              </a:rPr>
              <a:t>.</a:t>
            </a:r>
            <a:endParaRPr lang="en-PK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C9FA4D-37BF-42FC-A4BE-F168A849D9D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24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fallback plan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backup plan to a contingency plan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Think of it as a plan C that acts as the backup for plan B. If your initial plan falls through, then your backup plan - your contingency plan - will kick in. Now, if this contingency plan falls through, then your fallback plan kicks in.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contingency reserve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retained earnings that have been set aside to guard against possible future losses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C9FA4D-37BF-42FC-A4BE-F168A849D9D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76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3B3B54-D8D2-4B05-972C-3C4FA20B3397}" type="slidenum">
              <a:rPr lang="en-US"/>
              <a:pPr/>
              <a:t>9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3587" cy="3430587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(CORBA) is a standard defined by the Object Management Group (OMG) that enables software components written in multiple computer languages and running on multiple computers to work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C9FA4D-37BF-42FC-A4BE-F168A849D9D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8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SansRegular"/>
              </a:rPr>
              <a:t>If you want to use functions or code blocks of another programming language within a program, you can encapsulate them using a wrapper. The main program </a:t>
            </a:r>
            <a:r>
              <a:rPr lang="en-US" b="1" i="0" dirty="0">
                <a:solidFill>
                  <a:srgbClr val="333333"/>
                </a:solidFill>
                <a:effectLst/>
                <a:latin typeface="OpenSansRegular"/>
              </a:rPr>
              <a:t>communicates exclusively with the wrapper</a:t>
            </a:r>
            <a:r>
              <a:rPr lang="en-US" b="0" i="0" dirty="0">
                <a:solidFill>
                  <a:srgbClr val="333333"/>
                </a:solidFill>
                <a:effectLst/>
                <a:latin typeface="OpenSansRegular"/>
              </a:rPr>
              <a:t>, which forwards the commands to the wrapped program and returns the results. The wrapper itself is the only component that communicates directly with both parts of the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C9FA4D-37BF-42FC-A4BE-F168A849D9D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57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D67A1B-A2BF-49E0-8DEA-C0FA47458C3F}" type="slidenum">
              <a:rPr lang="en-US"/>
              <a:pPr/>
              <a:t>20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3587" cy="3430587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Capability, </a:t>
            </a:r>
            <a:r>
              <a:rPr lang="en-US" b="0" i="0" dirty="0">
                <a:solidFill>
                  <a:srgbClr val="BDC1C6"/>
                </a:solidFill>
                <a:effectLst/>
                <a:latin typeface="Google Sans"/>
              </a:rPr>
              <a:t>The noun viability means </a:t>
            </a:r>
            <a:r>
              <a:rPr lang="en-US" b="0" i="0" dirty="0">
                <a:solidFill>
                  <a:srgbClr val="E2EEFF"/>
                </a:solidFill>
                <a:effectLst/>
                <a:latin typeface="Google Sans"/>
              </a:rPr>
              <a:t>the quality of being able to happen or having a reasonable chance of success</a:t>
            </a:r>
            <a:r>
              <a:rPr lang="en-US" b="0" i="0" dirty="0">
                <a:solidFill>
                  <a:srgbClr val="BDC1C6"/>
                </a:solidFill>
                <a:effectLst/>
                <a:latin typeface="Google San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C9FA4D-37BF-42FC-A4BE-F168A849D9D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62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Extrapolated- deduce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C9FA4D-37BF-42FC-A4BE-F168A849D9D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27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5CFAF-C7DB-43C0-B541-EDC1D15CC0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FC549-55E6-4C17-95C4-F4D3D6098C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85725"/>
            <a:ext cx="2190750" cy="6315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85725"/>
            <a:ext cx="6419850" cy="6315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0E72C-AE09-4661-8467-F040DCA80A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725"/>
            <a:ext cx="82296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990600"/>
            <a:ext cx="8763000" cy="5410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C527A-7DEA-4C46-B535-00A45E196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725"/>
            <a:ext cx="82296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053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90600"/>
            <a:ext cx="43053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402C1-EF32-4CD5-9DDB-ED1A2FF87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C0673-27BE-4891-9F45-EAFE75DEE5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70634-9A43-4CCC-9AEB-B218842425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053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90600"/>
            <a:ext cx="43053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42922-D8A6-4215-B56B-3E865A0AC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95AA2-3F76-4C94-A7BF-F6EAA2346C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0D2F5-2610-43F6-9E18-58D5E45DD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17D20-4253-4864-8245-123A3130B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CC57E-BA6A-4FE1-B1E7-C3EFB84761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144AA-A63A-4FF1-86D5-972A2A25F4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5725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90600"/>
            <a:ext cx="8763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5250" y="6610350"/>
            <a:ext cx="43434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648450"/>
            <a:ext cx="381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smtClean="0"/>
            </a:lvl1pPr>
          </a:lstStyle>
          <a:p>
            <a:pPr>
              <a:defRPr/>
            </a:pPr>
            <a:fld id="{18FCE199-52FA-45DF-84AD-9D72E694D9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u="sng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u="sng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u="sng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u="sng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FF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Software Project Risk Management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C0673-27BE-4891-9F45-EAFE75DEE58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/>
              <a:t>A </a:t>
            </a:r>
            <a:r>
              <a:rPr lang="en-US" sz="2800" i="1" dirty="0"/>
              <a:t>hazard</a:t>
            </a:r>
            <a:r>
              <a:rPr lang="en-US" sz="2800" dirty="0"/>
              <a:t> is an event that might occur and will create a problem for the successful completion of the project, if it does occur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chemeClr val="accent2"/>
                </a:solidFill>
              </a:rPr>
              <a:t>Examples of hazard: a team member is ill; late delivery of a hardware component</a:t>
            </a:r>
            <a:r>
              <a:rPr lang="en-AU" sz="2400" dirty="0">
                <a:solidFill>
                  <a:schemeClr val="accent2"/>
                </a:solidFill>
              </a:rPr>
              <a:t>; system down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/>
              <a:t>Hazard, Problem, and Risk</a:t>
            </a:r>
            <a:endParaRPr lang="en-US" sz="2800" i="1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i="1" dirty="0">
                <a:solidFill>
                  <a:schemeClr val="accent2"/>
                </a:solidFill>
              </a:rPr>
              <a:t>Hazard</a:t>
            </a:r>
            <a:r>
              <a:rPr lang="en-US" sz="2400" dirty="0">
                <a:solidFill>
                  <a:schemeClr val="accent2"/>
                </a:solidFill>
              </a:rPr>
              <a:t>: A Team member is ill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i="1" dirty="0">
                <a:solidFill>
                  <a:schemeClr val="accent2"/>
                </a:solidFill>
              </a:rPr>
              <a:t>Problem</a:t>
            </a:r>
            <a:r>
              <a:rPr lang="en-US" sz="2400" dirty="0">
                <a:solidFill>
                  <a:schemeClr val="accent2"/>
                </a:solidFill>
              </a:rPr>
              <a:t>: Modules P and Q will have no coder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i="1" dirty="0">
                <a:solidFill>
                  <a:schemeClr val="accent2"/>
                </a:solidFill>
              </a:rPr>
              <a:t>Risk</a:t>
            </a:r>
            <a:r>
              <a:rPr lang="en-US" sz="2400" dirty="0">
                <a:solidFill>
                  <a:schemeClr val="accent2"/>
                </a:solidFill>
              </a:rPr>
              <a:t>: Milestone 7 will be delayed, or extra budget will be needed to hire another coder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C0673-27BE-4891-9F45-EAFE75DEE58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lum bright="24000"/>
          </a:blip>
          <a:srcRect l="3419" t="14807"/>
          <a:stretch>
            <a:fillRect/>
          </a:stretch>
        </p:blipFill>
        <p:spPr bwMode="auto">
          <a:xfrm>
            <a:off x="381000" y="990600"/>
            <a:ext cx="8305800" cy="5410200"/>
          </a:xfrm>
          <a:prstGeom prst="rect">
            <a:avLst/>
          </a:prstGeom>
          <a:solidFill>
            <a:schemeClr val="accent1"/>
          </a:solidFill>
          <a:ln w="57150">
            <a:solidFill>
              <a:srgbClr val="FF33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09798BC-DFCA-4748-99A0-F5F856B45643}" type="slidenum">
              <a:rPr lang="en-US"/>
              <a:pPr/>
              <a:t>12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Is This A Risk?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534400" cy="5562600"/>
          </a:xfrm>
        </p:spPr>
        <p:txBody>
          <a:bodyPr/>
          <a:lstStyle/>
          <a:p>
            <a:pPr eaLnBrk="1" hangingPunct="1"/>
            <a:r>
              <a:rPr lang="en-US" sz="2500" dirty="0"/>
              <a:t>We just started integrating the software </a:t>
            </a:r>
            <a:r>
              <a:rPr lang="en-US" sz="2900" dirty="0"/>
              <a:t>and we found out that:</a:t>
            </a:r>
          </a:p>
          <a:p>
            <a:pPr lvl="1" eaLnBrk="1" hangingPunct="1"/>
            <a:r>
              <a:rPr lang="en-US" sz="2500" dirty="0"/>
              <a:t>COTS products A and B just can’t talk to each other</a:t>
            </a:r>
          </a:p>
          <a:p>
            <a:pPr lvl="1" eaLnBrk="1" hangingPunct="1"/>
            <a:r>
              <a:rPr lang="en-US" sz="2500" dirty="0"/>
              <a:t>We’ve got too much tied into A and B to change</a:t>
            </a:r>
          </a:p>
          <a:p>
            <a:pPr eaLnBrk="1" hangingPunct="1"/>
            <a:r>
              <a:rPr lang="en-US" sz="2500" dirty="0"/>
              <a:t>Our best solution is to build wrappers around A and B to get them to talk via CORBA</a:t>
            </a:r>
          </a:p>
          <a:p>
            <a:pPr lvl="1" eaLnBrk="1" hangingPunct="1"/>
            <a:r>
              <a:rPr lang="en-US" sz="2100" dirty="0"/>
              <a:t>This will take 3 months and $300K</a:t>
            </a:r>
          </a:p>
          <a:p>
            <a:pPr lvl="1" eaLnBrk="1" hangingPunct="1"/>
            <a:r>
              <a:rPr lang="en-US" sz="2100" dirty="0"/>
              <a:t>It will also delay integration and delivery by at least 3 months 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62000" y="4572000"/>
            <a:ext cx="6781800" cy="132343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000" dirty="0"/>
              <a:t>No, it is a problem</a:t>
            </a:r>
          </a:p>
          <a:p>
            <a:pPr marL="1257300" lvl="2" indent="-342900">
              <a:buFontTx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 	Being dealt with reactively</a:t>
            </a:r>
          </a:p>
          <a:p>
            <a:pPr marL="342900" indent="-342900">
              <a:buFontTx/>
              <a:buChar char="•"/>
            </a:pPr>
            <a:r>
              <a:rPr lang="en-US" sz="2000" dirty="0"/>
              <a:t>Risks involve uncertainties</a:t>
            </a:r>
          </a:p>
          <a:p>
            <a:pPr marL="1257300" lvl="2" indent="-342900">
              <a:buFontTx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 	And can be dealt with pro-actively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C0673-27BE-4891-9F45-EAFE75DEE58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/>
              <a:t>A and B are our strongest COTS choices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chemeClr val="accent2"/>
                </a:solidFill>
              </a:rPr>
              <a:t>But there is some chance that they can’t talk to each other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rgbClr val="FF0000"/>
                </a:solidFill>
              </a:rPr>
              <a:t>Probability of loss P(L)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/>
              <a:t>If we commit to using A and B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chemeClr val="accent2"/>
                </a:solidFill>
              </a:rPr>
              <a:t>And we find out in integration that they can’t talk to each other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chemeClr val="accent2"/>
                </a:solidFill>
              </a:rPr>
              <a:t>We’ll add more cost and delay delivery by at least 3 months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rgbClr val="FF0000"/>
                </a:solidFill>
              </a:rPr>
              <a:t>Size of loss S(L)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rgbClr val="FF0000"/>
                </a:solidFill>
              </a:rPr>
              <a:t>We have a risk exposure of </a:t>
            </a:r>
          </a:p>
          <a:p>
            <a:pPr marL="2057400" lvl="4" indent="-228600">
              <a:spcBef>
                <a:spcPct val="20000"/>
              </a:spcBef>
            </a:pPr>
            <a:r>
              <a:rPr lang="en-US" sz="1700" dirty="0">
                <a:solidFill>
                  <a:srgbClr val="FF0000"/>
                </a:solidFill>
              </a:rPr>
              <a:t>RE = P(L) * S(L)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499EC65-46A0-4378-A36D-D33D2ECDCC75}" type="slidenum">
              <a:rPr lang="en-US"/>
              <a:pPr/>
              <a:t>14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4588"/>
          </a:xfrm>
        </p:spPr>
        <p:txBody>
          <a:bodyPr/>
          <a:lstStyle/>
          <a:p>
            <a:pPr eaLnBrk="1" hangingPunct="1"/>
            <a:r>
              <a:rPr lang="en-US" sz="2800"/>
              <a:t>How Can Risk Management helps to Deal With Risks?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3962400" cy="2870200"/>
          </a:xfrm>
        </p:spPr>
        <p:txBody>
          <a:bodyPr/>
          <a:lstStyle/>
          <a:p>
            <a:pPr eaLnBrk="1" hangingPunct="1"/>
            <a:r>
              <a:rPr lang="en-US"/>
              <a:t>Buying information</a:t>
            </a:r>
          </a:p>
          <a:p>
            <a:pPr eaLnBrk="1" hangingPunct="1"/>
            <a:r>
              <a:rPr lang="en-US"/>
              <a:t>Risk avoidance</a:t>
            </a:r>
          </a:p>
          <a:p>
            <a:pPr eaLnBrk="1" hangingPunct="1"/>
            <a:r>
              <a:rPr lang="en-US"/>
              <a:t>Risk transfer</a:t>
            </a:r>
          </a:p>
          <a:p>
            <a:pPr eaLnBrk="1" hangingPunct="1"/>
            <a:r>
              <a:rPr lang="en-US"/>
              <a:t>Risk reduction</a:t>
            </a:r>
          </a:p>
          <a:p>
            <a:pPr eaLnBrk="1" hangingPunct="1"/>
            <a:r>
              <a:rPr lang="en-US"/>
              <a:t>Risk acceptance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0C0673-27BE-4891-9F45-EAFE75DEE58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Let’s spend Rs 30K and 2 weeks prototyping the integration of A and B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>
                <a:solidFill>
                  <a:schemeClr val="accent2"/>
                </a:solidFill>
              </a:rPr>
              <a:t>This will buy information on the magnitude of P(L) and S(L)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rgbClr val="FF3300"/>
                </a:solidFill>
              </a:rPr>
              <a:t>If RE = P(L) * S(L) is small, we’ll accept and monitor the risk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rgbClr val="FF3300"/>
                </a:solidFill>
              </a:rPr>
              <a:t>If RE is large, we’ll use one/some of the other strategies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BB75B46-83A9-40BE-8876-82355A882586}" type="slidenum">
              <a:rPr lang="en-US"/>
              <a:pPr/>
              <a:t>16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50"/>
            <a:ext cx="8229600" cy="692150"/>
          </a:xfrm>
        </p:spPr>
        <p:txBody>
          <a:bodyPr/>
          <a:lstStyle/>
          <a:p>
            <a:pPr eaLnBrk="1" hangingPunct="1"/>
            <a:r>
              <a:rPr lang="en-US" sz="3600"/>
              <a:t>Other Risk Management Strategies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34400" cy="5410200"/>
          </a:xfrm>
        </p:spPr>
        <p:txBody>
          <a:bodyPr/>
          <a:lstStyle/>
          <a:p>
            <a:pPr marL="533400" indent="-533400" eaLnBrk="1" hangingPunct="1"/>
            <a:r>
              <a:rPr lang="en-US" sz="2000"/>
              <a:t>Risk Avoidance</a:t>
            </a:r>
          </a:p>
          <a:p>
            <a:pPr marL="914400" lvl="1" indent="-457200" eaLnBrk="1" hangingPunct="1"/>
            <a:r>
              <a:rPr lang="en-US" sz="2000"/>
              <a:t>COTS product C is almost as good as B, and it can talk to A</a:t>
            </a:r>
          </a:p>
          <a:p>
            <a:pPr marL="914400" lvl="1" indent="-457200" eaLnBrk="1" hangingPunct="1"/>
            <a:r>
              <a:rPr lang="en-US" sz="2000"/>
              <a:t>Delivering on time is worth more to the customer than the small performance loss</a:t>
            </a:r>
          </a:p>
          <a:p>
            <a:pPr marL="533400" indent="-533400" eaLnBrk="1" hangingPunct="1"/>
            <a:r>
              <a:rPr lang="en-US" sz="2000"/>
              <a:t>Risk Transfers</a:t>
            </a:r>
          </a:p>
          <a:p>
            <a:pPr marL="914400" lvl="1" indent="-457200" eaLnBrk="1" hangingPunct="1"/>
            <a:r>
              <a:rPr lang="en-US" sz="2000"/>
              <a:t>If the customer insists on using A and B, have them establish a risk reserve.</a:t>
            </a:r>
          </a:p>
          <a:p>
            <a:pPr marL="914400" lvl="1" indent="-457200" eaLnBrk="1" hangingPunct="1"/>
            <a:r>
              <a:rPr lang="en-US" sz="2000"/>
              <a:t>To be used to the extent that A and B can’t talk to each other</a:t>
            </a:r>
          </a:p>
          <a:p>
            <a:pPr marL="533400" indent="-533400" eaLnBrk="1" hangingPunct="1"/>
            <a:r>
              <a:rPr lang="en-US" sz="2000"/>
              <a:t>Risk Reduction</a:t>
            </a:r>
          </a:p>
          <a:p>
            <a:pPr marL="914400" lvl="1" indent="-457200" eaLnBrk="1" hangingPunct="1"/>
            <a:r>
              <a:rPr lang="en-US" sz="2000"/>
              <a:t>If we build the wrappers and the CORBA corrections right now, we add cost but minimize the schedule delay</a:t>
            </a:r>
          </a:p>
          <a:p>
            <a:pPr marL="533400" indent="-533400" eaLnBrk="1" hangingPunct="1"/>
            <a:r>
              <a:rPr lang="en-US" sz="2000"/>
              <a:t>Risk Acceptance</a:t>
            </a:r>
          </a:p>
          <a:p>
            <a:pPr marL="914400" lvl="1" indent="-457200" eaLnBrk="1" hangingPunct="1"/>
            <a:r>
              <a:rPr lang="en-US" sz="2000"/>
              <a:t>If we can solve the A and B interoperability problem, we’ll have a big competitive edge on the future procurements</a:t>
            </a:r>
          </a:p>
          <a:p>
            <a:pPr marL="914400" lvl="1" indent="-457200" eaLnBrk="1" hangingPunct="1"/>
            <a:r>
              <a:rPr lang="en-US" sz="2000"/>
              <a:t>Let’s do this on our own money</a:t>
            </a:r>
            <a:r>
              <a:rPr lang="en-US" sz="1800"/>
              <a:t>, </a:t>
            </a:r>
            <a:r>
              <a:rPr lang="en-US" sz="2000"/>
              <a:t>and patent the solution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D8353E7-3234-4160-938F-410E292B8B32}" type="slidenum">
              <a:rPr lang="en-US"/>
              <a:pPr/>
              <a:t>17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pPr eaLnBrk="1" hangingPunct="1"/>
            <a:r>
              <a:rPr lang="en-US" sz="3600"/>
              <a:t>Software Risk Management</a:t>
            </a:r>
          </a:p>
        </p:txBody>
      </p:sp>
      <p:sp>
        <p:nvSpPr>
          <p:cNvPr id="14341" name="Line 3"/>
          <p:cNvSpPr>
            <a:spLocks noChangeShapeType="1"/>
          </p:cNvSpPr>
          <p:nvPr/>
        </p:nvSpPr>
        <p:spPr bwMode="auto">
          <a:xfrm>
            <a:off x="495300" y="3873500"/>
            <a:ext cx="111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Line 4"/>
          <p:cNvSpPr>
            <a:spLocks noChangeShapeType="1"/>
          </p:cNvSpPr>
          <p:nvPr/>
        </p:nvSpPr>
        <p:spPr bwMode="auto">
          <a:xfrm>
            <a:off x="1612900" y="2603500"/>
            <a:ext cx="0" cy="267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5"/>
          <p:cNvSpPr>
            <a:spLocks noChangeShapeType="1"/>
          </p:cNvSpPr>
          <p:nvPr/>
        </p:nvSpPr>
        <p:spPr bwMode="auto">
          <a:xfrm>
            <a:off x="1612900" y="2603500"/>
            <a:ext cx="111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Line 6"/>
          <p:cNvSpPr>
            <a:spLocks noChangeShapeType="1"/>
          </p:cNvSpPr>
          <p:nvPr/>
        </p:nvSpPr>
        <p:spPr bwMode="auto">
          <a:xfrm>
            <a:off x="2730500" y="1663700"/>
            <a:ext cx="0" cy="176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Line 7"/>
          <p:cNvSpPr>
            <a:spLocks noChangeShapeType="1"/>
          </p:cNvSpPr>
          <p:nvPr/>
        </p:nvSpPr>
        <p:spPr bwMode="auto">
          <a:xfrm>
            <a:off x="2730500" y="1663700"/>
            <a:ext cx="1409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Line 8"/>
          <p:cNvSpPr>
            <a:spLocks noChangeShapeType="1"/>
          </p:cNvSpPr>
          <p:nvPr/>
        </p:nvSpPr>
        <p:spPr bwMode="auto">
          <a:xfrm flipV="1">
            <a:off x="2743200" y="2667000"/>
            <a:ext cx="142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Line 9"/>
          <p:cNvSpPr>
            <a:spLocks noChangeShapeType="1"/>
          </p:cNvSpPr>
          <p:nvPr/>
        </p:nvSpPr>
        <p:spPr bwMode="auto">
          <a:xfrm>
            <a:off x="2768600" y="3429000"/>
            <a:ext cx="1358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Line 10"/>
          <p:cNvSpPr>
            <a:spLocks noChangeShapeType="1"/>
          </p:cNvSpPr>
          <p:nvPr/>
        </p:nvSpPr>
        <p:spPr bwMode="auto">
          <a:xfrm>
            <a:off x="1600200" y="5289550"/>
            <a:ext cx="1104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Line 11"/>
          <p:cNvSpPr>
            <a:spLocks noChangeShapeType="1"/>
          </p:cNvSpPr>
          <p:nvPr/>
        </p:nvSpPr>
        <p:spPr bwMode="auto">
          <a:xfrm>
            <a:off x="2692400" y="4318000"/>
            <a:ext cx="0" cy="177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Line 12"/>
          <p:cNvSpPr>
            <a:spLocks noChangeShapeType="1"/>
          </p:cNvSpPr>
          <p:nvPr/>
        </p:nvSpPr>
        <p:spPr bwMode="auto">
          <a:xfrm flipV="1">
            <a:off x="2705100" y="4318000"/>
            <a:ext cx="142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Line 13"/>
          <p:cNvSpPr>
            <a:spLocks noChangeShapeType="1"/>
          </p:cNvSpPr>
          <p:nvPr/>
        </p:nvSpPr>
        <p:spPr bwMode="auto">
          <a:xfrm>
            <a:off x="2705100" y="5354638"/>
            <a:ext cx="139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Line 14"/>
          <p:cNvSpPr>
            <a:spLocks noChangeShapeType="1"/>
          </p:cNvSpPr>
          <p:nvPr/>
        </p:nvSpPr>
        <p:spPr bwMode="auto">
          <a:xfrm>
            <a:off x="2705100" y="6083300"/>
            <a:ext cx="142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53" name="Group 15"/>
          <p:cNvGrpSpPr>
            <a:grpSpLocks/>
          </p:cNvGrpSpPr>
          <p:nvPr/>
        </p:nvGrpSpPr>
        <p:grpSpPr bwMode="auto">
          <a:xfrm>
            <a:off x="4114800" y="1368425"/>
            <a:ext cx="2109788" cy="5184775"/>
            <a:chOff x="2400" y="830"/>
            <a:chExt cx="1329" cy="3266"/>
          </a:xfrm>
        </p:grpSpPr>
        <p:sp>
          <p:nvSpPr>
            <p:cNvPr id="14363" name="Text Box 16"/>
            <p:cNvSpPr txBox="1">
              <a:spLocks noChangeArrowheads="1"/>
            </p:cNvSpPr>
            <p:nvPr/>
          </p:nvSpPr>
          <p:spPr bwMode="auto">
            <a:xfrm>
              <a:off x="2560" y="830"/>
              <a:ext cx="1119" cy="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100" b="1">
                  <a:latin typeface="Helvetica" pitchFamily="34" charset="0"/>
                </a:rPr>
                <a:t>Checklists</a:t>
              </a:r>
            </a:p>
            <a:p>
              <a:pPr eaLnBrk="0" hangingPunct="0"/>
              <a:r>
                <a:rPr lang="en-US" sz="1100" b="1">
                  <a:latin typeface="Helvetica" pitchFamily="34" charset="0"/>
                </a:rPr>
                <a:t>Decision driver analysis</a:t>
              </a:r>
            </a:p>
            <a:p>
              <a:pPr eaLnBrk="0" hangingPunct="0"/>
              <a:r>
                <a:rPr lang="en-US" sz="1100" b="1">
                  <a:latin typeface="Helvetica" pitchFamily="34" charset="0"/>
                </a:rPr>
                <a:t>Assumption analysis</a:t>
              </a:r>
            </a:p>
            <a:p>
              <a:pPr eaLnBrk="0" hangingPunct="0"/>
              <a:r>
                <a:rPr lang="en-US" sz="1100" b="1">
                  <a:latin typeface="Helvetica" pitchFamily="34" charset="0"/>
                </a:rPr>
                <a:t>Decomposition</a:t>
              </a:r>
            </a:p>
          </p:txBody>
        </p:sp>
        <p:sp>
          <p:nvSpPr>
            <p:cNvPr id="14364" name="Text Box 17"/>
            <p:cNvSpPr txBox="1">
              <a:spLocks noChangeArrowheads="1"/>
            </p:cNvSpPr>
            <p:nvPr/>
          </p:nvSpPr>
          <p:spPr bwMode="auto">
            <a:xfrm>
              <a:off x="2541" y="1350"/>
              <a:ext cx="1048" cy="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100" b="1">
                  <a:latin typeface="Helvetica" pitchFamily="34" charset="0"/>
                </a:rPr>
                <a:t>Performance models</a:t>
              </a:r>
            </a:p>
            <a:p>
              <a:pPr eaLnBrk="0" hangingPunct="0"/>
              <a:r>
                <a:rPr lang="en-US" sz="1100" b="1">
                  <a:latin typeface="Helvetica" pitchFamily="34" charset="0"/>
                </a:rPr>
                <a:t>Cost models</a:t>
              </a:r>
            </a:p>
            <a:p>
              <a:pPr eaLnBrk="0" hangingPunct="0"/>
              <a:r>
                <a:rPr lang="en-US" sz="1100" b="1">
                  <a:latin typeface="Helvetica" pitchFamily="34" charset="0"/>
                </a:rPr>
                <a:t>Network analysis</a:t>
              </a:r>
            </a:p>
            <a:p>
              <a:pPr eaLnBrk="0" hangingPunct="0"/>
              <a:r>
                <a:rPr lang="en-US" sz="1100" b="1">
                  <a:latin typeface="Helvetica" pitchFamily="34" charset="0"/>
                </a:rPr>
                <a:t>Decision analysis</a:t>
              </a:r>
            </a:p>
            <a:p>
              <a:pPr eaLnBrk="0" hangingPunct="0"/>
              <a:r>
                <a:rPr lang="en-US" sz="1100" b="1">
                  <a:latin typeface="Helvetica" pitchFamily="34" charset="0"/>
                </a:rPr>
                <a:t>Quality factor analysis</a:t>
              </a:r>
            </a:p>
          </p:txBody>
        </p:sp>
        <p:sp>
          <p:nvSpPr>
            <p:cNvPr id="14365" name="Text Box 18"/>
            <p:cNvSpPr txBox="1">
              <a:spLocks noChangeArrowheads="1"/>
            </p:cNvSpPr>
            <p:nvPr/>
          </p:nvSpPr>
          <p:spPr bwMode="auto">
            <a:xfrm>
              <a:off x="2542" y="1972"/>
              <a:ext cx="1187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100" b="1">
                  <a:latin typeface="Helvetica" pitchFamily="34" charset="0"/>
                </a:rPr>
                <a:t>Risk exposure</a:t>
              </a:r>
            </a:p>
            <a:p>
              <a:pPr eaLnBrk="0" hangingPunct="0"/>
              <a:r>
                <a:rPr lang="en-US" sz="1100" b="1">
                  <a:latin typeface="Helvetica" pitchFamily="34" charset="0"/>
                </a:rPr>
                <a:t>Risk leverage</a:t>
              </a:r>
            </a:p>
            <a:p>
              <a:pPr eaLnBrk="0" hangingPunct="0"/>
              <a:r>
                <a:rPr lang="en-US" sz="1100" b="1">
                  <a:latin typeface="Helvetica" pitchFamily="34" charset="0"/>
                </a:rPr>
                <a:t>Compound risk reduction</a:t>
              </a:r>
            </a:p>
          </p:txBody>
        </p:sp>
        <p:sp>
          <p:nvSpPr>
            <p:cNvPr id="14366" name="Text Box 19"/>
            <p:cNvSpPr txBox="1">
              <a:spLocks noChangeArrowheads="1"/>
            </p:cNvSpPr>
            <p:nvPr/>
          </p:nvSpPr>
          <p:spPr bwMode="auto">
            <a:xfrm>
              <a:off x="2508" y="2374"/>
              <a:ext cx="1049" cy="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100" b="1">
                  <a:latin typeface="Helvetica" pitchFamily="34" charset="0"/>
                </a:rPr>
                <a:t>Buying information</a:t>
              </a:r>
            </a:p>
            <a:p>
              <a:pPr eaLnBrk="0" hangingPunct="0"/>
              <a:r>
                <a:rPr lang="en-US" sz="1100" b="1">
                  <a:latin typeface="Helvetica" pitchFamily="34" charset="0"/>
                </a:rPr>
                <a:t>Risk avoidance</a:t>
              </a:r>
            </a:p>
            <a:p>
              <a:pPr eaLnBrk="0" hangingPunct="0"/>
              <a:r>
                <a:rPr lang="en-US" sz="1100" b="1">
                  <a:latin typeface="Helvetica" pitchFamily="34" charset="0"/>
                </a:rPr>
                <a:t>Risk transfer</a:t>
              </a:r>
            </a:p>
            <a:p>
              <a:pPr eaLnBrk="0" hangingPunct="0"/>
              <a:r>
                <a:rPr lang="en-US" sz="1100" b="1">
                  <a:latin typeface="Helvetica" pitchFamily="34" charset="0"/>
                </a:rPr>
                <a:t>Risk reduction</a:t>
              </a:r>
            </a:p>
            <a:p>
              <a:pPr eaLnBrk="0" hangingPunct="0"/>
              <a:r>
                <a:rPr lang="en-US" sz="1100" b="1">
                  <a:latin typeface="Helvetica" pitchFamily="34" charset="0"/>
                </a:rPr>
                <a:t>Risk element planning</a:t>
              </a:r>
            </a:p>
            <a:p>
              <a:pPr eaLnBrk="0" hangingPunct="0"/>
              <a:r>
                <a:rPr lang="en-US" sz="1100" b="1">
                  <a:latin typeface="Helvetica" pitchFamily="34" charset="0"/>
                </a:rPr>
                <a:t>Risk plan integration</a:t>
              </a:r>
            </a:p>
          </p:txBody>
        </p:sp>
        <p:sp>
          <p:nvSpPr>
            <p:cNvPr id="14367" name="Text Box 20"/>
            <p:cNvSpPr txBox="1">
              <a:spLocks noChangeArrowheads="1"/>
            </p:cNvSpPr>
            <p:nvPr/>
          </p:nvSpPr>
          <p:spPr bwMode="auto">
            <a:xfrm>
              <a:off x="2503" y="3078"/>
              <a:ext cx="754" cy="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100" b="1">
                  <a:latin typeface="Helvetica" pitchFamily="34" charset="0"/>
                </a:rPr>
                <a:t>Prototypes</a:t>
              </a:r>
            </a:p>
            <a:p>
              <a:pPr eaLnBrk="0" hangingPunct="0"/>
              <a:r>
                <a:rPr lang="en-US" sz="1100" b="1">
                  <a:latin typeface="Helvetica" pitchFamily="34" charset="0"/>
                </a:rPr>
                <a:t>Simulations</a:t>
              </a:r>
            </a:p>
            <a:p>
              <a:pPr eaLnBrk="0" hangingPunct="0"/>
              <a:r>
                <a:rPr lang="en-US" sz="1100" b="1">
                  <a:latin typeface="Helvetica" pitchFamily="34" charset="0"/>
                </a:rPr>
                <a:t>Benchmarks</a:t>
              </a:r>
            </a:p>
            <a:p>
              <a:pPr eaLnBrk="0" hangingPunct="0"/>
              <a:r>
                <a:rPr lang="en-US" sz="1100" b="1">
                  <a:latin typeface="Helvetica" pitchFamily="34" charset="0"/>
                </a:rPr>
                <a:t>Analyses</a:t>
              </a:r>
            </a:p>
            <a:p>
              <a:pPr eaLnBrk="0" hangingPunct="0"/>
              <a:r>
                <a:rPr lang="en-US" sz="1100" b="1">
                  <a:latin typeface="Helvetica" pitchFamily="34" charset="0"/>
                </a:rPr>
                <a:t>Staffing</a:t>
              </a:r>
            </a:p>
          </p:txBody>
        </p:sp>
        <p:sp>
          <p:nvSpPr>
            <p:cNvPr id="14368" name="Text Box 21"/>
            <p:cNvSpPr txBox="1">
              <a:spLocks noChangeArrowheads="1"/>
            </p:cNvSpPr>
            <p:nvPr/>
          </p:nvSpPr>
          <p:spPr bwMode="auto">
            <a:xfrm>
              <a:off x="2517" y="3614"/>
              <a:ext cx="913" cy="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100" b="1">
                  <a:latin typeface="Helvetica" pitchFamily="34" charset="0"/>
                </a:rPr>
                <a:t>Milestone tracking</a:t>
              </a:r>
            </a:p>
            <a:p>
              <a:pPr eaLnBrk="0" hangingPunct="0"/>
              <a:r>
                <a:rPr lang="en-US" sz="1100" b="1">
                  <a:latin typeface="Helvetica" pitchFamily="34" charset="0"/>
                </a:rPr>
                <a:t>Top-10 tracking</a:t>
              </a:r>
            </a:p>
            <a:p>
              <a:pPr eaLnBrk="0" hangingPunct="0"/>
              <a:r>
                <a:rPr lang="en-US" sz="1100" b="1">
                  <a:latin typeface="Helvetica" pitchFamily="34" charset="0"/>
                </a:rPr>
                <a:t>Risk reassessment</a:t>
              </a:r>
            </a:p>
            <a:p>
              <a:pPr eaLnBrk="0" hangingPunct="0"/>
              <a:r>
                <a:rPr lang="en-US" sz="1100" b="1">
                  <a:latin typeface="Helvetica" pitchFamily="34" charset="0"/>
                </a:rPr>
                <a:t>Corrective action</a:t>
              </a:r>
            </a:p>
          </p:txBody>
        </p:sp>
        <p:sp>
          <p:nvSpPr>
            <p:cNvPr id="14369" name="Line 22"/>
            <p:cNvSpPr>
              <a:spLocks noChangeShapeType="1"/>
            </p:cNvSpPr>
            <p:nvPr/>
          </p:nvSpPr>
          <p:spPr bwMode="auto">
            <a:xfrm>
              <a:off x="2432" y="896"/>
              <a:ext cx="0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0" name="Line 23"/>
            <p:cNvSpPr>
              <a:spLocks noChangeShapeType="1"/>
            </p:cNvSpPr>
            <p:nvPr/>
          </p:nvSpPr>
          <p:spPr bwMode="auto">
            <a:xfrm>
              <a:off x="2440" y="896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1" name="Line 24"/>
            <p:cNvSpPr>
              <a:spLocks noChangeShapeType="1"/>
            </p:cNvSpPr>
            <p:nvPr/>
          </p:nvSpPr>
          <p:spPr bwMode="auto">
            <a:xfrm>
              <a:off x="2440" y="992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2" name="Line 25"/>
            <p:cNvSpPr>
              <a:spLocks noChangeShapeType="1"/>
            </p:cNvSpPr>
            <p:nvPr/>
          </p:nvSpPr>
          <p:spPr bwMode="auto">
            <a:xfrm>
              <a:off x="2440" y="1120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3" name="Line 26"/>
            <p:cNvSpPr>
              <a:spLocks noChangeShapeType="1"/>
            </p:cNvSpPr>
            <p:nvPr/>
          </p:nvSpPr>
          <p:spPr bwMode="auto">
            <a:xfrm>
              <a:off x="2440" y="1232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4" name="Line 27"/>
            <p:cNvSpPr>
              <a:spLocks noChangeShapeType="1"/>
            </p:cNvSpPr>
            <p:nvPr/>
          </p:nvSpPr>
          <p:spPr bwMode="auto">
            <a:xfrm>
              <a:off x="2432" y="1416"/>
              <a:ext cx="0" cy="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5" name="Line 28"/>
            <p:cNvSpPr>
              <a:spLocks noChangeShapeType="1"/>
            </p:cNvSpPr>
            <p:nvPr/>
          </p:nvSpPr>
          <p:spPr bwMode="auto">
            <a:xfrm>
              <a:off x="2432" y="1416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6" name="Line 29"/>
            <p:cNvSpPr>
              <a:spLocks noChangeShapeType="1"/>
            </p:cNvSpPr>
            <p:nvPr/>
          </p:nvSpPr>
          <p:spPr bwMode="auto">
            <a:xfrm>
              <a:off x="2432" y="1512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" name="Line 30"/>
            <p:cNvSpPr>
              <a:spLocks noChangeShapeType="1"/>
            </p:cNvSpPr>
            <p:nvPr/>
          </p:nvSpPr>
          <p:spPr bwMode="auto">
            <a:xfrm>
              <a:off x="2432" y="1640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8" name="Line 31"/>
            <p:cNvSpPr>
              <a:spLocks noChangeShapeType="1"/>
            </p:cNvSpPr>
            <p:nvPr/>
          </p:nvSpPr>
          <p:spPr bwMode="auto">
            <a:xfrm>
              <a:off x="2432" y="1752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9" name="Line 32"/>
            <p:cNvSpPr>
              <a:spLocks noChangeShapeType="1"/>
            </p:cNvSpPr>
            <p:nvPr/>
          </p:nvSpPr>
          <p:spPr bwMode="auto">
            <a:xfrm>
              <a:off x="2440" y="1848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0" name="Line 33"/>
            <p:cNvSpPr>
              <a:spLocks noChangeShapeType="1"/>
            </p:cNvSpPr>
            <p:nvPr/>
          </p:nvSpPr>
          <p:spPr bwMode="auto">
            <a:xfrm flipH="1">
              <a:off x="2424" y="2028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1" name="Line 34"/>
            <p:cNvSpPr>
              <a:spLocks noChangeShapeType="1"/>
            </p:cNvSpPr>
            <p:nvPr/>
          </p:nvSpPr>
          <p:spPr bwMode="auto">
            <a:xfrm>
              <a:off x="2432" y="2048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2" name="Line 35"/>
            <p:cNvSpPr>
              <a:spLocks noChangeShapeType="1"/>
            </p:cNvSpPr>
            <p:nvPr/>
          </p:nvSpPr>
          <p:spPr bwMode="auto">
            <a:xfrm>
              <a:off x="2432" y="2160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3" name="Line 36"/>
            <p:cNvSpPr>
              <a:spLocks noChangeShapeType="1"/>
            </p:cNvSpPr>
            <p:nvPr/>
          </p:nvSpPr>
          <p:spPr bwMode="auto">
            <a:xfrm>
              <a:off x="2432" y="2256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4" name="Line 37"/>
            <p:cNvSpPr>
              <a:spLocks noChangeShapeType="1"/>
            </p:cNvSpPr>
            <p:nvPr/>
          </p:nvSpPr>
          <p:spPr bwMode="auto">
            <a:xfrm>
              <a:off x="2408" y="2440"/>
              <a:ext cx="0" cy="5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5" name="Line 38"/>
            <p:cNvSpPr>
              <a:spLocks noChangeShapeType="1"/>
            </p:cNvSpPr>
            <p:nvPr/>
          </p:nvSpPr>
          <p:spPr bwMode="auto">
            <a:xfrm>
              <a:off x="2408" y="2440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6" name="Line 39"/>
            <p:cNvSpPr>
              <a:spLocks noChangeShapeType="1"/>
            </p:cNvSpPr>
            <p:nvPr/>
          </p:nvSpPr>
          <p:spPr bwMode="auto">
            <a:xfrm>
              <a:off x="2408" y="2536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7" name="Line 40"/>
            <p:cNvSpPr>
              <a:spLocks noChangeShapeType="1"/>
            </p:cNvSpPr>
            <p:nvPr/>
          </p:nvSpPr>
          <p:spPr bwMode="auto">
            <a:xfrm>
              <a:off x="2408" y="2664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8" name="Line 41"/>
            <p:cNvSpPr>
              <a:spLocks noChangeShapeType="1"/>
            </p:cNvSpPr>
            <p:nvPr/>
          </p:nvSpPr>
          <p:spPr bwMode="auto">
            <a:xfrm>
              <a:off x="2408" y="2776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9" name="Line 42"/>
            <p:cNvSpPr>
              <a:spLocks noChangeShapeType="1"/>
            </p:cNvSpPr>
            <p:nvPr/>
          </p:nvSpPr>
          <p:spPr bwMode="auto">
            <a:xfrm>
              <a:off x="2416" y="2872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0" name="Line 43"/>
            <p:cNvSpPr>
              <a:spLocks noChangeShapeType="1"/>
            </p:cNvSpPr>
            <p:nvPr/>
          </p:nvSpPr>
          <p:spPr bwMode="auto">
            <a:xfrm>
              <a:off x="2408" y="2984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1" name="Line 44"/>
            <p:cNvSpPr>
              <a:spLocks noChangeShapeType="1"/>
            </p:cNvSpPr>
            <p:nvPr/>
          </p:nvSpPr>
          <p:spPr bwMode="auto">
            <a:xfrm>
              <a:off x="2400" y="3152"/>
              <a:ext cx="0" cy="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2" name="Line 45"/>
            <p:cNvSpPr>
              <a:spLocks noChangeShapeType="1"/>
            </p:cNvSpPr>
            <p:nvPr/>
          </p:nvSpPr>
          <p:spPr bwMode="auto">
            <a:xfrm>
              <a:off x="2400" y="3152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3" name="Line 46"/>
            <p:cNvSpPr>
              <a:spLocks noChangeShapeType="1"/>
            </p:cNvSpPr>
            <p:nvPr/>
          </p:nvSpPr>
          <p:spPr bwMode="auto">
            <a:xfrm>
              <a:off x="2400" y="3248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4" name="Line 47"/>
            <p:cNvSpPr>
              <a:spLocks noChangeShapeType="1"/>
            </p:cNvSpPr>
            <p:nvPr/>
          </p:nvSpPr>
          <p:spPr bwMode="auto">
            <a:xfrm>
              <a:off x="2400" y="3376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5" name="Line 48"/>
            <p:cNvSpPr>
              <a:spLocks noChangeShapeType="1"/>
            </p:cNvSpPr>
            <p:nvPr/>
          </p:nvSpPr>
          <p:spPr bwMode="auto">
            <a:xfrm>
              <a:off x="2400" y="3488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6" name="Line 49"/>
            <p:cNvSpPr>
              <a:spLocks noChangeShapeType="1"/>
            </p:cNvSpPr>
            <p:nvPr/>
          </p:nvSpPr>
          <p:spPr bwMode="auto">
            <a:xfrm>
              <a:off x="2408" y="3584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7" name="Line 50"/>
            <p:cNvSpPr>
              <a:spLocks noChangeShapeType="1"/>
            </p:cNvSpPr>
            <p:nvPr/>
          </p:nvSpPr>
          <p:spPr bwMode="auto">
            <a:xfrm>
              <a:off x="2408" y="3680"/>
              <a:ext cx="0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8" name="Line 51"/>
            <p:cNvSpPr>
              <a:spLocks noChangeShapeType="1"/>
            </p:cNvSpPr>
            <p:nvPr/>
          </p:nvSpPr>
          <p:spPr bwMode="auto">
            <a:xfrm>
              <a:off x="2416" y="3680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9" name="Line 52"/>
            <p:cNvSpPr>
              <a:spLocks noChangeShapeType="1"/>
            </p:cNvSpPr>
            <p:nvPr/>
          </p:nvSpPr>
          <p:spPr bwMode="auto">
            <a:xfrm>
              <a:off x="2416" y="3776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0" name="Line 53"/>
            <p:cNvSpPr>
              <a:spLocks noChangeShapeType="1"/>
            </p:cNvSpPr>
            <p:nvPr/>
          </p:nvSpPr>
          <p:spPr bwMode="auto">
            <a:xfrm>
              <a:off x="2416" y="3904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1" name="Line 54"/>
            <p:cNvSpPr>
              <a:spLocks noChangeShapeType="1"/>
            </p:cNvSpPr>
            <p:nvPr/>
          </p:nvSpPr>
          <p:spPr bwMode="auto">
            <a:xfrm>
              <a:off x="2416" y="4016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54" name="Text Box 55"/>
          <p:cNvSpPr txBox="1">
            <a:spLocks noChangeArrowheads="1"/>
          </p:cNvSpPr>
          <p:nvPr/>
        </p:nvSpPr>
        <p:spPr bwMode="auto">
          <a:xfrm>
            <a:off x="2755900" y="4914900"/>
            <a:ext cx="973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>
                <a:latin typeface="Helvetica" pitchFamily="34" charset="0"/>
              </a:rPr>
              <a:t>Risk </a:t>
            </a:r>
          </a:p>
          <a:p>
            <a:pPr eaLnBrk="0" hangingPunct="0"/>
            <a:r>
              <a:rPr lang="en-US" sz="1200" b="1">
                <a:latin typeface="Helvetica" pitchFamily="34" charset="0"/>
              </a:rPr>
              <a:t>Resolution</a:t>
            </a:r>
          </a:p>
        </p:txBody>
      </p:sp>
      <p:sp>
        <p:nvSpPr>
          <p:cNvPr id="14355" name="Text Box 56"/>
          <p:cNvSpPr txBox="1">
            <a:spLocks noChangeArrowheads="1"/>
          </p:cNvSpPr>
          <p:nvPr/>
        </p:nvSpPr>
        <p:spPr bwMode="auto">
          <a:xfrm>
            <a:off x="1498600" y="2222500"/>
            <a:ext cx="1074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>
                <a:latin typeface="Helvetica" pitchFamily="34" charset="0"/>
              </a:rPr>
              <a:t>Risk </a:t>
            </a:r>
          </a:p>
          <a:p>
            <a:pPr eaLnBrk="0" hangingPunct="0"/>
            <a:r>
              <a:rPr lang="en-US" sz="1200" b="1">
                <a:latin typeface="Helvetica" pitchFamily="34" charset="0"/>
              </a:rPr>
              <a:t>Assessment</a:t>
            </a:r>
          </a:p>
        </p:txBody>
      </p:sp>
      <p:sp>
        <p:nvSpPr>
          <p:cNvPr id="14356" name="Text Box 57"/>
          <p:cNvSpPr txBox="1">
            <a:spLocks noChangeArrowheads="1"/>
          </p:cNvSpPr>
          <p:nvPr/>
        </p:nvSpPr>
        <p:spPr bwMode="auto">
          <a:xfrm>
            <a:off x="1600200" y="4851400"/>
            <a:ext cx="72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>
                <a:latin typeface="Helvetica" pitchFamily="34" charset="0"/>
              </a:rPr>
              <a:t>Risk </a:t>
            </a:r>
          </a:p>
          <a:p>
            <a:pPr eaLnBrk="0" hangingPunct="0"/>
            <a:r>
              <a:rPr lang="en-US" sz="1200" b="1">
                <a:latin typeface="Helvetica" pitchFamily="34" charset="0"/>
              </a:rPr>
              <a:t>Control</a:t>
            </a:r>
          </a:p>
        </p:txBody>
      </p:sp>
      <p:sp>
        <p:nvSpPr>
          <p:cNvPr id="14357" name="Text Box 58"/>
          <p:cNvSpPr txBox="1">
            <a:spLocks noChangeArrowheads="1"/>
          </p:cNvSpPr>
          <p:nvPr/>
        </p:nvSpPr>
        <p:spPr bwMode="auto">
          <a:xfrm>
            <a:off x="2717800" y="1270000"/>
            <a:ext cx="1135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>
                <a:latin typeface="Helvetica" pitchFamily="34" charset="0"/>
              </a:rPr>
              <a:t>Risk </a:t>
            </a:r>
          </a:p>
          <a:p>
            <a:pPr eaLnBrk="0" hangingPunct="0"/>
            <a:r>
              <a:rPr lang="en-US" sz="1200" b="1">
                <a:latin typeface="Helvetica" pitchFamily="34" charset="0"/>
              </a:rPr>
              <a:t>Identification</a:t>
            </a:r>
          </a:p>
        </p:txBody>
      </p:sp>
      <p:sp>
        <p:nvSpPr>
          <p:cNvPr id="14358" name="Text Box 59"/>
          <p:cNvSpPr txBox="1">
            <a:spLocks noChangeArrowheads="1"/>
          </p:cNvSpPr>
          <p:nvPr/>
        </p:nvSpPr>
        <p:spPr bwMode="auto">
          <a:xfrm>
            <a:off x="2730500" y="2247900"/>
            <a:ext cx="803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>
                <a:latin typeface="Helvetica" pitchFamily="34" charset="0"/>
              </a:rPr>
              <a:t>Risk </a:t>
            </a:r>
          </a:p>
          <a:p>
            <a:pPr eaLnBrk="0" hangingPunct="0"/>
            <a:r>
              <a:rPr lang="en-US" sz="1200" b="1">
                <a:latin typeface="Helvetica" pitchFamily="34" charset="0"/>
              </a:rPr>
              <a:t>Analysis</a:t>
            </a:r>
          </a:p>
        </p:txBody>
      </p:sp>
      <p:sp>
        <p:nvSpPr>
          <p:cNvPr id="14359" name="Text Box 60"/>
          <p:cNvSpPr txBox="1">
            <a:spLocks noChangeArrowheads="1"/>
          </p:cNvSpPr>
          <p:nvPr/>
        </p:nvSpPr>
        <p:spPr bwMode="auto">
          <a:xfrm>
            <a:off x="2692400" y="2971800"/>
            <a:ext cx="111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>
                <a:latin typeface="Helvetica" pitchFamily="34" charset="0"/>
              </a:rPr>
              <a:t>Risk </a:t>
            </a:r>
          </a:p>
          <a:p>
            <a:pPr eaLnBrk="0" hangingPunct="0"/>
            <a:r>
              <a:rPr lang="en-US" sz="1200" b="1">
                <a:latin typeface="Helvetica" pitchFamily="34" charset="0"/>
              </a:rPr>
              <a:t>Prioritization</a:t>
            </a:r>
          </a:p>
        </p:txBody>
      </p:sp>
      <p:sp>
        <p:nvSpPr>
          <p:cNvPr id="14360" name="Text Box 61"/>
          <p:cNvSpPr txBox="1">
            <a:spLocks noChangeArrowheads="1"/>
          </p:cNvSpPr>
          <p:nvPr/>
        </p:nvSpPr>
        <p:spPr bwMode="auto">
          <a:xfrm>
            <a:off x="2755900" y="3898900"/>
            <a:ext cx="1050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200" b="1">
                <a:latin typeface="Helvetica" pitchFamily="34" charset="0"/>
              </a:rPr>
              <a:t>Risk mgmt</a:t>
            </a:r>
          </a:p>
          <a:p>
            <a:pPr eaLnBrk="0" hangingPunct="0"/>
            <a:r>
              <a:rPr lang="en-US" sz="1200" b="1">
                <a:latin typeface="Helvetica" pitchFamily="34" charset="0"/>
              </a:rPr>
              <a:t>Planning</a:t>
            </a:r>
          </a:p>
        </p:txBody>
      </p:sp>
      <p:sp>
        <p:nvSpPr>
          <p:cNvPr id="14361" name="Text Box 62"/>
          <p:cNvSpPr txBox="1">
            <a:spLocks noChangeArrowheads="1"/>
          </p:cNvSpPr>
          <p:nvPr/>
        </p:nvSpPr>
        <p:spPr bwMode="auto">
          <a:xfrm>
            <a:off x="469900" y="3429000"/>
            <a:ext cx="1112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>
                <a:latin typeface="Helvetica" pitchFamily="34" charset="0"/>
              </a:rPr>
              <a:t>Risk </a:t>
            </a:r>
          </a:p>
          <a:p>
            <a:pPr eaLnBrk="0" hangingPunct="0"/>
            <a:r>
              <a:rPr lang="en-US" sz="1200" b="1">
                <a:latin typeface="Helvetica" pitchFamily="34" charset="0"/>
              </a:rPr>
              <a:t>Management</a:t>
            </a:r>
          </a:p>
        </p:txBody>
      </p:sp>
      <p:sp>
        <p:nvSpPr>
          <p:cNvPr id="14362" name="Text Box 63"/>
          <p:cNvSpPr txBox="1">
            <a:spLocks noChangeArrowheads="1"/>
          </p:cNvSpPr>
          <p:nvPr/>
        </p:nvSpPr>
        <p:spPr bwMode="auto">
          <a:xfrm>
            <a:off x="2819400" y="5664200"/>
            <a:ext cx="973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>
                <a:latin typeface="Helvetica" pitchFamily="34" charset="0"/>
              </a:rPr>
              <a:t>Risk </a:t>
            </a:r>
          </a:p>
          <a:p>
            <a:pPr eaLnBrk="0" hangingPunct="0"/>
            <a:r>
              <a:rPr lang="en-US" sz="1200" b="1">
                <a:latin typeface="Helvetica" pitchFamily="34" charset="0"/>
              </a:rPr>
              <a:t>Monitoring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9A20A5E-51BD-4E5B-8477-CBD57F6904BC}" type="slidenum">
              <a:rPr lang="en-US"/>
              <a:pPr/>
              <a:t>18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5725"/>
            <a:ext cx="8229600" cy="427038"/>
          </a:xfrm>
        </p:spPr>
        <p:txBody>
          <a:bodyPr/>
          <a:lstStyle/>
          <a:p>
            <a:pPr eaLnBrk="1" hangingPunct="1"/>
            <a:r>
              <a:rPr lang="en-US" sz="3600"/>
              <a:t>Risk Analysis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990600"/>
            <a:ext cx="5562600" cy="546100"/>
          </a:xfrm>
        </p:spPr>
        <p:txBody>
          <a:bodyPr/>
          <a:lstStyle/>
          <a:p>
            <a:pPr eaLnBrk="1" hangingPunct="1"/>
            <a:r>
              <a:rPr lang="en-US"/>
              <a:t>Probability/Impact Matix</a:t>
            </a:r>
          </a:p>
          <a:p>
            <a:pPr eaLnBrk="1" hangingPunct="1"/>
            <a:endParaRPr lang="en-US"/>
          </a:p>
        </p:txBody>
      </p:sp>
      <p:pic>
        <p:nvPicPr>
          <p:cNvPr id="1536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 b="5797"/>
          <a:stretch>
            <a:fillRect/>
          </a:stretch>
        </p:blipFill>
        <p:spPr>
          <a:xfrm>
            <a:off x="609600" y="1905000"/>
            <a:ext cx="8001000" cy="4548188"/>
          </a:xfr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402C1-EF32-4CD5-9DDB-ED1A2FF87BB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38200"/>
            <a:ext cx="8610600" cy="3368675"/>
          </a:xfrm>
          <a:prstGeom prst="rect">
            <a:avLst/>
          </a:prstGeom>
          <a:solidFill>
            <a:schemeClr val="accent1"/>
          </a:solidFill>
          <a:ln w="5715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E99EDE4-8C87-42CF-900A-7BC4DD5A8011}" type="slidenum">
              <a:rPr lang="en-US"/>
              <a:pPr/>
              <a:t>2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76200"/>
            <a:ext cx="7772400" cy="609600"/>
          </a:xfrm>
        </p:spPr>
        <p:txBody>
          <a:bodyPr/>
          <a:lstStyle/>
          <a:p>
            <a:pPr eaLnBrk="1" hangingPunct="1"/>
            <a:r>
              <a:rPr lang="en-US"/>
              <a:t>Definition of Risk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6106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 risk is a potential problem – it might happen and it might not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An event that poses a potential threat or potential opportunity.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 dictionary definition of risk is “the possibility of loss or injury”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Negative risk involves understanding potential problems that might occur on the project and how they might delay project success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Positive risks are risks that result in good things happening; sometimes called opportunities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Project Risk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Factors that cause a project to be delayed or over-budget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0105CD5-4ACC-4C4E-B502-309CD8562247}" type="slidenum">
              <a:rPr lang="en-US"/>
              <a:pPr/>
              <a:t>20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Risk Identification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Type of risks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/>
              <a:t>Generic</a:t>
            </a:r>
            <a:r>
              <a:rPr lang="en-US"/>
              <a:t> </a:t>
            </a:r>
            <a:r>
              <a:rPr lang="en-US" i="1"/>
              <a:t>risk</a:t>
            </a:r>
            <a:r>
              <a:rPr lang="en-US"/>
              <a:t> (common to all projects)</a:t>
            </a:r>
            <a:endParaRPr lang="en-US" i="1"/>
          </a:p>
          <a:p>
            <a:pPr lvl="2" eaLnBrk="1" hangingPunct="1">
              <a:lnSpc>
                <a:spcPct val="90000"/>
              </a:lnSpc>
            </a:pPr>
            <a:r>
              <a:rPr lang="en-US"/>
              <a:t>Standard checklist can be modified based on the risk analysis of previous projects</a:t>
            </a:r>
          </a:p>
          <a:p>
            <a:pPr lvl="3" eaLnBrk="1" hangingPunct="1">
              <a:lnSpc>
                <a:spcPct val="90000"/>
              </a:lnSpc>
            </a:pPr>
            <a:r>
              <a:rPr lang="en-US"/>
              <a:t>Examples are misunderstanding of the requirements and key staff being ill.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/>
              <a:t>Specific</a:t>
            </a:r>
            <a:r>
              <a:rPr lang="en-US"/>
              <a:t> </a:t>
            </a:r>
            <a:r>
              <a:rPr lang="en-US" i="1"/>
              <a:t>risk</a:t>
            </a:r>
            <a:r>
              <a:rPr lang="en-US"/>
              <a:t> (only applies to individual projects)</a:t>
            </a:r>
            <a:endParaRPr lang="en-US" i="1"/>
          </a:p>
          <a:p>
            <a:pPr lvl="2" eaLnBrk="1" hangingPunct="1">
              <a:lnSpc>
                <a:spcPct val="90000"/>
              </a:lnSpc>
            </a:pPr>
            <a:r>
              <a:rPr lang="en-US"/>
              <a:t>Team members of the project are the frontline of identifying these potential risks.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Need to set up an encouraging risk-identification environment so that team members are willing to share their findings.</a:t>
            </a:r>
          </a:p>
          <a:p>
            <a:pPr lvl="3" eaLnBrk="1" hangingPunct="1">
              <a:lnSpc>
                <a:spcPct val="90000"/>
              </a:lnSpc>
            </a:pPr>
            <a:r>
              <a:rPr lang="en-US"/>
              <a:t>“</a:t>
            </a:r>
            <a:r>
              <a:rPr lang="en-US" b="1" i="1"/>
              <a:t>Assuming that the problems will not occur does not prevent their occurrence.</a:t>
            </a:r>
            <a:r>
              <a:rPr lang="en-US"/>
              <a:t>”</a:t>
            </a:r>
            <a:endParaRPr lang="en-AU"/>
          </a:p>
          <a:p>
            <a:pPr lvl="2" eaLnBrk="1" hangingPunct="1">
              <a:lnSpc>
                <a:spcPct val="90000"/>
              </a:lnSpc>
            </a:pPr>
            <a:r>
              <a:rPr lang="en-US"/>
              <a:t>More difficult to find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Need to involve project team members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Need an environment that encourages risk assessment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80D0309-6B54-4B67-BDF5-9CEF90AAB37C}" type="slidenum">
              <a:rPr lang="en-US"/>
              <a:pPr/>
              <a:t>21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42875"/>
            <a:ext cx="8382000" cy="533400"/>
          </a:xfrm>
        </p:spPr>
        <p:txBody>
          <a:bodyPr/>
          <a:lstStyle/>
          <a:p>
            <a:pPr eaLnBrk="1" hangingPunct="1"/>
            <a:r>
              <a:rPr lang="en-US" sz="3200"/>
              <a:t>Risk Categorization – Approach #1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771525"/>
            <a:ext cx="8610600" cy="5857875"/>
          </a:xfrm>
        </p:spPr>
        <p:txBody>
          <a:bodyPr/>
          <a:lstStyle/>
          <a:p>
            <a:pPr eaLnBrk="1" hangingPunct="1"/>
            <a:r>
              <a:rPr lang="en-US" sz="2400" dirty="0"/>
              <a:t>Project risks </a:t>
            </a:r>
          </a:p>
          <a:p>
            <a:pPr lvl="1" eaLnBrk="1" hangingPunct="1"/>
            <a:r>
              <a:rPr lang="en-US" sz="2000" dirty="0"/>
              <a:t>They threaten the </a:t>
            </a:r>
            <a:r>
              <a:rPr lang="en-US" sz="2000" u="sng" dirty="0"/>
              <a:t>project plan</a:t>
            </a:r>
          </a:p>
          <a:p>
            <a:pPr lvl="2" eaLnBrk="1" hangingPunct="1"/>
            <a:r>
              <a:rPr lang="en-US" sz="1800" dirty="0"/>
              <a:t>If they become real, it is likely that the </a:t>
            </a:r>
            <a:r>
              <a:rPr lang="en-US" sz="1800" u="sng" dirty="0"/>
              <a:t>project schedule</a:t>
            </a:r>
            <a:r>
              <a:rPr lang="en-US" sz="1800" dirty="0"/>
              <a:t> will slip and that costs will increase</a:t>
            </a:r>
          </a:p>
          <a:p>
            <a:pPr eaLnBrk="1" hangingPunct="1"/>
            <a:r>
              <a:rPr lang="en-US" sz="2400" dirty="0"/>
              <a:t>Technical risks </a:t>
            </a:r>
          </a:p>
          <a:p>
            <a:pPr lvl="1" eaLnBrk="1" hangingPunct="1"/>
            <a:r>
              <a:rPr lang="en-US" sz="2000" dirty="0"/>
              <a:t>They threaten the </a:t>
            </a:r>
            <a:r>
              <a:rPr lang="en-US" sz="2000" u="sng" dirty="0"/>
              <a:t>quality</a:t>
            </a:r>
            <a:r>
              <a:rPr lang="en-US" sz="2000" dirty="0"/>
              <a:t> and </a:t>
            </a:r>
            <a:r>
              <a:rPr lang="en-US" sz="2000" u="sng" dirty="0"/>
              <a:t>timeliness</a:t>
            </a:r>
            <a:r>
              <a:rPr lang="en-US" sz="2000" dirty="0"/>
              <a:t> of the software to be produced</a:t>
            </a:r>
          </a:p>
          <a:p>
            <a:pPr lvl="2" eaLnBrk="1" hangingPunct="1"/>
            <a:r>
              <a:rPr lang="en-US" sz="1800" dirty="0"/>
              <a:t>If they become real, </a:t>
            </a:r>
            <a:r>
              <a:rPr lang="en-US" sz="1800" u="sng" dirty="0"/>
              <a:t>implementation</a:t>
            </a:r>
            <a:r>
              <a:rPr lang="en-US" sz="1800" dirty="0"/>
              <a:t> may become difficult or impossible</a:t>
            </a:r>
          </a:p>
          <a:p>
            <a:pPr eaLnBrk="1" hangingPunct="1"/>
            <a:r>
              <a:rPr lang="en-US" sz="2400" dirty="0"/>
              <a:t>Business risks </a:t>
            </a:r>
          </a:p>
          <a:p>
            <a:pPr lvl="1" eaLnBrk="1" hangingPunct="1"/>
            <a:r>
              <a:rPr lang="en-US" sz="2000" dirty="0"/>
              <a:t>They threaten the </a:t>
            </a:r>
            <a:r>
              <a:rPr lang="en-US" sz="2000" u="sng" dirty="0"/>
              <a:t>viability</a:t>
            </a:r>
            <a:r>
              <a:rPr lang="en-US" sz="2000" dirty="0"/>
              <a:t> of the software to be built</a:t>
            </a:r>
          </a:p>
          <a:p>
            <a:pPr lvl="2" eaLnBrk="1" hangingPunct="1"/>
            <a:r>
              <a:rPr lang="en-US" sz="1800" dirty="0"/>
              <a:t>If they become real, they </a:t>
            </a:r>
            <a:r>
              <a:rPr lang="en-US" sz="1800" u="sng" dirty="0"/>
              <a:t>jeopardize</a:t>
            </a:r>
            <a:r>
              <a:rPr lang="en-US" sz="1800" dirty="0"/>
              <a:t> the project or the product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52D5E21-E9E2-46DB-8D94-AEF6751923C6}" type="slidenum">
              <a:rPr lang="en-US"/>
              <a:pPr/>
              <a:t>22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42875"/>
            <a:ext cx="8382000" cy="533400"/>
          </a:xfrm>
        </p:spPr>
        <p:txBody>
          <a:bodyPr/>
          <a:lstStyle/>
          <a:p>
            <a:pPr eaLnBrk="1" hangingPunct="1"/>
            <a:r>
              <a:rPr lang="en-US" sz="3200"/>
              <a:t>Risk Categorization – Approach #1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771525"/>
            <a:ext cx="8610600" cy="5857875"/>
          </a:xfrm>
        </p:spPr>
        <p:txBody>
          <a:bodyPr/>
          <a:lstStyle/>
          <a:p>
            <a:pPr eaLnBrk="1" hangingPunct="1"/>
            <a:r>
              <a:rPr lang="en-US"/>
              <a:t>Sub-categories of Business risks </a:t>
            </a:r>
          </a:p>
          <a:p>
            <a:pPr lvl="1" eaLnBrk="1" hangingPunct="1"/>
            <a:r>
              <a:rPr lang="en-US" b="1"/>
              <a:t>Market risk</a:t>
            </a:r>
            <a:r>
              <a:rPr lang="en-US"/>
              <a:t> – building an excellent product or system that no one really wants</a:t>
            </a:r>
          </a:p>
          <a:p>
            <a:pPr lvl="1" eaLnBrk="1" hangingPunct="1"/>
            <a:r>
              <a:rPr lang="en-US" b="1"/>
              <a:t>Strategic risk</a:t>
            </a:r>
            <a:r>
              <a:rPr lang="en-US"/>
              <a:t> – building a product that no longer fits into the overall business strategy for the company</a:t>
            </a:r>
          </a:p>
          <a:p>
            <a:pPr lvl="1" eaLnBrk="1" hangingPunct="1"/>
            <a:r>
              <a:rPr lang="en-US" b="1"/>
              <a:t>Sales risk</a:t>
            </a:r>
            <a:r>
              <a:rPr lang="en-US"/>
              <a:t> – building a product that the sales force doesn't understand how to sell</a:t>
            </a:r>
          </a:p>
          <a:p>
            <a:pPr lvl="1" eaLnBrk="1" hangingPunct="1"/>
            <a:r>
              <a:rPr lang="en-US" b="1"/>
              <a:t>Management risk</a:t>
            </a:r>
            <a:r>
              <a:rPr lang="en-US"/>
              <a:t> – losing the support of senior management due to a change in focus or a change in people</a:t>
            </a:r>
          </a:p>
          <a:p>
            <a:pPr lvl="1" eaLnBrk="1" hangingPunct="1"/>
            <a:r>
              <a:rPr lang="en-US" b="1"/>
              <a:t>Budget risk</a:t>
            </a:r>
            <a:r>
              <a:rPr lang="en-US"/>
              <a:t> – losing budgetary or personnel commitment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06C339A-DD09-4213-8350-3F7A2EF60C3E}" type="slidenum">
              <a:rPr lang="en-US"/>
              <a:pPr/>
              <a:t>23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71450"/>
            <a:ext cx="8382000" cy="609600"/>
          </a:xfrm>
        </p:spPr>
        <p:txBody>
          <a:bodyPr/>
          <a:lstStyle/>
          <a:p>
            <a:pPr eaLnBrk="1" hangingPunct="1"/>
            <a:r>
              <a:rPr lang="en-US" sz="3200"/>
              <a:t>Risk Categorization – Approach #2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838200"/>
            <a:ext cx="8534400" cy="5562600"/>
          </a:xfrm>
        </p:spPr>
        <p:txBody>
          <a:bodyPr/>
          <a:lstStyle/>
          <a:p>
            <a:pPr eaLnBrk="1" hangingPunct="1"/>
            <a:r>
              <a:rPr lang="en-US" dirty="0"/>
              <a:t>Known risks</a:t>
            </a:r>
          </a:p>
          <a:p>
            <a:pPr lvl="1" eaLnBrk="1" hangingPunct="1"/>
            <a:r>
              <a:rPr lang="en-US" dirty="0"/>
              <a:t>Those risks that can be </a:t>
            </a:r>
            <a:r>
              <a:rPr lang="en-US" u="sng" dirty="0"/>
              <a:t>uncovered</a:t>
            </a:r>
            <a:r>
              <a:rPr lang="en-US" dirty="0"/>
              <a:t> after careful evaluation of the project plan, the business and technical environment in which the project is being developed, and other reliable information sources (e.g., unrealistic delivery date)</a:t>
            </a:r>
          </a:p>
          <a:p>
            <a:pPr eaLnBrk="1" hangingPunct="1"/>
            <a:r>
              <a:rPr lang="en-US" dirty="0"/>
              <a:t>Predictable risks</a:t>
            </a:r>
          </a:p>
          <a:p>
            <a:pPr lvl="1" eaLnBrk="1" hangingPunct="1"/>
            <a:r>
              <a:rPr lang="en-US" dirty="0"/>
              <a:t>Those risks that are </a:t>
            </a:r>
            <a:r>
              <a:rPr lang="en-US" u="sng" dirty="0"/>
              <a:t>extrapolated</a:t>
            </a:r>
            <a:r>
              <a:rPr lang="en-US" dirty="0"/>
              <a:t> from past project experience (e.g., past turnover)</a:t>
            </a:r>
          </a:p>
          <a:p>
            <a:pPr eaLnBrk="1" hangingPunct="1"/>
            <a:r>
              <a:rPr lang="en-US" dirty="0"/>
              <a:t>Unpredictable risks</a:t>
            </a:r>
          </a:p>
          <a:p>
            <a:pPr lvl="1" eaLnBrk="1" hangingPunct="1"/>
            <a:r>
              <a:rPr lang="en-US" dirty="0"/>
              <a:t>Those risks that can and do occur, but are extremely </a:t>
            </a:r>
            <a:r>
              <a:rPr lang="en-US" u="sng" dirty="0"/>
              <a:t>difficult to identify</a:t>
            </a:r>
            <a:r>
              <a:rPr lang="en-US" dirty="0"/>
              <a:t> in advance</a:t>
            </a:r>
          </a:p>
          <a:p>
            <a:pPr lvl="1" eaLnBrk="1" hangingPunct="1"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0881035-D2F7-47A0-A3A9-26902A3CD559}" type="slidenum">
              <a:rPr lang="en-US"/>
              <a:pPr/>
              <a:t>24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pPr eaLnBrk="1" hangingPunct="1"/>
            <a:r>
              <a:rPr lang="en-US" sz="3200"/>
              <a:t>Reactive vs. Proactive Risk Strategies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762000"/>
            <a:ext cx="8610600" cy="5715000"/>
          </a:xfrm>
        </p:spPr>
        <p:txBody>
          <a:bodyPr/>
          <a:lstStyle/>
          <a:p>
            <a:pPr eaLnBrk="1" hangingPunct="1"/>
            <a:r>
              <a:rPr lang="en-US" u="sng" dirty="0"/>
              <a:t>Reactive</a:t>
            </a:r>
            <a:r>
              <a:rPr lang="en-US" dirty="0"/>
              <a:t> risk strategies</a:t>
            </a:r>
          </a:p>
          <a:p>
            <a:pPr lvl="1" eaLnBrk="1" hangingPunct="1"/>
            <a:r>
              <a:rPr lang="en-US" dirty="0"/>
              <a:t>Nothing is done about risks until something goes wrong</a:t>
            </a:r>
          </a:p>
          <a:p>
            <a:pPr lvl="2" eaLnBrk="1" hangingPunct="1"/>
            <a:r>
              <a:rPr lang="en-US" dirty="0"/>
              <a:t>The team then comes into action to correct the problem rapidly (fire fighting)</a:t>
            </a:r>
          </a:p>
          <a:p>
            <a:pPr lvl="2" eaLnBrk="1" hangingPunct="1"/>
            <a:r>
              <a:rPr lang="en-US" dirty="0"/>
              <a:t>The majority of software teams and managers rely on this approach ("Don't worry, I'll think of something“)</a:t>
            </a:r>
          </a:p>
          <a:p>
            <a:pPr eaLnBrk="1" hangingPunct="1"/>
            <a:r>
              <a:rPr lang="en-US" u="sng" dirty="0"/>
              <a:t>Proactive</a:t>
            </a:r>
            <a:r>
              <a:rPr lang="en-US" dirty="0"/>
              <a:t> risk strategies</a:t>
            </a:r>
          </a:p>
          <a:p>
            <a:pPr lvl="1" eaLnBrk="1" hangingPunct="1"/>
            <a:r>
              <a:rPr lang="en-US" dirty="0"/>
              <a:t>Primary objective is to </a:t>
            </a:r>
            <a:r>
              <a:rPr lang="en-US" u="sng" dirty="0"/>
              <a:t>avoid risk</a:t>
            </a:r>
            <a:r>
              <a:rPr lang="en-US" dirty="0"/>
              <a:t> and to have a </a:t>
            </a:r>
            <a:r>
              <a:rPr lang="en-US" u="sng" dirty="0"/>
              <a:t>contingency plan</a:t>
            </a:r>
            <a:r>
              <a:rPr lang="en-US" dirty="0"/>
              <a:t> in place to handle unavoidable risks in a controlled and effective manner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612CA89-CB2E-44A9-B095-FDAF90998EA2}" type="slidenum">
              <a:rPr lang="en-US"/>
              <a:pPr/>
              <a:t>25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5725"/>
            <a:ext cx="8229600" cy="376238"/>
          </a:xfrm>
        </p:spPr>
        <p:txBody>
          <a:bodyPr/>
          <a:lstStyle/>
          <a:p>
            <a:pPr eaLnBrk="1" hangingPunct="1"/>
            <a:r>
              <a:rPr lang="en-US" sz="3600"/>
              <a:t>Identify high level project risks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562600"/>
          </a:xfrm>
        </p:spPr>
        <p:txBody>
          <a:bodyPr/>
          <a:lstStyle/>
          <a:p>
            <a:pPr eaLnBrk="1" hangingPunct="1"/>
            <a:r>
              <a:rPr lang="en-US"/>
              <a:t>At the beginning of a project, management might expect elaborate plans even though they are ignorant of many important factors affecting the project</a:t>
            </a:r>
          </a:p>
          <a:p>
            <a:pPr lvl="1" eaLnBrk="1" hangingPunct="1"/>
            <a:r>
              <a:rPr lang="en-US"/>
              <a:t>For example, until we investigate in detail the users’ requirements we cannot estimate the effort needed to build a system to meet those requirements</a:t>
            </a:r>
          </a:p>
          <a:p>
            <a:pPr lvl="1" eaLnBrk="1" hangingPunct="1"/>
            <a:r>
              <a:rPr lang="en-US"/>
              <a:t>The greater the uncertainties at the beginning, the greater the risk that the project will be unsuccessful</a:t>
            </a:r>
          </a:p>
          <a:p>
            <a:pPr lvl="1" eaLnBrk="1" hangingPunct="1"/>
            <a:r>
              <a:rPr lang="en-US"/>
              <a:t>Once we recognize a particular area of uncertainty we can, take steps to reduce its uncertainty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D0278DE-0CC0-4405-83B0-28D9CEFC12F2}" type="slidenum">
              <a:rPr lang="en-US"/>
              <a:pPr/>
              <a:t>26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Project Risks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Factors that cause a project to be delayed or over-budget</a:t>
            </a:r>
          </a:p>
          <a:p>
            <a:pPr eaLnBrk="1" hangingPunct="1"/>
            <a:r>
              <a:rPr lang="en-US"/>
              <a:t>Nature of Project Risks</a:t>
            </a:r>
          </a:p>
          <a:p>
            <a:pPr lvl="1" eaLnBrk="1" hangingPunct="1"/>
            <a:r>
              <a:rPr lang="en-US"/>
              <a:t>Planning assumptions</a:t>
            </a:r>
          </a:p>
          <a:p>
            <a:pPr lvl="2" eaLnBrk="1" hangingPunct="1"/>
            <a:r>
              <a:rPr lang="en-US"/>
              <a:t>Why assumptions</a:t>
            </a:r>
          </a:p>
          <a:p>
            <a:pPr lvl="3" eaLnBrk="1" hangingPunct="1"/>
            <a:r>
              <a:rPr lang="en-US"/>
              <a:t>Uncertainties in early stage of the project</a:t>
            </a:r>
          </a:p>
          <a:p>
            <a:pPr lvl="3" eaLnBrk="1" hangingPunct="1"/>
            <a:r>
              <a:rPr lang="en-US"/>
              <a:t>“Everything will go smoothly”</a:t>
            </a:r>
          </a:p>
          <a:p>
            <a:pPr lvl="4" eaLnBrk="1" hangingPunct="1"/>
            <a:r>
              <a:rPr lang="en-US"/>
              <a:t>Environment is reliable and fixed</a:t>
            </a:r>
          </a:p>
          <a:p>
            <a:pPr lvl="4" eaLnBrk="1" hangingPunct="1"/>
            <a:r>
              <a:rPr lang="en-US"/>
              <a:t>Design will be perfect first time</a:t>
            </a:r>
          </a:p>
          <a:p>
            <a:pPr lvl="4" eaLnBrk="1" hangingPunct="1"/>
            <a:r>
              <a:rPr lang="en-US"/>
              <a:t>Coding will be ‘nearly perfect’</a:t>
            </a:r>
          </a:p>
          <a:p>
            <a:pPr lvl="1" eaLnBrk="1" hangingPunct="1"/>
            <a:r>
              <a:rPr lang="en-US"/>
              <a:t>Guidelines</a:t>
            </a:r>
          </a:p>
          <a:p>
            <a:pPr lvl="2" eaLnBrk="1" hangingPunct="1"/>
            <a:r>
              <a:rPr lang="en-US"/>
              <a:t>List all the assumptions</a:t>
            </a:r>
          </a:p>
          <a:p>
            <a:pPr lvl="2" eaLnBrk="1" hangingPunct="1"/>
            <a:r>
              <a:rPr lang="en-US"/>
              <a:t>Identify the effects of these assumptions on the project if they are no longer valid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3EC89BB-FE3E-453F-9255-0153EEB2BF3C}" type="slidenum">
              <a:rPr lang="en-US"/>
              <a:pPr/>
              <a:t>27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Nature of Project Risks 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dirty="0"/>
              <a:t>Estimation Errors</a:t>
            </a:r>
          </a:p>
          <a:p>
            <a:pPr lvl="2" eaLnBrk="1" hangingPunct="1"/>
            <a:r>
              <a:rPr lang="en-US" sz="2400" dirty="0"/>
              <a:t>Difficult to have accurate size or time estimations</a:t>
            </a:r>
          </a:p>
          <a:p>
            <a:pPr lvl="1" eaLnBrk="1" hangingPunct="1"/>
            <a:r>
              <a:rPr lang="en-US" dirty="0"/>
              <a:t>Estimation can be improved by analyzing historic data for similar tasks and similar projects</a:t>
            </a:r>
          </a:p>
          <a:p>
            <a:pPr lvl="2" eaLnBrk="1" hangingPunct="1"/>
            <a:r>
              <a:rPr lang="en-US" sz="2400" dirty="0"/>
              <a:t>Keep historic data of your estimation and the actual performance</a:t>
            </a:r>
          </a:p>
          <a:p>
            <a:pPr lvl="2" eaLnBrk="1" hangingPunct="1"/>
            <a:r>
              <a:rPr lang="en-US" sz="2400" dirty="0"/>
              <a:t>Compare your estimation and the actual value</a:t>
            </a:r>
          </a:p>
          <a:p>
            <a:pPr lvl="2" eaLnBrk="1" hangingPunct="1"/>
            <a:r>
              <a:rPr lang="en-US" sz="2400" dirty="0"/>
              <a:t>Classify the tasks that are easy or difficult to give accurate estimation</a:t>
            </a:r>
          </a:p>
          <a:p>
            <a:pPr lvl="4" eaLnBrk="1" hangingPunct="1"/>
            <a:endParaRPr lang="en-US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CDC93BF-FC6F-466D-B154-F504E404547F}" type="slidenum">
              <a:rPr lang="en-US"/>
              <a:pPr/>
              <a:t>28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Nature of Project Risks 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sz="2800"/>
              <a:t>Eventualities</a:t>
            </a:r>
          </a:p>
          <a:p>
            <a:pPr lvl="2" eaLnBrk="1" hangingPunct="1"/>
            <a:r>
              <a:rPr lang="en-US" sz="2400"/>
              <a:t>Unexpected and unimaginable events</a:t>
            </a:r>
          </a:p>
          <a:p>
            <a:pPr lvl="2" eaLnBrk="1" hangingPunct="1"/>
            <a:r>
              <a:rPr lang="en-US" sz="2400"/>
              <a:t>Common unexpected events</a:t>
            </a:r>
          </a:p>
          <a:p>
            <a:pPr lvl="3" eaLnBrk="1" hangingPunct="1"/>
            <a:r>
              <a:rPr lang="en-US" sz="2000"/>
              <a:t>Hardware cannot be delivered on time</a:t>
            </a:r>
            <a:endParaRPr lang="en-AU" sz="2000"/>
          </a:p>
          <a:p>
            <a:pPr lvl="3" eaLnBrk="1" hangingPunct="1"/>
            <a:r>
              <a:rPr lang="en-US" sz="2000"/>
              <a:t>Requirement specification needs to be rewritten</a:t>
            </a:r>
          </a:p>
          <a:p>
            <a:pPr lvl="3" eaLnBrk="1" hangingPunct="1"/>
            <a:r>
              <a:rPr lang="en-US" sz="2000"/>
              <a:t>Staffing problem</a:t>
            </a:r>
          </a:p>
          <a:p>
            <a:pPr lvl="1" eaLnBrk="1" hangingPunct="1"/>
            <a:endParaRPr lang="en-US"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659ED26-9DD5-4B07-B102-E536F55F9B71}" type="slidenum">
              <a:rPr lang="en-US"/>
              <a:pPr/>
              <a:t>29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Common Risk Factors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990600"/>
            <a:ext cx="4295775" cy="5410200"/>
          </a:xfrm>
        </p:spPr>
        <p:txBody>
          <a:bodyPr/>
          <a:lstStyle/>
          <a:p>
            <a:pPr eaLnBrk="1" hangingPunct="1"/>
            <a:r>
              <a:rPr lang="en-US"/>
              <a:t>Application factors</a:t>
            </a:r>
          </a:p>
          <a:p>
            <a:pPr eaLnBrk="1" hangingPunct="1"/>
            <a:r>
              <a:rPr lang="en-US"/>
              <a:t>Staff factors</a:t>
            </a:r>
          </a:p>
          <a:p>
            <a:pPr eaLnBrk="1" hangingPunct="1"/>
            <a:r>
              <a:rPr lang="en-US"/>
              <a:t>Project factors</a:t>
            </a:r>
          </a:p>
          <a:p>
            <a:pPr eaLnBrk="1" hangingPunct="1"/>
            <a:r>
              <a:rPr lang="en-US"/>
              <a:t>Hardware and software factors</a:t>
            </a:r>
          </a:p>
        </p:txBody>
      </p:sp>
      <p:sp>
        <p:nvSpPr>
          <p:cNvPr id="2560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19625" y="990600"/>
            <a:ext cx="4295775" cy="5410200"/>
          </a:xfrm>
        </p:spPr>
        <p:txBody>
          <a:bodyPr/>
          <a:lstStyle/>
          <a:p>
            <a:pPr eaLnBrk="1" hangingPunct="1"/>
            <a:r>
              <a:rPr lang="en-US"/>
              <a:t>Changeover factors</a:t>
            </a:r>
          </a:p>
          <a:p>
            <a:pPr eaLnBrk="1" hangingPunct="1"/>
            <a:r>
              <a:rPr lang="en-US"/>
              <a:t>Supplier factors</a:t>
            </a:r>
          </a:p>
          <a:p>
            <a:pPr eaLnBrk="1" hangingPunct="1"/>
            <a:r>
              <a:rPr lang="en-US"/>
              <a:t>Environment factors</a:t>
            </a:r>
          </a:p>
          <a:p>
            <a:pPr eaLnBrk="1" hangingPunct="1"/>
            <a:r>
              <a:rPr lang="en-US"/>
              <a:t>Health and safety factors</a:t>
            </a:r>
            <a:endParaRPr lang="en-A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B133299-97EB-48BA-850C-2816A8D6B9EA}" type="slidenum">
              <a:rPr lang="en-US"/>
              <a:pPr/>
              <a:t>3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76200"/>
            <a:ext cx="7772400" cy="609600"/>
          </a:xfrm>
        </p:spPr>
        <p:txBody>
          <a:bodyPr/>
          <a:lstStyle/>
          <a:p>
            <a:pPr eaLnBrk="1" hangingPunct="1"/>
            <a:r>
              <a:rPr lang="en-US"/>
              <a:t>Definition of Risk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610600" cy="5791200"/>
          </a:xfrm>
        </p:spPr>
        <p:txBody>
          <a:bodyPr/>
          <a:lstStyle/>
          <a:p>
            <a:pPr eaLnBrk="1" hangingPunct="1"/>
            <a:r>
              <a:rPr lang="en-US"/>
              <a:t>A more general definition of project </a:t>
            </a:r>
            <a:r>
              <a:rPr lang="en-US" b="1">
                <a:solidFill>
                  <a:srgbClr val="FF3300"/>
                </a:solidFill>
              </a:rPr>
              <a:t>risk</a:t>
            </a:r>
            <a:r>
              <a:rPr lang="en-US"/>
              <a:t> is an uncertainty that can have a negative or positive effect on meeting project objectives</a:t>
            </a:r>
          </a:p>
          <a:p>
            <a:pPr lvl="1" eaLnBrk="1" hangingPunct="1"/>
            <a:r>
              <a:rPr lang="en-US"/>
              <a:t>The goal of project risk management is to minimize potential negative risks while maximizing potential positive risks</a:t>
            </a:r>
            <a:endParaRPr lang="en-US" sz="3600"/>
          </a:p>
          <a:p>
            <a:pPr eaLnBrk="1" hangingPunct="1"/>
            <a:r>
              <a:rPr lang="en-US"/>
              <a:t>Two characteristics of risk</a:t>
            </a:r>
          </a:p>
          <a:p>
            <a:pPr lvl="1" eaLnBrk="1" hangingPunct="1"/>
            <a:r>
              <a:rPr lang="en-US"/>
              <a:t>Uncertainty – the risk may or  may not happen, that is, there are no 100% risks (those, instead, are called constraints)</a:t>
            </a:r>
          </a:p>
          <a:p>
            <a:pPr lvl="1" eaLnBrk="1" hangingPunct="1"/>
            <a:r>
              <a:rPr lang="en-US"/>
              <a:t>Loss – the risk becomes a reality and unwanted consequences or losses occur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A3DC4BC-93FD-41B8-B5DA-6F23F5C78412}" type="slidenum">
              <a:rPr lang="en-US"/>
              <a:pPr/>
              <a:t>30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 Factors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Nature of the application (A </a:t>
            </a:r>
            <a:r>
              <a:rPr lang="en-US">
                <a:solidFill>
                  <a:srgbClr val="FF3300"/>
                </a:solidFill>
              </a:rPr>
              <a:t>critical</a:t>
            </a:r>
            <a:r>
              <a:rPr lang="en-US"/>
              <a:t> factor to the success of the project)</a:t>
            </a:r>
          </a:p>
          <a:p>
            <a:pPr lvl="1" eaLnBrk="1" hangingPunct="1"/>
            <a:r>
              <a:rPr lang="en-US"/>
              <a:t>A data processing application or a life-critical system (e.g. X-ray emission system)</a:t>
            </a:r>
          </a:p>
          <a:p>
            <a:pPr eaLnBrk="1" hangingPunct="1"/>
            <a:r>
              <a:rPr lang="en-US"/>
              <a:t>Expected size of the application </a:t>
            </a:r>
          </a:p>
          <a:p>
            <a:pPr lvl="1" eaLnBrk="1" hangingPunct="1"/>
            <a:r>
              <a:rPr lang="en-US"/>
              <a:t>(The </a:t>
            </a:r>
            <a:r>
              <a:rPr lang="en-US">
                <a:solidFill>
                  <a:srgbClr val="FF3300"/>
                </a:solidFill>
              </a:rPr>
              <a:t>larger</a:t>
            </a:r>
            <a:r>
              <a:rPr lang="en-US"/>
              <a:t> is the size, the </a:t>
            </a:r>
            <a:r>
              <a:rPr lang="en-US">
                <a:solidFill>
                  <a:srgbClr val="FF3300"/>
                </a:solidFill>
              </a:rPr>
              <a:t>higher</a:t>
            </a:r>
            <a:r>
              <a:rPr lang="en-US"/>
              <a:t> is the </a:t>
            </a:r>
            <a:r>
              <a:rPr lang="en-US">
                <a:solidFill>
                  <a:srgbClr val="FF3300"/>
                </a:solidFill>
              </a:rPr>
              <a:t>chance of errors</a:t>
            </a:r>
            <a:r>
              <a:rPr lang="en-US"/>
              <a:t>, </a:t>
            </a:r>
            <a:r>
              <a:rPr lang="en-US">
                <a:solidFill>
                  <a:srgbClr val="FF3300"/>
                </a:solidFill>
              </a:rPr>
              <a:t>communication</a:t>
            </a:r>
            <a:r>
              <a:rPr lang="en-US"/>
              <a:t> and </a:t>
            </a:r>
            <a:r>
              <a:rPr lang="en-US">
                <a:solidFill>
                  <a:srgbClr val="FF3300"/>
                </a:solidFill>
              </a:rPr>
              <a:t>management</a:t>
            </a:r>
            <a:r>
              <a:rPr lang="en-US"/>
              <a:t> problems)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373221D-8057-419A-894A-AD3597D75171}" type="slidenum">
              <a:rPr lang="en-US"/>
              <a:pPr/>
              <a:t>31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Staff Factors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63000" cy="5562600"/>
          </a:xfrm>
        </p:spPr>
        <p:txBody>
          <a:bodyPr/>
          <a:lstStyle/>
          <a:p>
            <a:pPr marL="533400" indent="-533400" eaLnBrk="1" hangingPunct="1"/>
            <a:r>
              <a:rPr lang="en-US" sz="2400" dirty="0"/>
              <a:t>Experience and skills </a:t>
            </a:r>
          </a:p>
          <a:p>
            <a:pPr marL="914400" lvl="1" indent="-457200" eaLnBrk="1" hangingPunct="1"/>
            <a:r>
              <a:rPr lang="en-US" sz="2000" dirty="0"/>
              <a:t>Experience</a:t>
            </a:r>
            <a:r>
              <a:rPr lang="en-AU" sz="2000" dirty="0"/>
              <a:t>d</a:t>
            </a:r>
            <a:r>
              <a:rPr lang="en-US" sz="2000" dirty="0"/>
              <a:t> programmers are less likely to make errors.</a:t>
            </a:r>
          </a:p>
          <a:p>
            <a:pPr marL="533400" indent="-533400" eaLnBrk="1" hangingPunct="1"/>
            <a:r>
              <a:rPr lang="en-US" sz="2400" dirty="0"/>
              <a:t>Appropriateness of experience</a:t>
            </a:r>
          </a:p>
          <a:p>
            <a:pPr marL="914400" lvl="1" indent="-457200" eaLnBrk="1" hangingPunct="1"/>
            <a:r>
              <a:rPr lang="en-US" sz="2000" dirty="0"/>
              <a:t>Experience in coding C++ or Java may not be related to coding in some other programming language.</a:t>
            </a:r>
          </a:p>
          <a:p>
            <a:pPr marL="533400" indent="-533400" eaLnBrk="1" hangingPunct="1"/>
            <a:r>
              <a:rPr lang="en-US" sz="2400" dirty="0"/>
              <a:t>Staff satisfaction</a:t>
            </a:r>
          </a:p>
          <a:p>
            <a:pPr marL="914400" lvl="1" indent="-457200" eaLnBrk="1" hangingPunct="1"/>
            <a:r>
              <a:rPr lang="en-US" sz="2000" b="1" dirty="0">
                <a:solidFill>
                  <a:srgbClr val="FF3300"/>
                </a:solidFill>
              </a:rPr>
              <a:t>Dissatisfied</a:t>
            </a:r>
            <a:r>
              <a:rPr lang="en-US" sz="2000" dirty="0"/>
              <a:t> or </a:t>
            </a:r>
            <a:r>
              <a:rPr lang="en-US" sz="2000" b="1" dirty="0">
                <a:solidFill>
                  <a:srgbClr val="FF3300"/>
                </a:solidFill>
              </a:rPr>
              <a:t>Unmotivated</a:t>
            </a:r>
            <a:r>
              <a:rPr lang="en-US" sz="2000" dirty="0"/>
              <a:t> staff may cause a project to fail.</a:t>
            </a:r>
          </a:p>
          <a:p>
            <a:pPr marL="533400" indent="-533400" eaLnBrk="1" hangingPunct="1"/>
            <a:r>
              <a:rPr lang="en-US" sz="2400" dirty="0"/>
              <a:t>Staff turn-over rates</a:t>
            </a:r>
          </a:p>
          <a:p>
            <a:pPr marL="914400" lvl="1" indent="-457200" eaLnBrk="1" hangingPunct="1"/>
            <a:r>
              <a:rPr lang="en-US" sz="2000" dirty="0"/>
              <a:t>Key personnel leaving unexpectedly would cause a project to fail.</a:t>
            </a:r>
          </a:p>
          <a:p>
            <a:pPr marL="914400" lvl="1" indent="-457200" eaLnBrk="1" hangingPunct="1"/>
            <a:r>
              <a:rPr lang="en-US" sz="2000" dirty="0"/>
              <a:t>High turn-over rate would cause much communication overhead and may delay a project.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F04308-E8FA-4EEB-A59C-E738D390A34F}" type="slidenum">
              <a:rPr lang="en-US"/>
              <a:pPr/>
              <a:t>32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Project Factors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Project objectives:</a:t>
            </a:r>
          </a:p>
          <a:p>
            <a:pPr lvl="1" eaLnBrk="1" hangingPunct="1"/>
            <a:r>
              <a:rPr lang="en-US" dirty="0"/>
              <a:t>Unclear to every team member and user</a:t>
            </a:r>
          </a:p>
          <a:p>
            <a:pPr eaLnBrk="1" hangingPunct="1"/>
            <a:r>
              <a:rPr lang="en-US" dirty="0"/>
              <a:t>Project methods:</a:t>
            </a:r>
          </a:p>
          <a:p>
            <a:pPr lvl="1" eaLnBrk="1" hangingPunct="1"/>
            <a:r>
              <a:rPr lang="en-US" dirty="0"/>
              <a:t>Unstructured methods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EE24B6F-83FD-47A5-A88C-CB0F68494729}" type="slidenum">
              <a:rPr lang="en-US"/>
              <a:pPr/>
              <a:t>33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Hardware and Software Factors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New hardware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Stability of the new hardware system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/>
              <a:t>Usually, new hardware system</a:t>
            </a:r>
            <a:r>
              <a:rPr lang="en-AU" sz="1800"/>
              <a:t>s</a:t>
            </a:r>
            <a:r>
              <a:rPr lang="en-US" sz="1800"/>
              <a:t> are not so stable at their early stage.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Cross platform development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Development platform is not the operation platform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Does the language used support cross platform development?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/>
              <a:t>Platform Issue</a:t>
            </a:r>
            <a:r>
              <a:rPr lang="en-US" sz="2000"/>
              <a:t>:</a:t>
            </a:r>
            <a:endParaRPr lang="en-US" sz="2000" b="1"/>
          </a:p>
          <a:p>
            <a:pPr lvl="2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/>
              <a:t>Normally, the development platform and the operation platform are not </a:t>
            </a:r>
            <a:r>
              <a:rPr lang="en-AU" sz="1800"/>
              <a:t>exactly </a:t>
            </a:r>
            <a:r>
              <a:rPr lang="en-US" sz="1800"/>
              <a:t>the same.</a:t>
            </a:r>
          </a:p>
          <a:p>
            <a:pPr lvl="2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/>
              <a:t>Adjustment is needed to cater for the operation platform.  This leads to extra time and effort.</a:t>
            </a:r>
          </a:p>
          <a:p>
            <a:pPr lvl="2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/>
              <a:t>Problems may only occur in the operation platform.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/>
              <a:t>Language Issue</a:t>
            </a:r>
            <a:r>
              <a:rPr lang="en-US" sz="2000"/>
              <a:t>:</a:t>
            </a:r>
          </a:p>
          <a:p>
            <a:pPr lvl="2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/>
              <a:t>Availability of languages in the development platform as well as the operation platform</a:t>
            </a:r>
          </a:p>
          <a:p>
            <a:pPr lvl="2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/>
              <a:t>High portability languages should be used such as C, C++, and Java.</a:t>
            </a:r>
          </a:p>
          <a:p>
            <a:pPr lvl="2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/>
              <a:t>This also relates to the skills of the staff.</a:t>
            </a:r>
          </a:p>
          <a:p>
            <a:pPr lvl="2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/>
              <a:t>Integration issues of different development off-the-shelf components such as VB, ODBC, Java, and JDBC.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259BF66-0F5F-4B4E-9391-951E420BA1E0}" type="slidenum">
              <a:rPr lang="en-US"/>
              <a:pPr/>
              <a:t>34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Changeover Factors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‘All-in-one’ changeover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Too risky.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new system is put into operation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Incremental or gradual changeover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Adding new components to the system by phases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Not always practical because it involves too many issues such as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/>
              <a:t>the order of integration of the components,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/>
              <a:t>the scheduling of the components,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/>
              <a:t>the interface between the replaced components and the replacing components, and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/>
              <a:t>training of operation personnel.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Parallel changeover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Both the existing system and the new system are used in parallel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Too costly.  Sometimes, it is impossible.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439DE0A-05F0-4515-9C3B-CD2606B1D595}" type="slidenum">
              <a:rPr lang="en-US"/>
              <a:pPr/>
              <a:t>35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Supplier Factors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Late delivery of hardware</a:t>
            </a:r>
          </a:p>
          <a:p>
            <a:pPr eaLnBrk="1" hangingPunct="1"/>
            <a:r>
              <a:rPr lang="en-US"/>
              <a:t>Instability of hardware</a:t>
            </a:r>
          </a:p>
          <a:p>
            <a:pPr eaLnBrk="1" hangingPunct="1"/>
            <a:r>
              <a:rPr lang="en-US"/>
              <a:t>Late completion of building sites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C73E850-4028-43CA-B74E-3BC30A008D84}" type="slidenum">
              <a:rPr lang="en-US"/>
              <a:pPr/>
              <a:t>36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Environment Factors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Changes in environment such as hardware platforms</a:t>
            </a:r>
          </a:p>
          <a:p>
            <a:pPr eaLnBrk="1" hangingPunct="1"/>
            <a:r>
              <a:rPr lang="en-US"/>
              <a:t>Changes in government policies</a:t>
            </a:r>
          </a:p>
          <a:p>
            <a:pPr eaLnBrk="1" hangingPunct="1"/>
            <a:r>
              <a:rPr lang="en-US"/>
              <a:t>Changes in business rules</a:t>
            </a:r>
          </a:p>
          <a:p>
            <a:pPr eaLnBrk="1" hangingPunct="1"/>
            <a:r>
              <a:rPr lang="en-US"/>
              <a:t>Restructuring of organizations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3E75085-F6B9-49D4-AC38-92DBE60AEEE4}" type="slidenum">
              <a:rPr lang="en-US"/>
              <a:pPr/>
              <a:t>37</a:t>
            </a:fld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Health and Safety Factors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Health and safety of staff and environment</a:t>
            </a:r>
          </a:p>
          <a:p>
            <a:pPr lvl="1" eaLnBrk="1" hangingPunct="1"/>
            <a:r>
              <a:rPr lang="en-US"/>
              <a:t>Staff sickness, death etc.</a:t>
            </a:r>
          </a:p>
          <a:p>
            <a:pPr lvl="1" eaLnBrk="1" hangingPunct="1"/>
            <a:r>
              <a:rPr lang="en-US"/>
              <a:t>Any tragic accident to staff</a:t>
            </a:r>
            <a:endParaRPr lang="en-A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FBDD53C-0062-4EA9-A412-AE1531D5A69F}" type="slidenum">
              <a:rPr lang="en-US"/>
              <a:pPr/>
              <a:t>4</a:t>
            </a:fld>
            <a:endParaRPr lang="en-US"/>
          </a:p>
        </p:txBody>
      </p:sp>
      <p:sp>
        <p:nvSpPr>
          <p:cNvPr id="5124" name="Rectangle 1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Potential Negative Risk Conditions Associated With Each Knowledge Area</a:t>
            </a:r>
          </a:p>
        </p:txBody>
      </p:sp>
      <p:graphicFrame>
        <p:nvGraphicFramePr>
          <p:cNvPr id="239751" name="Group 13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416023"/>
              </p:ext>
            </p:extLst>
          </p:nvPr>
        </p:nvGraphicFramePr>
        <p:xfrm>
          <a:off x="152400" y="990600"/>
          <a:ext cx="8763000" cy="5563236"/>
        </p:xfrm>
        <a:graphic>
          <a:graphicData uri="http://schemas.openxmlformats.org/drawingml/2006/table">
            <a:tbl>
              <a:tblPr/>
              <a:tblGrid>
                <a:gridCol w="218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Knowledge Area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Risk Conditions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Integration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Inadequate planning; poor resource allocation; poor integration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management; lack of post-project review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Scope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Poor definition of scope or work packages; incomplete definition of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quality requirements; inadequate scope control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Time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Errors in estimating time or resource availability; poor allocation and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management of float; early release of competitive products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1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Cost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Estimating errors; inadequate productivity, cost, change, poor maintenance, security, purchasing, etc.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00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Quality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Poor attitude toward quality; substandard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design/materials/workmanship; inadequate quality assurance program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Human Resources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Poor conflict management; poor project organization and definition of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responsibilities; absence of leadership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Communications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Carelessness in planning or communicating; lack of consultation with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key stakeholders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Risk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Ignoring risk; unclear assignment of risk; poor insurance management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Procurement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Unenforceable conditions or contract clauses; adversarial relations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9DB1DC1-C132-4B82-BEAA-322225265FC8}" type="slidenum">
              <a:rPr lang="en-US"/>
              <a:pPr/>
              <a:t>5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5725"/>
            <a:ext cx="8229600" cy="676275"/>
          </a:xfrm>
        </p:spPr>
        <p:txBody>
          <a:bodyPr/>
          <a:lstStyle/>
          <a:p>
            <a:pPr eaLnBrk="1" hangingPunct="1"/>
            <a:r>
              <a:rPr lang="en-US" sz="3600"/>
              <a:t>Project Risk Management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791200"/>
          </a:xfrm>
        </p:spPr>
        <p:txBody>
          <a:bodyPr/>
          <a:lstStyle/>
          <a:p>
            <a:pPr eaLnBrk="1" hangingPunct="1"/>
            <a:r>
              <a:rPr lang="en-US" sz="2400" dirty="0"/>
              <a:t>Risk management is a multi step process</a:t>
            </a:r>
          </a:p>
          <a:p>
            <a:pPr lvl="1" eaLnBrk="1" hangingPunct="1"/>
            <a:r>
              <a:rPr lang="en-US" sz="2000" dirty="0"/>
              <a:t>First identify the risks</a:t>
            </a:r>
          </a:p>
          <a:p>
            <a:pPr lvl="1" eaLnBrk="1" hangingPunct="1"/>
            <a:r>
              <a:rPr lang="en-US" sz="2000" dirty="0"/>
              <a:t>Then analyze the risks and make a determination about the impact of the risk event</a:t>
            </a:r>
          </a:p>
          <a:p>
            <a:pPr lvl="1" eaLnBrk="1" hangingPunct="1"/>
            <a:r>
              <a:rPr lang="en-US" sz="2000" dirty="0"/>
              <a:t>Determine the probability of the risk occurring</a:t>
            </a:r>
          </a:p>
          <a:p>
            <a:pPr lvl="1" eaLnBrk="1" hangingPunct="1"/>
            <a:r>
              <a:rPr lang="en-US" sz="2000" dirty="0"/>
              <a:t>Finally, combine the impact analysis with the probability analysis to determine which of the identified risks need a risk response plan</a:t>
            </a:r>
          </a:p>
          <a:p>
            <a:pPr lvl="1" eaLnBrk="1" hangingPunct="1"/>
            <a:r>
              <a:rPr lang="en-US" sz="2000" dirty="0"/>
              <a:t>And then monitor</a:t>
            </a:r>
          </a:p>
          <a:p>
            <a:pPr eaLnBrk="1" hangingPunct="1"/>
            <a:r>
              <a:rPr lang="en-US" sz="2400" dirty="0"/>
              <a:t>The main output of risk management planning is a </a:t>
            </a:r>
            <a:r>
              <a:rPr lang="en-US" sz="2400" b="1" dirty="0">
                <a:solidFill>
                  <a:srgbClr val="FF3300"/>
                </a:solidFill>
              </a:rPr>
              <a:t>risk management plan</a:t>
            </a:r>
            <a:r>
              <a:rPr lang="en-US" sz="2400" b="1" dirty="0"/>
              <a:t>:</a:t>
            </a:r>
          </a:p>
          <a:p>
            <a:pPr lvl="1" eaLnBrk="1" hangingPunct="1"/>
            <a:r>
              <a:rPr lang="en-US" sz="2000" dirty="0"/>
              <a:t>A plan that documents the procedures for managing risk throughout a project</a:t>
            </a:r>
          </a:p>
          <a:p>
            <a:pPr lvl="1" eaLnBrk="1" hangingPunct="1"/>
            <a:r>
              <a:rPr lang="en-US" sz="2000" dirty="0"/>
              <a:t>The project team should review project documents and understand the organization’s and the sponsor’s approach to risk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603C6BA-B046-4C01-8A80-93FFFEC7EA12}" type="slidenum">
              <a:rPr lang="en-US"/>
              <a:pPr/>
              <a:t>6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1463"/>
            <a:ext cx="8229600" cy="490537"/>
          </a:xfrm>
        </p:spPr>
        <p:txBody>
          <a:bodyPr/>
          <a:lstStyle/>
          <a:p>
            <a:pPr eaLnBrk="1" hangingPunct="1"/>
            <a:r>
              <a:rPr lang="en-US" sz="3600"/>
              <a:t>Project Risk Management Processes</a:t>
            </a:r>
            <a:endParaRPr lang="en-US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10600" cy="57150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/>
              <a:t>Risk management planning: 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sz="2000" dirty="0"/>
              <a:t>Deciding how to approach and plan the risk management activities for the project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Risk identification: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Determining which risks are likely to affect a project and documenting the characteristics of each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Qualitative risk analysis: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Prioritizing risks based on their probability and impact of occurrence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Quantitative risk analysis: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Numerically estimating the effects of risks on project objectives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Risk response planning: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 Taking steps to enhance opportunities and reduce threats to meeting project objectives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Risk monitoring and control: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Monitoring identified and residual risks, identifying new risks, carrying out risk response plans, and evaluating the effectiveness of risk strategies throughout the life of the project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271BB2B-FAD3-4907-8CE8-9573EBE32FC2}" type="slidenum">
              <a:rPr lang="en-US"/>
              <a:pPr/>
              <a:t>7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Contingency, Fallback Plans and Contingency Reserves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Contingency plans: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Predefined actions that the project team will take if an identified risk event occurs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Fallback plans: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Developed for risks that have a high impact on meeting project objectives, are put into effect if attempts to reduce the risk are not effective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Contingency reserves or allowances: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Provisions held by the project sponsor or organization to reduce the risk of cost or schedule overruns to an acceptable level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805B7D4-1E03-4358-A8FB-C326D03F9388}" type="slidenum">
              <a:rPr lang="en-US"/>
              <a:pPr/>
              <a:t>8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5725"/>
            <a:ext cx="8229600" cy="427038"/>
          </a:xfrm>
        </p:spPr>
        <p:txBody>
          <a:bodyPr/>
          <a:lstStyle/>
          <a:p>
            <a:pPr eaLnBrk="1" hangingPunct="1"/>
            <a:r>
              <a:rPr lang="en-US" sz="3600" b="1"/>
              <a:t>Risk Response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763000" cy="5867400"/>
          </a:xfrm>
        </p:spPr>
        <p:txBody>
          <a:bodyPr/>
          <a:lstStyle/>
          <a:p>
            <a:pPr eaLnBrk="1" hangingPunct="1"/>
            <a:r>
              <a:rPr lang="en-US" dirty="0"/>
              <a:t>Four actions can be done about a risk. The strategies are:</a:t>
            </a:r>
          </a:p>
          <a:p>
            <a:pPr lvl="1" eaLnBrk="1" hangingPunct="1"/>
            <a:r>
              <a:rPr lang="en-US" dirty="0"/>
              <a:t>Avoid the risk. </a:t>
            </a:r>
          </a:p>
          <a:p>
            <a:pPr lvl="2" eaLnBrk="1" hangingPunct="1"/>
            <a:r>
              <a:rPr lang="en-US" dirty="0"/>
              <a:t>Do something to remove it. Use another supplier for example. </a:t>
            </a:r>
          </a:p>
          <a:p>
            <a:pPr lvl="1" eaLnBrk="1" hangingPunct="1"/>
            <a:r>
              <a:rPr lang="en-US" dirty="0"/>
              <a:t>Transfer the risk.</a:t>
            </a:r>
          </a:p>
          <a:p>
            <a:pPr lvl="2" eaLnBrk="1" hangingPunct="1"/>
            <a:r>
              <a:rPr lang="en-US" dirty="0"/>
              <a:t> Make someone else responsible. Perhaps a Vendor can be made responsible for a particularly risky part of the project. </a:t>
            </a:r>
          </a:p>
          <a:p>
            <a:pPr lvl="1" eaLnBrk="1" hangingPunct="1"/>
            <a:r>
              <a:rPr lang="en-US" dirty="0"/>
              <a:t>Mitigate the risk. </a:t>
            </a:r>
          </a:p>
          <a:p>
            <a:pPr lvl="2" eaLnBrk="1" hangingPunct="1"/>
            <a:r>
              <a:rPr lang="en-US" dirty="0"/>
              <a:t>Take actions to lessen the impact or chance of the risk occurring. If the risk relates to availability of resources, draw up an agreement and get sign-off for the resource to be available. </a:t>
            </a:r>
          </a:p>
          <a:p>
            <a:pPr lvl="1" eaLnBrk="1" hangingPunct="1"/>
            <a:r>
              <a:rPr lang="en-US" dirty="0"/>
              <a:t>Accept the risk. </a:t>
            </a:r>
          </a:p>
          <a:p>
            <a:pPr lvl="2" eaLnBrk="1" hangingPunct="1"/>
            <a:r>
              <a:rPr lang="en-US" dirty="0"/>
              <a:t>The risk might be so small the effort to do anything is not worth while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8589C62-3FCD-4702-B801-E4D77DB90911}" type="slidenum">
              <a:rPr lang="en-US"/>
              <a:pPr/>
              <a:t>9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Risk Identification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5791200"/>
          </a:xfrm>
        </p:spPr>
        <p:txBody>
          <a:bodyPr/>
          <a:lstStyle/>
          <a:p>
            <a:pPr eaLnBrk="1" hangingPunct="1"/>
            <a:r>
              <a:rPr lang="en-US" dirty="0"/>
              <a:t>It is important to distinguish between specific risk events that may occur,</a:t>
            </a:r>
          </a:p>
          <a:p>
            <a:pPr lvl="1" eaLnBrk="1" hangingPunct="1"/>
            <a:r>
              <a:rPr lang="en-US" dirty="0"/>
              <a:t> which more precisely, known as ‘hazards’ and their outcomes, which are known as  ‘problems’</a:t>
            </a:r>
          </a:p>
          <a:p>
            <a:pPr eaLnBrk="1" hangingPunct="1"/>
            <a:r>
              <a:rPr lang="en-US" dirty="0"/>
              <a:t>Problems, when they occur will, if we do not have successful contingency plans, put the success of the project at risk</a:t>
            </a:r>
          </a:p>
          <a:p>
            <a:pPr eaLnBrk="1" hangingPunct="1"/>
            <a:r>
              <a:rPr lang="en-US" dirty="0"/>
              <a:t>Identify the hazards that might affect the duration or resource costs of the project</a:t>
            </a:r>
          </a:p>
          <a:p>
            <a:pPr algn="ctr" eaLnBrk="1" hangingPunct="1">
              <a:buFontTx/>
              <a:buNone/>
            </a:pPr>
            <a:r>
              <a:rPr lang="en-US" dirty="0"/>
              <a:t>Hazard </a:t>
            </a:r>
            <a:r>
              <a:rPr lang="en-US" dirty="0">
                <a:sym typeface="Wingdings" pitchFamily="2" charset="2"/>
              </a:rPr>
              <a:t> Problem  Risk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2939</Words>
  <Application>Microsoft Office PowerPoint</Application>
  <PresentationFormat>On-screen Show (4:3)</PresentationFormat>
  <Paragraphs>399</Paragraphs>
  <Slides>37</Slides>
  <Notes>17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Arial</vt:lpstr>
      <vt:lpstr>Google Sans</vt:lpstr>
      <vt:lpstr>Helvetica</vt:lpstr>
      <vt:lpstr>OpenSansRegular</vt:lpstr>
      <vt:lpstr>Pangea Text</vt:lpstr>
      <vt:lpstr>Default Design</vt:lpstr>
      <vt:lpstr>Software Project Risk Management</vt:lpstr>
      <vt:lpstr>Definition of Risk</vt:lpstr>
      <vt:lpstr>Definition of Risk</vt:lpstr>
      <vt:lpstr>Potential Negative Risk Conditions Associated With Each Knowledge Area</vt:lpstr>
      <vt:lpstr>Project Risk Management</vt:lpstr>
      <vt:lpstr>Project Risk Management Processes</vt:lpstr>
      <vt:lpstr>Contingency, Fallback Plans and Contingency Reserves</vt:lpstr>
      <vt:lpstr>Risk Response</vt:lpstr>
      <vt:lpstr>Risk Identification</vt:lpstr>
      <vt:lpstr>PowerPoint Presentation</vt:lpstr>
      <vt:lpstr>PowerPoint Presentation</vt:lpstr>
      <vt:lpstr>Is This A Risk?</vt:lpstr>
      <vt:lpstr>PowerPoint Presentation</vt:lpstr>
      <vt:lpstr>How Can Risk Management helps to Deal With Risks?</vt:lpstr>
      <vt:lpstr>PowerPoint Presentation</vt:lpstr>
      <vt:lpstr>Other Risk Management Strategies</vt:lpstr>
      <vt:lpstr>Software Risk Management</vt:lpstr>
      <vt:lpstr>Risk Analysis</vt:lpstr>
      <vt:lpstr>PowerPoint Presentation</vt:lpstr>
      <vt:lpstr>Risk Identification</vt:lpstr>
      <vt:lpstr>Risk Categorization – Approach #1</vt:lpstr>
      <vt:lpstr>Risk Categorization – Approach #1</vt:lpstr>
      <vt:lpstr>Risk Categorization – Approach #2</vt:lpstr>
      <vt:lpstr>Reactive vs. Proactive Risk Strategies</vt:lpstr>
      <vt:lpstr>Identify high level project risks</vt:lpstr>
      <vt:lpstr>Project Risks</vt:lpstr>
      <vt:lpstr>Nature of Project Risks </vt:lpstr>
      <vt:lpstr>Nature of Project Risks </vt:lpstr>
      <vt:lpstr>Common Risk Factors</vt:lpstr>
      <vt:lpstr>Application Factors</vt:lpstr>
      <vt:lpstr>Staff Factors</vt:lpstr>
      <vt:lpstr>Project Factors</vt:lpstr>
      <vt:lpstr>Hardware and Software Factors</vt:lpstr>
      <vt:lpstr>Changeover Factors</vt:lpstr>
      <vt:lpstr>Supplier Factors</vt:lpstr>
      <vt:lpstr>Environment Factors</vt:lpstr>
      <vt:lpstr>Health and Safety Factors</vt:lpstr>
    </vt:vector>
  </TitlesOfParts>
  <Company>Personal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SPM &amp;  Classic mistakes</dc:title>
  <dc:creator>Athar</dc:creator>
  <cp:lastModifiedBy>Ruqia Bibi</cp:lastModifiedBy>
  <cp:revision>39</cp:revision>
  <dcterms:created xsi:type="dcterms:W3CDTF">2012-06-24T14:40:05Z</dcterms:created>
  <dcterms:modified xsi:type="dcterms:W3CDTF">2023-11-07T05:09:36Z</dcterms:modified>
</cp:coreProperties>
</file>