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477" r:id="rId2"/>
    <p:sldId id="478" r:id="rId3"/>
    <p:sldId id="479" r:id="rId4"/>
    <p:sldId id="482" r:id="rId5"/>
    <p:sldId id="481" r:id="rId6"/>
    <p:sldId id="489" r:id="rId7"/>
    <p:sldId id="292" r:id="rId8"/>
    <p:sldId id="356" r:id="rId9"/>
    <p:sldId id="413" r:id="rId10"/>
    <p:sldId id="486" r:id="rId11"/>
    <p:sldId id="487" r:id="rId12"/>
    <p:sldId id="483" r:id="rId13"/>
    <p:sldId id="296" r:id="rId14"/>
    <p:sldId id="298" r:id="rId15"/>
    <p:sldId id="484" r:id="rId16"/>
    <p:sldId id="485" r:id="rId17"/>
    <p:sldId id="488" r:id="rId18"/>
    <p:sldId id="256" r:id="rId19"/>
    <p:sldId id="258" r:id="rId20"/>
    <p:sldId id="257" r:id="rId21"/>
    <p:sldId id="259" r:id="rId22"/>
    <p:sldId id="260" r:id="rId23"/>
    <p:sldId id="476" r:id="rId24"/>
    <p:sldId id="26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272" autoAdjust="0"/>
  </p:normalViewPr>
  <p:slideViewPr>
    <p:cSldViewPr snapToGrid="0">
      <p:cViewPr varScale="1">
        <p:scale>
          <a:sx n="62" d="100"/>
          <a:sy n="62" d="100"/>
        </p:scale>
        <p:origin x="16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4837BF-F0B6-41F3-8A24-68C5788A8CF3}" type="datetimeFigureOut">
              <a:rPr lang="en-US" smtClean="0"/>
              <a:t>1/8/2022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F34CE-63C9-418B-BA1E-E61C50EC7921}" type="slidenum">
              <a:rPr lang="en-US" smtClean="0"/>
              <a:t>‹#›</a:t>
            </a:fld>
            <a:endParaRPr lang="en-US"/>
          </a:p>
        </p:txBody>
      </p:sp>
    </p:spTree>
    <p:extLst>
      <p:ext uri="{BB962C8B-B14F-4D97-AF65-F5344CB8AC3E}">
        <p14:creationId xmlns:p14="http://schemas.microsoft.com/office/powerpoint/2010/main" val="207753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Allows to estimate for the type of application, size, and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inter-regular"/>
              </a:rPr>
              <a:t>COCOMO predicts the efforts and schedule of a software product based on the size of the software.</a:t>
            </a:r>
            <a:endParaRPr lang="en-US" altLang="en-US" dirty="0"/>
          </a:p>
          <a:p>
            <a:endParaRPr lang="en-US" dirty="0"/>
          </a:p>
        </p:txBody>
      </p:sp>
      <p:sp>
        <p:nvSpPr>
          <p:cNvPr id="4" name="Slide Number Placeholder 3"/>
          <p:cNvSpPr>
            <a:spLocks noGrp="1"/>
          </p:cNvSpPr>
          <p:nvPr>
            <p:ph type="sldNum" sz="quarter" idx="5"/>
          </p:nvPr>
        </p:nvSpPr>
        <p:spPr/>
        <p:txBody>
          <a:bodyPr/>
          <a:lstStyle/>
          <a:p>
            <a:fld id="{422F34CE-63C9-418B-BA1E-E61C50EC7921}" type="slidenum">
              <a:rPr lang="en-US" smtClean="0"/>
              <a:t>2</a:t>
            </a:fld>
            <a:endParaRPr lang="en-US"/>
          </a:p>
        </p:txBody>
      </p:sp>
    </p:spTree>
    <p:extLst>
      <p:ext uri="{BB962C8B-B14F-4D97-AF65-F5344CB8AC3E}">
        <p14:creationId xmlns:p14="http://schemas.microsoft.com/office/powerpoint/2010/main" val="3390747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Strict.</a:t>
            </a:r>
          </a:p>
        </p:txBody>
      </p:sp>
      <p:sp>
        <p:nvSpPr>
          <p:cNvPr id="4" name="Slide Number Placeholder 3"/>
          <p:cNvSpPr>
            <a:spLocks noGrp="1"/>
          </p:cNvSpPr>
          <p:nvPr>
            <p:ph type="sldNum" sz="quarter" idx="5"/>
          </p:nvPr>
        </p:nvSpPr>
        <p:spPr/>
        <p:txBody>
          <a:bodyPr/>
          <a:lstStyle/>
          <a:p>
            <a:fld id="{422F34CE-63C9-418B-BA1E-E61C50EC7921}" type="slidenum">
              <a:rPr lang="en-US" smtClean="0"/>
              <a:t>5</a:t>
            </a:fld>
            <a:endParaRPr lang="en-US"/>
          </a:p>
        </p:txBody>
      </p:sp>
    </p:spTree>
    <p:extLst>
      <p:ext uri="{BB962C8B-B14F-4D97-AF65-F5344CB8AC3E}">
        <p14:creationId xmlns:p14="http://schemas.microsoft.com/office/powerpoint/2010/main" val="3112688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urw-din"/>
              </a:rPr>
              <a:t>The first level, </a:t>
            </a:r>
            <a:r>
              <a:rPr lang="en-US" b="1" i="0" dirty="0">
                <a:solidFill>
                  <a:srgbClr val="273239"/>
                </a:solidFill>
                <a:effectLst/>
                <a:latin typeface="urw-din"/>
              </a:rPr>
              <a:t>Basic COCOMO</a:t>
            </a:r>
            <a:r>
              <a:rPr lang="en-US" b="0" i="0" dirty="0">
                <a:solidFill>
                  <a:srgbClr val="273239"/>
                </a:solidFill>
                <a:effectLst/>
                <a:latin typeface="urw-din"/>
              </a:rPr>
              <a:t> can be used for quick and slightly rough calculations of Software Costs. Its accuracy is somewhat restricted due to the absence of sufficient factor considerations.</a:t>
            </a:r>
          </a:p>
          <a:p>
            <a:endParaRPr lang="en-US" dirty="0"/>
          </a:p>
        </p:txBody>
      </p:sp>
      <p:sp>
        <p:nvSpPr>
          <p:cNvPr id="4" name="Slide Number Placeholder 3"/>
          <p:cNvSpPr>
            <a:spLocks noGrp="1"/>
          </p:cNvSpPr>
          <p:nvPr>
            <p:ph type="sldNum" sz="quarter" idx="5"/>
          </p:nvPr>
        </p:nvSpPr>
        <p:spPr/>
        <p:txBody>
          <a:bodyPr/>
          <a:lstStyle/>
          <a:p>
            <a:fld id="{422F34CE-63C9-418B-BA1E-E61C50EC7921}" type="slidenum">
              <a:rPr lang="en-US" smtClean="0"/>
              <a:t>7</a:t>
            </a:fld>
            <a:endParaRPr lang="en-US"/>
          </a:p>
        </p:txBody>
      </p:sp>
    </p:spTree>
    <p:extLst>
      <p:ext uri="{BB962C8B-B14F-4D97-AF65-F5344CB8AC3E}">
        <p14:creationId xmlns:p14="http://schemas.microsoft.com/office/powerpoint/2010/main" val="3568444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2F34CE-63C9-418B-BA1E-E61C50EC7921}" type="slidenum">
              <a:rPr lang="en-US" smtClean="0"/>
              <a:t>8</a:t>
            </a:fld>
            <a:endParaRPr lang="en-US"/>
          </a:p>
        </p:txBody>
      </p:sp>
    </p:spTree>
    <p:extLst>
      <p:ext uri="{BB962C8B-B14F-4D97-AF65-F5344CB8AC3E}">
        <p14:creationId xmlns:p14="http://schemas.microsoft.com/office/powerpoint/2010/main" val="2780310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1D6B8C26-6C52-4297-BB83-04568313C50C}"/>
              </a:ext>
            </a:extLst>
          </p:cNvPr>
          <p:cNvSpPr>
            <a:spLocks noGrp="1" noRot="1" noChangeAspect="1" noChangeArrowheads="1" noTextEdit="1"/>
          </p:cNvSpPr>
          <p:nvPr>
            <p:ph type="sldImg"/>
          </p:nvPr>
        </p:nvSpPr>
        <p:spPr>
          <a:xfrm>
            <a:off x="1371600" y="1143000"/>
            <a:ext cx="4114800" cy="3086100"/>
          </a:xfrm>
          <a:ln/>
        </p:spPr>
      </p:sp>
      <p:sp>
        <p:nvSpPr>
          <p:cNvPr id="90115" name="Notes Placeholder 2">
            <a:extLst>
              <a:ext uri="{FF2B5EF4-FFF2-40B4-BE49-F238E27FC236}">
                <a16:creationId xmlns:a16="http://schemas.microsoft.com/office/drawing/2014/main" id="{6055622F-BA8A-4E7C-971D-D90B520DB4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0116" name="Header Placeholder 4">
            <a:extLst>
              <a:ext uri="{FF2B5EF4-FFF2-40B4-BE49-F238E27FC236}">
                <a16:creationId xmlns:a16="http://schemas.microsoft.com/office/drawing/2014/main" id="{5DC1BFD2-616B-4EB7-B2ED-B5C9FD14A5D8}"/>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t>LECTURE#7</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Pareto are bar graphs.</a:t>
            </a:r>
          </a:p>
        </p:txBody>
      </p:sp>
      <p:sp>
        <p:nvSpPr>
          <p:cNvPr id="4" name="Slide Number Placeholder 3"/>
          <p:cNvSpPr>
            <a:spLocks noGrp="1"/>
          </p:cNvSpPr>
          <p:nvPr>
            <p:ph type="sldNum" sz="quarter" idx="5"/>
          </p:nvPr>
        </p:nvSpPr>
        <p:spPr/>
        <p:txBody>
          <a:bodyPr/>
          <a:lstStyle/>
          <a:p>
            <a:fld id="{422F34CE-63C9-418B-BA1E-E61C50EC7921}" type="slidenum">
              <a:rPr lang="en-US" smtClean="0"/>
              <a:t>24</a:t>
            </a:fld>
            <a:endParaRPr lang="en-US"/>
          </a:p>
        </p:txBody>
      </p:sp>
    </p:spTree>
    <p:extLst>
      <p:ext uri="{BB962C8B-B14F-4D97-AF65-F5344CB8AC3E}">
        <p14:creationId xmlns:p14="http://schemas.microsoft.com/office/powerpoint/2010/main" val="2438783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66C529-B4A5-48A0-B141-70A688EDD4E0}" type="datetime1">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9F29-0FB8-40AC-A839-55FA0789446B}" type="slidenum">
              <a:rPr lang="en-US" smtClean="0"/>
              <a:t>‹#›</a:t>
            </a:fld>
            <a:endParaRPr lang="en-US"/>
          </a:p>
        </p:txBody>
      </p:sp>
    </p:spTree>
    <p:extLst>
      <p:ext uri="{BB962C8B-B14F-4D97-AF65-F5344CB8AC3E}">
        <p14:creationId xmlns:p14="http://schemas.microsoft.com/office/powerpoint/2010/main" val="1690529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2E308-4B0A-42D7-9D50-BF772311B347}" type="datetime1">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9F29-0FB8-40AC-A839-55FA0789446B}" type="slidenum">
              <a:rPr lang="en-US" smtClean="0"/>
              <a:t>‹#›</a:t>
            </a:fld>
            <a:endParaRPr lang="en-US"/>
          </a:p>
        </p:txBody>
      </p:sp>
    </p:spTree>
    <p:extLst>
      <p:ext uri="{BB962C8B-B14F-4D97-AF65-F5344CB8AC3E}">
        <p14:creationId xmlns:p14="http://schemas.microsoft.com/office/powerpoint/2010/main" val="91278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9C35D-4B92-46F5-B225-FA71FFF1AE82}" type="datetime1">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9F29-0FB8-40AC-A839-55FA0789446B}" type="slidenum">
              <a:rPr lang="en-US" smtClean="0"/>
              <a:t>‹#›</a:t>
            </a:fld>
            <a:endParaRPr lang="en-US"/>
          </a:p>
        </p:txBody>
      </p:sp>
    </p:spTree>
    <p:extLst>
      <p:ext uri="{BB962C8B-B14F-4D97-AF65-F5344CB8AC3E}">
        <p14:creationId xmlns:p14="http://schemas.microsoft.com/office/powerpoint/2010/main" val="407016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4E9EBE-ABE4-4686-83F9-C4F1AFF513E1}" type="datetime1">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9F29-0FB8-40AC-A839-55FA0789446B}" type="slidenum">
              <a:rPr lang="en-US" smtClean="0"/>
              <a:t>‹#›</a:t>
            </a:fld>
            <a:endParaRPr lang="en-US"/>
          </a:p>
        </p:txBody>
      </p:sp>
    </p:spTree>
    <p:extLst>
      <p:ext uri="{BB962C8B-B14F-4D97-AF65-F5344CB8AC3E}">
        <p14:creationId xmlns:p14="http://schemas.microsoft.com/office/powerpoint/2010/main" val="1100400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4FBAF-9F7B-4DB1-BE82-B9AAADFDA2D1}" type="datetime1">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9F29-0FB8-40AC-A839-55FA0789446B}" type="slidenum">
              <a:rPr lang="en-US" smtClean="0"/>
              <a:t>‹#›</a:t>
            </a:fld>
            <a:endParaRPr lang="en-US"/>
          </a:p>
        </p:txBody>
      </p:sp>
    </p:spTree>
    <p:extLst>
      <p:ext uri="{BB962C8B-B14F-4D97-AF65-F5344CB8AC3E}">
        <p14:creationId xmlns:p14="http://schemas.microsoft.com/office/powerpoint/2010/main" val="121934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16A038-8E54-4CD6-A0C3-E36E8FEBBC63}" type="datetime1">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89F29-0FB8-40AC-A839-55FA0789446B}" type="slidenum">
              <a:rPr lang="en-US" smtClean="0"/>
              <a:t>‹#›</a:t>
            </a:fld>
            <a:endParaRPr lang="en-US"/>
          </a:p>
        </p:txBody>
      </p:sp>
    </p:spTree>
    <p:extLst>
      <p:ext uri="{BB962C8B-B14F-4D97-AF65-F5344CB8AC3E}">
        <p14:creationId xmlns:p14="http://schemas.microsoft.com/office/powerpoint/2010/main" val="261362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5702F9-6649-44E1-B916-0FA93AFD3C87}" type="datetime1">
              <a:rPr lang="en-US" smtClean="0"/>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89F29-0FB8-40AC-A839-55FA0789446B}" type="slidenum">
              <a:rPr lang="en-US" smtClean="0"/>
              <a:t>‹#›</a:t>
            </a:fld>
            <a:endParaRPr lang="en-US"/>
          </a:p>
        </p:txBody>
      </p:sp>
    </p:spTree>
    <p:extLst>
      <p:ext uri="{BB962C8B-B14F-4D97-AF65-F5344CB8AC3E}">
        <p14:creationId xmlns:p14="http://schemas.microsoft.com/office/powerpoint/2010/main" val="233654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87102E-690F-4DB8-BEEB-B8ADD196467B}" type="datetime1">
              <a:rPr lang="en-US" smtClean="0"/>
              <a:t>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89F29-0FB8-40AC-A839-55FA0789446B}" type="slidenum">
              <a:rPr lang="en-US" smtClean="0"/>
              <a:t>‹#›</a:t>
            </a:fld>
            <a:endParaRPr lang="en-US"/>
          </a:p>
        </p:txBody>
      </p:sp>
    </p:spTree>
    <p:extLst>
      <p:ext uri="{BB962C8B-B14F-4D97-AF65-F5344CB8AC3E}">
        <p14:creationId xmlns:p14="http://schemas.microsoft.com/office/powerpoint/2010/main" val="731617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807E3-FD0E-45F6-9A19-DEA7E78A1201}" type="datetime1">
              <a:rPr lang="en-US" smtClean="0"/>
              <a:t>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89F29-0FB8-40AC-A839-55FA0789446B}" type="slidenum">
              <a:rPr lang="en-US" smtClean="0"/>
              <a:t>‹#›</a:t>
            </a:fld>
            <a:endParaRPr lang="en-US"/>
          </a:p>
        </p:txBody>
      </p:sp>
    </p:spTree>
    <p:extLst>
      <p:ext uri="{BB962C8B-B14F-4D97-AF65-F5344CB8AC3E}">
        <p14:creationId xmlns:p14="http://schemas.microsoft.com/office/powerpoint/2010/main" val="361742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B58C01-BB9E-4BC4-84C2-246EC5C0C8EE}" type="datetime1">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89F29-0FB8-40AC-A839-55FA0789446B}" type="slidenum">
              <a:rPr lang="en-US" smtClean="0"/>
              <a:t>‹#›</a:t>
            </a:fld>
            <a:endParaRPr lang="en-US"/>
          </a:p>
        </p:txBody>
      </p:sp>
    </p:spTree>
    <p:extLst>
      <p:ext uri="{BB962C8B-B14F-4D97-AF65-F5344CB8AC3E}">
        <p14:creationId xmlns:p14="http://schemas.microsoft.com/office/powerpoint/2010/main" val="3728302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A0FC73-20DE-424E-9BBE-F5FACC51998F}" type="datetime1">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89F29-0FB8-40AC-A839-55FA0789446B}" type="slidenum">
              <a:rPr lang="en-US" smtClean="0"/>
              <a:t>‹#›</a:t>
            </a:fld>
            <a:endParaRPr lang="en-US"/>
          </a:p>
        </p:txBody>
      </p:sp>
    </p:spTree>
    <p:extLst>
      <p:ext uri="{BB962C8B-B14F-4D97-AF65-F5344CB8AC3E}">
        <p14:creationId xmlns:p14="http://schemas.microsoft.com/office/powerpoint/2010/main" val="236030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BC0E4-E4B1-4EE3-8ABE-A5B48EEE5B2A}" type="datetime1">
              <a:rPr lang="en-US" smtClean="0"/>
              <a:t>1/8/2022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89F29-0FB8-40AC-A839-55FA0789446B}" type="slidenum">
              <a:rPr lang="en-US" smtClean="0"/>
              <a:t>‹#›</a:t>
            </a:fld>
            <a:endParaRPr lang="en-US"/>
          </a:p>
        </p:txBody>
      </p:sp>
    </p:spTree>
    <p:extLst>
      <p:ext uri="{BB962C8B-B14F-4D97-AF65-F5344CB8AC3E}">
        <p14:creationId xmlns:p14="http://schemas.microsoft.com/office/powerpoint/2010/main" val="3623049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8A50-B45A-4DF2-AB74-46E478BC2F9E}"/>
              </a:ext>
            </a:extLst>
          </p:cNvPr>
          <p:cNvSpPr>
            <a:spLocks noGrp="1"/>
          </p:cNvSpPr>
          <p:nvPr>
            <p:ph type="ctrTitle"/>
          </p:nvPr>
        </p:nvSpPr>
        <p:spPr/>
        <p:txBody>
          <a:bodyPr/>
          <a:lstStyle/>
          <a:p>
            <a:r>
              <a:rPr lang="en-US" dirty="0"/>
              <a:t>Project Estimation</a:t>
            </a:r>
          </a:p>
        </p:txBody>
      </p:sp>
      <p:sp>
        <p:nvSpPr>
          <p:cNvPr id="3" name="Subtitle 2">
            <a:extLst>
              <a:ext uri="{FF2B5EF4-FFF2-40B4-BE49-F238E27FC236}">
                <a16:creationId xmlns:a16="http://schemas.microsoft.com/office/drawing/2014/main" id="{D3AC6D55-A184-4BE4-9640-E50EEE941C4C}"/>
              </a:ext>
            </a:extLst>
          </p:cNvPr>
          <p:cNvSpPr>
            <a:spLocks noGrp="1"/>
          </p:cNvSpPr>
          <p:nvPr>
            <p:ph type="subTitle" idx="1"/>
          </p:nvPr>
        </p:nvSpPr>
        <p:spPr/>
        <p:txBody>
          <a:bodyPr/>
          <a:lstStyle/>
          <a:p>
            <a:r>
              <a:rPr lang="en-US" dirty="0"/>
              <a:t>Contd.</a:t>
            </a:r>
          </a:p>
        </p:txBody>
      </p:sp>
      <p:sp>
        <p:nvSpPr>
          <p:cNvPr id="4" name="Slide Number Placeholder 3">
            <a:extLst>
              <a:ext uri="{FF2B5EF4-FFF2-40B4-BE49-F238E27FC236}">
                <a16:creationId xmlns:a16="http://schemas.microsoft.com/office/drawing/2014/main" id="{33367D0D-FB40-4019-AEB8-1313B2672994}"/>
              </a:ext>
            </a:extLst>
          </p:cNvPr>
          <p:cNvSpPr>
            <a:spLocks noGrp="1"/>
          </p:cNvSpPr>
          <p:nvPr>
            <p:ph type="sldNum" sz="quarter" idx="12"/>
          </p:nvPr>
        </p:nvSpPr>
        <p:spPr/>
        <p:txBody>
          <a:bodyPr/>
          <a:lstStyle/>
          <a:p>
            <a:fld id="{EA289F29-0FB8-40AC-A839-55FA0789446B}" type="slidenum">
              <a:rPr lang="en-US" smtClean="0"/>
              <a:t>1</a:t>
            </a:fld>
            <a:endParaRPr lang="en-US"/>
          </a:p>
        </p:txBody>
      </p:sp>
    </p:spTree>
    <p:extLst>
      <p:ext uri="{BB962C8B-B14F-4D97-AF65-F5344CB8AC3E}">
        <p14:creationId xmlns:p14="http://schemas.microsoft.com/office/powerpoint/2010/main" val="48740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967E-CCB3-4062-A74A-133152421D6D}"/>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2FA4762C-B7FD-4249-9C40-F097439253A2}"/>
              </a:ext>
            </a:extLst>
          </p:cNvPr>
          <p:cNvSpPr>
            <a:spLocks noGrp="1"/>
          </p:cNvSpPr>
          <p:nvPr>
            <p:ph idx="1"/>
          </p:nvPr>
        </p:nvSpPr>
        <p:spPr/>
        <p:txBody>
          <a:bodyPr/>
          <a:lstStyle/>
          <a:p>
            <a:r>
              <a:rPr lang="en-US" b="0" i="0" dirty="0">
                <a:solidFill>
                  <a:srgbClr val="333333"/>
                </a:solidFill>
                <a:effectLst/>
                <a:latin typeface="inter-regular"/>
              </a:rPr>
              <a:t>Suppose a project was estimated to be 400 KLOC. Calculate the effort and development time for each of the three model i.e., organic, semi-detached &amp; embedded.</a:t>
            </a:r>
            <a:endParaRPr lang="en-US" dirty="0"/>
          </a:p>
        </p:txBody>
      </p:sp>
      <p:sp>
        <p:nvSpPr>
          <p:cNvPr id="4" name="Slide Number Placeholder 3">
            <a:extLst>
              <a:ext uri="{FF2B5EF4-FFF2-40B4-BE49-F238E27FC236}">
                <a16:creationId xmlns:a16="http://schemas.microsoft.com/office/drawing/2014/main" id="{5FA5BBCC-9596-4BAF-9D88-1AD29A08F8CF}"/>
              </a:ext>
            </a:extLst>
          </p:cNvPr>
          <p:cNvSpPr>
            <a:spLocks noGrp="1"/>
          </p:cNvSpPr>
          <p:nvPr>
            <p:ph type="sldNum" sz="quarter" idx="12"/>
          </p:nvPr>
        </p:nvSpPr>
        <p:spPr/>
        <p:txBody>
          <a:bodyPr/>
          <a:lstStyle/>
          <a:p>
            <a:fld id="{EA289F29-0FB8-40AC-A839-55FA0789446B}" type="slidenum">
              <a:rPr lang="en-US" smtClean="0"/>
              <a:t>10</a:t>
            </a:fld>
            <a:endParaRPr lang="en-US"/>
          </a:p>
        </p:txBody>
      </p:sp>
    </p:spTree>
    <p:extLst>
      <p:ext uri="{BB962C8B-B14F-4D97-AF65-F5344CB8AC3E}">
        <p14:creationId xmlns:p14="http://schemas.microsoft.com/office/powerpoint/2010/main" val="4277777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998E-37C2-42CE-B5E8-A8634A401BF6}"/>
              </a:ext>
            </a:extLst>
          </p:cNvPr>
          <p:cNvSpPr>
            <a:spLocks noGrp="1"/>
          </p:cNvSpPr>
          <p:nvPr>
            <p:ph type="title"/>
          </p:nvPr>
        </p:nvSpPr>
        <p:spPr/>
        <p:txBody>
          <a:bodyPr/>
          <a:lstStyle/>
          <a:p>
            <a:r>
              <a:rPr lang="en-US" dirty="0"/>
              <a:t>Solution</a:t>
            </a:r>
            <a:br>
              <a:rPr lang="en-US" dirty="0"/>
            </a:br>
            <a:endParaRPr lang="en-US" dirty="0"/>
          </a:p>
        </p:txBody>
      </p:sp>
      <p:pic>
        <p:nvPicPr>
          <p:cNvPr id="6" name="Content Placeholder 5">
            <a:extLst>
              <a:ext uri="{FF2B5EF4-FFF2-40B4-BE49-F238E27FC236}">
                <a16:creationId xmlns:a16="http://schemas.microsoft.com/office/drawing/2014/main" id="{A30C3804-E2F6-4959-9922-570B959643D8}"/>
              </a:ext>
            </a:extLst>
          </p:cNvPr>
          <p:cNvPicPr>
            <a:picLocks noGrp="1" noChangeAspect="1"/>
          </p:cNvPicPr>
          <p:nvPr>
            <p:ph idx="1"/>
          </p:nvPr>
        </p:nvPicPr>
        <p:blipFill>
          <a:blip r:embed="rId2"/>
          <a:stretch>
            <a:fillRect/>
          </a:stretch>
        </p:blipFill>
        <p:spPr>
          <a:xfrm>
            <a:off x="1813302" y="933209"/>
            <a:ext cx="4714971" cy="5243754"/>
          </a:xfrm>
        </p:spPr>
      </p:pic>
      <p:sp>
        <p:nvSpPr>
          <p:cNvPr id="4" name="Slide Number Placeholder 3">
            <a:extLst>
              <a:ext uri="{FF2B5EF4-FFF2-40B4-BE49-F238E27FC236}">
                <a16:creationId xmlns:a16="http://schemas.microsoft.com/office/drawing/2014/main" id="{5D47AEF0-EEAD-4F42-A046-CCA7B97965DB}"/>
              </a:ext>
            </a:extLst>
          </p:cNvPr>
          <p:cNvSpPr>
            <a:spLocks noGrp="1"/>
          </p:cNvSpPr>
          <p:nvPr>
            <p:ph type="sldNum" sz="quarter" idx="12"/>
          </p:nvPr>
        </p:nvSpPr>
        <p:spPr/>
        <p:txBody>
          <a:bodyPr/>
          <a:lstStyle/>
          <a:p>
            <a:fld id="{EA289F29-0FB8-40AC-A839-55FA0789446B}" type="slidenum">
              <a:rPr lang="en-US" smtClean="0"/>
              <a:t>11</a:t>
            </a:fld>
            <a:endParaRPr lang="en-US"/>
          </a:p>
        </p:txBody>
      </p:sp>
    </p:spTree>
    <p:extLst>
      <p:ext uri="{BB962C8B-B14F-4D97-AF65-F5344CB8AC3E}">
        <p14:creationId xmlns:p14="http://schemas.microsoft.com/office/powerpoint/2010/main" val="3611223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F79DA03-788D-4DC1-8E26-B9E068E70DA4}"/>
              </a:ext>
            </a:extLst>
          </p:cNvPr>
          <p:cNvSpPr>
            <a:spLocks noGrp="1"/>
          </p:cNvSpPr>
          <p:nvPr>
            <p:ph type="title"/>
          </p:nvPr>
        </p:nvSpPr>
        <p:spPr>
          <a:xfrm>
            <a:off x="718879" y="800392"/>
            <a:ext cx="7698523" cy="1212102"/>
          </a:xfrm>
        </p:spPr>
        <p:txBody>
          <a:bodyPr>
            <a:normAutofit/>
          </a:bodyPr>
          <a:lstStyle/>
          <a:p>
            <a:r>
              <a:rPr lang="en-US" sz="3500">
                <a:solidFill>
                  <a:srgbClr val="FFFFFF"/>
                </a:solidFill>
              </a:rPr>
              <a:t>Intermediate COCOMO</a:t>
            </a:r>
          </a:p>
        </p:txBody>
      </p:sp>
      <p:sp>
        <p:nvSpPr>
          <p:cNvPr id="3" name="Content Placeholder 2">
            <a:extLst>
              <a:ext uri="{FF2B5EF4-FFF2-40B4-BE49-F238E27FC236}">
                <a16:creationId xmlns:a16="http://schemas.microsoft.com/office/drawing/2014/main" id="{06C44770-F42D-4699-9462-664C7C143AE3}"/>
              </a:ext>
            </a:extLst>
          </p:cNvPr>
          <p:cNvSpPr>
            <a:spLocks noGrp="1"/>
          </p:cNvSpPr>
          <p:nvPr>
            <p:ph idx="1"/>
          </p:nvPr>
        </p:nvSpPr>
        <p:spPr>
          <a:xfrm>
            <a:off x="1025718" y="2490436"/>
            <a:ext cx="7281746" cy="3567173"/>
          </a:xfrm>
        </p:spPr>
        <p:txBody>
          <a:bodyPr anchor="ctr">
            <a:normAutofit/>
          </a:bodyPr>
          <a:lstStyle/>
          <a:p>
            <a:r>
              <a:rPr lang="en-US" sz="2100" b="0" i="0" dirty="0">
                <a:effectLst/>
                <a:latin typeface="urw-din"/>
              </a:rPr>
              <a:t>The basic </a:t>
            </a:r>
            <a:r>
              <a:rPr lang="en-US" sz="2100" b="0" i="0" dirty="0" err="1">
                <a:effectLst/>
                <a:latin typeface="urw-din"/>
              </a:rPr>
              <a:t>Cocomo</a:t>
            </a:r>
            <a:r>
              <a:rPr lang="en-US" sz="2100" b="0" i="0" dirty="0">
                <a:effectLst/>
                <a:latin typeface="urw-din"/>
              </a:rPr>
              <a:t> model assumes that the effort is only a function of the number of lines of code and some constants evaluated according to the different software system. However, in reality, no system’s effort and schedule can be solely calculated on the basis of Lines of Code. For that, various other factors such as reliability, experience, Capability. These factors are known as Cost Drivers and the Intermediate Model utilizes 15 such drivers for cost estimation.</a:t>
            </a:r>
            <a:endParaRPr lang="en-US" sz="2100" dirty="0"/>
          </a:p>
        </p:txBody>
      </p:sp>
      <p:sp>
        <p:nvSpPr>
          <p:cNvPr id="4" name="Slide Number Placeholder 3">
            <a:extLst>
              <a:ext uri="{FF2B5EF4-FFF2-40B4-BE49-F238E27FC236}">
                <a16:creationId xmlns:a16="http://schemas.microsoft.com/office/drawing/2014/main" id="{43122410-85C4-4B22-A14F-3B8C11B6A4BC}"/>
              </a:ext>
            </a:extLst>
          </p:cNvPr>
          <p:cNvSpPr>
            <a:spLocks noGrp="1"/>
          </p:cNvSpPr>
          <p:nvPr>
            <p:ph type="sldNum" sz="quarter" idx="12"/>
          </p:nvPr>
        </p:nvSpPr>
        <p:spPr>
          <a:xfrm>
            <a:off x="8030718" y="6382512"/>
            <a:ext cx="514350" cy="320040"/>
          </a:xfrm>
        </p:spPr>
        <p:txBody>
          <a:bodyPr>
            <a:normAutofit/>
          </a:bodyPr>
          <a:lstStyle/>
          <a:p>
            <a:pPr>
              <a:spcAft>
                <a:spcPts val="600"/>
              </a:spcAft>
            </a:pPr>
            <a:fld id="{EA289F29-0FB8-40AC-A839-55FA0789446B}" type="slidenum">
              <a:rPr lang="en-US" sz="900"/>
              <a:pPr>
                <a:spcAft>
                  <a:spcPts val="600"/>
                </a:spcAft>
              </a:pPr>
              <a:t>12</a:t>
            </a:fld>
            <a:endParaRPr lang="en-US" sz="900"/>
          </a:p>
        </p:txBody>
      </p:sp>
    </p:spTree>
    <p:extLst>
      <p:ext uri="{BB962C8B-B14F-4D97-AF65-F5344CB8AC3E}">
        <p14:creationId xmlns:p14="http://schemas.microsoft.com/office/powerpoint/2010/main" val="1130866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97661" y="280374"/>
            <a:ext cx="8579095"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18" name="Title 1">
            <a:extLst>
              <a:ext uri="{FF2B5EF4-FFF2-40B4-BE49-F238E27FC236}">
                <a16:creationId xmlns:a16="http://schemas.microsoft.com/office/drawing/2014/main" id="{90811186-2D29-450E-8279-D05C28C8AAE4}"/>
              </a:ext>
            </a:extLst>
          </p:cNvPr>
          <p:cNvSpPr>
            <a:spLocks noGrp="1" noChangeArrowheads="1"/>
          </p:cNvSpPr>
          <p:nvPr>
            <p:ph type="title"/>
          </p:nvPr>
        </p:nvSpPr>
        <p:spPr>
          <a:xfrm>
            <a:off x="409763" y="433545"/>
            <a:ext cx="8354890" cy="930447"/>
          </a:xfrm>
        </p:spPr>
        <p:txBody>
          <a:bodyPr vert="horz" lIns="91440" tIns="45720" rIns="91440" bIns="45720" rtlCol="0" anchor="b">
            <a:normAutofit/>
          </a:bodyPr>
          <a:lstStyle/>
          <a:p>
            <a:pPr algn="ctr"/>
            <a:r>
              <a:rPr lang="en-US" altLang="en-US" sz="4700" dirty="0">
                <a:solidFill>
                  <a:srgbClr val="FFFFFF"/>
                </a:solidFill>
              </a:rPr>
              <a:t>Cost drivers</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2558" y="1522292"/>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6020" name="Picture 4" descr="Text&#10;&#10;Description automatically generated">
            <a:extLst>
              <a:ext uri="{FF2B5EF4-FFF2-40B4-BE49-F238E27FC236}">
                <a16:creationId xmlns:a16="http://schemas.microsoft.com/office/drawing/2014/main" id="{4BB0005A-79E8-42F9-BA2E-B15A69D30F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8675" y="3054838"/>
            <a:ext cx="4091938" cy="27415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8720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4" descr="Text&#10;&#10;Description automatically generated">
            <a:extLst>
              <a:ext uri="{FF2B5EF4-FFF2-40B4-BE49-F238E27FC236}">
                <a16:creationId xmlns:a16="http://schemas.microsoft.com/office/drawing/2014/main" id="{918DC96D-5A45-4FD9-8B6B-B44678E9AC1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3937"/>
          <a:stretch/>
        </p:blipFill>
        <p:spPr bwMode="auto">
          <a:xfrm>
            <a:off x="4833804" y="3070182"/>
            <a:ext cx="3930846" cy="27109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957B01C0-1D03-4109-9FFE-F9DB812C5F72}"/>
              </a:ext>
            </a:extLst>
          </p:cNvPr>
          <p:cNvSpPr>
            <a:spLocks noGrp="1"/>
          </p:cNvSpPr>
          <p:nvPr>
            <p:ph type="sldNum" sz="quarter" idx="12"/>
          </p:nvPr>
        </p:nvSpPr>
        <p:spPr>
          <a:xfrm>
            <a:off x="6452507" y="6522430"/>
            <a:ext cx="2057400" cy="347472"/>
          </a:xfrm>
        </p:spPr>
        <p:txBody>
          <a:bodyPr vert="horz" lIns="91440" tIns="45720" rIns="91440" bIns="45720" rtlCol="0" anchor="ctr">
            <a:normAutofit/>
          </a:bodyPr>
          <a:lstStyle/>
          <a:p>
            <a:pPr defTabSz="914400">
              <a:spcAft>
                <a:spcPts val="600"/>
              </a:spcAft>
            </a:pPr>
            <a:fld id="{EA289F29-0FB8-40AC-A839-55FA0789446B}" type="slidenum">
              <a:rPr lang="en-US">
                <a:solidFill>
                  <a:srgbClr val="898989"/>
                </a:solidFill>
              </a:rPr>
              <a:pPr defTabSz="914400">
                <a:spcAft>
                  <a:spcPts val="600"/>
                </a:spcAft>
              </a:pPr>
              <a:t>13</a:t>
            </a:fld>
            <a:endParaRPr lang="en-US">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D5A229-DC9B-4717-8E5B-C9C6EDCC4C64}"/>
              </a:ext>
            </a:extLst>
          </p:cNvPr>
          <p:cNvPicPr>
            <a:picLocks noChangeAspect="1"/>
          </p:cNvPicPr>
          <p:nvPr/>
        </p:nvPicPr>
        <p:blipFill>
          <a:blip r:embed="rId3"/>
          <a:stretch>
            <a:fillRect/>
          </a:stretch>
        </p:blipFill>
        <p:spPr>
          <a:xfrm>
            <a:off x="482600" y="1762125"/>
            <a:ext cx="3968749" cy="3333749"/>
          </a:xfrm>
          <a:prstGeom prst="rect">
            <a:avLst/>
          </a:prstGeom>
        </p:spPr>
      </p:pic>
      <p:pic>
        <p:nvPicPr>
          <p:cNvPr id="6" name="Content Placeholder 5">
            <a:extLst>
              <a:ext uri="{FF2B5EF4-FFF2-40B4-BE49-F238E27FC236}">
                <a16:creationId xmlns:a16="http://schemas.microsoft.com/office/drawing/2014/main" id="{44ED2D4A-B7BC-4F35-850C-9F2BDD3D9501}"/>
              </a:ext>
            </a:extLst>
          </p:cNvPr>
          <p:cNvPicPr>
            <a:picLocks noGrp="1" noChangeAspect="1"/>
          </p:cNvPicPr>
          <p:nvPr>
            <p:ph idx="1"/>
          </p:nvPr>
        </p:nvPicPr>
        <p:blipFill>
          <a:blip r:embed="rId4"/>
          <a:stretch>
            <a:fillRect/>
          </a:stretch>
        </p:blipFill>
        <p:spPr>
          <a:xfrm>
            <a:off x="4692648" y="1767086"/>
            <a:ext cx="3968751" cy="3323828"/>
          </a:xfrm>
          <a:prstGeom prst="rect">
            <a:avLst/>
          </a:prstGeom>
        </p:spPr>
      </p:pic>
      <p:sp>
        <p:nvSpPr>
          <p:cNvPr id="3" name="Slide Number Placeholder 2">
            <a:extLst>
              <a:ext uri="{FF2B5EF4-FFF2-40B4-BE49-F238E27FC236}">
                <a16:creationId xmlns:a16="http://schemas.microsoft.com/office/drawing/2014/main" id="{9A7D639E-12DA-4047-B9F7-D974CF2E1C02}"/>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defTabSz="914400">
              <a:spcAft>
                <a:spcPts val="600"/>
              </a:spcAft>
            </a:pPr>
            <a:fld id="{EA289F29-0FB8-40AC-A839-55FA0789446B}" type="slidenum">
              <a:rPr lang="en-US" smtClean="0"/>
              <a:pPr defTabSz="914400">
                <a:spcAft>
                  <a:spcPts val="600"/>
                </a:spcAft>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90EA27-EA9B-498D-A968-D89680E550A0}"/>
              </a:ext>
            </a:extLst>
          </p:cNvPr>
          <p:cNvSpPr>
            <a:spLocks noGrp="1"/>
          </p:cNvSpPr>
          <p:nvPr>
            <p:ph type="title"/>
          </p:nvPr>
        </p:nvSpPr>
        <p:spPr>
          <a:xfrm>
            <a:off x="482600" y="321734"/>
            <a:ext cx="8178799" cy="1135737"/>
          </a:xfrm>
        </p:spPr>
        <p:txBody>
          <a:bodyPr>
            <a:normAutofit/>
          </a:bodyPr>
          <a:lstStyle/>
          <a:p>
            <a:r>
              <a:rPr lang="en-US" sz="3100"/>
              <a:t>Contd.</a:t>
            </a:r>
          </a:p>
        </p:txBody>
      </p:sp>
      <p:sp>
        <p:nvSpPr>
          <p:cNvPr id="3" name="Content Placeholder 2">
            <a:extLst>
              <a:ext uri="{FF2B5EF4-FFF2-40B4-BE49-F238E27FC236}">
                <a16:creationId xmlns:a16="http://schemas.microsoft.com/office/drawing/2014/main" id="{709B3FD8-EF31-4860-B5F5-9FA11E7916CB}"/>
              </a:ext>
            </a:extLst>
          </p:cNvPr>
          <p:cNvSpPr>
            <a:spLocks noGrp="1"/>
          </p:cNvSpPr>
          <p:nvPr>
            <p:ph idx="1"/>
          </p:nvPr>
        </p:nvSpPr>
        <p:spPr>
          <a:xfrm>
            <a:off x="482601" y="1782981"/>
            <a:ext cx="3006288" cy="4393982"/>
          </a:xfrm>
        </p:spPr>
        <p:txBody>
          <a:bodyPr>
            <a:normAutofit/>
          </a:bodyPr>
          <a:lstStyle/>
          <a:p>
            <a:r>
              <a:rPr lang="en-US" sz="1700" b="0" i="0" dirty="0">
                <a:effectLst/>
                <a:latin typeface="urw-din"/>
              </a:rPr>
              <a:t>The project manager is to rate these 15 different parameters for a particular project on a scale of one to three. Then, depending on these ratings, appropriate cost driver values are taken from the above table. These 15 values are then multiplied to calculate the EAF (Effort Adjustment Factor). </a:t>
            </a:r>
          </a:p>
          <a:p>
            <a:r>
              <a:rPr lang="en-US" sz="1200" b="1" i="0" dirty="0">
                <a:solidFill>
                  <a:srgbClr val="FF0000"/>
                </a:solidFill>
                <a:effectLst/>
                <a:latin typeface="Nunito Sans" pitchFamily="2" charset="0"/>
              </a:rPr>
              <a:t>EAF</a:t>
            </a:r>
            <a:r>
              <a:rPr lang="en-US" sz="1200" b="0" i="0" dirty="0">
                <a:solidFill>
                  <a:srgbClr val="FF0000"/>
                </a:solidFill>
                <a:effectLst/>
                <a:latin typeface="Nunito Sans" pitchFamily="2" charset="0"/>
              </a:rPr>
              <a:t> </a:t>
            </a:r>
            <a:r>
              <a:rPr lang="en-US" sz="1200" b="1" i="0" dirty="0">
                <a:solidFill>
                  <a:srgbClr val="FF0000"/>
                </a:solidFill>
                <a:effectLst/>
                <a:latin typeface="Nunito Sans" pitchFamily="2" charset="0"/>
              </a:rPr>
              <a:t>=</a:t>
            </a:r>
            <a:r>
              <a:rPr lang="en-US" sz="1200" b="0" i="0" dirty="0">
                <a:solidFill>
                  <a:srgbClr val="FF0000"/>
                </a:solidFill>
                <a:effectLst/>
                <a:latin typeface="Nunito Sans" pitchFamily="2" charset="0"/>
              </a:rPr>
              <a:t> It is an Effort Adjustment Factor, which is calculated by multiplying the parameter values of different cost driver parameters.</a:t>
            </a:r>
            <a:endParaRPr lang="en-US" sz="1700" b="0" i="0" dirty="0">
              <a:solidFill>
                <a:srgbClr val="FF0000"/>
              </a:solidFill>
              <a:effectLst/>
              <a:latin typeface="urw-din"/>
            </a:endParaRPr>
          </a:p>
        </p:txBody>
      </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1"/>
            <a:ext cx="729532" cy="1935307"/>
            <a:chOff x="10918968" y="713127"/>
            <a:chExt cx="1273032" cy="2532832"/>
          </a:xfrm>
        </p:grpSpPr>
        <p:sp>
          <p:nvSpPr>
            <p:cNvPr id="27"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descr="Graphical user interface, application, table&#10;&#10;Description automatically generated">
            <a:extLst>
              <a:ext uri="{FF2B5EF4-FFF2-40B4-BE49-F238E27FC236}">
                <a16:creationId xmlns:a16="http://schemas.microsoft.com/office/drawing/2014/main" id="{FF4D1BF8-5FD1-4D97-94DB-19680B390C7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100152" y="1782981"/>
            <a:ext cx="4432582" cy="2531743"/>
          </a:xfrm>
          <a:prstGeom prst="rect">
            <a:avLst/>
          </a:prstGeom>
        </p:spPr>
      </p:pic>
      <p:grpSp>
        <p:nvGrpSpPr>
          <p:cNvPr id="28" name="Group 1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760545" cy="2017580"/>
            <a:chOff x="0" y="4601497"/>
            <a:chExt cx="1014060" cy="2017580"/>
          </a:xfrm>
        </p:grpSpPr>
        <p:sp>
          <p:nvSpPr>
            <p:cNvPr id="29"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B707CDF7-930B-427E-A4C3-44823A8C567F}"/>
              </a:ext>
            </a:extLst>
          </p:cNvPr>
          <p:cNvPicPr>
            <a:picLocks noChangeAspect="1"/>
          </p:cNvPicPr>
          <p:nvPr/>
        </p:nvPicPr>
        <p:blipFill>
          <a:blip r:embed="rId4"/>
          <a:stretch>
            <a:fillRect/>
          </a:stretch>
        </p:blipFill>
        <p:spPr>
          <a:xfrm>
            <a:off x="3971490" y="4623379"/>
            <a:ext cx="4689909" cy="958521"/>
          </a:xfrm>
          <a:prstGeom prst="rect">
            <a:avLst/>
          </a:prstGeom>
        </p:spPr>
      </p:pic>
      <p:sp>
        <p:nvSpPr>
          <p:cNvPr id="4" name="Slide Number Placeholder 3">
            <a:extLst>
              <a:ext uri="{FF2B5EF4-FFF2-40B4-BE49-F238E27FC236}">
                <a16:creationId xmlns:a16="http://schemas.microsoft.com/office/drawing/2014/main" id="{3F64A673-2749-4F8D-B2CA-FF30AFBF40A0}"/>
              </a:ext>
            </a:extLst>
          </p:cNvPr>
          <p:cNvSpPr>
            <a:spLocks noGrp="1"/>
          </p:cNvSpPr>
          <p:nvPr>
            <p:ph type="sldNum" sz="quarter" idx="12"/>
          </p:nvPr>
        </p:nvSpPr>
        <p:spPr>
          <a:xfrm>
            <a:off x="6603999" y="6356350"/>
            <a:ext cx="2057400" cy="365125"/>
          </a:xfrm>
        </p:spPr>
        <p:txBody>
          <a:bodyPr>
            <a:normAutofit/>
          </a:bodyPr>
          <a:lstStyle/>
          <a:p>
            <a:pPr>
              <a:spcAft>
                <a:spcPts val="600"/>
              </a:spcAft>
            </a:pPr>
            <a:fld id="{EA289F29-0FB8-40AC-A839-55FA0789446B}" type="slidenum">
              <a:rPr lang="en-US" smtClean="0"/>
              <a:pPr>
                <a:spcAft>
                  <a:spcPts val="600"/>
                </a:spcAft>
              </a:pPr>
              <a:t>15</a:t>
            </a:fld>
            <a:endParaRPr lang="en-US"/>
          </a:p>
        </p:txBody>
      </p:sp>
    </p:spTree>
    <p:extLst>
      <p:ext uri="{BB962C8B-B14F-4D97-AF65-F5344CB8AC3E}">
        <p14:creationId xmlns:p14="http://schemas.microsoft.com/office/powerpoint/2010/main" val="4116837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9989-2883-499D-BBF1-4E488E6F028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375A19D-5521-4060-81FC-733A0D409E12}"/>
              </a:ext>
            </a:extLst>
          </p:cNvPr>
          <p:cNvSpPr>
            <a:spLocks noGrp="1"/>
          </p:cNvSpPr>
          <p:nvPr>
            <p:ph idx="1"/>
          </p:nvPr>
        </p:nvSpPr>
        <p:spPr/>
        <p:txBody>
          <a:bodyPr/>
          <a:lstStyle/>
          <a:p>
            <a:pPr algn="just"/>
            <a:r>
              <a:rPr lang="en-US" dirty="0">
                <a:latin typeface="Nunito Sans" pitchFamily="2" charset="0"/>
              </a:rPr>
              <a:t>A </a:t>
            </a:r>
            <a:r>
              <a:rPr lang="en-US" b="0" i="0" dirty="0">
                <a:effectLst/>
                <a:latin typeface="Nunito Sans" pitchFamily="2" charset="0"/>
              </a:rPr>
              <a:t>project was estimated with a size of 300 KLOC. Calculate the Effort, Scheduled time for development by considering developer having very high application experience and very low experience in programming.</a:t>
            </a:r>
          </a:p>
          <a:p>
            <a:pPr algn="just"/>
            <a:endParaRPr lang="en-US" dirty="0">
              <a:latin typeface="Nunito Sans" pitchFamily="2" charset="0"/>
            </a:endParaRPr>
          </a:p>
          <a:p>
            <a:pPr algn="just"/>
            <a:r>
              <a:rPr lang="en-US" b="0" i="0" dirty="0">
                <a:solidFill>
                  <a:srgbClr val="FF0000"/>
                </a:solidFill>
                <a:effectLst/>
                <a:latin typeface="Nunito Sans" pitchFamily="2" charset="0"/>
              </a:rPr>
              <a:t>Scheduled Time (D) = c*(E)</a:t>
            </a:r>
            <a:r>
              <a:rPr lang="en-US" b="0" i="0" baseline="30000" dirty="0">
                <a:solidFill>
                  <a:srgbClr val="FF0000"/>
                </a:solidFill>
                <a:effectLst/>
                <a:latin typeface="Nunito Sans" pitchFamily="2" charset="0"/>
              </a:rPr>
              <a:t>d </a:t>
            </a:r>
            <a:r>
              <a:rPr lang="en-US" b="0" i="0" dirty="0">
                <a:solidFill>
                  <a:srgbClr val="FF0000"/>
                </a:solidFill>
                <a:effectLst/>
                <a:latin typeface="Nunito Sans" pitchFamily="2" charset="0"/>
              </a:rPr>
              <a:t> Months(M)</a:t>
            </a:r>
            <a:endParaRPr lang="en-US" dirty="0">
              <a:solidFill>
                <a:srgbClr val="FF0000"/>
              </a:solidFill>
            </a:endParaRPr>
          </a:p>
        </p:txBody>
      </p:sp>
      <p:sp>
        <p:nvSpPr>
          <p:cNvPr id="4" name="Slide Number Placeholder 3">
            <a:extLst>
              <a:ext uri="{FF2B5EF4-FFF2-40B4-BE49-F238E27FC236}">
                <a16:creationId xmlns:a16="http://schemas.microsoft.com/office/drawing/2014/main" id="{1BFA19A7-3246-4B61-A727-BC05A3CECA46}"/>
              </a:ext>
            </a:extLst>
          </p:cNvPr>
          <p:cNvSpPr>
            <a:spLocks noGrp="1"/>
          </p:cNvSpPr>
          <p:nvPr>
            <p:ph type="sldNum" sz="quarter" idx="12"/>
          </p:nvPr>
        </p:nvSpPr>
        <p:spPr/>
        <p:txBody>
          <a:bodyPr/>
          <a:lstStyle/>
          <a:p>
            <a:fld id="{EA289F29-0FB8-40AC-A839-55FA0789446B}" type="slidenum">
              <a:rPr lang="en-US" smtClean="0"/>
              <a:t>16</a:t>
            </a:fld>
            <a:endParaRPr lang="en-US"/>
          </a:p>
        </p:txBody>
      </p:sp>
    </p:spTree>
    <p:extLst>
      <p:ext uri="{BB962C8B-B14F-4D97-AF65-F5344CB8AC3E}">
        <p14:creationId xmlns:p14="http://schemas.microsoft.com/office/powerpoint/2010/main" val="3635860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E4C4-EA3D-40FF-8DA6-26B4C8B0B3C8}"/>
              </a:ext>
            </a:extLst>
          </p:cNvPr>
          <p:cNvSpPr>
            <a:spLocks noGrp="1"/>
          </p:cNvSpPr>
          <p:nvPr>
            <p:ph type="title"/>
          </p:nvPr>
        </p:nvSpPr>
        <p:spPr/>
        <p:txBody>
          <a:bodyPr/>
          <a:lstStyle/>
          <a:p>
            <a:r>
              <a:rPr lang="en-US" dirty="0"/>
              <a:t>Solution</a:t>
            </a:r>
          </a:p>
        </p:txBody>
      </p:sp>
      <p:pic>
        <p:nvPicPr>
          <p:cNvPr id="6" name="Content Placeholder 5">
            <a:extLst>
              <a:ext uri="{FF2B5EF4-FFF2-40B4-BE49-F238E27FC236}">
                <a16:creationId xmlns:a16="http://schemas.microsoft.com/office/drawing/2014/main" id="{BE313FDF-D397-4C55-BEB0-FA2F2BD55C8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 y="1718866"/>
            <a:ext cx="8756542" cy="3420267"/>
          </a:xfrm>
        </p:spPr>
      </p:pic>
      <p:sp>
        <p:nvSpPr>
          <p:cNvPr id="4" name="Slide Number Placeholder 3">
            <a:extLst>
              <a:ext uri="{FF2B5EF4-FFF2-40B4-BE49-F238E27FC236}">
                <a16:creationId xmlns:a16="http://schemas.microsoft.com/office/drawing/2014/main" id="{58A6B4DB-12D3-4CB3-91DB-8329456BC9C5}"/>
              </a:ext>
            </a:extLst>
          </p:cNvPr>
          <p:cNvSpPr>
            <a:spLocks noGrp="1"/>
          </p:cNvSpPr>
          <p:nvPr>
            <p:ph type="sldNum" sz="quarter" idx="12"/>
          </p:nvPr>
        </p:nvSpPr>
        <p:spPr/>
        <p:txBody>
          <a:bodyPr/>
          <a:lstStyle/>
          <a:p>
            <a:fld id="{EA289F29-0FB8-40AC-A839-55FA0789446B}" type="slidenum">
              <a:rPr lang="en-US" smtClean="0"/>
              <a:t>17</a:t>
            </a:fld>
            <a:endParaRPr lang="en-US"/>
          </a:p>
        </p:txBody>
      </p:sp>
    </p:spTree>
    <p:extLst>
      <p:ext uri="{BB962C8B-B14F-4D97-AF65-F5344CB8AC3E}">
        <p14:creationId xmlns:p14="http://schemas.microsoft.com/office/powerpoint/2010/main" val="2274383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96E9888-DB63-46D5-BD3C-A6C8A151A14B}"/>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2AF6C0E5-D403-4080-A655-EBA146C57CEE}" type="slidenum">
              <a:rPr lang="en-US" altLang="en-US" smtClean="0"/>
              <a:pPr/>
              <a:t>18</a:t>
            </a:fld>
            <a:endParaRPr lang="en-US" altLang="en-US"/>
          </a:p>
        </p:txBody>
      </p:sp>
      <p:sp>
        <p:nvSpPr>
          <p:cNvPr id="2050" name="Rectangle 2">
            <a:extLst>
              <a:ext uri="{FF2B5EF4-FFF2-40B4-BE49-F238E27FC236}">
                <a16:creationId xmlns:a16="http://schemas.microsoft.com/office/drawing/2014/main" id="{FD7D00DF-DB7C-4CB4-8743-6CAF48C05EAD}"/>
              </a:ext>
            </a:extLst>
          </p:cNvPr>
          <p:cNvSpPr>
            <a:spLocks noGrp="1" noChangeArrowheads="1"/>
          </p:cNvSpPr>
          <p:nvPr>
            <p:ph type="ctrTitle"/>
          </p:nvPr>
        </p:nvSpPr>
        <p:spPr/>
        <p:txBody>
          <a:bodyPr/>
          <a:lstStyle/>
          <a:p>
            <a:r>
              <a:rPr lang="en-US" altLang="en-US"/>
              <a:t>Project Quality Management</a:t>
            </a:r>
          </a:p>
        </p:txBody>
      </p:sp>
      <p:sp>
        <p:nvSpPr>
          <p:cNvPr id="2051" name="Rectangle 3">
            <a:extLst>
              <a:ext uri="{FF2B5EF4-FFF2-40B4-BE49-F238E27FC236}">
                <a16:creationId xmlns:a16="http://schemas.microsoft.com/office/drawing/2014/main" id="{17A65D2C-318A-4B3A-8E30-F7B1527E6E05}"/>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9AE6CB1-4D1F-4616-8B08-3A59806F48DD}"/>
              </a:ext>
            </a:extLst>
          </p:cNvPr>
          <p:cNvSpPr>
            <a:spLocks noGrp="1"/>
          </p:cNvSpPr>
          <p:nvPr>
            <p:ph type="sldNum" sz="quarter" idx="12"/>
          </p:nvPr>
        </p:nvSpPr>
        <p:spPr/>
        <p:txBody>
          <a:bodyPr/>
          <a:lstStyle/>
          <a:p>
            <a:fld id="{3B2A1093-9FD5-4439-BE16-97B514BA360B}" type="slidenum">
              <a:rPr lang="en-US" altLang="en-US" smtClean="0"/>
              <a:pPr/>
              <a:t>19</a:t>
            </a:fld>
            <a:endParaRPr lang="en-US" altLang="en-US"/>
          </a:p>
        </p:txBody>
      </p:sp>
      <p:sp>
        <p:nvSpPr>
          <p:cNvPr id="4098" name="Rectangle 2">
            <a:extLst>
              <a:ext uri="{FF2B5EF4-FFF2-40B4-BE49-F238E27FC236}">
                <a16:creationId xmlns:a16="http://schemas.microsoft.com/office/drawing/2014/main" id="{72F6AD6A-46CF-412A-BDE7-6BBE7186183C}"/>
              </a:ext>
            </a:extLst>
          </p:cNvPr>
          <p:cNvSpPr>
            <a:spLocks noGrp="1" noChangeArrowheads="1"/>
          </p:cNvSpPr>
          <p:nvPr>
            <p:ph type="title"/>
          </p:nvPr>
        </p:nvSpPr>
        <p:spPr/>
        <p:txBody>
          <a:bodyPr/>
          <a:lstStyle/>
          <a:p>
            <a:r>
              <a:rPr lang="en-US" altLang="en-US"/>
              <a:t>Project Quality management:</a:t>
            </a:r>
          </a:p>
        </p:txBody>
      </p:sp>
      <p:sp>
        <p:nvSpPr>
          <p:cNvPr id="4099" name="Rectangle 3">
            <a:extLst>
              <a:ext uri="{FF2B5EF4-FFF2-40B4-BE49-F238E27FC236}">
                <a16:creationId xmlns:a16="http://schemas.microsoft.com/office/drawing/2014/main" id="{EB669BA8-2606-4B16-8312-B97F7B6A8FBD}"/>
              </a:ext>
            </a:extLst>
          </p:cNvPr>
          <p:cNvSpPr>
            <a:spLocks noGrp="1" noChangeArrowheads="1"/>
          </p:cNvSpPr>
          <p:nvPr>
            <p:ph type="body" idx="1"/>
          </p:nvPr>
        </p:nvSpPr>
        <p:spPr>
          <a:xfrm>
            <a:off x="580884" y="1361602"/>
            <a:ext cx="7886700" cy="3025776"/>
          </a:xfrm>
        </p:spPr>
        <p:txBody>
          <a:bodyPr/>
          <a:lstStyle/>
          <a:p>
            <a:r>
              <a:rPr lang="en-US" altLang="en-US" sz="2600" dirty="0"/>
              <a:t>International Standard of Organization ISO defines quality as:</a:t>
            </a:r>
          </a:p>
          <a:p>
            <a:pPr lvl="1"/>
            <a:r>
              <a:rPr lang="en-US" altLang="en-US" sz="2200" dirty="0"/>
              <a:t>“The totality of characteristics of an entity that bear on its ability to satisfy stated or implied needs”</a:t>
            </a:r>
          </a:p>
          <a:p>
            <a:pPr lvl="1"/>
            <a:r>
              <a:rPr lang="en-US" altLang="en-US" sz="2200" b="1" dirty="0"/>
              <a:t>“Conformance to requirements</a:t>
            </a:r>
            <a:r>
              <a:rPr lang="en-US" altLang="en-US" sz="2200" dirty="0"/>
              <a:t> and </a:t>
            </a:r>
            <a:r>
              <a:rPr lang="en-US" altLang="en-US" sz="2200" b="1" dirty="0"/>
              <a:t>fitness for use</a:t>
            </a:r>
            <a:r>
              <a:rPr lang="en-US" altLang="en-US" sz="2200" dirty="0"/>
              <a:t>.</a:t>
            </a:r>
          </a:p>
          <a:p>
            <a:pPr lvl="1"/>
            <a:r>
              <a:rPr lang="en-US" altLang="en-US" sz="2200" b="1" dirty="0"/>
              <a:t>Conformance to requirement means</a:t>
            </a:r>
            <a:r>
              <a:rPr lang="en-US" altLang="en-US" sz="2200" dirty="0"/>
              <a:t>: Project processes and products meet written specifications.</a:t>
            </a:r>
          </a:p>
          <a:p>
            <a:pPr lvl="1"/>
            <a:r>
              <a:rPr lang="en-US" altLang="en-US" sz="2200" b="1" dirty="0"/>
              <a:t>fitness for use</a:t>
            </a:r>
            <a:r>
              <a:rPr lang="en-US" altLang="en-US" sz="2200" dirty="0"/>
              <a:t>: product can be used as intended.</a:t>
            </a:r>
          </a:p>
          <a:p>
            <a:pPr marL="457200" lvl="1" indent="0">
              <a:buNone/>
            </a:pPr>
            <a:endParaRPr lang="en-US" altLang="en-US" sz="2200" dirty="0"/>
          </a:p>
        </p:txBody>
      </p:sp>
      <p:pic>
        <p:nvPicPr>
          <p:cNvPr id="3" name="Picture 2">
            <a:extLst>
              <a:ext uri="{FF2B5EF4-FFF2-40B4-BE49-F238E27FC236}">
                <a16:creationId xmlns:a16="http://schemas.microsoft.com/office/drawing/2014/main" id="{EEF9553C-FBD7-47CF-8521-E60672B658A9}"/>
              </a:ext>
            </a:extLst>
          </p:cNvPr>
          <p:cNvPicPr>
            <a:picLocks noChangeAspect="1"/>
          </p:cNvPicPr>
          <p:nvPr/>
        </p:nvPicPr>
        <p:blipFill>
          <a:blip r:embed="rId2"/>
          <a:stretch>
            <a:fillRect/>
          </a:stretch>
        </p:blipFill>
        <p:spPr>
          <a:xfrm>
            <a:off x="1" y="4387378"/>
            <a:ext cx="9048466" cy="13255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D998CD3-0155-4745-A306-ECF42D7D67C1}"/>
              </a:ext>
            </a:extLst>
          </p:cNvPr>
          <p:cNvSpPr>
            <a:spLocks noGrp="1"/>
          </p:cNvSpPr>
          <p:nvPr>
            <p:ph type="title"/>
          </p:nvPr>
        </p:nvSpPr>
        <p:spPr>
          <a:xfrm>
            <a:off x="718879" y="800392"/>
            <a:ext cx="7698523" cy="1212102"/>
          </a:xfrm>
        </p:spPr>
        <p:txBody>
          <a:bodyPr>
            <a:normAutofit/>
          </a:bodyPr>
          <a:lstStyle/>
          <a:p>
            <a:r>
              <a:rPr lang="en-US" altLang="en-US" sz="3500">
                <a:solidFill>
                  <a:srgbClr val="FFFFFF"/>
                </a:solidFill>
              </a:rPr>
              <a:t>COnstructive COst MOdel </a:t>
            </a:r>
            <a:endParaRPr lang="en-US" sz="3500">
              <a:solidFill>
                <a:srgbClr val="FFFFFF"/>
              </a:solidFill>
            </a:endParaRPr>
          </a:p>
        </p:txBody>
      </p:sp>
      <p:sp>
        <p:nvSpPr>
          <p:cNvPr id="3" name="Content Placeholder 2">
            <a:extLst>
              <a:ext uri="{FF2B5EF4-FFF2-40B4-BE49-F238E27FC236}">
                <a16:creationId xmlns:a16="http://schemas.microsoft.com/office/drawing/2014/main" id="{0D4EC1E8-4D80-441D-A1F7-3D4EC449610E}"/>
              </a:ext>
            </a:extLst>
          </p:cNvPr>
          <p:cNvSpPr>
            <a:spLocks noGrp="1"/>
          </p:cNvSpPr>
          <p:nvPr>
            <p:ph idx="1"/>
          </p:nvPr>
        </p:nvSpPr>
        <p:spPr>
          <a:xfrm>
            <a:off x="1025718" y="2490436"/>
            <a:ext cx="7281746" cy="3567173"/>
          </a:xfrm>
        </p:spPr>
        <p:txBody>
          <a:bodyPr anchor="ctr">
            <a:normAutofit/>
          </a:bodyPr>
          <a:lstStyle/>
          <a:p>
            <a:r>
              <a:rPr lang="en-US" sz="1900" b="0" i="0">
                <a:effectLst/>
                <a:latin typeface="urw-din"/>
              </a:rPr>
              <a:t>It was proposed by Barry Boehm in 1970 and is based on the study of 63 projects, which make it one of the best-documented models.</a:t>
            </a:r>
          </a:p>
          <a:p>
            <a:r>
              <a:rPr lang="en-US" sz="1900" b="0" i="0">
                <a:effectLst/>
                <a:latin typeface="urw-din"/>
              </a:rPr>
              <a:t>The key parameters which define the quality of any software products, which are also an outcome of the CoCoMo are primarily Effort &amp; Schedule:</a:t>
            </a:r>
            <a:endParaRPr lang="en-US" sz="1900">
              <a:latin typeface="urw-din"/>
            </a:endParaRPr>
          </a:p>
          <a:p>
            <a:pPr lvl="1" fontAlgn="base"/>
            <a:r>
              <a:rPr lang="en-US" sz="1900" b="1" i="0">
                <a:effectLst/>
                <a:latin typeface="urw-din"/>
              </a:rPr>
              <a:t>Effort:</a:t>
            </a:r>
            <a:r>
              <a:rPr lang="en-US" sz="1900" b="0" i="0">
                <a:effectLst/>
                <a:latin typeface="urw-din"/>
              </a:rPr>
              <a:t> Amount of labor that will be required to complete a task. It is measured in person-months units.</a:t>
            </a:r>
          </a:p>
          <a:p>
            <a:pPr lvl="1" fontAlgn="base"/>
            <a:r>
              <a:rPr lang="en-US" sz="1900" b="1" i="0">
                <a:effectLst/>
                <a:latin typeface="urw-din"/>
              </a:rPr>
              <a:t>Schedule:</a:t>
            </a:r>
            <a:r>
              <a:rPr lang="en-US" sz="1900" b="0" i="0">
                <a:effectLst/>
                <a:latin typeface="urw-din"/>
              </a:rPr>
              <a:t> Simply means the amount of time required for the completion of the job, which is, of course, proportional to the effort put. It is measured in the units of time such as weeks, months.</a:t>
            </a:r>
          </a:p>
          <a:p>
            <a:endParaRPr lang="en-US" sz="1900"/>
          </a:p>
        </p:txBody>
      </p:sp>
      <p:sp>
        <p:nvSpPr>
          <p:cNvPr id="4" name="Slide Number Placeholder 3">
            <a:extLst>
              <a:ext uri="{FF2B5EF4-FFF2-40B4-BE49-F238E27FC236}">
                <a16:creationId xmlns:a16="http://schemas.microsoft.com/office/drawing/2014/main" id="{080CF5F2-8167-460A-9F36-25359BF68A2B}"/>
              </a:ext>
            </a:extLst>
          </p:cNvPr>
          <p:cNvSpPr>
            <a:spLocks noGrp="1"/>
          </p:cNvSpPr>
          <p:nvPr>
            <p:ph type="sldNum" sz="quarter" idx="12"/>
          </p:nvPr>
        </p:nvSpPr>
        <p:spPr>
          <a:xfrm>
            <a:off x="8030718" y="6382512"/>
            <a:ext cx="514350" cy="320040"/>
          </a:xfrm>
        </p:spPr>
        <p:txBody>
          <a:bodyPr>
            <a:normAutofit/>
          </a:bodyPr>
          <a:lstStyle/>
          <a:p>
            <a:pPr>
              <a:spcAft>
                <a:spcPts val="600"/>
              </a:spcAft>
            </a:pPr>
            <a:fld id="{EA289F29-0FB8-40AC-A839-55FA0789446B}" type="slidenum">
              <a:rPr lang="en-US" sz="900"/>
              <a:pPr>
                <a:spcAft>
                  <a:spcPts val="600"/>
                </a:spcAft>
              </a:pPr>
              <a:t>2</a:t>
            </a:fld>
            <a:endParaRPr lang="en-US" sz="900"/>
          </a:p>
        </p:txBody>
      </p:sp>
    </p:spTree>
    <p:extLst>
      <p:ext uri="{BB962C8B-B14F-4D97-AF65-F5344CB8AC3E}">
        <p14:creationId xmlns:p14="http://schemas.microsoft.com/office/powerpoint/2010/main" val="596260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7278521-28DB-4251-837E-EF65CA2C57E5}"/>
              </a:ext>
            </a:extLst>
          </p:cNvPr>
          <p:cNvSpPr>
            <a:spLocks noGrp="1"/>
          </p:cNvSpPr>
          <p:nvPr>
            <p:ph type="sldNum" sz="quarter" idx="12"/>
          </p:nvPr>
        </p:nvSpPr>
        <p:spPr/>
        <p:txBody>
          <a:bodyPr/>
          <a:lstStyle/>
          <a:p>
            <a:fld id="{B9C0D01E-9E6B-4B63-B354-4ECB4F4F4625}" type="slidenum">
              <a:rPr lang="en-US" altLang="en-US"/>
              <a:pPr/>
              <a:t>20</a:t>
            </a:fld>
            <a:endParaRPr lang="en-US" altLang="en-US"/>
          </a:p>
        </p:txBody>
      </p:sp>
      <p:sp>
        <p:nvSpPr>
          <p:cNvPr id="3074" name="Rectangle 2">
            <a:extLst>
              <a:ext uri="{FF2B5EF4-FFF2-40B4-BE49-F238E27FC236}">
                <a16:creationId xmlns:a16="http://schemas.microsoft.com/office/drawing/2014/main" id="{11934142-3ED2-410A-9D95-D70B948F92C1}"/>
              </a:ext>
            </a:extLst>
          </p:cNvPr>
          <p:cNvSpPr>
            <a:spLocks noGrp="1" noChangeArrowheads="1"/>
          </p:cNvSpPr>
          <p:nvPr>
            <p:ph type="title"/>
          </p:nvPr>
        </p:nvSpPr>
        <p:spPr/>
        <p:txBody>
          <a:bodyPr/>
          <a:lstStyle/>
          <a:p>
            <a:r>
              <a:rPr lang="en-US" altLang="en-US" sz="3500"/>
              <a:t>Main Processes in Project Quality Management</a:t>
            </a:r>
          </a:p>
        </p:txBody>
      </p:sp>
      <p:sp>
        <p:nvSpPr>
          <p:cNvPr id="3075" name="Rectangle 3">
            <a:extLst>
              <a:ext uri="{FF2B5EF4-FFF2-40B4-BE49-F238E27FC236}">
                <a16:creationId xmlns:a16="http://schemas.microsoft.com/office/drawing/2014/main" id="{23B555EE-6313-43B9-B098-11580A6BD71E}"/>
              </a:ext>
            </a:extLst>
          </p:cNvPr>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2600" dirty="0"/>
              <a:t>  The main purpose of quality management is to ensure that the project will satisfy the needs for which it was undertaken.</a:t>
            </a:r>
          </a:p>
          <a:p>
            <a:pPr>
              <a:lnSpc>
                <a:spcPct val="80000"/>
              </a:lnSpc>
              <a:buClr>
                <a:schemeClr val="tx1"/>
              </a:buClr>
              <a:buFont typeface="Wingdings" panose="05000000000000000000" pitchFamily="2" charset="2"/>
              <a:buChar char="Ø"/>
            </a:pPr>
            <a:r>
              <a:rPr lang="en-US" altLang="en-US" sz="2600" dirty="0">
                <a:solidFill>
                  <a:schemeClr val="accent1"/>
                </a:solidFill>
              </a:rPr>
              <a:t>Quality management involves establishing effective relationships with the stakeholders to meet their stated and implied needs.</a:t>
            </a:r>
          </a:p>
          <a:p>
            <a:pPr>
              <a:lnSpc>
                <a:spcPct val="80000"/>
              </a:lnSpc>
              <a:buClr>
                <a:schemeClr val="tx1"/>
              </a:buClr>
              <a:buFont typeface="Wingdings" panose="05000000000000000000" pitchFamily="2" charset="2"/>
              <a:buChar char="Ø"/>
            </a:pPr>
            <a:r>
              <a:rPr lang="en-US" altLang="en-US" sz="2600" dirty="0"/>
              <a:t>MAIN Processes involved in Quality management are:</a:t>
            </a:r>
          </a:p>
          <a:p>
            <a:pPr lvl="1">
              <a:lnSpc>
                <a:spcPct val="80000"/>
              </a:lnSpc>
            </a:pPr>
            <a:r>
              <a:rPr lang="en-US" altLang="en-US" dirty="0"/>
              <a:t>Quality Planning</a:t>
            </a:r>
          </a:p>
          <a:p>
            <a:pPr lvl="1">
              <a:lnSpc>
                <a:spcPct val="80000"/>
              </a:lnSpc>
            </a:pPr>
            <a:r>
              <a:rPr lang="en-US" altLang="en-US" dirty="0"/>
              <a:t>Quality Assurance</a:t>
            </a:r>
          </a:p>
          <a:p>
            <a:pPr lvl="1">
              <a:lnSpc>
                <a:spcPct val="80000"/>
              </a:lnSpc>
            </a:pPr>
            <a:r>
              <a:rPr lang="en-US" altLang="en-US" dirty="0"/>
              <a:t>Quality Control</a:t>
            </a:r>
          </a:p>
          <a:p>
            <a:pPr marL="457200" lvl="1" indent="0">
              <a:lnSpc>
                <a:spcPct val="80000"/>
              </a:lnSpc>
              <a:buNone/>
            </a:pP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D97D678-82BA-4D79-990C-823EF6BEF760}"/>
              </a:ext>
            </a:extLst>
          </p:cNvPr>
          <p:cNvSpPr>
            <a:spLocks noGrp="1"/>
          </p:cNvSpPr>
          <p:nvPr>
            <p:ph type="sldNum" sz="quarter" idx="12"/>
          </p:nvPr>
        </p:nvSpPr>
        <p:spPr/>
        <p:txBody>
          <a:bodyPr/>
          <a:lstStyle/>
          <a:p>
            <a:fld id="{75A29034-2F31-418E-B5CB-EED3E31F16D3}" type="slidenum">
              <a:rPr lang="en-US" altLang="en-US"/>
              <a:pPr/>
              <a:t>21</a:t>
            </a:fld>
            <a:endParaRPr lang="en-US" altLang="en-US"/>
          </a:p>
        </p:txBody>
      </p:sp>
      <p:sp>
        <p:nvSpPr>
          <p:cNvPr id="5123" name="Rectangle 3">
            <a:extLst>
              <a:ext uri="{FF2B5EF4-FFF2-40B4-BE49-F238E27FC236}">
                <a16:creationId xmlns:a16="http://schemas.microsoft.com/office/drawing/2014/main" id="{7A15B370-BC7F-478A-A78D-4C6EF431E0D0}"/>
              </a:ext>
            </a:extLst>
          </p:cNvPr>
          <p:cNvSpPr>
            <a:spLocks noGrp="1" noChangeArrowheads="1"/>
          </p:cNvSpPr>
          <p:nvPr>
            <p:ph type="body" idx="1"/>
          </p:nvPr>
        </p:nvSpPr>
        <p:spPr>
          <a:xfrm>
            <a:off x="0" y="928048"/>
            <a:ext cx="9144000" cy="5929952"/>
          </a:xfrm>
        </p:spPr>
        <p:txBody>
          <a:bodyPr>
            <a:normAutofit lnSpcReduction="10000"/>
          </a:bodyPr>
          <a:lstStyle/>
          <a:p>
            <a:pPr lvl="1">
              <a:buFont typeface="Wingdings" panose="05000000000000000000" pitchFamily="2" charset="2"/>
              <a:buNone/>
            </a:pPr>
            <a:r>
              <a:rPr lang="en-US" altLang="en-US" b="1" dirty="0"/>
              <a:t>Quality Planning:</a:t>
            </a:r>
          </a:p>
          <a:p>
            <a:pPr lvl="2"/>
            <a:r>
              <a:rPr lang="en-US" altLang="en-US" sz="2600" dirty="0"/>
              <a:t>Includes which quality standards are relevant to the project and  how to satisfy them.</a:t>
            </a:r>
          </a:p>
          <a:p>
            <a:pPr lvl="2"/>
            <a:r>
              <a:rPr lang="en-US" altLang="en-US" sz="2600" dirty="0"/>
              <a:t>Incorporating quality standards into project design is a key part.</a:t>
            </a:r>
          </a:p>
          <a:p>
            <a:pPr lvl="2"/>
            <a:r>
              <a:rPr lang="en-US" altLang="en-US" sz="2600" dirty="0"/>
              <a:t>E.g., how long it would take to get reply from helpdesk or how long it should take to ship a replacement part of h/w under warranty? or response time of a system or consistent or accurate information is produced.</a:t>
            </a:r>
          </a:p>
          <a:p>
            <a:pPr lvl="1">
              <a:buFont typeface="Wingdings" panose="05000000000000000000" pitchFamily="2" charset="2"/>
              <a:buNone/>
            </a:pPr>
            <a:r>
              <a:rPr lang="en-US" altLang="en-US" b="1" dirty="0"/>
              <a:t>Quality Assurance:</a:t>
            </a:r>
          </a:p>
          <a:p>
            <a:pPr lvl="2"/>
            <a:r>
              <a:rPr lang="en-US" altLang="en-US" sz="2600" dirty="0"/>
              <a:t>Involves periodically evaluating project performance to ensure the project will satisfy the relevant quality standards.</a:t>
            </a:r>
          </a:p>
          <a:p>
            <a:pPr lvl="2"/>
            <a:r>
              <a:rPr lang="en-US" altLang="en-US" sz="2600" dirty="0"/>
              <a:t>It involves taking responsibility of quality during and at the end of the project.</a:t>
            </a:r>
          </a:p>
          <a:p>
            <a:pPr>
              <a:buFont typeface="Wingdings" panose="05000000000000000000" pitchFamily="2" charset="2"/>
              <a:buNone/>
            </a:pPr>
            <a:r>
              <a:rPr lang="en-US" altLang="en-US" sz="2600" dirty="0"/>
              <a:t>    </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41AD078-D5A5-4BBA-BE06-870F593F4216}"/>
              </a:ext>
            </a:extLst>
          </p:cNvPr>
          <p:cNvSpPr>
            <a:spLocks noGrp="1"/>
          </p:cNvSpPr>
          <p:nvPr>
            <p:ph type="sldNum" sz="quarter" idx="12"/>
          </p:nvPr>
        </p:nvSpPr>
        <p:spPr/>
        <p:txBody>
          <a:bodyPr/>
          <a:lstStyle/>
          <a:p>
            <a:fld id="{C0185CA8-5D1A-4E85-BC9F-B29919622CBD}" type="slidenum">
              <a:rPr lang="en-US" altLang="en-US"/>
              <a:pPr/>
              <a:t>22</a:t>
            </a:fld>
            <a:endParaRPr lang="en-US" altLang="en-US"/>
          </a:p>
        </p:txBody>
      </p:sp>
      <p:sp>
        <p:nvSpPr>
          <p:cNvPr id="6147" name="Rectangle 3">
            <a:extLst>
              <a:ext uri="{FF2B5EF4-FFF2-40B4-BE49-F238E27FC236}">
                <a16:creationId xmlns:a16="http://schemas.microsoft.com/office/drawing/2014/main" id="{5F909A88-7C95-4D68-A949-04C1E9E3A0A5}"/>
              </a:ext>
            </a:extLst>
          </p:cNvPr>
          <p:cNvSpPr>
            <a:spLocks noGrp="1" noChangeArrowheads="1"/>
          </p:cNvSpPr>
          <p:nvPr>
            <p:ph type="body" idx="1"/>
          </p:nvPr>
        </p:nvSpPr>
        <p:spPr>
          <a:xfrm>
            <a:off x="285750" y="1166018"/>
            <a:ext cx="8229600" cy="4525963"/>
          </a:xfrm>
        </p:spPr>
        <p:txBody>
          <a:bodyPr/>
          <a:lstStyle/>
          <a:p>
            <a:pPr lvl="1">
              <a:buFont typeface="Wingdings" panose="05000000000000000000" pitchFamily="2" charset="2"/>
              <a:buNone/>
            </a:pPr>
            <a:r>
              <a:rPr lang="en-US" altLang="en-US" sz="3000" b="1" dirty="0"/>
              <a:t>Quality Control:</a:t>
            </a:r>
          </a:p>
          <a:p>
            <a:pPr lvl="2"/>
            <a:r>
              <a:rPr lang="en-US" altLang="en-US" sz="2600" dirty="0"/>
              <a:t>Comply with the relevant quality standards while identifying ways to improve over all quality.</a:t>
            </a:r>
          </a:p>
          <a:p>
            <a:pPr lvl="2"/>
            <a:r>
              <a:rPr lang="en-US" altLang="en-US" sz="2600" dirty="0"/>
              <a:t>This method is associated with tools and techniques such as Pareto charts, quality control charts and statistical sampling.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90B6-6FF2-47AA-8A06-7667E546AEDE}"/>
              </a:ext>
            </a:extLst>
          </p:cNvPr>
          <p:cNvSpPr>
            <a:spLocks noGrp="1"/>
          </p:cNvSpPr>
          <p:nvPr>
            <p:ph type="title"/>
          </p:nvPr>
        </p:nvSpPr>
        <p:spPr/>
        <p:txBody>
          <a:bodyPr/>
          <a:lstStyle/>
          <a:p>
            <a:r>
              <a:rPr lang="en-US" dirty="0"/>
              <a:t>Quality assurance vs quality control</a:t>
            </a:r>
          </a:p>
        </p:txBody>
      </p:sp>
      <p:sp>
        <p:nvSpPr>
          <p:cNvPr id="3" name="Content Placeholder 2">
            <a:extLst>
              <a:ext uri="{FF2B5EF4-FFF2-40B4-BE49-F238E27FC236}">
                <a16:creationId xmlns:a16="http://schemas.microsoft.com/office/drawing/2014/main" id="{34BF6F8D-92EE-4085-8D73-A6CBD005A6D4}"/>
              </a:ext>
            </a:extLst>
          </p:cNvPr>
          <p:cNvSpPr>
            <a:spLocks noGrp="1"/>
          </p:cNvSpPr>
          <p:nvPr>
            <p:ph idx="1"/>
          </p:nvPr>
        </p:nvSpPr>
        <p:spPr/>
        <p:txBody>
          <a:bodyPr/>
          <a:lstStyle/>
          <a:p>
            <a:r>
              <a:rPr lang="en-US" dirty="0"/>
              <a:t>One of the major points of quality control vs QA is that assurance of quality is done before starting a project whereas the quality control begins once the product has been manufactured.</a:t>
            </a:r>
          </a:p>
          <a:p>
            <a:r>
              <a:rPr lang="en-US" dirty="0"/>
              <a:t>Assurance of quality is a proactive or preventive process to avoid defects whereas quality control is a corrective process to identify the defects in order to correct them.</a:t>
            </a:r>
          </a:p>
        </p:txBody>
      </p:sp>
      <p:sp>
        <p:nvSpPr>
          <p:cNvPr id="4" name="Slide Number Placeholder 3">
            <a:extLst>
              <a:ext uri="{FF2B5EF4-FFF2-40B4-BE49-F238E27FC236}">
                <a16:creationId xmlns:a16="http://schemas.microsoft.com/office/drawing/2014/main" id="{3040095E-6743-4191-9A24-97F96D28D26B}"/>
              </a:ext>
            </a:extLst>
          </p:cNvPr>
          <p:cNvSpPr>
            <a:spLocks noGrp="1"/>
          </p:cNvSpPr>
          <p:nvPr>
            <p:ph type="sldNum" sz="quarter" idx="12"/>
          </p:nvPr>
        </p:nvSpPr>
        <p:spPr/>
        <p:txBody>
          <a:bodyPr/>
          <a:lstStyle/>
          <a:p>
            <a:fld id="{EA289F29-0FB8-40AC-A839-55FA0789446B}" type="slidenum">
              <a:rPr lang="en-US" smtClean="0"/>
              <a:t>23</a:t>
            </a:fld>
            <a:endParaRPr lang="en-US"/>
          </a:p>
        </p:txBody>
      </p:sp>
    </p:spTree>
    <p:extLst>
      <p:ext uri="{BB962C8B-B14F-4D97-AF65-F5344CB8AC3E}">
        <p14:creationId xmlns:p14="http://schemas.microsoft.com/office/powerpoint/2010/main" val="551957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F7AD6C2-107F-4586-8BD1-6BB276033987}"/>
              </a:ext>
            </a:extLst>
          </p:cNvPr>
          <p:cNvSpPr>
            <a:spLocks noGrp="1"/>
          </p:cNvSpPr>
          <p:nvPr>
            <p:ph type="sldNum" sz="quarter" idx="12"/>
          </p:nvPr>
        </p:nvSpPr>
        <p:spPr/>
        <p:txBody>
          <a:bodyPr/>
          <a:lstStyle/>
          <a:p>
            <a:fld id="{23DEA0A0-1ADD-4984-8AEC-3D1AAC991CA6}" type="slidenum">
              <a:rPr lang="en-US" altLang="en-US"/>
              <a:pPr/>
              <a:t>24</a:t>
            </a:fld>
            <a:endParaRPr lang="en-US" altLang="en-US"/>
          </a:p>
        </p:txBody>
      </p:sp>
      <p:pic>
        <p:nvPicPr>
          <p:cNvPr id="8196" name="Picture 4">
            <a:extLst>
              <a:ext uri="{FF2B5EF4-FFF2-40B4-BE49-F238E27FC236}">
                <a16:creationId xmlns:a16="http://schemas.microsoft.com/office/drawing/2014/main" id="{8F2834C7-6323-4F09-BECA-D7233E81FF98}"/>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765175" y="2406649"/>
            <a:ext cx="7877175" cy="4368801"/>
          </a:xfrm>
          <a:noFill/>
          <a:ln/>
        </p:spPr>
      </p:pic>
      <p:sp>
        <p:nvSpPr>
          <p:cNvPr id="8198" name="Rectangle 6">
            <a:extLst>
              <a:ext uri="{FF2B5EF4-FFF2-40B4-BE49-F238E27FC236}">
                <a16:creationId xmlns:a16="http://schemas.microsoft.com/office/drawing/2014/main" id="{307AE581-1C9B-4085-9C6B-6993B6DE59A8}"/>
              </a:ext>
            </a:extLst>
          </p:cNvPr>
          <p:cNvSpPr>
            <a:spLocks noGrp="1" noChangeArrowheads="1"/>
          </p:cNvSpPr>
          <p:nvPr>
            <p:ph type="title"/>
          </p:nvPr>
        </p:nvSpPr>
        <p:spPr>
          <a:noFill/>
          <a:ln/>
        </p:spPr>
        <p:txBody>
          <a:bodyPr anchor="ctr"/>
          <a:lstStyle/>
          <a:p>
            <a:r>
              <a:rPr lang="en-US" altLang="en-US"/>
              <a:t>Quality control tool:</a:t>
            </a:r>
            <a:r>
              <a:rPr lang="en-US" altLang="en-US" sz="3500"/>
              <a:t> Pareto Chart</a:t>
            </a:r>
          </a:p>
        </p:txBody>
      </p:sp>
      <p:sp>
        <p:nvSpPr>
          <p:cNvPr id="8199" name="Text Box 7">
            <a:extLst>
              <a:ext uri="{FF2B5EF4-FFF2-40B4-BE49-F238E27FC236}">
                <a16:creationId xmlns:a16="http://schemas.microsoft.com/office/drawing/2014/main" id="{A4644A62-F134-4AD7-85E4-2B14E9A0C046}"/>
              </a:ext>
            </a:extLst>
          </p:cNvPr>
          <p:cNvSpPr txBox="1">
            <a:spLocks noChangeArrowheads="1"/>
          </p:cNvSpPr>
          <p:nvPr/>
        </p:nvSpPr>
        <p:spPr bwMode="auto">
          <a:xfrm>
            <a:off x="76200" y="1219200"/>
            <a:ext cx="8566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Involves identifying the vital few contributors that account for most quality problems. It is sometimes referred as 80-20 rule (80 % of problems due to 20% of causes)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1D7D376-A301-4BF0-85B2-1AF48BD66FAA}"/>
              </a:ext>
            </a:extLst>
          </p:cNvPr>
          <p:cNvSpPr>
            <a:spLocks noGrp="1"/>
          </p:cNvSpPr>
          <p:nvPr>
            <p:ph type="title"/>
          </p:nvPr>
        </p:nvSpPr>
        <p:spPr>
          <a:xfrm>
            <a:off x="718879" y="800392"/>
            <a:ext cx="7698523" cy="1212102"/>
          </a:xfrm>
        </p:spPr>
        <p:txBody>
          <a:bodyPr>
            <a:normAutofit/>
          </a:bodyPr>
          <a:lstStyle/>
          <a:p>
            <a:r>
              <a:rPr lang="en-US" sz="3500" i="0" dirty="0">
                <a:solidFill>
                  <a:srgbClr val="FFFFFF"/>
                </a:solidFill>
                <a:effectLst/>
                <a:latin typeface="inter-bold"/>
              </a:rPr>
              <a:t>In COCOMO, projects are categorized into three types:</a:t>
            </a:r>
            <a:endParaRPr lang="en-US" sz="3500" dirty="0">
              <a:solidFill>
                <a:srgbClr val="FFFFFF"/>
              </a:solidFill>
            </a:endParaRPr>
          </a:p>
        </p:txBody>
      </p:sp>
      <p:sp>
        <p:nvSpPr>
          <p:cNvPr id="3" name="Content Placeholder 2">
            <a:extLst>
              <a:ext uri="{FF2B5EF4-FFF2-40B4-BE49-F238E27FC236}">
                <a16:creationId xmlns:a16="http://schemas.microsoft.com/office/drawing/2014/main" id="{E3A07E36-35E6-4C4F-9F58-D3B399F59E5C}"/>
              </a:ext>
            </a:extLst>
          </p:cNvPr>
          <p:cNvSpPr>
            <a:spLocks noGrp="1"/>
          </p:cNvSpPr>
          <p:nvPr>
            <p:ph idx="1"/>
          </p:nvPr>
        </p:nvSpPr>
        <p:spPr>
          <a:xfrm>
            <a:off x="1025718" y="2490436"/>
            <a:ext cx="7281746" cy="3567173"/>
          </a:xfrm>
        </p:spPr>
        <p:txBody>
          <a:bodyPr anchor="ctr">
            <a:normAutofit/>
          </a:bodyPr>
          <a:lstStyle/>
          <a:p>
            <a:pPr marL="0" indent="0">
              <a:buNone/>
            </a:pPr>
            <a:r>
              <a:rPr lang="en-US" sz="2100" b="1" dirty="0">
                <a:latin typeface="urw-din"/>
              </a:rPr>
              <a:t>Organic: </a:t>
            </a:r>
            <a:r>
              <a:rPr lang="en-US" sz="2100" dirty="0">
                <a:latin typeface="urw-din"/>
              </a:rPr>
              <a:t>A development project can be treated of the organic type, if the project deals with developing a well-understood application program, the size of the development team is reasonably small, and the team members are experienced in developing similar methods of projects. Examples of this type of projects are simple business systems, simple inventory management systems, and data processing systems.</a:t>
            </a:r>
          </a:p>
          <a:p>
            <a:endParaRPr lang="en-US" sz="2100" dirty="0"/>
          </a:p>
        </p:txBody>
      </p:sp>
      <p:sp>
        <p:nvSpPr>
          <p:cNvPr id="4" name="Slide Number Placeholder 3">
            <a:extLst>
              <a:ext uri="{FF2B5EF4-FFF2-40B4-BE49-F238E27FC236}">
                <a16:creationId xmlns:a16="http://schemas.microsoft.com/office/drawing/2014/main" id="{5F3E6F18-DCDE-4DA5-BB23-6D7DBC112F5E}"/>
              </a:ext>
            </a:extLst>
          </p:cNvPr>
          <p:cNvSpPr>
            <a:spLocks noGrp="1"/>
          </p:cNvSpPr>
          <p:nvPr>
            <p:ph type="sldNum" sz="quarter" idx="12"/>
          </p:nvPr>
        </p:nvSpPr>
        <p:spPr>
          <a:xfrm>
            <a:off x="8030718" y="6382512"/>
            <a:ext cx="514350" cy="320040"/>
          </a:xfrm>
        </p:spPr>
        <p:txBody>
          <a:bodyPr>
            <a:normAutofit/>
          </a:bodyPr>
          <a:lstStyle/>
          <a:p>
            <a:pPr>
              <a:spcAft>
                <a:spcPts val="600"/>
              </a:spcAft>
            </a:pPr>
            <a:fld id="{EA289F29-0FB8-40AC-A839-55FA0789446B}" type="slidenum">
              <a:rPr lang="en-US" sz="900"/>
              <a:pPr>
                <a:spcAft>
                  <a:spcPts val="600"/>
                </a:spcAft>
              </a:pPr>
              <a:t>3</a:t>
            </a:fld>
            <a:endParaRPr lang="en-US" sz="900"/>
          </a:p>
        </p:txBody>
      </p:sp>
    </p:spTree>
    <p:extLst>
      <p:ext uri="{BB962C8B-B14F-4D97-AF65-F5344CB8AC3E}">
        <p14:creationId xmlns:p14="http://schemas.microsoft.com/office/powerpoint/2010/main" val="149314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1D7D376-A301-4BF0-85B2-1AF48BD66FAA}"/>
              </a:ext>
            </a:extLst>
          </p:cNvPr>
          <p:cNvSpPr>
            <a:spLocks noGrp="1"/>
          </p:cNvSpPr>
          <p:nvPr>
            <p:ph type="title"/>
          </p:nvPr>
        </p:nvSpPr>
        <p:spPr>
          <a:xfrm>
            <a:off x="718879" y="800392"/>
            <a:ext cx="7698523" cy="1212102"/>
          </a:xfrm>
        </p:spPr>
        <p:txBody>
          <a:bodyPr>
            <a:normAutofit/>
          </a:bodyPr>
          <a:lstStyle/>
          <a:p>
            <a:r>
              <a:rPr lang="en-US" sz="3500" i="0" dirty="0">
                <a:solidFill>
                  <a:srgbClr val="FFFFFF"/>
                </a:solidFill>
                <a:effectLst/>
                <a:latin typeface="inter-bold"/>
              </a:rPr>
              <a:t>In COCOMO, projects are categorized into three types:</a:t>
            </a:r>
            <a:endParaRPr lang="en-US" sz="3500" dirty="0">
              <a:solidFill>
                <a:srgbClr val="FFFFFF"/>
              </a:solidFill>
            </a:endParaRPr>
          </a:p>
        </p:txBody>
      </p:sp>
      <p:sp>
        <p:nvSpPr>
          <p:cNvPr id="3" name="Content Placeholder 2">
            <a:extLst>
              <a:ext uri="{FF2B5EF4-FFF2-40B4-BE49-F238E27FC236}">
                <a16:creationId xmlns:a16="http://schemas.microsoft.com/office/drawing/2014/main" id="{E3A07E36-35E6-4C4F-9F58-D3B399F59E5C}"/>
              </a:ext>
            </a:extLst>
          </p:cNvPr>
          <p:cNvSpPr>
            <a:spLocks noGrp="1"/>
          </p:cNvSpPr>
          <p:nvPr>
            <p:ph idx="1"/>
          </p:nvPr>
        </p:nvSpPr>
        <p:spPr>
          <a:xfrm>
            <a:off x="1025718" y="2490436"/>
            <a:ext cx="7281746" cy="3567173"/>
          </a:xfrm>
        </p:spPr>
        <p:txBody>
          <a:bodyPr anchor="ctr">
            <a:normAutofit/>
          </a:bodyPr>
          <a:lstStyle/>
          <a:p>
            <a:pPr marL="0" indent="0">
              <a:buNone/>
            </a:pPr>
            <a:r>
              <a:rPr lang="en-US" sz="2100" b="1" dirty="0">
                <a:latin typeface="urw-din"/>
              </a:rPr>
              <a:t>Semidetached: </a:t>
            </a:r>
            <a:r>
              <a:rPr lang="en-US" sz="2100" dirty="0">
                <a:latin typeface="urw-din"/>
              </a:rPr>
              <a:t>A development project can be treated with semidetached type if the development consists of a mixture of experienced and inexperienced staff. Team members may have finite experience in related systems but may be unfamiliar with some aspects of the order being developed. Example of Semidetached system includes developing a new operating system (OS), a Database Management System (DBMS), and complex inventory management system.</a:t>
            </a:r>
          </a:p>
        </p:txBody>
      </p:sp>
      <p:sp>
        <p:nvSpPr>
          <p:cNvPr id="4" name="Slide Number Placeholder 3">
            <a:extLst>
              <a:ext uri="{FF2B5EF4-FFF2-40B4-BE49-F238E27FC236}">
                <a16:creationId xmlns:a16="http://schemas.microsoft.com/office/drawing/2014/main" id="{5F3E6F18-DCDE-4DA5-BB23-6D7DBC112F5E}"/>
              </a:ext>
            </a:extLst>
          </p:cNvPr>
          <p:cNvSpPr>
            <a:spLocks noGrp="1"/>
          </p:cNvSpPr>
          <p:nvPr>
            <p:ph type="sldNum" sz="quarter" idx="12"/>
          </p:nvPr>
        </p:nvSpPr>
        <p:spPr>
          <a:xfrm>
            <a:off x="8030718" y="6382512"/>
            <a:ext cx="514350" cy="320040"/>
          </a:xfrm>
        </p:spPr>
        <p:txBody>
          <a:bodyPr>
            <a:normAutofit/>
          </a:bodyPr>
          <a:lstStyle/>
          <a:p>
            <a:pPr>
              <a:spcAft>
                <a:spcPts val="600"/>
              </a:spcAft>
            </a:pPr>
            <a:fld id="{EA289F29-0FB8-40AC-A839-55FA0789446B}" type="slidenum">
              <a:rPr lang="en-US" sz="900"/>
              <a:pPr>
                <a:spcAft>
                  <a:spcPts val="600"/>
                </a:spcAft>
              </a:pPr>
              <a:t>4</a:t>
            </a:fld>
            <a:endParaRPr lang="en-US" sz="900"/>
          </a:p>
        </p:txBody>
      </p:sp>
    </p:spTree>
    <p:extLst>
      <p:ext uri="{BB962C8B-B14F-4D97-AF65-F5344CB8AC3E}">
        <p14:creationId xmlns:p14="http://schemas.microsoft.com/office/powerpoint/2010/main" val="374935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A9864FC-EA09-4F09-8691-DEEDE85A2693}"/>
              </a:ext>
            </a:extLst>
          </p:cNvPr>
          <p:cNvSpPr>
            <a:spLocks noGrp="1"/>
          </p:cNvSpPr>
          <p:nvPr>
            <p:ph type="title"/>
          </p:nvPr>
        </p:nvSpPr>
        <p:spPr>
          <a:xfrm>
            <a:off x="718879" y="800392"/>
            <a:ext cx="7698523" cy="1212102"/>
          </a:xfrm>
        </p:spPr>
        <p:txBody>
          <a:bodyPr>
            <a:normAutofit/>
          </a:bodyPr>
          <a:lstStyle/>
          <a:p>
            <a:r>
              <a:rPr lang="en-US" sz="3500" i="0">
                <a:solidFill>
                  <a:srgbClr val="FFFFFF"/>
                </a:solidFill>
                <a:effectLst/>
                <a:latin typeface="inter-bold"/>
              </a:rPr>
              <a:t>In COCOMO, projects are categorized into three types:</a:t>
            </a:r>
            <a:endParaRPr lang="en-US" sz="3500">
              <a:solidFill>
                <a:srgbClr val="FFFFFF"/>
              </a:solidFill>
            </a:endParaRPr>
          </a:p>
        </p:txBody>
      </p:sp>
      <p:sp>
        <p:nvSpPr>
          <p:cNvPr id="3" name="Content Placeholder 2">
            <a:extLst>
              <a:ext uri="{FF2B5EF4-FFF2-40B4-BE49-F238E27FC236}">
                <a16:creationId xmlns:a16="http://schemas.microsoft.com/office/drawing/2014/main" id="{B93223F5-020C-4156-A6E4-1F9ECCDBF5C9}"/>
              </a:ext>
            </a:extLst>
          </p:cNvPr>
          <p:cNvSpPr>
            <a:spLocks noGrp="1"/>
          </p:cNvSpPr>
          <p:nvPr>
            <p:ph idx="1"/>
          </p:nvPr>
        </p:nvSpPr>
        <p:spPr>
          <a:xfrm>
            <a:off x="1025718" y="2490436"/>
            <a:ext cx="7281746" cy="3567173"/>
          </a:xfrm>
        </p:spPr>
        <p:txBody>
          <a:bodyPr anchor="ctr">
            <a:normAutofit/>
          </a:bodyPr>
          <a:lstStyle/>
          <a:p>
            <a:r>
              <a:rPr lang="en-US" sz="2100" b="1" dirty="0">
                <a:latin typeface="urw-din"/>
              </a:rPr>
              <a:t>Embedded: </a:t>
            </a:r>
            <a:r>
              <a:rPr lang="en-US" sz="2100" dirty="0">
                <a:latin typeface="urw-din"/>
              </a:rPr>
              <a:t>A development project is treated to be of an embedded type, if the software being developed is strongly coupled to complex hardware, or if the stringent regulations on the operational method exist. For Example: ATM, Air Traffic control.</a:t>
            </a:r>
          </a:p>
          <a:p>
            <a:endParaRPr lang="en-US" sz="2100" dirty="0"/>
          </a:p>
        </p:txBody>
      </p:sp>
      <p:sp>
        <p:nvSpPr>
          <p:cNvPr id="4" name="Slide Number Placeholder 3">
            <a:extLst>
              <a:ext uri="{FF2B5EF4-FFF2-40B4-BE49-F238E27FC236}">
                <a16:creationId xmlns:a16="http://schemas.microsoft.com/office/drawing/2014/main" id="{CC8B1E60-95DE-43E1-95D7-62A92781E9A9}"/>
              </a:ext>
            </a:extLst>
          </p:cNvPr>
          <p:cNvSpPr>
            <a:spLocks noGrp="1"/>
          </p:cNvSpPr>
          <p:nvPr>
            <p:ph type="sldNum" sz="quarter" idx="12"/>
          </p:nvPr>
        </p:nvSpPr>
        <p:spPr>
          <a:xfrm>
            <a:off x="8030718" y="6382512"/>
            <a:ext cx="514350" cy="320040"/>
          </a:xfrm>
        </p:spPr>
        <p:txBody>
          <a:bodyPr>
            <a:normAutofit/>
          </a:bodyPr>
          <a:lstStyle/>
          <a:p>
            <a:pPr>
              <a:spcAft>
                <a:spcPts val="600"/>
              </a:spcAft>
            </a:pPr>
            <a:fld id="{EA289F29-0FB8-40AC-A839-55FA0789446B}" type="slidenum">
              <a:rPr lang="en-US" sz="900"/>
              <a:pPr>
                <a:spcAft>
                  <a:spcPts val="600"/>
                </a:spcAft>
              </a:pPr>
              <a:t>5</a:t>
            </a:fld>
            <a:endParaRPr lang="en-US" sz="900"/>
          </a:p>
        </p:txBody>
      </p:sp>
    </p:spTree>
    <p:extLst>
      <p:ext uri="{BB962C8B-B14F-4D97-AF65-F5344CB8AC3E}">
        <p14:creationId xmlns:p14="http://schemas.microsoft.com/office/powerpoint/2010/main" val="3856454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E0685E-95F4-4D93-AA78-B2FDEB1E1399}"/>
              </a:ext>
            </a:extLst>
          </p:cNvPr>
          <p:cNvSpPr>
            <a:spLocks noGrp="1"/>
          </p:cNvSpPr>
          <p:nvPr>
            <p:ph type="title"/>
          </p:nvPr>
        </p:nvSpPr>
        <p:spPr>
          <a:xfrm>
            <a:off x="417399" y="643467"/>
            <a:ext cx="8408193" cy="744836"/>
          </a:xfrm>
        </p:spPr>
        <p:txBody>
          <a:bodyPr>
            <a:normAutofit/>
          </a:bodyPr>
          <a:lstStyle/>
          <a:p>
            <a:pPr algn="ctr"/>
            <a:r>
              <a:rPr lang="en-US" sz="2800" dirty="0">
                <a:solidFill>
                  <a:schemeClr val="bg1"/>
                </a:solidFill>
              </a:rPr>
              <a:t>Comparison of three COCOMO modes</a:t>
            </a:r>
          </a:p>
        </p:txBody>
      </p:sp>
      <p:pic>
        <p:nvPicPr>
          <p:cNvPr id="7" name="Picture 6">
            <a:extLst>
              <a:ext uri="{FF2B5EF4-FFF2-40B4-BE49-F238E27FC236}">
                <a16:creationId xmlns:a16="http://schemas.microsoft.com/office/drawing/2014/main" id="{3511C5B1-1679-4796-84C4-462219D8F842}"/>
              </a:ext>
            </a:extLst>
          </p:cNvPr>
          <p:cNvPicPr>
            <a:picLocks noChangeAspect="1"/>
          </p:cNvPicPr>
          <p:nvPr/>
        </p:nvPicPr>
        <p:blipFill>
          <a:blip r:embed="rId2"/>
          <a:stretch>
            <a:fillRect/>
          </a:stretch>
        </p:blipFill>
        <p:spPr>
          <a:xfrm>
            <a:off x="613261" y="1675227"/>
            <a:ext cx="7917476" cy="4394199"/>
          </a:xfrm>
          <a:prstGeom prst="rect">
            <a:avLst/>
          </a:prstGeom>
        </p:spPr>
      </p:pic>
      <p:sp>
        <p:nvSpPr>
          <p:cNvPr id="3" name="Slide Number Placeholder 2">
            <a:extLst>
              <a:ext uri="{FF2B5EF4-FFF2-40B4-BE49-F238E27FC236}">
                <a16:creationId xmlns:a16="http://schemas.microsoft.com/office/drawing/2014/main" id="{7C45DCFE-4E3D-41D8-AE16-0873BD131B65}"/>
              </a:ext>
            </a:extLst>
          </p:cNvPr>
          <p:cNvSpPr>
            <a:spLocks noGrp="1"/>
          </p:cNvSpPr>
          <p:nvPr>
            <p:ph type="sldNum" sz="quarter" idx="12"/>
          </p:nvPr>
        </p:nvSpPr>
        <p:spPr>
          <a:xfrm>
            <a:off x="6457950" y="6356350"/>
            <a:ext cx="2057400" cy="365125"/>
          </a:xfrm>
        </p:spPr>
        <p:txBody>
          <a:bodyPr>
            <a:normAutofit/>
          </a:bodyPr>
          <a:lstStyle/>
          <a:p>
            <a:pPr>
              <a:spcAft>
                <a:spcPts val="600"/>
              </a:spcAft>
            </a:pPr>
            <a:fld id="{EA289F29-0FB8-40AC-A839-55FA0789446B}" type="slidenum">
              <a:rPr lang="en-US" smtClean="0"/>
              <a:pPr>
                <a:spcAft>
                  <a:spcPts val="600"/>
                </a:spcAft>
              </a:pPr>
              <a:t>6</a:t>
            </a:fld>
            <a:endParaRPr lang="en-US"/>
          </a:p>
        </p:txBody>
      </p:sp>
    </p:spTree>
    <p:extLst>
      <p:ext uri="{BB962C8B-B14F-4D97-AF65-F5344CB8AC3E}">
        <p14:creationId xmlns:p14="http://schemas.microsoft.com/office/powerpoint/2010/main" val="4029109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5779" name="Picture 7" descr="Text&#10;&#10;Description automatically generated">
            <a:extLst>
              <a:ext uri="{FF2B5EF4-FFF2-40B4-BE49-F238E27FC236}">
                <a16:creationId xmlns:a16="http://schemas.microsoft.com/office/drawing/2014/main" id="{725F1E80-C7AA-40E4-BC7C-1F62F0F541F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482600" y="1128713"/>
            <a:ext cx="8178799" cy="4600573"/>
          </a:xfrm>
          <a:prstGeom prst="rect">
            <a:avLst/>
          </a:prstGeom>
          <a:noFill/>
        </p:spPr>
      </p:pic>
      <p:sp>
        <p:nvSpPr>
          <p:cNvPr id="3" name="Slide Number Placeholder 2">
            <a:extLst>
              <a:ext uri="{FF2B5EF4-FFF2-40B4-BE49-F238E27FC236}">
                <a16:creationId xmlns:a16="http://schemas.microsoft.com/office/drawing/2014/main" id="{8F23037E-BE1C-4021-A430-A5069159F71A}"/>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defTabSz="914400">
              <a:spcAft>
                <a:spcPts val="600"/>
              </a:spcAft>
            </a:pPr>
            <a:fld id="{EA289F29-0FB8-40AC-A839-55FA0789446B}" type="slidenum">
              <a:rPr lang="en-US" smtClean="0"/>
              <a:pPr defTabSz="914400">
                <a:spcAft>
                  <a:spcPts val="600"/>
                </a:spcAft>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3" name="Rectangle 7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97661" y="280374"/>
            <a:ext cx="8579095"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50" name="Rectangle 2">
            <a:extLst>
              <a:ext uri="{FF2B5EF4-FFF2-40B4-BE49-F238E27FC236}">
                <a16:creationId xmlns:a16="http://schemas.microsoft.com/office/drawing/2014/main" id="{F47B133E-C87C-4384-B028-64069B93507F}"/>
              </a:ext>
            </a:extLst>
          </p:cNvPr>
          <p:cNvSpPr>
            <a:spLocks noGrp="1" noChangeArrowheads="1"/>
          </p:cNvSpPr>
          <p:nvPr>
            <p:ph type="title"/>
          </p:nvPr>
        </p:nvSpPr>
        <p:spPr>
          <a:xfrm>
            <a:off x="409763" y="433545"/>
            <a:ext cx="8354890" cy="930447"/>
          </a:xfrm>
        </p:spPr>
        <p:txBody>
          <a:bodyPr vert="horz" lIns="91440" tIns="45720" rIns="91440" bIns="45720" rtlCol="0" anchor="b">
            <a:normAutofit/>
          </a:bodyPr>
          <a:lstStyle/>
          <a:p>
            <a:pPr algn="ctr"/>
            <a:r>
              <a:rPr lang="en-US" altLang="en-US" sz="4700">
                <a:solidFill>
                  <a:srgbClr val="FFFFFF"/>
                </a:solidFill>
              </a:rPr>
              <a:t>Basic COCOMO</a:t>
            </a:r>
          </a:p>
        </p:txBody>
      </p:sp>
      <p:sp>
        <p:nvSpPr>
          <p:cNvPr id="78851" name="Rectangle 3">
            <a:extLst>
              <a:ext uri="{FF2B5EF4-FFF2-40B4-BE49-F238E27FC236}">
                <a16:creationId xmlns:a16="http://schemas.microsoft.com/office/drawing/2014/main" id="{55BE368F-D030-49E4-8459-39B2C981D431}"/>
              </a:ext>
            </a:extLst>
          </p:cNvPr>
          <p:cNvSpPr>
            <a:spLocks noGrp="1" noChangeArrowheads="1"/>
          </p:cNvSpPr>
          <p:nvPr>
            <p:ph idx="1"/>
          </p:nvPr>
        </p:nvSpPr>
        <p:spPr>
          <a:xfrm>
            <a:off x="1158208" y="1645723"/>
            <a:ext cx="6858000" cy="420001"/>
          </a:xfrm>
        </p:spPr>
        <p:txBody>
          <a:bodyPr vert="horz" lIns="91440" tIns="45720" rIns="91440" bIns="45720" rtlCol="0">
            <a:normAutofit/>
          </a:bodyPr>
          <a:lstStyle/>
          <a:p>
            <a:pPr marL="0" indent="0" algn="ctr">
              <a:buNone/>
            </a:pPr>
            <a:r>
              <a:rPr lang="en-US" altLang="en-US" sz="1400">
                <a:solidFill>
                  <a:srgbClr val="5FEEFF"/>
                </a:solidFill>
              </a:rPr>
              <a:t>The constant values a,b,c and d for the Basic Model for the different categories of system:</a:t>
            </a:r>
          </a:p>
        </p:txBody>
      </p:sp>
      <p:cxnSp>
        <p:nvCxnSpPr>
          <p:cNvPr id="77" name="Straight Connector 7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2558" y="1522292"/>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10;&#10;Description automatically generated with medium confidence">
            <a:extLst>
              <a:ext uri="{FF2B5EF4-FFF2-40B4-BE49-F238E27FC236}">
                <a16:creationId xmlns:a16="http://schemas.microsoft.com/office/drawing/2014/main" id="{E111C93D-7FD5-4EE6-B06C-0CF86E518CF9}"/>
              </a:ext>
            </a:extLst>
          </p:cNvPr>
          <p:cNvPicPr>
            <a:picLocks noChangeAspect="1"/>
          </p:cNvPicPr>
          <p:nvPr/>
        </p:nvPicPr>
        <p:blipFill>
          <a:blip r:embed="rId3"/>
          <a:stretch>
            <a:fillRect/>
          </a:stretch>
        </p:blipFill>
        <p:spPr>
          <a:xfrm>
            <a:off x="248675" y="3285009"/>
            <a:ext cx="4091938" cy="2281255"/>
          </a:xfrm>
          <a:prstGeom prst="rect">
            <a:avLst/>
          </a:prstGeom>
        </p:spPr>
      </p:pic>
      <p:cxnSp>
        <p:nvCxnSpPr>
          <p:cNvPr id="78854" name="Straight Connector 7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8720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text, application&#10;&#10;Description automatically generated">
            <a:extLst>
              <a:ext uri="{FF2B5EF4-FFF2-40B4-BE49-F238E27FC236}">
                <a16:creationId xmlns:a16="http://schemas.microsoft.com/office/drawing/2014/main" id="{38537A5E-A70D-4573-9ECE-CAE67720EA2C}"/>
              </a:ext>
            </a:extLst>
          </p:cNvPr>
          <p:cNvPicPr>
            <a:picLocks noChangeAspect="1"/>
          </p:cNvPicPr>
          <p:nvPr/>
        </p:nvPicPr>
        <p:blipFill>
          <a:blip r:embed="rId4"/>
          <a:stretch>
            <a:fillRect/>
          </a:stretch>
        </p:blipFill>
        <p:spPr>
          <a:xfrm>
            <a:off x="4833804" y="3305003"/>
            <a:ext cx="4091938" cy="2241266"/>
          </a:xfrm>
          <a:prstGeom prst="rect">
            <a:avLst/>
          </a:prstGeom>
        </p:spPr>
      </p:pic>
      <p:sp>
        <p:nvSpPr>
          <p:cNvPr id="3" name="Slide Number Placeholder 2">
            <a:extLst>
              <a:ext uri="{FF2B5EF4-FFF2-40B4-BE49-F238E27FC236}">
                <a16:creationId xmlns:a16="http://schemas.microsoft.com/office/drawing/2014/main" id="{C17939D3-0438-415E-B3D6-A7330C1184BD}"/>
              </a:ext>
            </a:extLst>
          </p:cNvPr>
          <p:cNvSpPr>
            <a:spLocks noGrp="1"/>
          </p:cNvSpPr>
          <p:nvPr>
            <p:ph type="sldNum" sz="quarter" idx="12"/>
          </p:nvPr>
        </p:nvSpPr>
        <p:spPr>
          <a:xfrm>
            <a:off x="6452507" y="6522430"/>
            <a:ext cx="2057400" cy="347472"/>
          </a:xfrm>
        </p:spPr>
        <p:txBody>
          <a:bodyPr vert="horz" lIns="91440" tIns="45720" rIns="91440" bIns="45720" rtlCol="0" anchor="ctr">
            <a:normAutofit/>
          </a:bodyPr>
          <a:lstStyle/>
          <a:p>
            <a:pPr defTabSz="914400">
              <a:spcAft>
                <a:spcPts val="600"/>
              </a:spcAft>
            </a:pPr>
            <a:fld id="{EA289F29-0FB8-40AC-A839-55FA0789446B}" type="slidenum">
              <a:rPr lang="en-US">
                <a:solidFill>
                  <a:srgbClr val="898989"/>
                </a:solidFill>
              </a:rPr>
              <a:pPr defTabSz="914400">
                <a:spcAft>
                  <a:spcPts val="600"/>
                </a:spcAft>
              </a:pPr>
              <a:t>8</a:t>
            </a:fld>
            <a:endParaRPr lang="en-US">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01567A05-0C84-4486-931A-400888EF019E}"/>
              </a:ext>
            </a:extLst>
          </p:cNvPr>
          <p:cNvSpPr>
            <a:spLocks noGrp="1" noChangeArrowheads="1"/>
          </p:cNvSpPr>
          <p:nvPr>
            <p:ph type="title"/>
          </p:nvPr>
        </p:nvSpPr>
        <p:spPr/>
        <p:txBody>
          <a:bodyPr/>
          <a:lstStyle/>
          <a:p>
            <a:pPr eaLnBrk="1" hangingPunct="1"/>
            <a:r>
              <a:rPr lang="en-US" altLang="en-US"/>
              <a:t>An Example</a:t>
            </a:r>
          </a:p>
        </p:txBody>
      </p:sp>
      <p:sp>
        <p:nvSpPr>
          <p:cNvPr id="83971" name="Rectangle 3">
            <a:extLst>
              <a:ext uri="{FF2B5EF4-FFF2-40B4-BE49-F238E27FC236}">
                <a16:creationId xmlns:a16="http://schemas.microsoft.com/office/drawing/2014/main" id="{E434DADA-BE93-47EC-86CB-249B94943C03}"/>
              </a:ext>
            </a:extLst>
          </p:cNvPr>
          <p:cNvSpPr>
            <a:spLocks noGrp="1" noChangeArrowheads="1"/>
          </p:cNvSpPr>
          <p:nvPr>
            <p:ph idx="1"/>
          </p:nvPr>
        </p:nvSpPr>
        <p:spPr/>
        <p:txBody>
          <a:bodyPr>
            <a:normAutofit lnSpcReduction="10000"/>
          </a:bodyPr>
          <a:lstStyle/>
          <a:p>
            <a:pPr eaLnBrk="1" hangingPunct="1"/>
            <a:r>
              <a:rPr lang="en-US" altLang="en-US" sz="1950" dirty="0"/>
              <a:t>We have determined our project fits the characteristics of </a:t>
            </a:r>
            <a:r>
              <a:rPr lang="en-US" altLang="en-US" sz="1950" b="1" dirty="0">
                <a:solidFill>
                  <a:schemeClr val="accent2"/>
                </a:solidFill>
              </a:rPr>
              <a:t>Semi-Detached</a:t>
            </a:r>
            <a:r>
              <a:rPr lang="en-US" altLang="en-US" sz="1950" dirty="0"/>
              <a:t> mode.</a:t>
            </a:r>
          </a:p>
          <a:p>
            <a:pPr eaLnBrk="1" hangingPunct="1"/>
            <a:r>
              <a:rPr lang="en-US" altLang="en-US" sz="1950" dirty="0"/>
              <a:t>We estimate our project will have </a:t>
            </a:r>
            <a:r>
              <a:rPr lang="en-US" altLang="en-US" sz="1950" b="1" dirty="0"/>
              <a:t>32,000</a:t>
            </a:r>
            <a:r>
              <a:rPr lang="en-US" altLang="en-US" sz="1950" dirty="0"/>
              <a:t> Delivered Source Instructions.  Using the formulas, we can estimate:</a:t>
            </a:r>
          </a:p>
          <a:p>
            <a:pPr eaLnBrk="1" hangingPunct="1"/>
            <a:r>
              <a:rPr lang="en-US" altLang="en-US" sz="1950" b="1" dirty="0"/>
              <a:t>Effort</a:t>
            </a:r>
            <a:r>
              <a:rPr lang="en-US" altLang="en-US" sz="1950" dirty="0"/>
              <a:t> = 3.0*(32) </a:t>
            </a:r>
            <a:r>
              <a:rPr lang="en-US" altLang="en-US" sz="1950" b="1" baseline="30000" dirty="0"/>
              <a:t>1.12</a:t>
            </a:r>
            <a:r>
              <a:rPr lang="en-US" altLang="en-US" sz="1950" dirty="0"/>
              <a:t> 		= 146 person-months</a:t>
            </a:r>
          </a:p>
          <a:p>
            <a:pPr eaLnBrk="1" hangingPunct="1"/>
            <a:r>
              <a:rPr lang="en-US" altLang="en-US" sz="1950" b="1" dirty="0"/>
              <a:t>Schedule</a:t>
            </a:r>
            <a:r>
              <a:rPr lang="en-US" altLang="en-US" sz="1950" dirty="0"/>
              <a:t> = 2.5*(146) </a:t>
            </a:r>
            <a:r>
              <a:rPr lang="en-US" altLang="en-US" sz="1950" b="1" baseline="30000" dirty="0"/>
              <a:t>0.35</a:t>
            </a:r>
            <a:r>
              <a:rPr lang="en-US" altLang="en-US" sz="1950" dirty="0"/>
              <a:t> 	= 14 months</a:t>
            </a:r>
          </a:p>
          <a:p>
            <a:pPr eaLnBrk="1" hangingPunct="1"/>
            <a:r>
              <a:rPr lang="en-US" altLang="en-US" sz="1950" b="1" dirty="0"/>
              <a:t>Productivity</a:t>
            </a:r>
            <a:r>
              <a:rPr lang="en-US" altLang="en-US" sz="1950" dirty="0"/>
              <a:t> 			= 32,000 DSI / 146 </a:t>
            </a:r>
            <a:br>
              <a:rPr lang="en-US" altLang="en-US" sz="1950" dirty="0"/>
            </a:br>
            <a:r>
              <a:rPr lang="en-US" altLang="en-US" sz="1950" dirty="0"/>
              <a:t> 					= 219 DSI/pm</a:t>
            </a:r>
          </a:p>
          <a:p>
            <a:pPr eaLnBrk="1" hangingPunct="1"/>
            <a:r>
              <a:rPr lang="en-US" altLang="en-US" sz="1950" b="1" dirty="0"/>
              <a:t>Average Staffing</a:t>
            </a:r>
            <a:r>
              <a:rPr lang="en-US" altLang="en-US" sz="1950" dirty="0"/>
              <a:t> 		= 146 MM /14 months </a:t>
            </a:r>
            <a:br>
              <a:rPr lang="en-US" altLang="en-US" sz="1950" dirty="0"/>
            </a:br>
            <a:r>
              <a:rPr lang="en-US" altLang="en-US" sz="1950" dirty="0"/>
              <a:t>					= 10</a:t>
            </a:r>
          </a:p>
          <a:p>
            <a:pPr eaLnBrk="1" hangingPunct="1"/>
            <a:endParaRPr lang="en-US" altLang="en-US" sz="1950" dirty="0"/>
          </a:p>
          <a:p>
            <a:pPr eaLnBrk="1" hangingPunct="1">
              <a:buFontTx/>
              <a:buNone/>
            </a:pPr>
            <a:r>
              <a:rPr lang="en-US" altLang="en-US" sz="2000" dirty="0"/>
              <a:t>Productivity = DSI / EFFORT </a:t>
            </a:r>
          </a:p>
          <a:p>
            <a:pPr eaLnBrk="1" hangingPunct="1">
              <a:buFontTx/>
              <a:buNone/>
            </a:pPr>
            <a:r>
              <a:rPr lang="en-US" altLang="en-US" sz="2000" dirty="0"/>
              <a:t>Average staffing = Effort / Schedule  </a:t>
            </a:r>
          </a:p>
          <a:p>
            <a:pPr eaLnBrk="1" hangingPunct="1"/>
            <a:endParaRPr lang="en-US" altLang="en-US" sz="1950" dirty="0"/>
          </a:p>
        </p:txBody>
      </p:sp>
      <p:sp>
        <p:nvSpPr>
          <p:cNvPr id="3" name="Slide Number Placeholder 2">
            <a:extLst>
              <a:ext uri="{FF2B5EF4-FFF2-40B4-BE49-F238E27FC236}">
                <a16:creationId xmlns:a16="http://schemas.microsoft.com/office/drawing/2014/main" id="{87C58AF0-0CA5-442E-8D38-F5AFD0603C34}"/>
              </a:ext>
            </a:extLst>
          </p:cNvPr>
          <p:cNvSpPr>
            <a:spLocks noGrp="1"/>
          </p:cNvSpPr>
          <p:nvPr>
            <p:ph type="sldNum" sz="quarter" idx="12"/>
          </p:nvPr>
        </p:nvSpPr>
        <p:spPr/>
        <p:txBody>
          <a:bodyPr/>
          <a:lstStyle/>
          <a:p>
            <a:fld id="{EA289F29-0FB8-40AC-A839-55FA0789446B}"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TotalTime>
  <Words>1214</Words>
  <Application>Microsoft Office PowerPoint</Application>
  <PresentationFormat>On-screen Show (4:3)</PresentationFormat>
  <Paragraphs>105</Paragraphs>
  <Slides>24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inter-bold</vt:lpstr>
      <vt:lpstr>inter-regular</vt:lpstr>
      <vt:lpstr>Nunito Sans</vt:lpstr>
      <vt:lpstr>urw-din</vt:lpstr>
      <vt:lpstr>Wingdings</vt:lpstr>
      <vt:lpstr>Office Theme</vt:lpstr>
      <vt:lpstr>Project Estimation</vt:lpstr>
      <vt:lpstr>COnstructive COst MOdel </vt:lpstr>
      <vt:lpstr>In COCOMO, projects are categorized into three types:</vt:lpstr>
      <vt:lpstr>In COCOMO, projects are categorized into three types:</vt:lpstr>
      <vt:lpstr>In COCOMO, projects are categorized into three types:</vt:lpstr>
      <vt:lpstr>Comparison of three COCOMO modes</vt:lpstr>
      <vt:lpstr>PowerPoint Presentation</vt:lpstr>
      <vt:lpstr>Basic COCOMO</vt:lpstr>
      <vt:lpstr>An Example</vt:lpstr>
      <vt:lpstr>Question</vt:lpstr>
      <vt:lpstr>Solution </vt:lpstr>
      <vt:lpstr>Intermediate COCOMO</vt:lpstr>
      <vt:lpstr>Cost drivers</vt:lpstr>
      <vt:lpstr>PowerPoint Presentation</vt:lpstr>
      <vt:lpstr>Contd.</vt:lpstr>
      <vt:lpstr>Example</vt:lpstr>
      <vt:lpstr>Solution</vt:lpstr>
      <vt:lpstr>Project Quality Management</vt:lpstr>
      <vt:lpstr>Project Quality management:</vt:lpstr>
      <vt:lpstr>Main Processes in Project Quality Management</vt:lpstr>
      <vt:lpstr>PowerPoint Presentation</vt:lpstr>
      <vt:lpstr>PowerPoint Presentation</vt:lpstr>
      <vt:lpstr>Quality assurance vs quality control</vt:lpstr>
      <vt:lpstr>Quality control tool: Pareto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ruqiabibi@outlook.com</dc:creator>
  <cp:lastModifiedBy>ruqiabibi@outlook.com</cp:lastModifiedBy>
  <cp:revision>10</cp:revision>
  <dcterms:created xsi:type="dcterms:W3CDTF">2022-01-04T08:42:19Z</dcterms:created>
  <dcterms:modified xsi:type="dcterms:W3CDTF">2022-01-08T06:56:50Z</dcterms:modified>
</cp:coreProperties>
</file>