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media/image1.png" ContentType="image/png"/>
  <Override PartName="/ppt/media/image2.png" ContentType="image/png"/>
  <Override PartName="/ppt/media/image3.png" ContentType="image/png"/>
  <Override PartName="/ppt/media/image6.jpeg" ContentType="image/jpeg"/>
  <Override PartName="/ppt/media/image4.png" ContentType="image/pn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25"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2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5"/>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33"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5"/>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7"/>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47"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4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5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3" name="PlaceHolder 3"/>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4" name="PlaceHolder 4"/>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4"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56"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6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64"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6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8"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0" name="PlaceHolder 5"/>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72"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5" name="PlaceHolder 5"/>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6"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7"/>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6"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8"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1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 name="PlaceHolder 3"/>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 name="PlaceHolder 4"/>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17"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8"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Arial"/>
            </a:endParaRPr>
          </a:p>
        </p:txBody>
      </p:sp>
      <p:sp>
        <p:nvSpPr>
          <p:cNvPr id="2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lIns="45720" rIns="45720" anchor="b"/>
          <a:p>
            <a:pPr algn="ctr">
              <a:lnSpc>
                <a:spcPct val="100000"/>
              </a:lnSpc>
            </a:pPr>
            <a:r>
              <a:rPr b="0" lang="en-US" sz="6000" spc="-1" strike="noStrike">
                <a:solidFill>
                  <a:srgbClr val="000000"/>
                </a:solidFill>
                <a:latin typeface="Calibri"/>
                <a:ea typeface="Calibri"/>
              </a:rPr>
              <a:t>Title Text</a:t>
            </a:r>
            <a:endParaRPr b="0" lang="en-US" sz="6000" spc="-1" strike="noStrike">
              <a:solidFill>
                <a:srgbClr val="000000"/>
              </a:solidFill>
              <a:latin typeface="Arial"/>
            </a:endParaRPr>
          </a:p>
        </p:txBody>
      </p:sp>
      <p:sp>
        <p:nvSpPr>
          <p:cNvPr id="1" name="PlaceHolder 2"/>
          <p:cNvSpPr>
            <a:spLocks noGrp="1"/>
          </p:cNvSpPr>
          <p:nvPr>
            <p:ph type="body"/>
          </p:nvPr>
        </p:nvSpPr>
        <p:spPr>
          <a:xfrm>
            <a:off x="1523880" y="3602160"/>
            <a:ext cx="9143640" cy="1655280"/>
          </a:xfrm>
          <a:prstGeom prst="rect">
            <a:avLst/>
          </a:prstGeom>
        </p:spPr>
        <p:txBody>
          <a:bodyPr lIns="45720" rIns="45720"/>
          <a:p>
            <a:pPr algn="ctr">
              <a:lnSpc>
                <a:spcPct val="100000"/>
              </a:lnSpc>
              <a:spcBef>
                <a:spcPts val="1001"/>
              </a:spcBef>
            </a:pPr>
            <a:r>
              <a:rPr b="0" lang="en-US" sz="2400" spc="-1" strike="noStrike">
                <a:solidFill>
                  <a:srgbClr val="000000"/>
                </a:solidFill>
                <a:latin typeface="Calibri"/>
                <a:ea typeface="Calibri"/>
              </a:rPr>
              <a:t>Body Level One</a:t>
            </a:r>
            <a:endParaRPr b="0" lang="en-US" sz="2400" spc="-1" strike="noStrike">
              <a:solidFill>
                <a:srgbClr val="000000"/>
              </a:solidFill>
              <a:latin typeface="Calibri"/>
            </a:endParaRPr>
          </a:p>
          <a:p>
            <a:pPr algn="ctr">
              <a:spcBef>
                <a:spcPts val="1001"/>
              </a:spcBef>
            </a:pPr>
            <a:r>
              <a:rPr b="0" lang="en-US" sz="2400" spc="-1" strike="noStrike">
                <a:solidFill>
                  <a:srgbClr val="000000"/>
                </a:solidFill>
                <a:latin typeface="Calibri"/>
                <a:ea typeface="Calibri"/>
              </a:rPr>
              <a:t>Body Level Two</a:t>
            </a:r>
            <a:endParaRPr b="0" lang="en-US" sz="2400" spc="-1" strike="noStrike">
              <a:solidFill>
                <a:srgbClr val="000000"/>
              </a:solidFill>
              <a:latin typeface="Calibri"/>
            </a:endParaRPr>
          </a:p>
          <a:p>
            <a:pPr algn="ctr">
              <a:spcBef>
                <a:spcPts val="1001"/>
              </a:spcBef>
            </a:pPr>
            <a:r>
              <a:rPr b="0" lang="en-US" sz="2400" spc="-1" strike="noStrike">
                <a:solidFill>
                  <a:srgbClr val="000000"/>
                </a:solidFill>
                <a:latin typeface="Calibri"/>
                <a:ea typeface="Calibri"/>
              </a:rPr>
              <a:t>Body Level Three</a:t>
            </a:r>
            <a:endParaRPr b="0" lang="en-US" sz="2400" spc="-1" strike="noStrike">
              <a:solidFill>
                <a:srgbClr val="000000"/>
              </a:solidFill>
              <a:latin typeface="Calibri"/>
            </a:endParaRPr>
          </a:p>
          <a:p>
            <a:pPr algn="ctr">
              <a:spcBef>
                <a:spcPts val="1001"/>
              </a:spcBef>
            </a:pPr>
            <a:r>
              <a:rPr b="0" lang="en-US" sz="2400" spc="-1" strike="noStrike">
                <a:solidFill>
                  <a:srgbClr val="000000"/>
                </a:solidFill>
                <a:latin typeface="Calibri"/>
                <a:ea typeface="Calibri"/>
              </a:rPr>
              <a:t>Body Level Four</a:t>
            </a:r>
            <a:endParaRPr b="0" lang="en-US" sz="2400" spc="-1" strike="noStrike">
              <a:solidFill>
                <a:srgbClr val="000000"/>
              </a:solidFill>
              <a:latin typeface="Calibri"/>
            </a:endParaRPr>
          </a:p>
          <a:p>
            <a:pPr algn="ctr">
              <a:spcBef>
                <a:spcPts val="1001"/>
              </a:spcBef>
            </a:pPr>
            <a:r>
              <a:rPr b="0" lang="en-US" sz="2400" spc="-1" strike="noStrike">
                <a:solidFill>
                  <a:srgbClr val="000000"/>
                </a:solidFill>
                <a:latin typeface="Calibri"/>
                <a:ea typeface="Calibri"/>
              </a:rPr>
              <a:t>Body Level Five</a:t>
            </a:r>
            <a:endParaRPr b="0" lang="en-US" sz="2400" spc="-1" strike="noStrike">
              <a:solidFill>
                <a:srgbClr val="000000"/>
              </a:solidFill>
              <a:latin typeface="Calibri"/>
            </a:endParaRPr>
          </a:p>
        </p:txBody>
      </p:sp>
      <p:sp>
        <p:nvSpPr>
          <p:cNvPr id="2" name="PlaceHolder 3"/>
          <p:cNvSpPr>
            <a:spLocks noGrp="1"/>
          </p:cNvSpPr>
          <p:nvPr>
            <p:ph type="sldNum"/>
          </p:nvPr>
        </p:nvSpPr>
        <p:spPr>
          <a:xfrm>
            <a:off x="11095200" y="6404400"/>
            <a:ext cx="258120" cy="268920"/>
          </a:xfrm>
          <a:prstGeom prst="rect">
            <a:avLst/>
          </a:prstGeom>
        </p:spPr>
        <p:txBody>
          <a:bodyPr lIns="45720" rIns="45720" anchor="ct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lIns="45720" rIns="45720" anchor="ctr"/>
          <a:p>
            <a:pPr>
              <a:lnSpc>
                <a:spcPct val="100000"/>
              </a:lnSpc>
            </a:pPr>
            <a:r>
              <a:rPr b="0" lang="en-US" sz="4400" spc="-1" strike="noStrike">
                <a:solidFill>
                  <a:srgbClr val="000000"/>
                </a:solidFill>
                <a:latin typeface="Calibri"/>
                <a:ea typeface="Calibri"/>
              </a:rPr>
              <a:t>Title Text</a:t>
            </a:r>
            <a:endParaRPr b="0" lang="en-US" sz="4400" spc="-1" strike="noStrike">
              <a:solidFill>
                <a:srgbClr val="000000"/>
              </a:solidFill>
              <a:latin typeface="Arial"/>
            </a:endParaRPr>
          </a:p>
        </p:txBody>
      </p:sp>
      <p:sp>
        <p:nvSpPr>
          <p:cNvPr id="40" name="PlaceHolder 2"/>
          <p:cNvSpPr>
            <a:spLocks noGrp="1"/>
          </p:cNvSpPr>
          <p:nvPr>
            <p:ph type="body"/>
          </p:nvPr>
        </p:nvSpPr>
        <p:spPr>
          <a:xfrm>
            <a:off x="838080" y="1825560"/>
            <a:ext cx="10515240" cy="4350960"/>
          </a:xfrm>
          <a:prstGeom prst="rect">
            <a:avLst/>
          </a:prstGeom>
        </p:spPr>
        <p:txBody>
          <a:bodyPr lIns="45720" rIns="45720"/>
          <a:p>
            <a:pPr marL="228600" indent="-228240">
              <a:lnSpc>
                <a:spcPct val="100000"/>
              </a:lnSpc>
              <a:spcBef>
                <a:spcPts val="1001"/>
              </a:spcBef>
              <a:buClr>
                <a:srgbClr val="000000"/>
              </a:buClr>
              <a:buFont typeface="Arial"/>
              <a:buChar char="•"/>
            </a:pPr>
            <a:r>
              <a:rPr b="0" lang="en-US" sz="2800" spc="-1" strike="noStrike">
                <a:solidFill>
                  <a:srgbClr val="000000"/>
                </a:solidFill>
                <a:latin typeface="Calibri"/>
                <a:ea typeface="Calibri"/>
              </a:rPr>
              <a:t>Body Level One</a:t>
            </a:r>
            <a:endParaRPr b="0" lang="en-US" sz="2800" spc="-1" strike="noStrike">
              <a:solidFill>
                <a:srgbClr val="000000"/>
              </a:solidFill>
              <a:latin typeface="Calibri"/>
            </a:endParaRPr>
          </a:p>
          <a:p>
            <a:pPr lvl="1" marL="723960" indent="-266400">
              <a:lnSpc>
                <a:spcPct val="100000"/>
              </a:lnSpc>
              <a:spcBef>
                <a:spcPts val="1001"/>
              </a:spcBef>
              <a:buClr>
                <a:srgbClr val="000000"/>
              </a:buClr>
              <a:buFont typeface="Arial"/>
              <a:buChar char="•"/>
            </a:pPr>
            <a:r>
              <a:rPr b="0" lang="en-US" sz="2800" spc="-1" strike="noStrike">
                <a:solidFill>
                  <a:srgbClr val="000000"/>
                </a:solidFill>
                <a:latin typeface="Calibri"/>
                <a:ea typeface="Calibri"/>
              </a:rPr>
              <a:t>Body Level Two</a:t>
            </a:r>
            <a:endParaRPr b="0" lang="en-US" sz="2800" spc="-1" strike="noStrike">
              <a:solidFill>
                <a:srgbClr val="000000"/>
              </a:solidFill>
              <a:latin typeface="Calibri"/>
            </a:endParaRPr>
          </a:p>
          <a:p>
            <a:pPr lvl="2" marL="1234440" indent="-319680">
              <a:lnSpc>
                <a:spcPct val="100000"/>
              </a:lnSpc>
              <a:spcBef>
                <a:spcPts val="1001"/>
              </a:spcBef>
              <a:buClr>
                <a:srgbClr val="000000"/>
              </a:buClr>
              <a:buFont typeface="Arial"/>
              <a:buChar char="•"/>
            </a:pPr>
            <a:r>
              <a:rPr b="0" lang="en-US" sz="2800" spc="-1" strike="noStrike">
                <a:solidFill>
                  <a:srgbClr val="000000"/>
                </a:solidFill>
                <a:latin typeface="Calibri"/>
                <a:ea typeface="Calibri"/>
              </a:rPr>
              <a:t>Body Level Three</a:t>
            </a:r>
            <a:endParaRPr b="0" lang="en-US" sz="2800" spc="-1" strike="noStrike">
              <a:solidFill>
                <a:srgbClr val="000000"/>
              </a:solidFill>
              <a:latin typeface="Calibri"/>
            </a:endParaRPr>
          </a:p>
          <a:p>
            <a:pPr lvl="3" marL="1727280" indent="-355320">
              <a:lnSpc>
                <a:spcPct val="100000"/>
              </a:lnSpc>
              <a:spcBef>
                <a:spcPts val="1001"/>
              </a:spcBef>
              <a:buClr>
                <a:srgbClr val="000000"/>
              </a:buClr>
              <a:buFont typeface="Arial"/>
              <a:buChar char="•"/>
            </a:pPr>
            <a:r>
              <a:rPr b="0" lang="en-US" sz="2800" spc="-1" strike="noStrike">
                <a:solidFill>
                  <a:srgbClr val="000000"/>
                </a:solidFill>
                <a:latin typeface="Calibri"/>
                <a:ea typeface="Calibri"/>
              </a:rPr>
              <a:t>Body Level Four</a:t>
            </a:r>
            <a:endParaRPr b="0" lang="en-US" sz="2800" spc="-1" strike="noStrike">
              <a:solidFill>
                <a:srgbClr val="000000"/>
              </a:solidFill>
              <a:latin typeface="Calibri"/>
            </a:endParaRPr>
          </a:p>
          <a:p>
            <a:pPr lvl="4" marL="2184480" indent="-355320">
              <a:lnSpc>
                <a:spcPct val="100000"/>
              </a:lnSpc>
              <a:spcBef>
                <a:spcPts val="1001"/>
              </a:spcBef>
              <a:buClr>
                <a:srgbClr val="000000"/>
              </a:buClr>
              <a:buFont typeface="Arial"/>
              <a:buChar char="•"/>
            </a:pPr>
            <a:r>
              <a:rPr b="0" lang="en-US" sz="2800" spc="-1" strike="noStrike">
                <a:solidFill>
                  <a:srgbClr val="000000"/>
                </a:solidFill>
                <a:latin typeface="Calibri"/>
                <a:ea typeface="Calibri"/>
              </a:rPr>
              <a:t>Body Level Five</a:t>
            </a:r>
            <a:endParaRPr b="0" lang="en-US" sz="2800" spc="-1" strike="noStrike">
              <a:solidFill>
                <a:srgbClr val="000000"/>
              </a:solidFill>
              <a:latin typeface="Calibri"/>
            </a:endParaRPr>
          </a:p>
        </p:txBody>
      </p:sp>
      <p:sp>
        <p:nvSpPr>
          <p:cNvPr id="41" name="PlaceHolder 3"/>
          <p:cNvSpPr>
            <a:spLocks noGrp="1"/>
          </p:cNvSpPr>
          <p:nvPr>
            <p:ph type="sldNum"/>
          </p:nvPr>
        </p:nvSpPr>
        <p:spPr>
          <a:xfrm>
            <a:off x="11095200" y="6404400"/>
            <a:ext cx="258120" cy="268920"/>
          </a:xfrm>
          <a:prstGeom prst="rect">
            <a:avLst/>
          </a:prstGeom>
        </p:spPr>
        <p:txBody>
          <a:bodyPr lIns="45720" rIns="45720" anchor="ct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6.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1043640" y="527040"/>
            <a:ext cx="10101240" cy="2226600"/>
          </a:xfrm>
          <a:prstGeom prst="rect">
            <a:avLst/>
          </a:prstGeom>
          <a:noFill/>
          <a:ln w="12600">
            <a:noFill/>
          </a:ln>
        </p:spPr>
        <p:txBody>
          <a:bodyPr lIns="45720" rIns="45720" anchor="ctr"/>
          <a:p>
            <a:pPr>
              <a:lnSpc>
                <a:spcPct val="100000"/>
              </a:lnSpc>
            </a:pPr>
            <a:r>
              <a:rPr b="0" lang="en-US" sz="4800" spc="-1" strike="noStrike">
                <a:solidFill>
                  <a:srgbClr val="000000"/>
                </a:solidFill>
                <a:latin typeface="Times New Roman"/>
                <a:ea typeface="Times New Roman"/>
              </a:rPr>
              <a:t>STOCK MARKET ANALYSIS AND PREDICTION USING Q LEARNING</a:t>
            </a:r>
            <a:br/>
            <a:r>
              <a:rPr b="0" lang="en-US" sz="4800" spc="-1" strike="noStrike">
                <a:solidFill>
                  <a:srgbClr val="000000"/>
                </a:solidFill>
                <a:latin typeface="Times New Roman"/>
                <a:ea typeface="Times New Roman"/>
              </a:rPr>
              <a:t>AND DEEP LEARNING</a:t>
            </a:r>
            <a:endParaRPr b="0" lang="en-US" sz="4800" spc="-1" strike="noStrike">
              <a:solidFill>
                <a:srgbClr val="000000"/>
              </a:solidFill>
              <a:latin typeface="Arial"/>
            </a:endParaRPr>
          </a:p>
        </p:txBody>
      </p:sp>
      <p:sp>
        <p:nvSpPr>
          <p:cNvPr id="79" name="TextShape 2"/>
          <p:cNvSpPr txBox="1"/>
          <p:nvPr/>
        </p:nvSpPr>
        <p:spPr>
          <a:xfrm>
            <a:off x="1523880" y="3030840"/>
            <a:ext cx="9143640" cy="2226600"/>
          </a:xfrm>
          <a:prstGeom prst="rect">
            <a:avLst/>
          </a:prstGeom>
          <a:noFill/>
          <a:ln w="12600">
            <a:noFill/>
          </a:ln>
        </p:spPr>
        <p:txBody>
          <a:bodyPr lIns="45720" rIns="45720"/>
          <a:p>
            <a:pPr marL="228600" indent="-228240">
              <a:lnSpc>
                <a:spcPct val="120000"/>
              </a:lnSpc>
              <a:spcBef>
                <a:spcPts val="1001"/>
              </a:spcBef>
              <a:buClr>
                <a:srgbClr val="000000"/>
              </a:buClr>
              <a:buFont typeface="Arial"/>
              <a:buChar char="•"/>
            </a:pPr>
            <a:r>
              <a:rPr b="0" lang="en-US" sz="1800" spc="-1" strike="noStrike">
                <a:solidFill>
                  <a:srgbClr val="000000"/>
                </a:solidFill>
                <a:latin typeface="Times New Roman"/>
                <a:ea typeface="Times New Roman"/>
              </a:rPr>
              <a:t>Group A-62</a:t>
            </a:r>
            <a:endParaRPr b="0" lang="en-US" sz="1800" spc="-1" strike="noStrike">
              <a:latin typeface="Arial"/>
            </a:endParaRPr>
          </a:p>
          <a:p>
            <a:pPr marL="228600" indent="-228240">
              <a:lnSpc>
                <a:spcPct val="100000"/>
              </a:lnSpc>
              <a:spcBef>
                <a:spcPts val="1001"/>
              </a:spcBef>
              <a:buClr>
                <a:srgbClr val="000000"/>
              </a:buClr>
              <a:buFont typeface="Arial"/>
              <a:buChar char="•"/>
            </a:pPr>
            <a:br/>
            <a:r>
              <a:rPr b="0" lang="en-US" sz="1800" spc="-1" strike="noStrike">
                <a:solidFill>
                  <a:srgbClr val="000000"/>
                </a:solidFill>
                <a:latin typeface="Times New Roman"/>
                <a:ea typeface="Times New Roman"/>
              </a:rPr>
              <a:t>Pranav Agarwal - RA1511008010087</a:t>
            </a:r>
            <a:br/>
            <a:r>
              <a:rPr b="0" lang="en-US" sz="1800" spc="-1" strike="noStrike">
                <a:solidFill>
                  <a:srgbClr val="000000"/>
                </a:solidFill>
                <a:latin typeface="Times New Roman"/>
                <a:ea typeface="Times New Roman"/>
              </a:rPr>
              <a:t>Harsh Sharma - RA1511008010161</a:t>
            </a:r>
            <a:br/>
            <a:r>
              <a:rPr b="0" lang="en-US" sz="1800" spc="-1" strike="noStrike">
                <a:solidFill>
                  <a:srgbClr val="000000"/>
                </a:solidFill>
                <a:latin typeface="Times New Roman"/>
                <a:ea typeface="Times New Roman"/>
              </a:rPr>
              <a:t>Maharshi Chattopadhyay - RA1511008010175</a:t>
            </a:r>
            <a:br/>
            <a:r>
              <a:rPr b="0" lang="en-US" sz="1800" spc="-1" strike="noStrike">
                <a:solidFill>
                  <a:srgbClr val="000000"/>
                </a:solidFill>
                <a:latin typeface="Times New Roman"/>
                <a:ea typeface="Times New Roman"/>
              </a:rPr>
              <a:t>Aman Choudhary - RA1511008010301</a:t>
            </a:r>
            <a:br/>
            <a:r>
              <a:rPr b="0" lang="en-US" sz="1800" spc="-1" strike="noStrike">
                <a:solidFill>
                  <a:srgbClr val="000000"/>
                </a:solidFill>
                <a:latin typeface="Times New Roman"/>
                <a:ea typeface="Times New Roman"/>
              </a:rPr>
              <a:t>Vanshika Chaturvedi - RA1511008010303</a:t>
            </a:r>
            <a:endParaRPr b="0" lang="en-US"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1825560"/>
            <a:ext cx="10515240" cy="4350960"/>
          </a:xfrm>
          <a:prstGeom prst="rect">
            <a:avLst/>
          </a:prstGeom>
          <a:noFill/>
          <a:ln w="12600">
            <a:noFill/>
          </a:ln>
        </p:spPr>
        <p:txBody>
          <a:bodyPr lIns="45720" rIns="45720"/>
          <a:p>
            <a:pPr algn="just">
              <a:lnSpc>
                <a:spcPct val="100000"/>
              </a:lnSpc>
              <a:spcBef>
                <a:spcPts val="1001"/>
              </a:spcBef>
            </a:pPr>
            <a:r>
              <a:rPr b="0" lang="en-US" sz="2800" spc="-1" strike="noStrike">
                <a:solidFill>
                  <a:srgbClr val="000000"/>
                </a:solidFill>
                <a:latin typeface="Times New Roman"/>
                <a:ea typeface="Times New Roman"/>
              </a:rPr>
              <a:t>In this project we follow a mixed approach of combining both the implementations of a </a:t>
            </a:r>
            <a:r>
              <a:rPr b="0" i="1" lang="en-US" sz="2800" spc="-1" strike="noStrike">
                <a:solidFill>
                  <a:srgbClr val="000000"/>
                </a:solidFill>
                <a:latin typeface="Times New Roman"/>
                <a:ea typeface="Times New Roman"/>
              </a:rPr>
              <a:t>robust</a:t>
            </a:r>
            <a:r>
              <a:rPr b="0" lang="en-US" sz="2800" spc="-1" strike="noStrike">
                <a:solidFill>
                  <a:srgbClr val="000000"/>
                </a:solidFill>
                <a:latin typeface="Times New Roman"/>
                <a:ea typeface="Times New Roman"/>
              </a:rPr>
              <a:t> </a:t>
            </a:r>
            <a:r>
              <a:rPr b="1" lang="en-US" sz="2800" spc="-1" strike="noStrike">
                <a:solidFill>
                  <a:srgbClr val="000000"/>
                </a:solidFill>
                <a:latin typeface="Times New Roman"/>
                <a:ea typeface="Times New Roman"/>
              </a:rPr>
              <a:t>Q-Learning</a:t>
            </a:r>
            <a:r>
              <a:rPr b="0" lang="en-US" sz="2800" spc="-1" strike="noStrike">
                <a:solidFill>
                  <a:srgbClr val="000000"/>
                </a:solidFill>
                <a:latin typeface="Times New Roman"/>
                <a:ea typeface="Times New Roman"/>
              </a:rPr>
              <a:t> model and information gathered from various sources that may have big impact on the stock market and supplying this additional information to better learn an optimal policy/strategy.</a:t>
            </a:r>
            <a:endParaRPr b="0" lang="en-US" sz="2800" spc="-1" strike="noStrike">
              <a:solidFill>
                <a:srgbClr val="000000"/>
              </a:solidFill>
              <a:latin typeface="Calibri"/>
            </a:endParaRPr>
          </a:p>
          <a:p>
            <a:pPr algn="just">
              <a:lnSpc>
                <a:spcPct val="100000"/>
              </a:lnSpc>
              <a:spcBef>
                <a:spcPts val="1001"/>
              </a:spcBef>
            </a:pPr>
            <a:r>
              <a:rPr b="0" lang="en-US" sz="2800" spc="-1" strike="noStrike">
                <a:solidFill>
                  <a:srgbClr val="000000"/>
                </a:solidFill>
                <a:latin typeface="Times New Roman"/>
                <a:ea typeface="Times New Roman"/>
              </a:rPr>
              <a:t>Thus the agent not only just learns an optimal trading strategy based on historical prices but also on additional information based on text analysis and </a:t>
            </a:r>
            <a:r>
              <a:rPr b="0" i="1" lang="en-US" sz="2800" spc="-1" strike="noStrike">
                <a:solidFill>
                  <a:srgbClr val="000000"/>
                </a:solidFill>
                <a:latin typeface="Times New Roman"/>
                <a:ea typeface="Times New Roman"/>
              </a:rPr>
              <a:t>trend</a:t>
            </a:r>
            <a:r>
              <a:rPr b="0" lang="en-US" sz="2800" spc="-1" strike="noStrike">
                <a:solidFill>
                  <a:srgbClr val="000000"/>
                </a:solidFill>
                <a:latin typeface="Times New Roman"/>
                <a:ea typeface="Times New Roman"/>
              </a:rPr>
              <a:t> of the market to make an informed decision.</a:t>
            </a:r>
            <a:endParaRPr b="0" lang="en-US" sz="2800" spc="-1" strike="noStrike">
              <a:solidFill>
                <a:srgbClr val="000000"/>
              </a:solidFill>
              <a:latin typeface="Calibri"/>
            </a:endParaRPr>
          </a:p>
        </p:txBody>
      </p:sp>
      <p:sp>
        <p:nvSpPr>
          <p:cNvPr id="97" name="TextShape 2"/>
          <p:cNvSpPr txBox="1"/>
          <p:nvPr/>
        </p:nvSpPr>
        <p:spPr>
          <a:xfrm>
            <a:off x="1049040" y="365040"/>
            <a:ext cx="10515240" cy="1325160"/>
          </a:xfrm>
          <a:prstGeom prst="rect">
            <a:avLst/>
          </a:prstGeom>
          <a:noFill/>
          <a:ln w="12600">
            <a:noFill/>
          </a:ln>
        </p:spPr>
        <p:txBody>
          <a:bodyPr lIns="45720" rIns="45720" anchor="ctr"/>
          <a:p>
            <a:pPr>
              <a:lnSpc>
                <a:spcPct val="100000"/>
              </a:lnSpc>
            </a:pPr>
            <a:r>
              <a:rPr b="0" lang="en-US" sz="3200" spc="-1" strike="noStrike">
                <a:solidFill>
                  <a:srgbClr val="000000"/>
                </a:solidFill>
                <a:latin typeface="Times New Roman"/>
                <a:ea typeface="Times New Roman"/>
              </a:rPr>
              <a:t>THE STRUCTURE OF THE STOCK TRADING SYSTEM</a:t>
            </a:r>
            <a:endParaRPr b="0" lang="en-US" sz="3200" spc="-1" strike="noStrike">
              <a:solidFill>
                <a:srgbClr val="000000"/>
              </a:solid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FACTORS AFFECTING STOCK PRICE</a:t>
            </a:r>
            <a:endParaRPr b="0" lang="en-US" sz="4400" spc="-1" strike="noStrike">
              <a:solidFill>
                <a:srgbClr val="000000"/>
              </a:solidFill>
              <a:latin typeface="Arial"/>
            </a:endParaRPr>
          </a:p>
        </p:txBody>
      </p:sp>
      <p:sp>
        <p:nvSpPr>
          <p:cNvPr id="99" name="TextShape 2"/>
          <p:cNvSpPr txBox="1"/>
          <p:nvPr/>
        </p:nvSpPr>
        <p:spPr>
          <a:xfrm>
            <a:off x="838080" y="1825560"/>
            <a:ext cx="10515240" cy="4350960"/>
          </a:xfrm>
          <a:prstGeom prst="rect">
            <a:avLst/>
          </a:prstGeom>
          <a:noFill/>
          <a:ln w="12600">
            <a:noFill/>
          </a:ln>
        </p:spPr>
        <p:txBody>
          <a:bodyPr lIns="45720" rIns="45720"/>
          <a:p>
            <a:pPr>
              <a:lnSpc>
                <a:spcPct val="100000"/>
              </a:lnSpc>
              <a:spcBef>
                <a:spcPts val="1001"/>
              </a:spcBef>
            </a:pPr>
            <a:endParaRPr b="0" lang="en-US" sz="2800" spc="-1" strike="noStrike">
              <a:solidFill>
                <a:srgbClr val="000000"/>
              </a:solidFill>
              <a:latin typeface="Calibri"/>
            </a:endParaRPr>
          </a:p>
          <a:p>
            <a:pPr>
              <a:lnSpc>
                <a:spcPct val="100000"/>
              </a:lnSpc>
              <a:spcBef>
                <a:spcPts val="1001"/>
              </a:spcBef>
            </a:pPr>
            <a:r>
              <a:rPr b="0" lang="en-US" sz="2800" spc="-1" strike="noStrike">
                <a:solidFill>
                  <a:srgbClr val="000000"/>
                </a:solidFill>
                <a:latin typeface="Times New Roman"/>
                <a:ea typeface="Times New Roman"/>
              </a:rPr>
              <a:t>After a thorough analysis of the stock market, these factors were brought into light that most affects the rise/fall of prices of an asset in the market.</a:t>
            </a:r>
            <a:endParaRPr b="0" lang="en-US" sz="28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Industry performance</a:t>
            </a:r>
            <a:endParaRPr b="0" lang="en-US" sz="28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Investor sentiment</a:t>
            </a:r>
            <a:endParaRPr b="0" lang="en-US" sz="28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Interest rates</a:t>
            </a:r>
            <a:endParaRPr b="0" lang="en-US" sz="28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Change in economic policies</a:t>
            </a:r>
            <a:endParaRPr b="0" lang="en-US" sz="28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Value of country’s currency</a:t>
            </a:r>
            <a:endParaRPr b="0" lang="en-US" sz="2800" spc="-1" strike="noStrike">
              <a:solidFill>
                <a:srgbClr val="000000"/>
              </a:solid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INDUSTRY PERFORMANCE</a:t>
            </a:r>
            <a:endParaRPr b="0" lang="en-US" sz="4400" spc="-1" strike="noStrike">
              <a:solidFill>
                <a:srgbClr val="000000"/>
              </a:solidFill>
              <a:latin typeface="Arial"/>
            </a:endParaRPr>
          </a:p>
        </p:txBody>
      </p:sp>
      <p:sp>
        <p:nvSpPr>
          <p:cNvPr id="101" name="TextShape 2"/>
          <p:cNvSpPr txBox="1"/>
          <p:nvPr/>
        </p:nvSpPr>
        <p:spPr>
          <a:xfrm>
            <a:off x="838080" y="1825560"/>
            <a:ext cx="10515240" cy="4350960"/>
          </a:xfrm>
          <a:prstGeom prst="rect">
            <a:avLst/>
          </a:prstGeom>
          <a:noFill/>
          <a:ln w="12600">
            <a:noFill/>
          </a:ln>
        </p:spPr>
        <p:txBody>
          <a:bodyPr lIns="45720" rIns="45720"/>
          <a:p>
            <a:pPr algn="just">
              <a:lnSpc>
                <a:spcPct val="100000"/>
              </a:lnSpc>
              <a:spcBef>
                <a:spcPts val="1001"/>
              </a:spcBef>
            </a:pPr>
            <a:endParaRPr b="0" lang="en-US" sz="2800" spc="-1" strike="noStrike">
              <a:solidFill>
                <a:srgbClr val="000000"/>
              </a:solidFill>
              <a:latin typeface="Calibri"/>
            </a:endParaRPr>
          </a:p>
          <a:p>
            <a:pPr algn="just">
              <a:lnSpc>
                <a:spcPct val="100000"/>
              </a:lnSpc>
              <a:spcBef>
                <a:spcPts val="1001"/>
              </a:spcBef>
            </a:pPr>
            <a:r>
              <a:rPr b="0" lang="en-US" sz="2800" spc="-1" strike="noStrike">
                <a:solidFill>
                  <a:srgbClr val="000000"/>
                </a:solidFill>
                <a:latin typeface="Times New Roman"/>
                <a:ea typeface="Times New Roman"/>
              </a:rPr>
              <a:t>More often than not, the stock price of the companies in the same industry will move in tandem with each other. But sometimes, the stock price of a company will benefit from a piece of bad news for its competitor if the companies are competing for the same market.</a:t>
            </a:r>
            <a:endParaRPr b="0" lang="en-US" sz="2800" spc="-1" strike="noStrike">
              <a:solidFill>
                <a:srgbClr val="000000"/>
              </a:solid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INVESTOR SENTIMENT</a:t>
            </a:r>
            <a:endParaRPr b="0" lang="en-US" sz="4400" spc="-1" strike="noStrike">
              <a:solidFill>
                <a:srgbClr val="000000"/>
              </a:solidFill>
              <a:latin typeface="Arial"/>
            </a:endParaRPr>
          </a:p>
        </p:txBody>
      </p:sp>
      <p:sp>
        <p:nvSpPr>
          <p:cNvPr id="103" name="TextShape 2"/>
          <p:cNvSpPr txBox="1"/>
          <p:nvPr/>
        </p:nvSpPr>
        <p:spPr>
          <a:xfrm>
            <a:off x="838080" y="1825560"/>
            <a:ext cx="10515240" cy="4350960"/>
          </a:xfrm>
          <a:prstGeom prst="rect">
            <a:avLst/>
          </a:prstGeom>
          <a:noFill/>
          <a:ln w="12600">
            <a:noFill/>
          </a:ln>
        </p:spPr>
        <p:txBody>
          <a:bodyPr lIns="45720" rIns="45720"/>
          <a:p>
            <a:pPr algn="just">
              <a:lnSpc>
                <a:spcPct val="100000"/>
              </a:lnSpc>
              <a:spcBef>
                <a:spcPts val="1001"/>
              </a:spcBef>
            </a:pPr>
            <a:r>
              <a:rPr b="0" lang="en-US" sz="2800" spc="-1" strike="noStrike">
                <a:solidFill>
                  <a:srgbClr val="000000"/>
                </a:solidFill>
                <a:latin typeface="Calibri"/>
                <a:ea typeface="Calibri"/>
              </a:rPr>
              <a:t>Investor or confidence can cause the market to go up or down, in one       of the two ways:</a:t>
            </a:r>
            <a:endParaRPr b="0" lang="en-US" sz="2800" spc="-1" strike="noStrike">
              <a:solidFill>
                <a:srgbClr val="000000"/>
              </a:solidFill>
              <a:latin typeface="Calibri"/>
            </a:endParaRPr>
          </a:p>
          <a:p>
            <a:pPr marL="228600" indent="-228240" algn="just">
              <a:lnSpc>
                <a:spcPct val="100000"/>
              </a:lnSpc>
              <a:spcBef>
                <a:spcPts val="1001"/>
              </a:spcBef>
              <a:buClr>
                <a:srgbClr val="000000"/>
              </a:buClr>
              <a:buFont typeface="Arial"/>
              <a:buChar char="•"/>
            </a:pPr>
            <a:r>
              <a:rPr b="1" lang="en-US" sz="2800" spc="-1" strike="noStrike">
                <a:solidFill>
                  <a:srgbClr val="000000"/>
                </a:solidFill>
                <a:latin typeface="Calibri"/>
                <a:ea typeface="Calibri"/>
              </a:rPr>
              <a:t>bull market –</a:t>
            </a:r>
            <a:r>
              <a:rPr b="0" lang="en-US" sz="2800" spc="-1" strike="noStrike">
                <a:solidFill>
                  <a:srgbClr val="000000"/>
                </a:solidFill>
                <a:latin typeface="Calibri"/>
                <a:ea typeface="Calibri"/>
              </a:rPr>
              <a:t> a strong stock market where stock prices are rising and investor confidence is growing. In short, an economic boom.</a:t>
            </a:r>
            <a:endParaRPr b="0" lang="en-US" sz="2800" spc="-1" strike="noStrike">
              <a:solidFill>
                <a:srgbClr val="000000"/>
              </a:solidFill>
              <a:latin typeface="Calibri"/>
            </a:endParaRPr>
          </a:p>
          <a:p>
            <a:pPr marL="228600" indent="-228240" algn="just">
              <a:lnSpc>
                <a:spcPct val="100000"/>
              </a:lnSpc>
              <a:spcBef>
                <a:spcPts val="1001"/>
              </a:spcBef>
              <a:buClr>
                <a:srgbClr val="000000"/>
              </a:buClr>
              <a:buFont typeface="Arial"/>
              <a:buChar char="•"/>
            </a:pPr>
            <a:r>
              <a:rPr b="1" lang="en-US" sz="2800" spc="-1" strike="noStrike">
                <a:solidFill>
                  <a:srgbClr val="000000"/>
                </a:solidFill>
                <a:latin typeface="Calibri"/>
                <a:ea typeface="Calibri"/>
              </a:rPr>
              <a:t>bear market –</a:t>
            </a:r>
            <a:r>
              <a:rPr b="0" lang="en-US" sz="2800" spc="-1" strike="noStrike">
                <a:solidFill>
                  <a:srgbClr val="000000"/>
                </a:solidFill>
                <a:latin typeface="Calibri"/>
                <a:ea typeface="Calibri"/>
              </a:rPr>
              <a:t> a weak market where stock prices are falling and investor confidence is fading. In short, an economic recession.</a:t>
            </a:r>
            <a:endParaRPr b="0" lang="en-US" sz="2800" spc="-1" strike="noStrike">
              <a:solidFill>
                <a:srgbClr val="000000"/>
              </a:solid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INTEREST RATES</a:t>
            </a:r>
            <a:endParaRPr b="0" lang="en-US" sz="4400" spc="-1" strike="noStrike">
              <a:solidFill>
                <a:srgbClr val="000000"/>
              </a:solidFill>
              <a:latin typeface="Arial"/>
            </a:endParaRPr>
          </a:p>
        </p:txBody>
      </p:sp>
      <p:sp>
        <p:nvSpPr>
          <p:cNvPr id="105" name="TextShape 2"/>
          <p:cNvSpPr txBox="1"/>
          <p:nvPr/>
        </p:nvSpPr>
        <p:spPr>
          <a:xfrm>
            <a:off x="838080" y="1825560"/>
            <a:ext cx="10515240" cy="4350960"/>
          </a:xfrm>
          <a:prstGeom prst="rect">
            <a:avLst/>
          </a:prstGeom>
          <a:noFill/>
          <a:ln w="12600">
            <a:noFill/>
          </a:ln>
        </p:spPr>
        <p:txBody>
          <a:bodyPr lIns="45720" rIns="45720"/>
          <a:p>
            <a:pPr algn="just">
              <a:lnSpc>
                <a:spcPct val="100000"/>
              </a:lnSpc>
              <a:spcBef>
                <a:spcPts val="1001"/>
              </a:spcBef>
            </a:pPr>
            <a:endParaRPr b="0" lang="en-US" sz="2800" spc="-1" strike="noStrike">
              <a:solidFill>
                <a:srgbClr val="000000"/>
              </a:solidFill>
              <a:latin typeface="Calibri"/>
            </a:endParaRPr>
          </a:p>
          <a:p>
            <a:pPr algn="just">
              <a:lnSpc>
                <a:spcPct val="100000"/>
              </a:lnSpc>
              <a:spcBef>
                <a:spcPts val="1001"/>
              </a:spcBef>
            </a:pPr>
            <a:r>
              <a:rPr b="0" lang="en-US" sz="2800" spc="-1" strike="noStrike">
                <a:solidFill>
                  <a:srgbClr val="000000"/>
                </a:solidFill>
                <a:latin typeface="Times New Roman"/>
                <a:ea typeface="Times New Roman"/>
              </a:rPr>
              <a:t>If a company borrows money to expand and improve its business, higher interest rates will affect the cost of its debt. This can reduce company profits and the dividends it pays shareholders. As a result, its share price may drop. And, in times of higher interest rates, investments that pay interest tend to be more attractive to investors than stocks.</a:t>
            </a:r>
            <a:endParaRPr b="0" lang="en-US" sz="2800" spc="-1" strike="noStrike">
              <a:solidFill>
                <a:srgbClr val="000000"/>
              </a:solid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CHANGE IN ECONOMIC POLICY</a:t>
            </a:r>
            <a:endParaRPr b="0" lang="en-US" sz="4400" spc="-1" strike="noStrike">
              <a:solidFill>
                <a:srgbClr val="000000"/>
              </a:solidFill>
              <a:latin typeface="Arial"/>
            </a:endParaRPr>
          </a:p>
        </p:txBody>
      </p:sp>
      <p:sp>
        <p:nvSpPr>
          <p:cNvPr id="107" name="TextShape 2"/>
          <p:cNvSpPr txBox="1"/>
          <p:nvPr/>
        </p:nvSpPr>
        <p:spPr>
          <a:xfrm>
            <a:off x="838080" y="1825560"/>
            <a:ext cx="10515240" cy="4350960"/>
          </a:xfrm>
          <a:prstGeom prst="rect">
            <a:avLst/>
          </a:prstGeom>
          <a:noFill/>
          <a:ln w="12600">
            <a:noFill/>
          </a:ln>
        </p:spPr>
        <p:txBody>
          <a:bodyPr lIns="45720" rIns="45720"/>
          <a:p>
            <a:pPr algn="just">
              <a:lnSpc>
                <a:spcPct val="100000"/>
              </a:lnSpc>
              <a:spcBef>
                <a:spcPts val="1001"/>
              </a:spcBef>
            </a:pPr>
            <a:endParaRPr b="0" lang="en-US" sz="2800" spc="-1" strike="noStrike">
              <a:solidFill>
                <a:srgbClr val="000000"/>
              </a:solidFill>
              <a:latin typeface="Calibri"/>
            </a:endParaRPr>
          </a:p>
          <a:p>
            <a:pPr algn="just">
              <a:lnSpc>
                <a:spcPct val="100000"/>
              </a:lnSpc>
              <a:spcBef>
                <a:spcPts val="1001"/>
              </a:spcBef>
            </a:pPr>
            <a:r>
              <a:rPr b="0" lang="en-US" sz="2800" spc="-1" strike="noStrike">
                <a:solidFill>
                  <a:srgbClr val="000000"/>
                </a:solidFill>
                <a:latin typeface="Times New Roman"/>
                <a:ea typeface="Times New Roman"/>
              </a:rPr>
              <a:t>If a new government comes into power, or the board member of a company changes, it may decide to make new policies. Sometimes these changes can be seen as good for business, and sometimes not. They may lead to changes in inflation and interest rates, which in turn may affect stock prices.</a:t>
            </a:r>
            <a:endParaRPr b="0" lang="en-US" sz="2800" spc="-1" strike="noStrike">
              <a:solidFill>
                <a:srgbClr val="000000"/>
              </a:solidFill>
              <a:latin typeface="Calibri"/>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VALUE OF COUNTRY’S CURRENCY</a:t>
            </a:r>
            <a:endParaRPr b="0" lang="en-US" sz="4400" spc="-1" strike="noStrike">
              <a:solidFill>
                <a:srgbClr val="000000"/>
              </a:solidFill>
              <a:latin typeface="Arial"/>
            </a:endParaRPr>
          </a:p>
        </p:txBody>
      </p:sp>
      <p:sp>
        <p:nvSpPr>
          <p:cNvPr id="109" name="TextShape 2"/>
          <p:cNvSpPr txBox="1"/>
          <p:nvPr/>
        </p:nvSpPr>
        <p:spPr>
          <a:xfrm>
            <a:off x="838080" y="1825560"/>
            <a:ext cx="10515240" cy="4350960"/>
          </a:xfrm>
          <a:prstGeom prst="rect">
            <a:avLst/>
          </a:prstGeom>
          <a:noFill/>
          <a:ln w="12600">
            <a:noFill/>
          </a:ln>
        </p:spPr>
        <p:txBody>
          <a:bodyPr lIns="45720" rIns="45720"/>
          <a:p>
            <a:pPr algn="just">
              <a:lnSpc>
                <a:spcPct val="100000"/>
              </a:lnSpc>
              <a:spcBef>
                <a:spcPts val="1001"/>
              </a:spcBef>
            </a:pPr>
            <a:endParaRPr b="0" lang="en-US" sz="2800" spc="-1" strike="noStrike">
              <a:solidFill>
                <a:srgbClr val="000000"/>
              </a:solidFill>
              <a:latin typeface="Calibri"/>
            </a:endParaRPr>
          </a:p>
          <a:p>
            <a:pPr algn="just">
              <a:lnSpc>
                <a:spcPct val="100000"/>
              </a:lnSpc>
              <a:spcBef>
                <a:spcPts val="1001"/>
              </a:spcBef>
            </a:pPr>
            <a:r>
              <a:rPr b="0" lang="en-US" sz="2800" spc="-1" strike="noStrike">
                <a:solidFill>
                  <a:srgbClr val="000000"/>
                </a:solidFill>
                <a:latin typeface="Times New Roman"/>
                <a:ea typeface="Times New Roman"/>
              </a:rPr>
              <a:t>Many companies sell products to buyers in other countries. If their currency rises, their customers will have to spend more to buy their goods. This can drive down sales, which in turn can lead to lower stock prices. When the price of the currency falls, it makes it cheaper for others to buy our products. This can make stock prices rise.</a:t>
            </a:r>
            <a:endParaRPr b="0" lang="en-US" sz="2800" spc="-1" strike="noStrike">
              <a:solidFill>
                <a:srgbClr val="000000"/>
              </a:solidFill>
              <a:latin typeface="Calibri"/>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WHY Q LEARNING ?</a:t>
            </a:r>
            <a:endParaRPr b="0" lang="en-US" sz="4400" spc="-1" strike="noStrike">
              <a:solidFill>
                <a:srgbClr val="000000"/>
              </a:solidFill>
              <a:latin typeface="Arial"/>
            </a:endParaRPr>
          </a:p>
        </p:txBody>
      </p:sp>
      <p:sp>
        <p:nvSpPr>
          <p:cNvPr id="111" name="TextShape 2"/>
          <p:cNvSpPr txBox="1"/>
          <p:nvPr/>
        </p:nvSpPr>
        <p:spPr>
          <a:xfrm>
            <a:off x="838080" y="1825560"/>
            <a:ext cx="10515240" cy="4350960"/>
          </a:xfrm>
          <a:prstGeom prst="rect">
            <a:avLst/>
          </a:prstGeom>
          <a:noFill/>
          <a:ln w="12600">
            <a:noFill/>
          </a:ln>
        </p:spPr>
        <p:txBody>
          <a:bodyPr lIns="45720" rIns="45720"/>
          <a:p>
            <a:pPr algn="just">
              <a:lnSpc>
                <a:spcPct val="100000"/>
              </a:lnSpc>
              <a:spcBef>
                <a:spcPts val="1001"/>
              </a:spcBef>
            </a:pPr>
            <a:endParaRPr b="0" lang="en-US" sz="2800" spc="-1" strike="noStrike">
              <a:solidFill>
                <a:srgbClr val="000000"/>
              </a:solidFill>
              <a:latin typeface="Calibri"/>
            </a:endParaRPr>
          </a:p>
          <a:p>
            <a:pPr algn="just">
              <a:lnSpc>
                <a:spcPct val="100000"/>
              </a:lnSpc>
              <a:spcBef>
                <a:spcPts val="1001"/>
              </a:spcBef>
            </a:pPr>
            <a:r>
              <a:rPr b="0" lang="en-US" sz="2800" spc="-1" strike="noStrike">
                <a:solidFill>
                  <a:srgbClr val="000000"/>
                </a:solidFill>
                <a:latin typeface="Times New Roman"/>
                <a:ea typeface="Times New Roman"/>
              </a:rPr>
              <a:t>Initially when stock market automation was done using Machine Learning, while the system worked well for learning previous historical values in tandem and predicting whether the market will fall or rise based on previous values of a certain trade stock, it could never properly maximize the profit outcome. Using Q-Learning (or maybe TD Learning) we hope to successfully solve this problem by telling the user when to buy, hold or sell certain stocks.</a:t>
            </a:r>
            <a:endParaRPr b="0" lang="en-US" sz="2800" spc="-1" strike="noStrike">
              <a:solidFill>
                <a:srgbClr val="000000"/>
              </a:solidFill>
              <a:latin typeface="Calibri"/>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WHY Q LEARNING ?</a:t>
            </a:r>
            <a:endParaRPr b="0" lang="en-US" sz="4400" spc="-1" strike="noStrike">
              <a:solidFill>
                <a:srgbClr val="000000"/>
              </a:solidFill>
              <a:latin typeface="Arial"/>
            </a:endParaRPr>
          </a:p>
        </p:txBody>
      </p:sp>
      <p:sp>
        <p:nvSpPr>
          <p:cNvPr id="113" name="TextShape 2"/>
          <p:cNvSpPr txBox="1"/>
          <p:nvPr/>
        </p:nvSpPr>
        <p:spPr>
          <a:xfrm>
            <a:off x="838080" y="1825560"/>
            <a:ext cx="10515240" cy="4350960"/>
          </a:xfrm>
          <a:prstGeom prst="rect">
            <a:avLst/>
          </a:prstGeom>
          <a:noFill/>
          <a:ln w="12600">
            <a:noFill/>
          </a:ln>
        </p:spPr>
        <p:txBody>
          <a:bodyPr lIns="45720" rIns="45720"/>
          <a:p>
            <a:pPr>
              <a:lnSpc>
                <a:spcPct val="100000"/>
              </a:lnSpc>
              <a:spcBef>
                <a:spcPts val="1001"/>
              </a:spcBef>
            </a:pPr>
            <a:endParaRPr b="0" lang="en-US" sz="2800" spc="-1" strike="noStrike">
              <a:solidFill>
                <a:srgbClr val="000000"/>
              </a:solidFill>
              <a:latin typeface="Calibri"/>
            </a:endParaRPr>
          </a:p>
          <a:p>
            <a:pPr>
              <a:lnSpc>
                <a:spcPct val="100000"/>
              </a:lnSpc>
              <a:spcBef>
                <a:spcPts val="1001"/>
              </a:spcBef>
            </a:pPr>
            <a:endParaRPr b="0" lang="en-US" sz="2800" spc="-1" strike="noStrike">
              <a:solidFill>
                <a:srgbClr val="000000"/>
              </a:solidFill>
              <a:latin typeface="Calibri"/>
            </a:endParaRPr>
          </a:p>
          <a:p>
            <a:pPr>
              <a:lnSpc>
                <a:spcPct val="100000"/>
              </a:lnSpc>
              <a:spcBef>
                <a:spcPts val="1001"/>
              </a:spcBef>
            </a:pPr>
            <a:r>
              <a:rPr b="0" lang="en-US" sz="2800" spc="-1" strike="noStrike">
                <a:solidFill>
                  <a:srgbClr val="000000"/>
                </a:solidFill>
                <a:latin typeface="Times New Roman"/>
                <a:ea typeface="Times New Roman"/>
              </a:rPr>
              <a:t>We can also choose to compare different stock options, for a user to maximize his profit by making sure he doesn’t put all his eggs in one basket and instead divide this total capital in the most optimized way. This can be obtained by calculating the Sharpe Ratio.</a:t>
            </a:r>
            <a:endParaRPr b="0" lang="en-US" sz="2800" spc="-1" strike="noStrike">
              <a:solidFill>
                <a:srgbClr val="000000"/>
              </a:solidFill>
              <a:latin typeface="Calibri"/>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SHARPE RATIO</a:t>
            </a:r>
            <a:endParaRPr b="0" lang="en-US" sz="4400" spc="-1" strike="noStrike">
              <a:solidFill>
                <a:srgbClr val="000000"/>
              </a:solidFill>
              <a:latin typeface="Arial"/>
            </a:endParaRPr>
          </a:p>
        </p:txBody>
      </p:sp>
      <p:sp>
        <p:nvSpPr>
          <p:cNvPr id="115" name="TextShape 2"/>
          <p:cNvSpPr txBox="1"/>
          <p:nvPr/>
        </p:nvSpPr>
        <p:spPr>
          <a:xfrm>
            <a:off x="838080" y="1825560"/>
            <a:ext cx="10515240" cy="4350960"/>
          </a:xfrm>
          <a:prstGeom prst="rect">
            <a:avLst/>
          </a:prstGeom>
          <a:noFill/>
          <a:ln w="12600">
            <a:noFill/>
          </a:ln>
        </p:spPr>
        <p:txBody>
          <a:bodyPr lIns="45720" rIns="45720"/>
          <a:p>
            <a:pPr algn="just">
              <a:lnSpc>
                <a:spcPct val="100000"/>
              </a:lnSpc>
              <a:spcBef>
                <a:spcPts val="1001"/>
              </a:spcBef>
            </a:pPr>
            <a:r>
              <a:rPr b="0" lang="en-US" sz="2800" spc="-1" strike="noStrike">
                <a:solidFill>
                  <a:srgbClr val="000000"/>
                </a:solidFill>
                <a:latin typeface="Times New Roman"/>
                <a:ea typeface="Times New Roman"/>
              </a:rPr>
              <a:t>Sharpe Ratio is defined as the ratio is the average return earned in excess of the risk-free rate per unit of volatility or total risk. The Sharpe ratio is calculated as follows:</a:t>
            </a:r>
            <a:endParaRPr b="0" lang="en-US" sz="2800" spc="-1" strike="noStrike">
              <a:solidFill>
                <a:srgbClr val="000000"/>
              </a:solidFill>
              <a:latin typeface="Calibri"/>
            </a:endParaRPr>
          </a:p>
        </p:txBody>
      </p:sp>
      <p:pic>
        <p:nvPicPr>
          <p:cNvPr id="116" name="Picture 6" descr=""/>
          <p:cNvPicPr/>
          <p:nvPr/>
        </p:nvPicPr>
        <p:blipFill>
          <a:blip r:embed="rId1"/>
          <a:srcRect l="6040" t="33467" r="16535" b="0"/>
          <a:stretch/>
        </p:blipFill>
        <p:spPr>
          <a:xfrm>
            <a:off x="2700000" y="3206520"/>
            <a:ext cx="5981040" cy="3105000"/>
          </a:xfrm>
          <a:prstGeom prst="rect">
            <a:avLst/>
          </a:prstGeom>
          <a:ln w="12600">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INRODUCTION</a:t>
            </a:r>
            <a:endParaRPr b="0" lang="en-US" sz="4400" spc="-1" strike="noStrike">
              <a:solidFill>
                <a:srgbClr val="000000"/>
              </a:solidFill>
              <a:latin typeface="Arial"/>
            </a:endParaRPr>
          </a:p>
        </p:txBody>
      </p:sp>
      <p:sp>
        <p:nvSpPr>
          <p:cNvPr id="81" name="TextShape 2"/>
          <p:cNvSpPr txBox="1"/>
          <p:nvPr/>
        </p:nvSpPr>
        <p:spPr>
          <a:xfrm>
            <a:off x="838080" y="1950120"/>
            <a:ext cx="10515240" cy="4350960"/>
          </a:xfrm>
          <a:prstGeom prst="rect">
            <a:avLst/>
          </a:prstGeom>
          <a:noFill/>
          <a:ln w="12600">
            <a:noFill/>
          </a:ln>
        </p:spPr>
        <p:txBody>
          <a:bodyPr lIns="45720" rIns="45720"/>
          <a:p>
            <a:pPr>
              <a:lnSpc>
                <a:spcPct val="100000"/>
              </a:lnSpc>
              <a:spcBef>
                <a:spcPts val="1001"/>
              </a:spcBef>
            </a:pPr>
            <a:endParaRPr b="0" lang="en-US" sz="2800" spc="-1" strike="noStrike">
              <a:solidFill>
                <a:srgbClr val="000000"/>
              </a:solidFill>
              <a:latin typeface="Calibri"/>
            </a:endParaRPr>
          </a:p>
          <a:p>
            <a:pPr>
              <a:lnSpc>
                <a:spcPct val="100000"/>
              </a:lnSpc>
              <a:spcBef>
                <a:spcPts val="1001"/>
              </a:spcBef>
            </a:pPr>
            <a:r>
              <a:rPr b="1" lang="en-US" sz="2800" spc="-1" strike="noStrike">
                <a:solidFill>
                  <a:srgbClr val="000000"/>
                </a:solidFill>
                <a:latin typeface="Times New Roman"/>
                <a:ea typeface="Times New Roman"/>
              </a:rPr>
              <a:t>Stock market</a:t>
            </a:r>
            <a:r>
              <a:rPr b="0" lang="en-US" sz="2800" spc="-1" strike="noStrike">
                <a:solidFill>
                  <a:srgbClr val="000000"/>
                </a:solidFill>
                <a:latin typeface="Times New Roman"/>
                <a:ea typeface="Times New Roman"/>
              </a:rPr>
              <a:t> </a:t>
            </a:r>
            <a:r>
              <a:rPr b="1" lang="en-US" sz="2800" spc="-1" strike="noStrike">
                <a:solidFill>
                  <a:srgbClr val="000000"/>
                </a:solidFill>
                <a:latin typeface="Times New Roman"/>
                <a:ea typeface="Times New Roman"/>
              </a:rPr>
              <a:t>prediction</a:t>
            </a:r>
            <a:r>
              <a:rPr b="0" lang="en-US" sz="2800" spc="-1" strike="noStrike">
                <a:solidFill>
                  <a:srgbClr val="000000"/>
                </a:solidFill>
                <a:latin typeface="Times New Roman"/>
                <a:ea typeface="Times New Roman"/>
              </a:rPr>
              <a:t> : act of trying to determine the </a:t>
            </a:r>
            <a:r>
              <a:rPr b="0" i="1" lang="en-US" sz="2800" spc="-1" strike="noStrike">
                <a:solidFill>
                  <a:srgbClr val="000000"/>
                </a:solidFill>
                <a:latin typeface="Times New Roman"/>
                <a:ea typeface="Times New Roman"/>
              </a:rPr>
              <a:t>future value</a:t>
            </a:r>
            <a:r>
              <a:rPr b="0" lang="en-US" sz="2800" spc="-1" strike="noStrike">
                <a:solidFill>
                  <a:srgbClr val="000000"/>
                </a:solidFill>
                <a:latin typeface="Times New Roman"/>
                <a:ea typeface="Times New Roman"/>
              </a:rPr>
              <a:t> of a company stock or other financial instrument traded on an exchange. </a:t>
            </a:r>
            <a:endParaRPr b="0" lang="en-US" sz="2800" spc="-1" strike="noStrike">
              <a:solidFill>
                <a:srgbClr val="000000"/>
              </a:solidFill>
              <a:latin typeface="Calibri"/>
            </a:endParaRPr>
          </a:p>
          <a:p>
            <a:pPr>
              <a:lnSpc>
                <a:spcPct val="100000"/>
              </a:lnSpc>
              <a:spcBef>
                <a:spcPts val="1001"/>
              </a:spcBef>
            </a:pPr>
            <a:endParaRPr b="0" lang="en-US" sz="2800" spc="-1" strike="noStrike">
              <a:solidFill>
                <a:srgbClr val="000000"/>
              </a:solidFill>
              <a:latin typeface="Calibri"/>
            </a:endParaRPr>
          </a:p>
          <a:p>
            <a:pPr>
              <a:lnSpc>
                <a:spcPct val="100000"/>
              </a:lnSpc>
              <a:spcBef>
                <a:spcPts val="1001"/>
              </a:spcBef>
            </a:pPr>
            <a:r>
              <a:rPr b="1" lang="en-US" sz="2800" spc="-1" strike="noStrike">
                <a:solidFill>
                  <a:srgbClr val="000000"/>
                </a:solidFill>
                <a:latin typeface="Times New Roman"/>
                <a:ea typeface="Times New Roman"/>
              </a:rPr>
              <a:t>Successful prediction :</a:t>
            </a:r>
            <a:r>
              <a:rPr b="0" lang="en-US" sz="2800" spc="-1" strike="noStrike">
                <a:solidFill>
                  <a:srgbClr val="000000"/>
                </a:solidFill>
                <a:latin typeface="Times New Roman"/>
                <a:ea typeface="Times New Roman"/>
              </a:rPr>
              <a:t> future price could yield significant profit.</a:t>
            </a:r>
            <a:endParaRPr b="0" lang="en-US" sz="2800" spc="-1" strike="noStrike">
              <a:solidFill>
                <a:srgbClr val="000000"/>
              </a:solidFill>
              <a:latin typeface="Calibri"/>
            </a:endParaRPr>
          </a:p>
          <a:p>
            <a:pPr>
              <a:lnSpc>
                <a:spcPct val="100000"/>
              </a:lnSpc>
              <a:spcBef>
                <a:spcPts val="1001"/>
              </a:spcBef>
            </a:pPr>
            <a:endParaRPr b="0" lang="en-US" sz="2800" spc="-1" strike="noStrike">
              <a:solidFill>
                <a:srgbClr val="000000"/>
              </a:solidFill>
              <a:latin typeface="Calibri"/>
            </a:endParaRPr>
          </a:p>
          <a:p>
            <a:pPr>
              <a:lnSpc>
                <a:spcPct val="100000"/>
              </a:lnSpc>
              <a:spcBef>
                <a:spcPts val="1001"/>
              </a:spcBef>
            </a:pPr>
            <a:r>
              <a:rPr b="1" lang="en-US" sz="2800" spc="-1" strike="noStrike">
                <a:solidFill>
                  <a:srgbClr val="000000"/>
                </a:solidFill>
                <a:latin typeface="Times New Roman"/>
                <a:ea typeface="Times New Roman"/>
              </a:rPr>
              <a:t>Algorithmic trading :</a:t>
            </a:r>
            <a:r>
              <a:rPr b="0" lang="en-US" sz="2800" spc="-1" strike="noStrike">
                <a:solidFill>
                  <a:srgbClr val="000000"/>
                </a:solidFill>
                <a:latin typeface="Times New Roman"/>
                <a:ea typeface="Times New Roman"/>
              </a:rPr>
              <a:t> following  a defined set of instructions for placing a trade in order to generate profits at a speed and frequency that is impossible for a human trader.</a:t>
            </a:r>
            <a:endParaRPr b="0" lang="en-US" sz="2800" spc="-1" strike="noStrike">
              <a:solidFill>
                <a:srgbClr val="000000"/>
              </a:solid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38080" y="365040"/>
            <a:ext cx="10515240" cy="45360"/>
          </a:xfrm>
          <a:prstGeom prst="rect">
            <a:avLst/>
          </a:prstGeom>
          <a:noFill/>
          <a:ln w="12600">
            <a:noFill/>
          </a:ln>
        </p:spPr>
        <p:txBody>
          <a:bodyPr lIns="45720" rIns="45720" anchor="ctr"/>
          <a:p>
            <a:endParaRPr b="0" lang="en-US" sz="1800" spc="-1" strike="noStrike">
              <a:solidFill>
                <a:srgbClr val="000000"/>
              </a:solidFill>
              <a:latin typeface="Arial"/>
            </a:endParaRPr>
          </a:p>
        </p:txBody>
      </p:sp>
      <p:sp>
        <p:nvSpPr>
          <p:cNvPr id="118" name="TextShape 2"/>
          <p:cNvSpPr txBox="1"/>
          <p:nvPr/>
        </p:nvSpPr>
        <p:spPr>
          <a:xfrm>
            <a:off x="838080" y="817560"/>
            <a:ext cx="10515240" cy="5358960"/>
          </a:xfrm>
          <a:prstGeom prst="rect">
            <a:avLst/>
          </a:prstGeom>
          <a:noFill/>
          <a:ln w="12600">
            <a:noFill/>
          </a:ln>
        </p:spPr>
        <p:txBody>
          <a:bodyPr lIns="45720" rIns="45720"/>
          <a:p>
            <a:pPr>
              <a:lnSpc>
                <a:spcPct val="100000"/>
              </a:lnSpc>
              <a:spcBef>
                <a:spcPts val="1001"/>
              </a:spcBef>
            </a:pPr>
            <a:r>
              <a:rPr b="0" lang="en-US" sz="2400" spc="-1" strike="noStrike">
                <a:solidFill>
                  <a:srgbClr val="000000"/>
                </a:solidFill>
                <a:latin typeface="Times New Roman"/>
                <a:ea typeface="Times New Roman"/>
              </a:rPr>
              <a:t>A Sharpe Ratio obtained between:</a:t>
            </a:r>
            <a:endParaRPr b="0" lang="en-US" sz="24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400" spc="-1" strike="noStrike">
                <a:solidFill>
                  <a:srgbClr val="000000"/>
                </a:solidFill>
                <a:latin typeface="Times New Roman"/>
                <a:ea typeface="Times New Roman"/>
              </a:rPr>
              <a:t>0-1 is a Safe Investment</a:t>
            </a:r>
            <a:endParaRPr b="0" lang="en-US" sz="24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400" spc="-1" strike="noStrike">
                <a:solidFill>
                  <a:srgbClr val="000000"/>
                </a:solidFill>
                <a:latin typeface="Times New Roman"/>
                <a:ea typeface="Times New Roman"/>
              </a:rPr>
              <a:t>1-2 is a Good Investment</a:t>
            </a:r>
            <a:endParaRPr b="0" lang="en-US" sz="24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400" spc="-1" strike="noStrike">
                <a:solidFill>
                  <a:srgbClr val="000000"/>
                </a:solidFill>
                <a:latin typeface="Times New Roman"/>
                <a:ea typeface="Times New Roman"/>
              </a:rPr>
              <a:t>2-3 is a Very Good Investment</a:t>
            </a:r>
            <a:endParaRPr b="0" lang="en-US" sz="24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400" spc="-1" strike="noStrike">
                <a:solidFill>
                  <a:srgbClr val="000000"/>
                </a:solidFill>
                <a:latin typeface="Times New Roman"/>
                <a:ea typeface="Times New Roman"/>
              </a:rPr>
              <a:t>3 and a above is an Excellent Investment</a:t>
            </a:r>
            <a:endParaRPr b="0" lang="en-US" sz="2400" spc="-1" strike="noStrike">
              <a:solidFill>
                <a:srgbClr val="000000"/>
              </a:solidFill>
              <a:latin typeface="Calibri"/>
            </a:endParaRPr>
          </a:p>
          <a:p>
            <a:pPr>
              <a:lnSpc>
                <a:spcPct val="100000"/>
              </a:lnSpc>
              <a:spcBef>
                <a:spcPts val="1001"/>
              </a:spcBef>
            </a:pPr>
            <a:endParaRPr b="0" lang="en-US" sz="2400" spc="-1" strike="noStrike">
              <a:solidFill>
                <a:srgbClr val="000000"/>
              </a:solidFill>
              <a:latin typeface="Calibri"/>
            </a:endParaRPr>
          </a:p>
          <a:p>
            <a:pPr>
              <a:lnSpc>
                <a:spcPct val="100000"/>
              </a:lnSpc>
              <a:spcBef>
                <a:spcPts val="1001"/>
              </a:spcBef>
            </a:pPr>
            <a:r>
              <a:rPr b="0" lang="en-US" sz="2400" spc="-1" strike="noStrike">
                <a:solidFill>
                  <a:srgbClr val="000000"/>
                </a:solidFill>
                <a:latin typeface="Times New Roman"/>
                <a:ea typeface="Times New Roman"/>
              </a:rPr>
              <a:t>We hope to achieve a Sharpe Ratio between 2.2 and 2.6 in a our project as a development on the various pre existing one’s, all ranging between 1.4 and  2.1, by combining multiple features such as Q-Learning, LSTM Deep Learning Network and Text Mining and Analysis of factors that affect the stock market.</a:t>
            </a:r>
            <a:endParaRPr b="0" lang="en-US" sz="2400" spc="-1" strike="noStrike">
              <a:solidFill>
                <a:srgbClr val="000000"/>
              </a:solidFill>
              <a:latin typeface="Calibri"/>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800" spc="-1" strike="noStrike">
                <a:solidFill>
                  <a:srgbClr val="000000"/>
                </a:solidFill>
                <a:latin typeface="Times New Roman"/>
                <a:ea typeface="Times New Roman"/>
              </a:rPr>
              <a:t>EXISTING SYSTEM</a:t>
            </a:r>
            <a:endParaRPr b="0" lang="en-US" sz="4800" spc="-1" strike="noStrike">
              <a:solidFill>
                <a:srgbClr val="000000"/>
              </a:solidFill>
              <a:latin typeface="Arial"/>
            </a:endParaRPr>
          </a:p>
        </p:txBody>
      </p:sp>
      <p:sp>
        <p:nvSpPr>
          <p:cNvPr id="120" name="TextShape 2"/>
          <p:cNvSpPr txBox="1"/>
          <p:nvPr/>
        </p:nvSpPr>
        <p:spPr>
          <a:xfrm>
            <a:off x="838080" y="1825560"/>
            <a:ext cx="10515240" cy="4350960"/>
          </a:xfrm>
          <a:prstGeom prst="rect">
            <a:avLst/>
          </a:prstGeom>
          <a:noFill/>
          <a:ln w="12600">
            <a:noFill/>
          </a:ln>
        </p:spPr>
        <p:txBody>
          <a:bodyPr lIns="45720" rIns="45720"/>
          <a:p>
            <a:pPr algn="just">
              <a:lnSpc>
                <a:spcPct val="100000"/>
              </a:lnSpc>
              <a:spcBef>
                <a:spcPts val="1001"/>
              </a:spcBef>
            </a:pPr>
            <a:r>
              <a:rPr b="0" lang="en-US" sz="2400" spc="-1" strike="noStrike">
                <a:solidFill>
                  <a:srgbClr val="000000"/>
                </a:solidFill>
                <a:latin typeface="Times New Roman"/>
                <a:ea typeface="Times New Roman"/>
              </a:rPr>
              <a:t>In “Agent Inspired Trading Using Recurrent Reinforcement Learning and LSTM Neural Networks” by David W. Lu, he gives us valuable Insight on how and why he uses a Recurrent Reinforcement Learning Algorithm, instead of a normal Reinforcement Learning Algorithm.</a:t>
            </a:r>
            <a:endParaRPr b="0" lang="en-US" sz="2400" spc="-1" strike="noStrike">
              <a:solidFill>
                <a:srgbClr val="000000"/>
              </a:solidFill>
              <a:latin typeface="Calibri"/>
            </a:endParaRPr>
          </a:p>
          <a:p>
            <a:pPr algn="just">
              <a:lnSpc>
                <a:spcPct val="100000"/>
              </a:lnSpc>
              <a:spcBef>
                <a:spcPts val="1001"/>
              </a:spcBef>
            </a:pPr>
            <a:r>
              <a:rPr b="0" lang="en-US" sz="2400" spc="-1" strike="noStrike">
                <a:solidFill>
                  <a:srgbClr val="000000"/>
                </a:solidFill>
                <a:latin typeface="Times New Roman"/>
                <a:ea typeface="Times New Roman"/>
              </a:rPr>
              <a:t>He talks about combining the power of Recurrent Neural Networks with the power of reinforcement learning to make the series of States-Action-Rewards steps more optimized using an algorithm that performs stochastic optimization or effectively makes the algorithm a stochastic gradient ascent. It is then optimized and verified with a Weight Decay Variant as and we partially differentiate to go back to optimize the loss function generated.</a:t>
            </a:r>
            <a:endParaRPr b="0" lang="en-US" sz="2400" spc="-1" strike="noStrike">
              <a:solidFill>
                <a:srgbClr val="000000"/>
              </a:solidFill>
              <a:latin typeface="Calibri"/>
            </a:endParaRPr>
          </a:p>
          <a:p>
            <a:pPr>
              <a:lnSpc>
                <a:spcPct val="100000"/>
              </a:lnSpc>
              <a:spcBef>
                <a:spcPts val="1001"/>
              </a:spcBef>
            </a:pPr>
            <a:r>
              <a:rPr b="0" lang="en-US" sz="2800" spc="-1" strike="noStrike">
                <a:solidFill>
                  <a:srgbClr val="000000"/>
                </a:solidFill>
                <a:latin typeface="Calibri"/>
                <a:ea typeface="Calibri"/>
              </a:rPr>
              <a:t> </a:t>
            </a:r>
            <a:endParaRPr b="0" lang="en-US" sz="2800" spc="-1" strike="noStrike">
              <a:solidFill>
                <a:srgbClr val="000000"/>
              </a:solidFill>
              <a:latin typeface="Calibri"/>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800" spc="-1" strike="noStrike">
                <a:solidFill>
                  <a:srgbClr val="000000"/>
                </a:solidFill>
                <a:latin typeface="Times New Roman"/>
                <a:ea typeface="Times New Roman"/>
              </a:rPr>
              <a:t>EXISTING SYSTEM</a:t>
            </a:r>
            <a:endParaRPr b="0" lang="en-US" sz="4800" spc="-1" strike="noStrike">
              <a:solidFill>
                <a:srgbClr val="000000"/>
              </a:solidFill>
              <a:latin typeface="Arial"/>
            </a:endParaRPr>
          </a:p>
        </p:txBody>
      </p:sp>
      <p:sp>
        <p:nvSpPr>
          <p:cNvPr id="122" name="TextShape 2"/>
          <p:cNvSpPr txBox="1"/>
          <p:nvPr/>
        </p:nvSpPr>
        <p:spPr>
          <a:xfrm>
            <a:off x="838080" y="1825560"/>
            <a:ext cx="10515240" cy="4350960"/>
          </a:xfrm>
          <a:prstGeom prst="rect">
            <a:avLst/>
          </a:prstGeom>
          <a:noFill/>
          <a:ln w="12600">
            <a:noFill/>
          </a:ln>
        </p:spPr>
        <p:txBody>
          <a:bodyPr lIns="45720" rIns="45720"/>
          <a:p>
            <a:pPr algn="just">
              <a:lnSpc>
                <a:spcPct val="81000"/>
              </a:lnSpc>
              <a:spcBef>
                <a:spcPts val="1001"/>
              </a:spcBef>
            </a:pPr>
            <a:r>
              <a:rPr b="0" lang="en-US" sz="2300" spc="-1" strike="noStrike">
                <a:solidFill>
                  <a:srgbClr val="000000"/>
                </a:solidFill>
                <a:latin typeface="Times New Roman"/>
                <a:ea typeface="Times New Roman"/>
              </a:rPr>
              <a:t>In the next step we get an understanding of how he uses an LSTM to understand the dynamically changing market condition and how uses the informative features for his learning model. He gives us insight on the failings of Recurrent Neural Network, claiming that even though in theory it is able to connect previous information to the present task, something that both him and we are hoping to achieve, unfortunately in practice it is possible that the gap between relevant information and the point where that information is required because surmount ably large. As the gap grows RNN cannot learn to connect the information properly.</a:t>
            </a:r>
            <a:endParaRPr b="0" lang="en-US" sz="2300" spc="-1" strike="noStrike">
              <a:solidFill>
                <a:srgbClr val="000000"/>
              </a:solidFill>
              <a:latin typeface="Calibri"/>
            </a:endParaRPr>
          </a:p>
          <a:p>
            <a:pPr algn="just">
              <a:lnSpc>
                <a:spcPct val="81000"/>
              </a:lnSpc>
              <a:spcBef>
                <a:spcPts val="1001"/>
              </a:spcBef>
            </a:pPr>
            <a:r>
              <a:rPr b="0" lang="en-US" sz="2300" spc="-1" strike="noStrike">
                <a:solidFill>
                  <a:srgbClr val="000000"/>
                </a:solidFill>
                <a:latin typeface="Times New Roman"/>
                <a:ea typeface="Times New Roman"/>
              </a:rPr>
              <a:t>Hence an LSTM was used because it solves the fundamental issue of the Gradient Vanishing Problem. However, to utilize the benefits of a recurrent neural networks, he incorporated LSTM and dropout in unison to tackle the challenges in a recurrent neural network, something we hope to incorporate in our project as well. </a:t>
            </a:r>
            <a:endParaRPr b="0" lang="en-US" sz="2300" spc="-1" strike="noStrike">
              <a:solidFill>
                <a:srgbClr val="000000"/>
              </a:solidFill>
              <a:latin typeface="Calibri"/>
            </a:endParaRPr>
          </a:p>
          <a:p>
            <a:pPr>
              <a:lnSpc>
                <a:spcPct val="81000"/>
              </a:lnSpc>
              <a:spcBef>
                <a:spcPts val="1001"/>
              </a:spcBef>
            </a:pPr>
            <a:r>
              <a:rPr b="0" lang="en-US" sz="2300" spc="-1" strike="noStrike">
                <a:solidFill>
                  <a:srgbClr val="000000"/>
                </a:solidFill>
                <a:latin typeface="Calibri"/>
                <a:ea typeface="Calibri"/>
              </a:rPr>
              <a:t> </a:t>
            </a:r>
            <a:endParaRPr b="0" lang="en-US" sz="2300" spc="-1" strike="noStrike">
              <a:solidFill>
                <a:srgbClr val="000000"/>
              </a:solidFill>
              <a:latin typeface="Calibri"/>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800" spc="-1" strike="noStrike">
                <a:solidFill>
                  <a:srgbClr val="000000"/>
                </a:solidFill>
                <a:latin typeface="Times New Roman"/>
                <a:ea typeface="Times New Roman"/>
              </a:rPr>
              <a:t>EXISTING SYSTEM</a:t>
            </a:r>
            <a:endParaRPr b="0" lang="en-US" sz="4800" spc="-1" strike="noStrike">
              <a:solidFill>
                <a:srgbClr val="000000"/>
              </a:solidFill>
              <a:latin typeface="Arial"/>
            </a:endParaRPr>
          </a:p>
        </p:txBody>
      </p:sp>
      <p:sp>
        <p:nvSpPr>
          <p:cNvPr id="124" name="TextShape 2"/>
          <p:cNvSpPr txBox="1"/>
          <p:nvPr/>
        </p:nvSpPr>
        <p:spPr>
          <a:xfrm>
            <a:off x="838080" y="1825560"/>
            <a:ext cx="10515240" cy="4350960"/>
          </a:xfrm>
          <a:prstGeom prst="rect">
            <a:avLst/>
          </a:prstGeom>
          <a:noFill/>
          <a:ln w="12600">
            <a:noFill/>
          </a:ln>
        </p:spPr>
        <p:txBody>
          <a:bodyPr lIns="45720" rIns="45720"/>
          <a:p>
            <a:pPr algn="just">
              <a:lnSpc>
                <a:spcPct val="100000"/>
              </a:lnSpc>
              <a:spcBef>
                <a:spcPts val="1001"/>
              </a:spcBef>
            </a:pPr>
            <a:endParaRPr b="0" lang="en-US" sz="2800" spc="-1" strike="noStrike">
              <a:solidFill>
                <a:srgbClr val="000000"/>
              </a:solidFill>
              <a:latin typeface="Calibri"/>
            </a:endParaRPr>
          </a:p>
          <a:p>
            <a:pPr algn="just">
              <a:lnSpc>
                <a:spcPct val="100000"/>
              </a:lnSpc>
              <a:spcBef>
                <a:spcPts val="1001"/>
              </a:spcBef>
            </a:pPr>
            <a:endParaRPr b="0" lang="en-US" sz="2800" spc="-1" strike="noStrike">
              <a:solidFill>
                <a:srgbClr val="000000"/>
              </a:solidFill>
              <a:latin typeface="Calibri"/>
            </a:endParaRPr>
          </a:p>
          <a:p>
            <a:pPr algn="just">
              <a:lnSpc>
                <a:spcPct val="100000"/>
              </a:lnSpc>
              <a:spcBef>
                <a:spcPts val="1001"/>
              </a:spcBef>
            </a:pPr>
            <a:r>
              <a:rPr b="0" lang="en-US" sz="2400" spc="-1" strike="noStrike">
                <a:solidFill>
                  <a:srgbClr val="000000"/>
                </a:solidFill>
                <a:latin typeface="Times New Roman"/>
                <a:ea typeface="Times New Roman"/>
              </a:rPr>
              <a:t>In the last section to fine-tune his model even more, he explores other methodologies that are closer to “Black-Box” Optimization. He explains “many real world optimization problems are too complex to model directly.” being his main motivation behind this idea. We also hope to follow a similar Heuristic Approach as and when required because even though it might not be clean and suave, it could solve our immediate problem.</a:t>
            </a:r>
            <a:endParaRPr b="0" lang="en-US" sz="2400" spc="-1" strike="noStrike">
              <a:solidFill>
                <a:srgbClr val="000000"/>
              </a:solidFill>
              <a:latin typeface="Calibri"/>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REQUIREMENT ANALYSIS</a:t>
            </a:r>
            <a:endParaRPr b="0" lang="en-US" sz="4400" spc="-1" strike="noStrike">
              <a:solidFill>
                <a:srgbClr val="000000"/>
              </a:solidFill>
              <a:latin typeface="Arial"/>
            </a:endParaRPr>
          </a:p>
        </p:txBody>
      </p:sp>
      <p:sp>
        <p:nvSpPr>
          <p:cNvPr id="126" name="TextShape 2"/>
          <p:cNvSpPr txBox="1"/>
          <p:nvPr/>
        </p:nvSpPr>
        <p:spPr>
          <a:xfrm>
            <a:off x="838080" y="1825560"/>
            <a:ext cx="10515240" cy="4350960"/>
          </a:xfrm>
          <a:prstGeom prst="rect">
            <a:avLst/>
          </a:prstGeom>
          <a:noFill/>
          <a:ln w="12600">
            <a:noFill/>
          </a:ln>
        </p:spPr>
        <p:txBody>
          <a:bodyPr lIns="45720" rIns="45720"/>
          <a:p>
            <a:pPr>
              <a:lnSpc>
                <a:spcPct val="100000"/>
              </a:lnSpc>
              <a:spcBef>
                <a:spcPts val="1001"/>
              </a:spcBef>
            </a:pPr>
            <a:endParaRPr b="0" lang="en-US" sz="2800" spc="-1" strike="noStrike">
              <a:solidFill>
                <a:srgbClr val="000000"/>
              </a:solidFill>
              <a:latin typeface="Calibri"/>
            </a:endParaRPr>
          </a:p>
          <a:p>
            <a:pPr>
              <a:lnSpc>
                <a:spcPct val="100000"/>
              </a:lnSpc>
              <a:spcBef>
                <a:spcPts val="1001"/>
              </a:spcBef>
            </a:pPr>
            <a:endParaRPr b="0" lang="en-US" sz="2800" spc="-1" strike="noStrike">
              <a:solidFill>
                <a:srgbClr val="000000"/>
              </a:solidFill>
              <a:latin typeface="Calibri"/>
            </a:endParaRPr>
          </a:p>
          <a:p>
            <a:pPr>
              <a:lnSpc>
                <a:spcPct val="100000"/>
              </a:lnSpc>
              <a:spcBef>
                <a:spcPts val="1001"/>
              </a:spcBef>
            </a:pPr>
            <a:r>
              <a:rPr b="0" lang="en-US" sz="2800" spc="-1" strike="noStrike">
                <a:solidFill>
                  <a:srgbClr val="000000"/>
                </a:solidFill>
                <a:latin typeface="Times New Roman"/>
                <a:ea typeface="Times New Roman"/>
              </a:rPr>
              <a:t>Hardware Requirements: </a:t>
            </a:r>
            <a:endParaRPr b="0" lang="en-US" sz="28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Processor: Intel i5 6</a:t>
            </a:r>
            <a:r>
              <a:rPr b="0" lang="en-US" sz="2800" spc="-1" strike="noStrike" baseline="30000">
                <a:solidFill>
                  <a:srgbClr val="000000"/>
                </a:solidFill>
                <a:latin typeface="Times New Roman"/>
                <a:ea typeface="Times New Roman"/>
              </a:rPr>
              <a:t>th</a:t>
            </a:r>
            <a:r>
              <a:rPr b="0" lang="en-US" sz="2800" spc="-1" strike="noStrike">
                <a:solidFill>
                  <a:srgbClr val="000000"/>
                </a:solidFill>
                <a:latin typeface="Times New Roman"/>
                <a:ea typeface="Times New Roman"/>
              </a:rPr>
              <a:t> Generation.</a:t>
            </a:r>
            <a:endParaRPr b="0" lang="en-US" sz="28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GPU: GTX 210/ Iris 620</a:t>
            </a:r>
            <a:endParaRPr b="0" lang="en-US" sz="28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RAM: 4Gb</a:t>
            </a:r>
            <a:endParaRPr b="0" lang="en-US" sz="2800" spc="-1" strike="noStrike">
              <a:solidFill>
                <a:srgbClr val="000000"/>
              </a:solidFill>
              <a:latin typeface="Calibri"/>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838080" y="365040"/>
            <a:ext cx="10515240" cy="570600"/>
          </a:xfrm>
          <a:prstGeom prst="rect">
            <a:avLst/>
          </a:prstGeom>
          <a:noFill/>
          <a:ln w="12600">
            <a:noFill/>
          </a:ln>
        </p:spPr>
        <p:txBody>
          <a:bodyPr lIns="45720" rIns="45720" anchor="ctr"/>
          <a:p>
            <a:pPr algn="ctr">
              <a:lnSpc>
                <a:spcPct val="100000"/>
              </a:lnSpc>
            </a:pPr>
            <a:r>
              <a:rPr b="0" lang="en-US" sz="3400" spc="-1" strike="noStrike">
                <a:solidFill>
                  <a:srgbClr val="000000"/>
                </a:solidFill>
                <a:latin typeface="Times New Roman"/>
                <a:ea typeface="Times New Roman"/>
              </a:rPr>
              <a:t>SOFTWARE REQUIREMENTS</a:t>
            </a:r>
            <a:endParaRPr b="0" lang="en-US" sz="3400" spc="-1" strike="noStrike">
              <a:solidFill>
                <a:srgbClr val="000000"/>
              </a:solidFill>
              <a:latin typeface="Arial"/>
            </a:endParaRPr>
          </a:p>
        </p:txBody>
      </p:sp>
      <p:sp>
        <p:nvSpPr>
          <p:cNvPr id="128" name="TextShape 2"/>
          <p:cNvSpPr txBox="1"/>
          <p:nvPr/>
        </p:nvSpPr>
        <p:spPr>
          <a:xfrm>
            <a:off x="838080" y="1355400"/>
            <a:ext cx="10515240" cy="5281560"/>
          </a:xfrm>
          <a:prstGeom prst="rect">
            <a:avLst/>
          </a:prstGeom>
          <a:noFill/>
          <a:ln w="12600">
            <a:noFill/>
          </a:ln>
        </p:spPr>
        <p:txBody>
          <a:bodyPr lIns="45720" rIns="45720"/>
          <a:p>
            <a:pPr algn="just">
              <a:lnSpc>
                <a:spcPct val="72000"/>
              </a:lnSpc>
              <a:spcBef>
                <a:spcPts val="1001"/>
              </a:spcBef>
            </a:pPr>
            <a:endParaRPr b="0" lang="en-US" sz="2800" spc="-1" strike="noStrike">
              <a:solidFill>
                <a:srgbClr val="000000"/>
              </a:solidFill>
              <a:latin typeface="Calibri"/>
            </a:endParaRPr>
          </a:p>
          <a:p>
            <a:pPr marL="228600" indent="-228240" algn="just">
              <a:lnSpc>
                <a:spcPct val="72000"/>
              </a:lnSpc>
              <a:spcBef>
                <a:spcPts val="1001"/>
              </a:spcBef>
              <a:buClr>
                <a:srgbClr val="000000"/>
              </a:buClr>
              <a:buFont typeface="Arial"/>
              <a:buChar char="•"/>
            </a:pPr>
            <a:r>
              <a:rPr b="1" lang="en-US" sz="1900" spc="-1" strike="noStrike">
                <a:solidFill>
                  <a:srgbClr val="000000"/>
                </a:solidFill>
                <a:latin typeface="Times New Roman"/>
                <a:ea typeface="Times New Roman"/>
              </a:rPr>
              <a:t>Jupyter Notebook - </a:t>
            </a:r>
            <a:r>
              <a:rPr b="0" lang="en-US" sz="1900" spc="-1" strike="noStrike">
                <a:solidFill>
                  <a:srgbClr val="000000"/>
                </a:solidFill>
                <a:latin typeface="Times New Roman"/>
                <a:ea typeface="Times New Roman"/>
              </a:rPr>
              <a:t>The Jupyter Notebook is an open-source web application that allows you to create and share documents that contain live code, equations, visualizations and narrative text.</a:t>
            </a:r>
            <a:endParaRPr b="0" lang="en-US" sz="1900" spc="-1" strike="noStrike">
              <a:solidFill>
                <a:srgbClr val="000000"/>
              </a:solidFill>
              <a:latin typeface="Calibri"/>
            </a:endParaRPr>
          </a:p>
          <a:p>
            <a:pPr marL="228600" indent="-228240" algn="just">
              <a:lnSpc>
                <a:spcPct val="72000"/>
              </a:lnSpc>
              <a:spcBef>
                <a:spcPts val="1001"/>
              </a:spcBef>
              <a:buClr>
                <a:srgbClr val="000000"/>
              </a:buClr>
              <a:buFont typeface="Arial"/>
              <a:buChar char="•"/>
            </a:pPr>
            <a:r>
              <a:rPr b="1" lang="en-US" sz="1900" spc="-1" strike="noStrike">
                <a:solidFill>
                  <a:srgbClr val="000000"/>
                </a:solidFill>
                <a:latin typeface="Times New Roman"/>
                <a:ea typeface="Times New Roman"/>
              </a:rPr>
              <a:t>Anaconda Navigator</a:t>
            </a:r>
            <a:r>
              <a:rPr b="0" lang="en-US" sz="1900" spc="-1" strike="noStrike">
                <a:solidFill>
                  <a:srgbClr val="000000"/>
                </a:solidFill>
                <a:latin typeface="Times New Roman"/>
                <a:ea typeface="Times New Roman"/>
              </a:rPr>
              <a:t> - Anaconda Navigator is a desktop graphical user interface (GUI) included in Anaconda distribution that allows you to launch applications and easily manage conda packages, environments and channels without using command-line commands. </a:t>
            </a:r>
            <a:endParaRPr b="0" lang="en-US" sz="1900" spc="-1" strike="noStrike">
              <a:solidFill>
                <a:srgbClr val="000000"/>
              </a:solidFill>
              <a:latin typeface="Calibri"/>
            </a:endParaRPr>
          </a:p>
          <a:p>
            <a:pPr marL="228600" indent="-228240" algn="just">
              <a:lnSpc>
                <a:spcPct val="72000"/>
              </a:lnSpc>
              <a:spcBef>
                <a:spcPts val="1001"/>
              </a:spcBef>
              <a:buClr>
                <a:srgbClr val="000000"/>
              </a:buClr>
              <a:buFont typeface="Arial"/>
              <a:buChar char="•"/>
            </a:pPr>
            <a:r>
              <a:rPr b="1" lang="en-US" sz="1900" spc="-1" strike="noStrike">
                <a:solidFill>
                  <a:srgbClr val="000000"/>
                </a:solidFill>
                <a:latin typeface="Times New Roman"/>
                <a:ea typeface="Times New Roman"/>
              </a:rPr>
              <a:t>Pandas</a:t>
            </a:r>
            <a:r>
              <a:rPr b="0" lang="en-US" sz="1900" spc="-1" strike="noStrike">
                <a:solidFill>
                  <a:srgbClr val="000000"/>
                </a:solidFill>
                <a:latin typeface="Times New Roman"/>
                <a:ea typeface="Times New Roman"/>
              </a:rPr>
              <a:t> - In computer programming, pandas is a software library written for the Python programming language for data manipulation and analysis. In particular, it offers data structures and operations for manipulating numerical tables and time series.</a:t>
            </a:r>
            <a:endParaRPr b="0" lang="en-US" sz="1900" spc="-1" strike="noStrike">
              <a:solidFill>
                <a:srgbClr val="000000"/>
              </a:solidFill>
              <a:latin typeface="Calibri"/>
            </a:endParaRPr>
          </a:p>
          <a:p>
            <a:pPr marL="228600" indent="-228240" algn="just">
              <a:lnSpc>
                <a:spcPct val="72000"/>
              </a:lnSpc>
              <a:spcBef>
                <a:spcPts val="1001"/>
              </a:spcBef>
              <a:buClr>
                <a:srgbClr val="000000"/>
              </a:buClr>
              <a:buFont typeface="Arial"/>
              <a:buChar char="•"/>
            </a:pPr>
            <a:r>
              <a:rPr b="1" lang="en-US" sz="1900" spc="-1" strike="noStrike">
                <a:solidFill>
                  <a:srgbClr val="000000"/>
                </a:solidFill>
                <a:latin typeface="Times New Roman"/>
                <a:ea typeface="Times New Roman"/>
              </a:rPr>
              <a:t>Keras</a:t>
            </a:r>
            <a:r>
              <a:rPr b="0" lang="en-US" sz="1900" spc="-1" strike="noStrike">
                <a:solidFill>
                  <a:srgbClr val="000000"/>
                </a:solidFill>
                <a:latin typeface="Times New Roman"/>
                <a:ea typeface="Times New Roman"/>
              </a:rPr>
              <a:t> - Keras is an open source neural network library written in Python. It is capable of running on top of TensorFlow, Microsoft Cognitive Toolkit, Theano, or PlaidML. Designed to enable fast experimentation with deep neural networks, it focuses on being user-friendly, modular, and extensible.</a:t>
            </a:r>
            <a:endParaRPr b="0" lang="en-US" sz="1900" spc="-1" strike="noStrike">
              <a:solidFill>
                <a:srgbClr val="000000"/>
              </a:solidFill>
              <a:latin typeface="Calibri"/>
            </a:endParaRPr>
          </a:p>
          <a:p>
            <a:pPr marL="228600" indent="-228240" algn="just">
              <a:lnSpc>
                <a:spcPct val="72000"/>
              </a:lnSpc>
              <a:spcBef>
                <a:spcPts val="1001"/>
              </a:spcBef>
              <a:buClr>
                <a:srgbClr val="000000"/>
              </a:buClr>
              <a:buFont typeface="Arial"/>
              <a:buChar char="•"/>
            </a:pPr>
            <a:r>
              <a:rPr b="1" lang="en-US" sz="1900" spc="-1" strike="noStrike">
                <a:solidFill>
                  <a:srgbClr val="000000"/>
                </a:solidFill>
                <a:latin typeface="Times New Roman"/>
                <a:ea typeface="Times New Roman"/>
              </a:rPr>
              <a:t>TensorFlow</a:t>
            </a:r>
            <a:r>
              <a:rPr b="0" lang="en-US" sz="1900" spc="-1" strike="noStrike">
                <a:solidFill>
                  <a:srgbClr val="000000"/>
                </a:solidFill>
                <a:latin typeface="Times New Roman"/>
                <a:ea typeface="Times New Roman"/>
              </a:rPr>
              <a:t> - TensorFlow is an open-source software library for dataflow programming across a range of tasks. It is a symbolic math library, and is also used for machine learning applications such as neural networks</a:t>
            </a:r>
            <a:endParaRPr b="0" lang="en-US" sz="1900" spc="-1" strike="noStrike">
              <a:solidFill>
                <a:srgbClr val="000000"/>
              </a:solidFill>
              <a:latin typeface="Calibri"/>
            </a:endParaRPr>
          </a:p>
          <a:p>
            <a:pPr marL="228600" indent="-228240" algn="just">
              <a:lnSpc>
                <a:spcPct val="72000"/>
              </a:lnSpc>
              <a:spcBef>
                <a:spcPts val="1001"/>
              </a:spcBef>
              <a:buClr>
                <a:srgbClr val="000000"/>
              </a:buClr>
              <a:buFont typeface="Arial"/>
              <a:buChar char="•"/>
            </a:pPr>
            <a:r>
              <a:rPr b="1" lang="en-US" sz="1900" spc="-1" strike="noStrike">
                <a:solidFill>
                  <a:srgbClr val="000000"/>
                </a:solidFill>
                <a:latin typeface="Times New Roman"/>
                <a:ea typeface="Times New Roman"/>
              </a:rPr>
              <a:t>NumPy</a:t>
            </a:r>
            <a:r>
              <a:rPr b="0" lang="en-US" sz="1900" spc="-1" strike="noStrike">
                <a:solidFill>
                  <a:srgbClr val="000000"/>
                </a:solidFill>
                <a:latin typeface="Times New Roman"/>
                <a:ea typeface="Times New Roman"/>
              </a:rPr>
              <a:t> - NumPy is a library for the Python programming language, adding support for large, multi-dimensional arrays and matrices, along with a large collection of high-level mathematical functions to operate on these arrays.</a:t>
            </a:r>
            <a:endParaRPr b="0" lang="en-US" sz="1900" spc="-1" strike="noStrike">
              <a:solidFill>
                <a:srgbClr val="000000"/>
              </a:solidFill>
              <a:latin typeface="Calibri"/>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000" spc="-1" strike="noStrike">
                <a:solidFill>
                  <a:srgbClr val="000000"/>
                </a:solidFill>
                <a:latin typeface="Times New Roman"/>
                <a:ea typeface="Times New Roman"/>
              </a:rPr>
              <a:t>ISSUES IN EXISTING METHODOLOGIES </a:t>
            </a:r>
            <a:endParaRPr b="0" lang="en-US" sz="4000" spc="-1" strike="noStrike">
              <a:solidFill>
                <a:srgbClr val="000000"/>
              </a:solidFill>
              <a:latin typeface="Arial"/>
            </a:endParaRPr>
          </a:p>
        </p:txBody>
      </p:sp>
      <p:sp>
        <p:nvSpPr>
          <p:cNvPr id="130" name="TextShape 2"/>
          <p:cNvSpPr txBox="1"/>
          <p:nvPr/>
        </p:nvSpPr>
        <p:spPr>
          <a:xfrm>
            <a:off x="838080" y="1825560"/>
            <a:ext cx="10515240" cy="4350960"/>
          </a:xfrm>
          <a:prstGeom prst="rect">
            <a:avLst/>
          </a:prstGeom>
          <a:noFill/>
          <a:ln w="12600">
            <a:noFill/>
          </a:ln>
        </p:spPr>
        <p:txBody>
          <a:bodyPr lIns="45720" rIns="45720"/>
          <a:p>
            <a:pPr algn="just">
              <a:lnSpc>
                <a:spcPct val="81000"/>
              </a:lnSpc>
              <a:spcBef>
                <a:spcPts val="1001"/>
              </a:spcBef>
            </a:pPr>
            <a:r>
              <a:rPr b="0" lang="en-US" sz="2500" spc="-1" strike="noStrike">
                <a:solidFill>
                  <a:srgbClr val="000000"/>
                </a:solidFill>
                <a:latin typeface="Times New Roman"/>
                <a:ea typeface="Times New Roman"/>
              </a:rPr>
              <a:t>In previous Proposed Methodologies, especially the one’s that have been closely followed, the Sharpe Ratio (the most important factor when it comes to assessing the Profits Generated against a risk free Investment), have all achieved a score ranging between 1.4 and 2.1. </a:t>
            </a:r>
            <a:endParaRPr b="0" lang="en-US" sz="2500" spc="-1" strike="noStrike">
              <a:solidFill>
                <a:srgbClr val="000000"/>
              </a:solidFill>
              <a:latin typeface="Calibri"/>
            </a:endParaRPr>
          </a:p>
          <a:p>
            <a:pPr algn="just">
              <a:lnSpc>
                <a:spcPct val="81000"/>
              </a:lnSpc>
              <a:spcBef>
                <a:spcPts val="1001"/>
              </a:spcBef>
            </a:pPr>
            <a:r>
              <a:rPr b="0" lang="en-US" sz="2500" spc="-1" strike="noStrike">
                <a:solidFill>
                  <a:srgbClr val="000000"/>
                </a:solidFill>
                <a:latin typeface="Times New Roman"/>
                <a:ea typeface="Times New Roman"/>
              </a:rPr>
              <a:t>One of the best papers upon which we base our project have 2 major points to be talked about.</a:t>
            </a:r>
            <a:endParaRPr b="0" lang="en-US" sz="2500" spc="-1" strike="noStrike">
              <a:solidFill>
                <a:srgbClr val="000000"/>
              </a:solidFill>
              <a:latin typeface="Calibri"/>
            </a:endParaRPr>
          </a:p>
          <a:p>
            <a:pPr algn="just">
              <a:lnSpc>
                <a:spcPct val="81000"/>
              </a:lnSpc>
              <a:spcBef>
                <a:spcPts val="1001"/>
              </a:spcBef>
            </a:pPr>
            <a:r>
              <a:rPr b="0" lang="en-US" sz="2500" spc="-1" strike="noStrike">
                <a:solidFill>
                  <a:srgbClr val="000000"/>
                </a:solidFill>
                <a:latin typeface="Times New Roman"/>
                <a:ea typeface="Times New Roman"/>
              </a:rPr>
              <a:t>One is the use of Recurrent Reinforcement Learning model which is more of a White Box Texting method, combining a Recurrent Neural Network with that of a Reinforcement Learning to generate mathematical formulas to solve the problem.</a:t>
            </a:r>
            <a:endParaRPr b="0" lang="en-US" sz="2500" spc="-1" strike="noStrike">
              <a:solidFill>
                <a:srgbClr val="000000"/>
              </a:solidFill>
              <a:latin typeface="Calibri"/>
            </a:endParaRPr>
          </a:p>
          <a:p>
            <a:pPr algn="just">
              <a:lnSpc>
                <a:spcPct val="81000"/>
              </a:lnSpc>
              <a:spcBef>
                <a:spcPts val="1001"/>
              </a:spcBef>
            </a:pPr>
            <a:r>
              <a:rPr b="0" lang="en-US" sz="2500" spc="-1" strike="noStrike">
                <a:solidFill>
                  <a:srgbClr val="000000"/>
                </a:solidFill>
                <a:latin typeface="Times New Roman"/>
                <a:ea typeface="Times New Roman"/>
              </a:rPr>
              <a:t>The other one, is lack of any sort of vindictive text analysis and emotions that might actually affect the stock market. We hope to capitalize on this.</a:t>
            </a:r>
            <a:endParaRPr b="0" lang="en-US" sz="2500" spc="-1" strike="noStrike">
              <a:solidFill>
                <a:srgbClr val="000000"/>
              </a:solidFill>
              <a:latin typeface="Calibri"/>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NEED FOR NEW TECHNOLOGY</a:t>
            </a:r>
            <a:endParaRPr b="0" lang="en-US" sz="4400" spc="-1" strike="noStrike">
              <a:solidFill>
                <a:srgbClr val="000000"/>
              </a:solidFill>
              <a:latin typeface="Arial"/>
            </a:endParaRPr>
          </a:p>
        </p:txBody>
      </p:sp>
      <p:sp>
        <p:nvSpPr>
          <p:cNvPr id="132" name="TextShape 2"/>
          <p:cNvSpPr txBox="1"/>
          <p:nvPr/>
        </p:nvSpPr>
        <p:spPr>
          <a:xfrm>
            <a:off x="838080" y="1825560"/>
            <a:ext cx="10515240" cy="4350960"/>
          </a:xfrm>
          <a:prstGeom prst="rect">
            <a:avLst/>
          </a:prstGeom>
          <a:noFill/>
          <a:ln w="12600">
            <a:noFill/>
          </a:ln>
        </p:spPr>
        <p:txBody>
          <a:bodyPr lIns="45720" rIns="45720"/>
          <a:p>
            <a:pPr>
              <a:lnSpc>
                <a:spcPct val="100000"/>
              </a:lnSpc>
              <a:spcBef>
                <a:spcPts val="1001"/>
              </a:spcBef>
            </a:pPr>
            <a:r>
              <a:rPr b="0" lang="en-US" sz="2800" spc="-1" strike="noStrike">
                <a:solidFill>
                  <a:srgbClr val="000000"/>
                </a:solidFill>
                <a:latin typeface="Times New Roman"/>
                <a:ea typeface="Times New Roman"/>
              </a:rPr>
              <a:t> </a:t>
            </a:r>
            <a:endParaRPr b="0" lang="en-US" sz="2800" spc="-1" strike="noStrike">
              <a:solidFill>
                <a:srgbClr val="000000"/>
              </a:solidFill>
              <a:latin typeface="Calibri"/>
            </a:endParaRPr>
          </a:p>
          <a:p>
            <a:pPr algn="just">
              <a:lnSpc>
                <a:spcPct val="100000"/>
              </a:lnSpc>
              <a:spcBef>
                <a:spcPts val="1001"/>
              </a:spcBef>
            </a:pPr>
            <a:r>
              <a:rPr b="0" lang="en-US" sz="2800" spc="-1" strike="noStrike">
                <a:solidFill>
                  <a:srgbClr val="000000"/>
                </a:solidFill>
                <a:latin typeface="Times New Roman"/>
                <a:ea typeface="Times New Roman"/>
              </a:rPr>
              <a:t>A Sharpe Ratio, against an Investment, of 3.0 is considered magnanimous and makes the Investment an excellent choice. However in practice it is impossible for us to achieve such numerical values now.</a:t>
            </a:r>
            <a:endParaRPr b="0" lang="en-US" sz="2800" spc="-1" strike="noStrike">
              <a:solidFill>
                <a:srgbClr val="000000"/>
              </a:solidFill>
              <a:latin typeface="Calibri"/>
            </a:endParaRPr>
          </a:p>
          <a:p>
            <a:pPr algn="just">
              <a:lnSpc>
                <a:spcPct val="100000"/>
              </a:lnSpc>
              <a:spcBef>
                <a:spcPts val="1001"/>
              </a:spcBef>
            </a:pPr>
            <a:endParaRPr b="0" lang="en-US" sz="2800" spc="-1" strike="noStrike">
              <a:solidFill>
                <a:srgbClr val="000000"/>
              </a:solidFill>
              <a:latin typeface="Calibri"/>
            </a:endParaRPr>
          </a:p>
          <a:p>
            <a:pPr algn="just">
              <a:lnSpc>
                <a:spcPct val="100000"/>
              </a:lnSpc>
              <a:spcBef>
                <a:spcPts val="1001"/>
              </a:spcBef>
            </a:pPr>
            <a:r>
              <a:rPr b="0" lang="en-US" sz="2800" spc="-1" strike="noStrike">
                <a:solidFill>
                  <a:srgbClr val="000000"/>
                </a:solidFill>
                <a:latin typeface="Times New Roman"/>
                <a:ea typeface="Times New Roman"/>
              </a:rPr>
              <a:t>Instead we will try and hope to achieve a Sharpe Ratio anywhere between 2.2-2.6 which will be an increment on the existing technology.</a:t>
            </a:r>
            <a:endParaRPr b="0" lang="en-US" sz="2800" spc="-1" strike="noStrike">
              <a:solidFill>
                <a:srgbClr val="000000"/>
              </a:solidFill>
              <a:latin typeface="Calibri"/>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METHOD OF IMPLEMENTATION</a:t>
            </a:r>
            <a:endParaRPr b="0" lang="en-US" sz="4400" spc="-1" strike="noStrike">
              <a:solidFill>
                <a:srgbClr val="000000"/>
              </a:solidFill>
              <a:latin typeface="Arial"/>
            </a:endParaRPr>
          </a:p>
        </p:txBody>
      </p:sp>
      <p:sp>
        <p:nvSpPr>
          <p:cNvPr id="134" name="TextShape 2"/>
          <p:cNvSpPr txBox="1"/>
          <p:nvPr/>
        </p:nvSpPr>
        <p:spPr>
          <a:xfrm>
            <a:off x="838080" y="1825560"/>
            <a:ext cx="10515240" cy="4350960"/>
          </a:xfrm>
          <a:prstGeom prst="rect">
            <a:avLst/>
          </a:prstGeom>
          <a:noFill/>
          <a:ln w="12600">
            <a:noFill/>
          </a:ln>
        </p:spPr>
        <p:txBody>
          <a:bodyPr lIns="45720" rIns="45720"/>
          <a:p>
            <a:pPr algn="just">
              <a:lnSpc>
                <a:spcPct val="81000"/>
              </a:lnSpc>
              <a:spcBef>
                <a:spcPts val="1001"/>
              </a:spcBef>
            </a:pPr>
            <a:endParaRPr b="0" lang="en-US" sz="2800" spc="-1" strike="noStrike">
              <a:solidFill>
                <a:srgbClr val="000000"/>
              </a:solidFill>
              <a:latin typeface="Calibri"/>
            </a:endParaRPr>
          </a:p>
          <a:p>
            <a:pPr algn="just">
              <a:lnSpc>
                <a:spcPct val="81000"/>
              </a:lnSpc>
              <a:spcBef>
                <a:spcPts val="1001"/>
              </a:spcBef>
            </a:pPr>
            <a:r>
              <a:rPr b="0" lang="en-US" sz="2500" spc="-1" strike="noStrike">
                <a:solidFill>
                  <a:srgbClr val="000000"/>
                </a:solidFill>
                <a:latin typeface="Times New Roman"/>
                <a:ea typeface="Times New Roman"/>
              </a:rPr>
              <a:t>As spoken about earlier, we intend to tackle or at least lessen the main problems in the existing methodologies by these two following ways.</a:t>
            </a:r>
            <a:endParaRPr b="0" lang="en-US" sz="2500" spc="-1" strike="noStrike">
              <a:solidFill>
                <a:srgbClr val="000000"/>
              </a:solidFill>
              <a:latin typeface="Calibri"/>
            </a:endParaRPr>
          </a:p>
          <a:p>
            <a:pPr algn="just">
              <a:lnSpc>
                <a:spcPct val="81000"/>
              </a:lnSpc>
              <a:spcBef>
                <a:spcPts val="1001"/>
              </a:spcBef>
            </a:pPr>
            <a:r>
              <a:rPr b="0" lang="en-US" sz="2500" spc="-1" strike="noStrike">
                <a:solidFill>
                  <a:srgbClr val="000000"/>
                </a:solidFill>
                <a:latin typeface="Times New Roman"/>
                <a:ea typeface="Times New Roman"/>
              </a:rPr>
              <a:t>We intend to use Q-Learning instead of a direct Recurrent Reinforcement Learning as it more Robust to adjusting itself for models when the data set is much cleaner (something we hope to get either directly or by pre-processing of data as per requirement), just like Deep Learning Neural Net as Opposed to a Machine Learning Network.</a:t>
            </a:r>
            <a:endParaRPr b="0" lang="en-US" sz="2500" spc="-1" strike="noStrike">
              <a:solidFill>
                <a:srgbClr val="000000"/>
              </a:solidFill>
              <a:latin typeface="Calibri"/>
            </a:endParaRPr>
          </a:p>
          <a:p>
            <a:pPr algn="just">
              <a:lnSpc>
                <a:spcPct val="81000"/>
              </a:lnSpc>
              <a:spcBef>
                <a:spcPts val="1001"/>
              </a:spcBef>
            </a:pPr>
            <a:r>
              <a:rPr b="0" lang="en-US" sz="2500" spc="-1" strike="noStrike">
                <a:solidFill>
                  <a:srgbClr val="000000"/>
                </a:solidFill>
                <a:latin typeface="Times New Roman"/>
                <a:ea typeface="Times New Roman"/>
              </a:rPr>
              <a:t>We hope to inculcate the factors which we have previously spoken about, that have a great say in affecting the stock market. We intend to extract information mainly from Text Articles either using Text Mining Techniques or Computer Vision to add meaning to our dataset.</a:t>
            </a:r>
            <a:endParaRPr b="0" lang="en-US" sz="2500" spc="-1" strike="noStrike">
              <a:solidFill>
                <a:srgbClr val="000000"/>
              </a:solidFill>
              <a:latin typeface="Calibri"/>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a:noFill/>
          <a:ln w="12600">
            <a:noFill/>
          </a:ln>
        </p:spPr>
        <p:txBody>
          <a:bodyPr lIns="45720" rIns="45720" anchor="ctr"/>
          <a:p>
            <a:pPr algn="r">
              <a:lnSpc>
                <a:spcPct val="100000"/>
              </a:lnSpc>
            </a:pPr>
            <a:r>
              <a:rPr b="0" lang="en-US" sz="4400" spc="-1" strike="noStrike">
                <a:solidFill>
                  <a:srgbClr val="000000"/>
                </a:solidFill>
                <a:latin typeface="Times New Roman"/>
                <a:ea typeface="Times New Roman"/>
              </a:rPr>
              <a:t>MODULES AND ITS FUNCTIONALITIES </a:t>
            </a:r>
            <a:endParaRPr b="0" lang="en-US" sz="4400" spc="-1" strike="noStrike">
              <a:solidFill>
                <a:srgbClr val="000000"/>
              </a:solidFill>
              <a:latin typeface="Arial"/>
            </a:endParaRPr>
          </a:p>
        </p:txBody>
      </p:sp>
      <p:sp>
        <p:nvSpPr>
          <p:cNvPr id="136" name="TextShape 2"/>
          <p:cNvSpPr txBox="1"/>
          <p:nvPr/>
        </p:nvSpPr>
        <p:spPr>
          <a:xfrm>
            <a:off x="838080" y="1825560"/>
            <a:ext cx="10515240" cy="4350960"/>
          </a:xfrm>
          <a:prstGeom prst="rect">
            <a:avLst/>
          </a:prstGeom>
          <a:noFill/>
          <a:ln w="12600">
            <a:noFill/>
          </a:ln>
        </p:spPr>
        <p:txBody>
          <a:bodyPr lIns="45720" rIns="45720"/>
          <a:p>
            <a:pPr algn="just">
              <a:lnSpc>
                <a:spcPct val="72000"/>
              </a:lnSpc>
              <a:spcBef>
                <a:spcPts val="1001"/>
              </a:spcBef>
            </a:pPr>
            <a:r>
              <a:rPr b="0" lang="en-US" sz="1900" spc="-1" strike="noStrike">
                <a:solidFill>
                  <a:srgbClr val="000000"/>
                </a:solidFill>
                <a:latin typeface="Times New Roman"/>
                <a:ea typeface="Times New Roman"/>
              </a:rPr>
              <a:t>We use to use Q-Learning over the following features in a cleaned dataset (obtained after pre-processing of data.)</a:t>
            </a:r>
            <a:endParaRPr b="0" lang="en-US" sz="1900" spc="-1" strike="noStrike">
              <a:solidFill>
                <a:srgbClr val="000000"/>
              </a:solidFill>
              <a:latin typeface="Calibri"/>
            </a:endParaRPr>
          </a:p>
          <a:p>
            <a:pPr algn="just">
              <a:lnSpc>
                <a:spcPct val="72000"/>
              </a:lnSpc>
              <a:spcBef>
                <a:spcPts val="1001"/>
              </a:spcBef>
            </a:pPr>
            <a:r>
              <a:rPr b="0" lang="en-US" sz="1900" spc="-1" strike="noStrike">
                <a:solidFill>
                  <a:srgbClr val="000000"/>
                </a:solidFill>
                <a:latin typeface="Times New Roman"/>
                <a:ea typeface="Times New Roman"/>
              </a:rPr>
              <a:t>For our problem, we used the following feature vectors: </a:t>
            </a:r>
            <a:endParaRPr b="0" lang="en-US" sz="1900" spc="-1" strike="noStrike">
              <a:solidFill>
                <a:srgbClr val="000000"/>
              </a:solidFill>
              <a:latin typeface="Calibri"/>
            </a:endParaRPr>
          </a:p>
          <a:p>
            <a:pPr algn="just">
              <a:lnSpc>
                <a:spcPct val="72000"/>
              </a:lnSpc>
              <a:spcBef>
                <a:spcPts val="1001"/>
              </a:spcBef>
            </a:pPr>
            <a:r>
              <a:rPr b="0" lang="en-US" sz="1900" spc="-1" strike="noStrike">
                <a:solidFill>
                  <a:srgbClr val="000000"/>
                </a:solidFill>
                <a:latin typeface="Times New Roman"/>
                <a:ea typeface="Times New Roman"/>
              </a:rPr>
              <a:t>(a) Number of Stocks of each asset, </a:t>
            </a:r>
            <a:endParaRPr b="0" lang="en-US" sz="1900" spc="-1" strike="noStrike">
              <a:solidFill>
                <a:srgbClr val="000000"/>
              </a:solidFill>
              <a:latin typeface="Calibri"/>
            </a:endParaRPr>
          </a:p>
          <a:p>
            <a:pPr algn="just">
              <a:lnSpc>
                <a:spcPct val="72000"/>
              </a:lnSpc>
              <a:spcBef>
                <a:spcPts val="1001"/>
              </a:spcBef>
            </a:pPr>
            <a:r>
              <a:rPr b="0" lang="en-US" sz="1900" spc="-1" strike="noStrike">
                <a:solidFill>
                  <a:srgbClr val="000000"/>
                </a:solidFill>
                <a:latin typeface="Times New Roman"/>
                <a:ea typeface="Times New Roman"/>
              </a:rPr>
              <a:t>(b) Current Stock Price of each asset and, </a:t>
            </a:r>
            <a:endParaRPr b="0" lang="en-US" sz="1900" spc="-1" strike="noStrike">
              <a:solidFill>
                <a:srgbClr val="000000"/>
              </a:solidFill>
              <a:latin typeface="Calibri"/>
            </a:endParaRPr>
          </a:p>
          <a:p>
            <a:pPr algn="just">
              <a:lnSpc>
                <a:spcPct val="72000"/>
              </a:lnSpc>
              <a:spcBef>
                <a:spcPts val="1001"/>
              </a:spcBef>
            </a:pPr>
            <a:r>
              <a:rPr b="0" lang="en-US" sz="1900" spc="-1" strike="noStrike">
                <a:solidFill>
                  <a:srgbClr val="000000"/>
                </a:solidFill>
                <a:latin typeface="Times New Roman"/>
                <a:ea typeface="Times New Roman"/>
              </a:rPr>
              <a:t>(c) Cash in Hand.</a:t>
            </a:r>
            <a:endParaRPr b="0" lang="en-US" sz="1900" spc="-1" strike="noStrike">
              <a:solidFill>
                <a:srgbClr val="000000"/>
              </a:solidFill>
              <a:latin typeface="Calibri"/>
            </a:endParaRPr>
          </a:p>
          <a:p>
            <a:pPr algn="just">
              <a:lnSpc>
                <a:spcPct val="72000"/>
              </a:lnSpc>
              <a:spcBef>
                <a:spcPts val="1001"/>
              </a:spcBef>
            </a:pPr>
            <a:r>
              <a:rPr b="0" lang="en-US" sz="1900" spc="-1" strike="noStrike">
                <a:solidFill>
                  <a:srgbClr val="000000"/>
                </a:solidFill>
                <a:latin typeface="Times New Roman"/>
                <a:ea typeface="Times New Roman"/>
              </a:rPr>
              <a:t> </a:t>
            </a:r>
            <a:endParaRPr b="0" lang="en-US" sz="1900" spc="-1" strike="noStrike">
              <a:solidFill>
                <a:srgbClr val="000000"/>
              </a:solidFill>
              <a:latin typeface="Calibri"/>
            </a:endParaRPr>
          </a:p>
          <a:p>
            <a:pPr algn="just">
              <a:lnSpc>
                <a:spcPct val="72000"/>
              </a:lnSpc>
              <a:spcBef>
                <a:spcPts val="1001"/>
              </a:spcBef>
            </a:pPr>
            <a:r>
              <a:rPr b="0" lang="en-US" sz="1900" spc="-1" strike="noStrike">
                <a:solidFill>
                  <a:srgbClr val="000000"/>
                </a:solidFill>
                <a:latin typeface="Times New Roman"/>
                <a:ea typeface="Times New Roman"/>
              </a:rPr>
              <a:t>We will get a certain Sharpe Ratio as an output, which we intend to compare with David W. Lu’s Recurrent Reinforcement Output. Then we will feed the network with Technical Mathematical Financial Models, such as Moving Averages, Larry William’s R Index, etc. (P.S. This part of our model is variable and undecided as of yet and requires more Financial Research and Understanding.)</a:t>
            </a:r>
            <a:endParaRPr b="0" lang="en-US" sz="1900" spc="-1" strike="noStrike">
              <a:solidFill>
                <a:srgbClr val="000000"/>
              </a:solidFill>
              <a:latin typeface="Calibri"/>
            </a:endParaRPr>
          </a:p>
          <a:p>
            <a:pPr algn="just">
              <a:lnSpc>
                <a:spcPct val="72000"/>
              </a:lnSpc>
              <a:spcBef>
                <a:spcPts val="1001"/>
              </a:spcBef>
            </a:pPr>
            <a:r>
              <a:rPr b="0" lang="en-US" sz="1900" spc="-1" strike="noStrike">
                <a:solidFill>
                  <a:srgbClr val="000000"/>
                </a:solidFill>
                <a:latin typeface="Times New Roman"/>
                <a:ea typeface="Times New Roman"/>
              </a:rPr>
              <a:t>Then we will analysis Text Articles to extract meaningful information, (information stated above), and perform Text Mining after which we will use a Word2Vec Model to feed information into a LSTM, combined the results obtained from the previous Network. Combining all 3 Networks, we hope to get a final output of a greater Sharpe Ratio than previous papers</a:t>
            </a:r>
            <a:endParaRPr b="0" lang="en-US" sz="1900" spc="-1" strike="noStrike">
              <a:solidFill>
                <a:srgbClr val="000000"/>
              </a:solidFill>
              <a:latin typeface="Calibri"/>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PREDICTIONS</a:t>
            </a:r>
            <a:endParaRPr b="0" lang="en-US" sz="4400" spc="-1" strike="noStrike">
              <a:solidFill>
                <a:srgbClr val="000000"/>
              </a:solidFill>
              <a:latin typeface="Arial"/>
            </a:endParaRPr>
          </a:p>
        </p:txBody>
      </p:sp>
      <p:sp>
        <p:nvSpPr>
          <p:cNvPr id="83" name="TextShape 2"/>
          <p:cNvSpPr txBox="1"/>
          <p:nvPr/>
        </p:nvSpPr>
        <p:spPr>
          <a:xfrm>
            <a:off x="838080" y="1825560"/>
            <a:ext cx="10515240" cy="4350960"/>
          </a:xfrm>
          <a:prstGeom prst="rect">
            <a:avLst/>
          </a:prstGeom>
          <a:noFill/>
          <a:ln w="12600">
            <a:noFill/>
          </a:ln>
        </p:spPr>
        <p:txBody>
          <a:bodyPr lIns="45720" rIns="45720"/>
          <a:p>
            <a:pPr algn="just">
              <a:lnSpc>
                <a:spcPct val="100000"/>
              </a:lnSpc>
              <a:spcBef>
                <a:spcPts val="1001"/>
              </a:spcBef>
            </a:pPr>
            <a:endParaRPr b="0" lang="en-US" sz="2800" spc="-1" strike="noStrike">
              <a:solidFill>
                <a:srgbClr val="000000"/>
              </a:solidFill>
              <a:latin typeface="Calibri"/>
            </a:endParaRPr>
          </a:p>
          <a:p>
            <a:pPr marL="280800" indent="-280440">
              <a:lnSpc>
                <a:spcPct val="100000"/>
              </a:lnSpc>
              <a:spcBef>
                <a:spcPts val="1001"/>
              </a:spcBef>
              <a:buClr>
                <a:srgbClr val="000000"/>
              </a:buClr>
              <a:buFont typeface="Arial"/>
              <a:buChar char="•"/>
            </a:pPr>
            <a:r>
              <a:rPr b="0" lang="en-US" sz="2800" spc="-1" strike="noStrike">
                <a:solidFill>
                  <a:srgbClr val="000000"/>
                </a:solidFill>
                <a:latin typeface="Calibri"/>
                <a:ea typeface="Calibri"/>
              </a:rPr>
              <a:t>The ability to predict the </a:t>
            </a:r>
            <a:r>
              <a:rPr b="0" i="1" lang="en-US" sz="2800" spc="-1" strike="noStrike">
                <a:solidFill>
                  <a:srgbClr val="000000"/>
                </a:solidFill>
                <a:latin typeface="Calibri"/>
                <a:ea typeface="Calibri"/>
              </a:rPr>
              <a:t>movement</a:t>
            </a:r>
            <a:r>
              <a:rPr b="0" lang="en-US" sz="2800" spc="-1" strike="noStrike">
                <a:solidFill>
                  <a:srgbClr val="000000"/>
                </a:solidFill>
                <a:latin typeface="Calibri"/>
                <a:ea typeface="Calibri"/>
              </a:rPr>
              <a:t> in stock market. </a:t>
            </a:r>
            <a:endParaRPr b="0" lang="en-US" sz="2800" spc="-1" strike="noStrike">
              <a:solidFill>
                <a:srgbClr val="000000"/>
              </a:solidFill>
              <a:latin typeface="Calibri"/>
            </a:endParaRPr>
          </a:p>
          <a:p>
            <a:pPr marL="280800" indent="-280440">
              <a:lnSpc>
                <a:spcPct val="100000"/>
              </a:lnSpc>
              <a:spcBef>
                <a:spcPts val="1001"/>
              </a:spcBef>
              <a:buClr>
                <a:srgbClr val="000000"/>
              </a:buClr>
              <a:buFont typeface="Arial"/>
              <a:buChar char="•"/>
            </a:pPr>
            <a:r>
              <a:rPr b="0" lang="en-US" sz="2800" spc="-1" strike="noStrike">
                <a:solidFill>
                  <a:srgbClr val="000000"/>
                </a:solidFill>
                <a:latin typeface="Calibri"/>
                <a:ea typeface="Calibri"/>
              </a:rPr>
              <a:t>Considered to be a challenging task of </a:t>
            </a:r>
            <a:r>
              <a:rPr b="0" i="1" lang="en-US" sz="2800" spc="-1" strike="noStrike">
                <a:solidFill>
                  <a:srgbClr val="000000"/>
                </a:solidFill>
                <a:latin typeface="Calibri"/>
                <a:ea typeface="Calibri"/>
              </a:rPr>
              <a:t>financial time series prediction</a:t>
            </a:r>
            <a:r>
              <a:rPr b="0" lang="en-US" sz="2800" spc="-1" strike="noStrike">
                <a:solidFill>
                  <a:srgbClr val="000000"/>
                </a:solidFill>
                <a:latin typeface="Calibri"/>
                <a:ea typeface="Calibri"/>
              </a:rPr>
              <a:t> due to the complexity of the stock market with its noisy and volatile environment.</a:t>
            </a:r>
            <a:endParaRPr b="0" lang="en-US" sz="2800" spc="-1" strike="noStrike">
              <a:solidFill>
                <a:srgbClr val="000000"/>
              </a:solidFill>
              <a:latin typeface="Calibri"/>
            </a:endParaRPr>
          </a:p>
          <a:p>
            <a:pPr marL="280800" indent="-280440">
              <a:lnSpc>
                <a:spcPct val="100000"/>
              </a:lnSpc>
              <a:spcBef>
                <a:spcPts val="1001"/>
              </a:spcBef>
              <a:buClr>
                <a:srgbClr val="000000"/>
              </a:buClr>
              <a:buFont typeface="Arial"/>
              <a:buChar char="•"/>
            </a:pPr>
            <a:r>
              <a:rPr b="0" lang="en-US" sz="2800" spc="-1" strike="noStrike">
                <a:solidFill>
                  <a:srgbClr val="000000"/>
                </a:solidFill>
                <a:latin typeface="Calibri"/>
                <a:ea typeface="Calibri"/>
              </a:rPr>
              <a:t>The strong connection to numerous stochastic factors such as political events, newspapers as well as quarterly and annual reports. </a:t>
            </a:r>
            <a:endParaRPr b="0" lang="en-US" sz="2800" spc="-1" strike="noStrike">
              <a:solidFill>
                <a:srgbClr val="000000"/>
              </a:solid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w="12600">
            <a:noFill/>
          </a:ln>
        </p:spPr>
        <p:txBody>
          <a:bodyPr lIns="45720" rIns="45720" anchor="ctr"/>
          <a:p>
            <a:pPr>
              <a:lnSpc>
                <a:spcPct val="100000"/>
              </a:lnSpc>
            </a:pPr>
            <a:r>
              <a:rPr b="0" lang="en-US" sz="3200" spc="-1" strike="noStrike">
                <a:solidFill>
                  <a:srgbClr val="000000"/>
                </a:solidFill>
                <a:latin typeface="Times New Roman"/>
                <a:ea typeface="Times New Roman"/>
              </a:rPr>
              <a:t>SYSTEM DESIGN : Q LEARNING MDP ARCHITECTURE</a:t>
            </a:r>
            <a:endParaRPr b="0" lang="en-US" sz="3200" spc="-1" strike="noStrike">
              <a:solidFill>
                <a:srgbClr val="000000"/>
              </a:solidFill>
              <a:latin typeface="Arial"/>
            </a:endParaRPr>
          </a:p>
        </p:txBody>
      </p:sp>
      <p:pic>
        <p:nvPicPr>
          <p:cNvPr id="138" name="Content Placeholder 3" descr=""/>
          <p:cNvPicPr/>
          <p:nvPr/>
        </p:nvPicPr>
        <p:blipFill>
          <a:blip r:embed="rId1"/>
          <a:stretch/>
        </p:blipFill>
        <p:spPr>
          <a:xfrm>
            <a:off x="2549520" y="2313000"/>
            <a:ext cx="5593680" cy="2883960"/>
          </a:xfrm>
          <a:prstGeom prst="rect">
            <a:avLst/>
          </a:prstGeom>
          <a:ln w="12600">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LSTM ARCHITECTURE</a:t>
            </a:r>
            <a:endParaRPr b="0" lang="en-US" sz="4400" spc="-1" strike="noStrike">
              <a:solidFill>
                <a:srgbClr val="000000"/>
              </a:solidFill>
              <a:latin typeface="Arial"/>
            </a:endParaRPr>
          </a:p>
        </p:txBody>
      </p:sp>
      <p:pic>
        <p:nvPicPr>
          <p:cNvPr id="140" name="Content Placeholder 3" descr=""/>
          <p:cNvPicPr/>
          <p:nvPr/>
        </p:nvPicPr>
        <p:blipFill>
          <a:blip r:embed="rId1"/>
          <a:stretch/>
        </p:blipFill>
        <p:spPr>
          <a:xfrm>
            <a:off x="3098160" y="2590200"/>
            <a:ext cx="5742360" cy="2418840"/>
          </a:xfrm>
          <a:prstGeom prst="rect">
            <a:avLst/>
          </a:prstGeom>
          <a:ln w="12600">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OUR PROJECT PIPE-LINE</a:t>
            </a:r>
            <a:endParaRPr b="0" lang="en-US" sz="4400" spc="-1" strike="noStrike">
              <a:solidFill>
                <a:srgbClr val="000000"/>
              </a:solidFill>
              <a:latin typeface="Arial"/>
            </a:endParaRPr>
          </a:p>
        </p:txBody>
      </p:sp>
      <p:pic>
        <p:nvPicPr>
          <p:cNvPr id="142" name="Image" descr=""/>
          <p:cNvPicPr/>
          <p:nvPr/>
        </p:nvPicPr>
        <p:blipFill>
          <a:blip r:embed="rId1"/>
          <a:stretch/>
        </p:blipFill>
        <p:spPr>
          <a:xfrm>
            <a:off x="1669680" y="2440080"/>
            <a:ext cx="9292680" cy="2880720"/>
          </a:xfrm>
          <a:prstGeom prst="rect">
            <a:avLst/>
          </a:prstGeom>
          <a:ln w="12600">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823320" y="2743200"/>
            <a:ext cx="10515240" cy="1325160"/>
          </a:xfrm>
          <a:prstGeom prst="rect">
            <a:avLst/>
          </a:prstGeom>
          <a:noFill/>
          <a:ln>
            <a:noFill/>
          </a:ln>
        </p:spPr>
        <p:txBody>
          <a:bodyPr lIns="0" rIns="0" tIns="0" bIns="0" anchor="ctr"/>
          <a:p>
            <a:pPr algn="ctr"/>
            <a:r>
              <a:rPr b="0" lang="en-US" sz="3200" spc="-1" strike="noStrike">
                <a:solidFill>
                  <a:srgbClr val="000000"/>
                </a:solidFill>
                <a:latin typeface="Arial"/>
              </a:rPr>
              <a:t>CODE EXPLANATION</a:t>
            </a:r>
            <a:endParaRPr b="0" lang="en-US" sz="3200" spc="-1" strike="noStrike">
              <a:solidFill>
                <a:srgbClr val="000000"/>
              </a:solid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a:noFill/>
          <a:ln>
            <a:noFill/>
          </a:ln>
        </p:spPr>
        <p:txBody>
          <a:bodyPr lIns="0" rIns="0" tIns="0" bIns="0" anchor="ctr"/>
          <a:p>
            <a:pPr algn="ctr"/>
            <a:r>
              <a:rPr b="0" lang="en-US" sz="2800" spc="-1" strike="noStrike">
                <a:solidFill>
                  <a:srgbClr val="000000"/>
                </a:solidFill>
                <a:latin typeface="Arial"/>
              </a:rPr>
              <a:t>Inclusion of Libraries and Initialization of Dataset</a:t>
            </a:r>
            <a:endParaRPr b="0" lang="en-US" sz="2800" spc="-1" strike="noStrike">
              <a:solidFill>
                <a:srgbClr val="000000"/>
              </a:solidFill>
              <a:latin typeface="Arial"/>
            </a:endParaRPr>
          </a:p>
        </p:txBody>
      </p:sp>
      <p:sp>
        <p:nvSpPr>
          <p:cNvPr id="145" name="TextShape 2"/>
          <p:cNvSpPr txBox="1"/>
          <p:nvPr/>
        </p:nvSpPr>
        <p:spPr>
          <a:xfrm>
            <a:off x="838080" y="1825560"/>
            <a:ext cx="10515240" cy="4350960"/>
          </a:xfrm>
          <a:prstGeom prst="rect">
            <a:avLst/>
          </a:prstGeom>
          <a:noFill/>
          <a:ln>
            <a:noFill/>
          </a:ln>
        </p:spPr>
        <p:txBody>
          <a:bodyPr lIns="0" rIns="0" tIns="0" bIns="0">
            <a:normAutofit/>
          </a:bodyPr>
          <a:p>
            <a:pPr marL="432000" indent="-324000">
              <a:lnSpc>
                <a:spcPct val="90000"/>
              </a:lnSpc>
              <a:buClr>
                <a:srgbClr val="000000"/>
              </a:buClr>
              <a:buSzPct val="45000"/>
              <a:buFont typeface="Wingdings" charset="2"/>
              <a:buChar char=""/>
            </a:pPr>
            <a:r>
              <a:rPr b="0" i="1" lang="en-US" sz="2000" spc="-1" strike="noStrike">
                <a:solidFill>
                  <a:srgbClr val="ffffff"/>
                </a:solidFill>
                <a:latin typeface="Calibri"/>
              </a:rPr>
              <a:t>import numpy as np</a:t>
            </a:r>
            <a:endParaRPr b="0" lang="en-US" sz="20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20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r>
              <a:rPr b="0" lang="en-US" sz="1800" spc="-1" strike="noStrike">
                <a:solidFill>
                  <a:srgbClr val="000000"/>
                </a:solidFill>
                <a:latin typeface="Calibri"/>
              </a:rPr>
              <a:t>NumPy is a library for the Python programming language, adding support for large, multi-dimensional arrays and matrices, along with a large collection of high-level mathematical functions to operate on these arrays.</a:t>
            </a: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r>
              <a:rPr b="0" i="1" lang="en-US" sz="2000" spc="-1" strike="noStrike">
                <a:solidFill>
                  <a:srgbClr val="ffffff"/>
                </a:solidFill>
                <a:latin typeface="Calibri"/>
              </a:rPr>
              <a:t>import pandas as pd</a:t>
            </a:r>
            <a:r>
              <a:rPr b="0" i="1" lang="en-US" sz="2800" spc="-1" strike="noStrike">
                <a:solidFill>
                  <a:srgbClr val="000000"/>
                </a:solidFill>
                <a:latin typeface="Calibri"/>
              </a:rPr>
              <a:t> </a:t>
            </a:r>
            <a:endParaRPr b="0" lang="en-US" sz="2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2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r>
              <a:rPr b="0" lang="en-US" sz="1800" spc="-1" strike="noStrike">
                <a:solidFill>
                  <a:srgbClr val="000000"/>
                </a:solidFill>
                <a:latin typeface="Calibri"/>
              </a:rPr>
              <a:t>Pandas is a software library written for the Python programming language for data manipulation and analysis.</a:t>
            </a: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r>
              <a:rPr b="0" i="1" lang="en-US" sz="2000" spc="-1" strike="noStrike">
                <a:solidFill>
                  <a:srgbClr val="ffffff"/>
                </a:solidFill>
                <a:latin typeface="Calibri"/>
              </a:rPr>
              <a:t>import matplotlib.pyplot as plt</a:t>
            </a:r>
            <a:endParaRPr b="0" lang="en-US" sz="20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20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r>
              <a:rPr b="0" lang="en-US" sz="1800" spc="-1" strike="noStrike">
                <a:solidFill>
                  <a:srgbClr val="000000"/>
                </a:solidFill>
                <a:latin typeface="Calibri"/>
              </a:rPr>
              <a:t>matpltlib.pyplot is a collection of command style functions that make matplotlib work like MATLAB</a:t>
            </a: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r>
              <a:rPr b="0" i="1" lang="en-US" sz="2000" spc="-1" strike="noStrike">
                <a:solidFill>
                  <a:srgbClr val="ffffff"/>
                </a:solidFill>
                <a:latin typeface="Calibri"/>
              </a:rPr>
              <a:t>import os </a:t>
            </a:r>
            <a:endParaRPr b="0" lang="en-US" sz="20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r>
              <a:rPr b="0" i="1" lang="en-US" sz="2000" spc="-1" strike="noStrike">
                <a:solidFill>
                  <a:srgbClr val="ffffff"/>
                </a:solidFill>
                <a:latin typeface="Calibri"/>
              </a:rPr>
              <a:t>from sklearn.preprocessing import MinMaxScaler</a:t>
            </a:r>
            <a:endParaRPr b="0" lang="en-US" sz="20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20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r>
              <a:rPr b="0" lang="en-US" sz="1800" spc="-1" strike="noStrike">
                <a:solidFill>
                  <a:srgbClr val="000000"/>
                </a:solidFill>
                <a:latin typeface="Calibri"/>
              </a:rPr>
              <a:t>For using MinManScaler function that transforms features by scaling each feature to a given range.</a:t>
            </a: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1800" spc="-1" strike="noStrike">
              <a:solidFill>
                <a:srgbClr val="000000"/>
              </a:solidFill>
              <a:latin typeface="Calibri"/>
              <a:ea typeface="Calibri"/>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838080" y="548640"/>
            <a:ext cx="10515240" cy="5627880"/>
          </a:xfrm>
          <a:prstGeom prst="rect">
            <a:avLst/>
          </a:prstGeom>
          <a:noFill/>
          <a:ln>
            <a:noFill/>
          </a:ln>
        </p:spPr>
        <p:txBody>
          <a:bodyPr lIns="0" rIns="0" tIns="0" bIns="0">
            <a:normAutofit/>
          </a:bodyPr>
          <a:p>
            <a:pPr marL="432000" indent="-324000">
              <a:buClr>
                <a:srgbClr val="000000"/>
              </a:buClr>
              <a:buSzPct val="45000"/>
              <a:buFont typeface="Wingdings" charset="2"/>
              <a:buChar char=""/>
            </a:pPr>
            <a:r>
              <a:rPr b="0" i="1" lang="en-US" sz="2000" spc="-1" strike="noStrike">
                <a:solidFill>
                  <a:srgbClr val="ffffff"/>
                </a:solidFill>
                <a:latin typeface="Calibri"/>
              </a:rPr>
              <a:t>from keras.models import Sequential</a:t>
            </a:r>
            <a:endParaRPr b="0" lang="en-US" sz="2000" spc="-1" strike="noStrike">
              <a:solidFill>
                <a:srgbClr val="000000"/>
              </a:solidFill>
              <a:latin typeface="Calibri"/>
            </a:endParaRPr>
          </a:p>
          <a:p>
            <a:pPr marL="432000" indent="-324000">
              <a:buClr>
                <a:srgbClr val="000000"/>
              </a:buClr>
              <a:buSzPct val="45000"/>
              <a:buFont typeface="Wingdings" charset="2"/>
              <a:buChar char=""/>
            </a:pPr>
            <a:r>
              <a:rPr b="0" i="1" lang="en-US" sz="2000" spc="-1" strike="noStrike">
                <a:solidFill>
                  <a:srgbClr val="ffffff"/>
                </a:solidFill>
                <a:latin typeface="Calibri"/>
              </a:rPr>
              <a:t>from keras.layers import Dense</a:t>
            </a:r>
            <a:endParaRPr b="0" lang="en-US" sz="2000" spc="-1" strike="noStrike">
              <a:solidFill>
                <a:srgbClr val="000000"/>
              </a:solidFill>
              <a:latin typeface="Calibri"/>
            </a:endParaRPr>
          </a:p>
          <a:p>
            <a:pPr marL="432000" indent="-324000">
              <a:buClr>
                <a:srgbClr val="000000"/>
              </a:buClr>
              <a:buSzPct val="45000"/>
              <a:buFont typeface="Wingdings" charset="2"/>
              <a:buChar char=""/>
            </a:pPr>
            <a:r>
              <a:rPr b="0" i="1" lang="en-US" sz="2000" spc="-1" strike="noStrike">
                <a:solidFill>
                  <a:srgbClr val="ffffff"/>
                </a:solidFill>
                <a:latin typeface="Calibri"/>
              </a:rPr>
              <a:t>from keras.layers import LSTM</a:t>
            </a:r>
            <a:endParaRPr b="0" lang="en-US" sz="2000" spc="-1" strike="noStrike">
              <a:solidFill>
                <a:srgbClr val="000000"/>
              </a:solidFill>
              <a:latin typeface="Calibri"/>
            </a:endParaRPr>
          </a:p>
          <a:p>
            <a:pPr marL="432000" indent="-324000">
              <a:buClr>
                <a:srgbClr val="000000"/>
              </a:buClr>
              <a:buSzPct val="45000"/>
              <a:buFont typeface="Wingdings" charset="2"/>
              <a:buChar char=""/>
            </a:pPr>
            <a:r>
              <a:rPr b="0" i="1" lang="en-US" sz="2000" spc="-1" strike="noStrike">
                <a:solidFill>
                  <a:srgbClr val="ffffff"/>
                </a:solidFill>
                <a:latin typeface="Calibri"/>
              </a:rPr>
              <a:t>from keras.layers import Dropout</a:t>
            </a:r>
            <a:endParaRPr b="0" lang="en-US" sz="2000" spc="-1" strike="noStrike">
              <a:solidFill>
                <a:srgbClr val="000000"/>
              </a:solidFill>
              <a:latin typeface="Calibri"/>
            </a:endParaRPr>
          </a:p>
          <a:p>
            <a:pPr marL="432000" indent="-324000">
              <a:spcBef>
                <a:spcPts val="1009"/>
              </a:spcBef>
              <a:buClr>
                <a:srgbClr val="000000"/>
              </a:buClr>
              <a:buSzPct val="45000"/>
              <a:buFont typeface="Wingdings" charset="2"/>
              <a:buChar char=""/>
            </a:pPr>
            <a:r>
              <a:rPr b="0" lang="en-US" sz="1800" spc="-1" strike="noStrike">
                <a:solidFill>
                  <a:srgbClr val="000000"/>
                </a:solidFill>
                <a:latin typeface="Calibri"/>
              </a:rPr>
              <a:t>Keras is an open-source neural-network library written in Python.  Designed to enable fast experimentation with deep neural networks, it focuses on being user-friendly, modular, and extensible.</a:t>
            </a:r>
            <a:endParaRPr b="0" lang="en-US" sz="1800" spc="-1" strike="noStrike">
              <a:solidFill>
                <a:srgbClr val="000000"/>
              </a:solidFill>
              <a:latin typeface="Calibri"/>
            </a:endParaRPr>
          </a:p>
          <a:p>
            <a:pPr marL="432000" indent="-324000">
              <a:spcBef>
                <a:spcPts val="1009"/>
              </a:spcBef>
              <a:buClr>
                <a:srgbClr val="000000"/>
              </a:buClr>
              <a:buSzPct val="45000"/>
              <a:buFont typeface="Wingdings" charset="2"/>
              <a:buChar char=""/>
            </a:pPr>
            <a:endParaRPr b="0" lang="en-US" sz="1800" spc="-1" strike="noStrike">
              <a:solidFill>
                <a:srgbClr val="000000"/>
              </a:solidFill>
              <a:latin typeface="Calibri"/>
            </a:endParaRPr>
          </a:p>
          <a:p>
            <a:pPr marL="432000" indent="-324000">
              <a:buClr>
                <a:srgbClr val="000000"/>
              </a:buClr>
              <a:buSzPct val="45000"/>
              <a:buFont typeface="Wingdings" charset="2"/>
              <a:buChar char=""/>
            </a:pPr>
            <a:r>
              <a:rPr b="0" i="1" lang="en-US" sz="1500" spc="-1" strike="noStrike">
                <a:solidFill>
                  <a:srgbClr val="ffffff"/>
                </a:solidFill>
                <a:latin typeface="Calibri"/>
              </a:rPr>
              <a:t>dataset_train = pd.read_csv("/Users/maharshichattopadhyay/Documents/Study/Major_Project/DataSet/Transformed_Datasets/trainset.csv")</a:t>
            </a:r>
            <a:endParaRPr b="0" lang="en-US" sz="1500" spc="-1" strike="noStrike">
              <a:solidFill>
                <a:srgbClr val="000000"/>
              </a:solidFill>
              <a:latin typeface="Calibri"/>
            </a:endParaRPr>
          </a:p>
          <a:p>
            <a:pPr marL="432000" indent="-324000">
              <a:buClr>
                <a:srgbClr val="000000"/>
              </a:buClr>
              <a:buSzPct val="45000"/>
              <a:buFont typeface="Wingdings" charset="2"/>
              <a:buChar char=""/>
            </a:pPr>
            <a:r>
              <a:rPr b="0" i="1" lang="en-US" sz="1500" spc="-1" strike="noStrike">
                <a:solidFill>
                  <a:srgbClr val="ffffff"/>
                </a:solidFill>
                <a:latin typeface="Calibri"/>
              </a:rPr>
              <a:t>dataset_test = pd.read_csv("/Users/maharshichattopadhyay/Documents/Study/Major_Project/DataSet/Transformed_Datasets/testset.csv")</a:t>
            </a:r>
            <a:endParaRPr b="0" lang="en-US" sz="1500" spc="-1" strike="noStrike">
              <a:solidFill>
                <a:srgbClr val="000000"/>
              </a:solidFill>
              <a:latin typeface="Calibri"/>
            </a:endParaRPr>
          </a:p>
          <a:p>
            <a:pPr marL="432000" indent="-324000">
              <a:spcBef>
                <a:spcPts val="1009"/>
              </a:spcBef>
              <a:buClr>
                <a:srgbClr val="000000"/>
              </a:buClr>
              <a:buSzPct val="45000"/>
              <a:buFont typeface="Wingdings" charset="2"/>
              <a:buChar char=""/>
            </a:pPr>
            <a:r>
              <a:rPr b="0" lang="en-US" sz="1800" spc="-1" strike="noStrike">
                <a:solidFill>
                  <a:srgbClr val="000000"/>
                </a:solidFill>
                <a:latin typeface="Calibri"/>
              </a:rPr>
              <a:t>Extraction of Training and Testing Dataset.</a:t>
            </a:r>
            <a:endParaRPr b="0" lang="en-US" sz="1800" spc="-1" strike="noStrike">
              <a:solidFill>
                <a:srgbClr val="000000"/>
              </a:solidFill>
              <a:latin typeface="Calibri"/>
            </a:endParaRPr>
          </a:p>
          <a:p>
            <a:pPr marL="432000" indent="-324000">
              <a:spcBef>
                <a:spcPts val="1009"/>
              </a:spcBef>
              <a:buClr>
                <a:srgbClr val="000000"/>
              </a:buClr>
              <a:buSzPct val="45000"/>
              <a:buFont typeface="Wingdings" charset="2"/>
              <a:buChar char=""/>
            </a:pPr>
            <a:endParaRPr b="0" lang="en-US" sz="1800" spc="-1" strike="noStrike">
              <a:solidFill>
                <a:srgbClr val="000000"/>
              </a:solidFill>
              <a:latin typeface="Calibri"/>
            </a:endParaRPr>
          </a:p>
          <a:p>
            <a:pPr marL="432000" indent="-324000">
              <a:buClr>
                <a:srgbClr val="000000"/>
              </a:buClr>
              <a:buSzPct val="45000"/>
              <a:buFont typeface="Wingdings" charset="2"/>
              <a:buChar char=""/>
            </a:pPr>
            <a:r>
              <a:rPr b="0" i="1" lang="en-US" sz="2000" spc="-1" strike="noStrike">
                <a:solidFill>
                  <a:srgbClr val="ffffff"/>
                </a:solidFill>
                <a:latin typeface="Calibri"/>
              </a:rPr>
              <a:t>trainset = dataset_train.iloc[:,4:5].values</a:t>
            </a:r>
            <a:endParaRPr b="0" lang="en-US" sz="2000" spc="-1" strike="noStrike">
              <a:solidFill>
                <a:srgbClr val="000000"/>
              </a:solidFill>
              <a:latin typeface="Calibri"/>
            </a:endParaRPr>
          </a:p>
          <a:p>
            <a:pPr marL="432000" indent="-324000">
              <a:spcBef>
                <a:spcPts val="1009"/>
              </a:spcBef>
              <a:buClr>
                <a:srgbClr val="000000"/>
              </a:buClr>
              <a:buSzPct val="45000"/>
              <a:buFont typeface="Wingdings" charset="2"/>
              <a:buChar char=""/>
            </a:pPr>
            <a:r>
              <a:rPr b="0" lang="en-US" sz="1800" spc="-1" strike="noStrike">
                <a:solidFill>
                  <a:srgbClr val="000000"/>
                </a:solidFill>
                <a:latin typeface="Calibri"/>
              </a:rPr>
              <a:t>Extracting the values of the column 'adjusted close' from the dataset to train the model.</a:t>
            </a:r>
            <a:endParaRPr b="0" lang="en-US" sz="1800" spc="-1" strike="noStrike">
              <a:solidFill>
                <a:srgbClr val="000000"/>
              </a:solidFill>
              <a:latin typeface="Calibri"/>
            </a:endParaRPr>
          </a:p>
          <a:p>
            <a:pPr marL="432000" indent="-324000">
              <a:spcBef>
                <a:spcPts val="1009"/>
              </a:spcBef>
              <a:buClr>
                <a:srgbClr val="000000"/>
              </a:buClr>
              <a:buSzPct val="45000"/>
              <a:buFont typeface="Wingdings" charset="2"/>
              <a:buChar char=""/>
            </a:pPr>
            <a:endParaRPr b="0" lang="en-US" sz="1800" spc="-1" strike="noStrike">
              <a:solidFill>
                <a:srgbClr val="000000"/>
              </a:solidFill>
              <a:latin typeface="Calibri"/>
            </a:endParaRPr>
          </a:p>
          <a:p>
            <a:pPr marL="432000" indent="-324000">
              <a:buClr>
                <a:srgbClr val="000000"/>
              </a:buClr>
              <a:buSzPct val="45000"/>
              <a:buFont typeface="Wingdings" charset="2"/>
              <a:buChar char=""/>
            </a:pPr>
            <a:r>
              <a:rPr b="0" i="1" lang="en-US" sz="2000" spc="-1" strike="noStrike">
                <a:solidFill>
                  <a:srgbClr val="ffffff"/>
                </a:solidFill>
                <a:latin typeface="Calibri"/>
              </a:rPr>
              <a:t>sc = MinMaxScaler(feature_range = (0,1))</a:t>
            </a:r>
            <a:endParaRPr b="0" lang="en-US" sz="2000" spc="-1" strike="noStrike">
              <a:solidFill>
                <a:srgbClr val="000000"/>
              </a:solidFill>
              <a:latin typeface="Calibri"/>
            </a:endParaRPr>
          </a:p>
          <a:p>
            <a:pPr marL="432000" indent="-324000">
              <a:spcBef>
                <a:spcPts val="1009"/>
              </a:spcBef>
              <a:buClr>
                <a:srgbClr val="000000"/>
              </a:buClr>
              <a:buSzPct val="45000"/>
              <a:buFont typeface="Wingdings" charset="2"/>
              <a:buChar char=""/>
            </a:pPr>
            <a:r>
              <a:rPr b="0" lang="en-US" sz="1800" spc="-1" strike="noStrike">
                <a:solidFill>
                  <a:srgbClr val="000000"/>
                </a:solidFill>
                <a:latin typeface="Calibri"/>
              </a:rPr>
              <a:t>This estimator scales and translates each feature individually such that it is in the given range on the training set, i.e between zero and one.</a:t>
            </a:r>
            <a:endParaRPr b="0" lang="en-US" sz="1800" spc="-1" strike="noStrike">
              <a:solidFill>
                <a:srgbClr val="000000"/>
              </a:solidFill>
              <a:latin typeface="Calibri"/>
            </a:endParaRPr>
          </a:p>
          <a:p>
            <a:pPr marL="432000" indent="-324000">
              <a:spcBef>
                <a:spcPts val="1009"/>
              </a:spcBef>
              <a:buClr>
                <a:srgbClr val="000000"/>
              </a:buClr>
              <a:buSzPct val="45000"/>
              <a:buFont typeface="Wingdings" charset="2"/>
              <a:buChar char=""/>
            </a:pPr>
            <a:endParaRPr b="0" lang="en-US" sz="1800" spc="-1" strike="noStrike">
              <a:solidFill>
                <a:srgbClr val="000000"/>
              </a:solidFill>
              <a:latin typeface="Calibri"/>
            </a:endParaRPr>
          </a:p>
          <a:p>
            <a:pPr marL="432000" indent="-324000">
              <a:buClr>
                <a:srgbClr val="000000"/>
              </a:buClr>
              <a:buSzPct val="45000"/>
              <a:buFont typeface="Wingdings" charset="2"/>
              <a:buChar char=""/>
            </a:pPr>
            <a:r>
              <a:rPr b="0" i="1" lang="en-US" sz="2000" spc="-1" strike="noStrike">
                <a:solidFill>
                  <a:srgbClr val="ffffff"/>
                </a:solidFill>
                <a:latin typeface="Calibri"/>
              </a:rPr>
              <a:t>training_scaled = sc.fit_transform(trainset)</a:t>
            </a:r>
            <a:endParaRPr b="0" lang="en-US" sz="2000" spc="-1" strike="noStrike">
              <a:solidFill>
                <a:srgbClr val="000000"/>
              </a:solidFill>
              <a:latin typeface="Calibri"/>
            </a:endParaRPr>
          </a:p>
          <a:p>
            <a:pPr marL="432000" indent="-324000">
              <a:spcBef>
                <a:spcPts val="1009"/>
              </a:spcBef>
              <a:buClr>
                <a:srgbClr val="000000"/>
              </a:buClr>
              <a:buSzPct val="45000"/>
              <a:buFont typeface="Wingdings" charset="2"/>
              <a:buChar char=""/>
            </a:pPr>
            <a:r>
              <a:rPr b="0" lang="en-US" sz="1800" spc="-1" strike="noStrike">
                <a:solidFill>
                  <a:srgbClr val="000000"/>
                </a:solidFill>
                <a:latin typeface="Calibri"/>
              </a:rPr>
              <a:t>Learns the vocabulary dictionary and transforms the data into term-document matrix.</a:t>
            </a:r>
            <a:endParaRPr b="0" lang="en-US" sz="1800" spc="-1" strike="noStrike">
              <a:solidFill>
                <a:srgbClr val="000000"/>
              </a:solidFill>
              <a:latin typeface="Calibri"/>
            </a:endParaRPr>
          </a:p>
          <a:p>
            <a:pPr marL="432000" indent="-324000">
              <a:spcBef>
                <a:spcPts val="1009"/>
              </a:spcBef>
              <a:buClr>
                <a:srgbClr val="000000"/>
              </a:buClr>
              <a:buSzPct val="45000"/>
              <a:buFont typeface="Wingdings" charset="2"/>
              <a:buChar char=""/>
            </a:pPr>
            <a:endParaRPr b="0" lang="en-US" sz="1800" spc="-1" strike="noStrike">
              <a:solidFill>
                <a:srgbClr val="000000"/>
              </a:solidFill>
              <a:latin typeface="Calibri"/>
            </a:endParaRPr>
          </a:p>
          <a:p>
            <a:pPr marL="432000" indent="-324000">
              <a:spcBef>
                <a:spcPts val="1009"/>
              </a:spcBef>
              <a:buClr>
                <a:srgbClr val="000000"/>
              </a:buClr>
              <a:buSzPct val="45000"/>
              <a:buFont typeface="Wingdings" charset="2"/>
              <a:buChar char=""/>
            </a:pPr>
            <a:endParaRPr b="0" lang="en-US" sz="1800" spc="-1" strike="noStrike">
              <a:solidFill>
                <a:srgbClr val="000000"/>
              </a:solidFill>
              <a:latin typeface="Calibri"/>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38080" y="457200"/>
            <a:ext cx="10515240" cy="57193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buClr>
                <a:srgbClr val="000000"/>
              </a:buClr>
              <a:buSzPct val="45000"/>
              <a:buFont typeface="Wingdings" charset="2"/>
              <a:buChar char=""/>
            </a:pPr>
            <a:r>
              <a:rPr b="0" i="1" lang="en-US" sz="2000" spc="-1" strike="noStrike">
                <a:solidFill>
                  <a:srgbClr val="ffffff"/>
                </a:solidFill>
                <a:latin typeface="Calibri"/>
              </a:rPr>
              <a:t>x_train = []</a:t>
            </a:r>
            <a:endParaRPr b="0" lang="en-US" sz="2000" spc="-1" strike="noStrike">
              <a:solidFill>
                <a:srgbClr val="000000"/>
              </a:solidFill>
              <a:latin typeface="Calibri"/>
            </a:endParaRPr>
          </a:p>
          <a:p>
            <a:pPr marL="432000" indent="-324000">
              <a:buClr>
                <a:srgbClr val="000000"/>
              </a:buClr>
              <a:buSzPct val="45000"/>
              <a:buFont typeface="Wingdings" charset="2"/>
              <a:buChar char=""/>
            </a:pPr>
            <a:r>
              <a:rPr b="0" i="1" lang="en-US" sz="2000" spc="-1" strike="noStrike">
                <a:solidFill>
                  <a:srgbClr val="ffffff"/>
                </a:solidFill>
                <a:latin typeface="Calibri"/>
              </a:rPr>
              <a:t>y_train = []</a:t>
            </a:r>
            <a:endParaRPr b="0" lang="en-US" sz="2000" spc="-1" strike="noStrike">
              <a:solidFill>
                <a:srgbClr val="000000"/>
              </a:solidFill>
              <a:latin typeface="Calibri"/>
            </a:endParaRPr>
          </a:p>
          <a:p>
            <a:pPr marL="432000" indent="-324000">
              <a:buClr>
                <a:srgbClr val="000000"/>
              </a:buClr>
              <a:buSzPct val="45000"/>
              <a:buFont typeface="Wingdings" charset="2"/>
              <a:buChar char=""/>
            </a:pPr>
            <a:r>
              <a:rPr b="0" i="1" lang="en-US" sz="2000" spc="-1" strike="noStrike">
                <a:solidFill>
                  <a:srgbClr val="ffffff"/>
                </a:solidFill>
                <a:latin typeface="Calibri"/>
              </a:rPr>
              <a:t>for i in range(60,1259):</a:t>
            </a:r>
            <a:endParaRPr b="0" lang="en-US" sz="2000" spc="-1" strike="noStrike">
              <a:solidFill>
                <a:srgbClr val="000000"/>
              </a:solidFill>
              <a:latin typeface="Calibri"/>
            </a:endParaRPr>
          </a:p>
          <a:p>
            <a:pPr marL="432000" indent="-324000">
              <a:buClr>
                <a:srgbClr val="000000"/>
              </a:buClr>
              <a:buSzPct val="45000"/>
              <a:buFont typeface="Wingdings" charset="2"/>
              <a:buChar char=""/>
            </a:pPr>
            <a:r>
              <a:rPr b="0" i="1" lang="en-US" sz="2000" spc="-1" strike="noStrike">
                <a:solidFill>
                  <a:srgbClr val="ffffff"/>
                </a:solidFill>
                <a:latin typeface="Calibri"/>
              </a:rPr>
              <a:t>    </a:t>
            </a:r>
            <a:r>
              <a:rPr b="0" i="1" lang="en-US" sz="2000" spc="-1" strike="noStrike">
                <a:solidFill>
                  <a:srgbClr val="ffffff"/>
                </a:solidFill>
                <a:latin typeface="Calibri"/>
              </a:rPr>
              <a:t>x_train.append(training_scaled[i-60:i, 0])</a:t>
            </a:r>
            <a:endParaRPr b="0" lang="en-US" sz="2000" spc="-1" strike="noStrike">
              <a:solidFill>
                <a:srgbClr val="000000"/>
              </a:solidFill>
              <a:latin typeface="Calibri"/>
            </a:endParaRPr>
          </a:p>
          <a:p>
            <a:pPr marL="432000" indent="-324000">
              <a:buClr>
                <a:srgbClr val="000000"/>
              </a:buClr>
              <a:buSzPct val="45000"/>
              <a:buFont typeface="Wingdings" charset="2"/>
              <a:buChar char=""/>
            </a:pPr>
            <a:r>
              <a:rPr b="0" i="1" lang="en-US" sz="2000" spc="-1" strike="noStrike">
                <a:solidFill>
                  <a:srgbClr val="ffffff"/>
                </a:solidFill>
                <a:latin typeface="Calibri"/>
              </a:rPr>
              <a:t>    </a:t>
            </a:r>
            <a:r>
              <a:rPr b="0" i="1" lang="en-US" sz="2000" spc="-1" strike="noStrike">
                <a:solidFill>
                  <a:srgbClr val="ffffff"/>
                </a:solidFill>
                <a:latin typeface="Calibri"/>
              </a:rPr>
              <a:t>y_train.append(training_scaled[i,0])</a:t>
            </a:r>
            <a:endParaRPr b="0" lang="en-US" sz="2000" spc="-1" strike="noStrike">
              <a:solidFill>
                <a:srgbClr val="000000"/>
              </a:solidFill>
              <a:latin typeface="Calibri"/>
            </a:endParaRPr>
          </a:p>
          <a:p>
            <a:pPr marL="432000" indent="-324000">
              <a:spcBef>
                <a:spcPts val="1009"/>
              </a:spcBef>
              <a:buClr>
                <a:srgbClr val="000000"/>
              </a:buClr>
              <a:buSzPct val="45000"/>
              <a:buFont typeface="Wingdings" charset="2"/>
              <a:buChar char=""/>
            </a:pPr>
            <a:r>
              <a:rPr b="0" lang="en-US" sz="1800" spc="-1" strike="noStrike">
                <a:solidFill>
                  <a:srgbClr val="000000"/>
                </a:solidFill>
                <a:latin typeface="Calibri"/>
              </a:rPr>
              <a:t>Provides a list of 60 element values to train the model.</a:t>
            </a:r>
            <a:endParaRPr b="0" lang="en-US" sz="1800" spc="-1" strike="noStrike">
              <a:solidFill>
                <a:srgbClr val="000000"/>
              </a:solidFill>
              <a:latin typeface="Calibri"/>
            </a:endParaRPr>
          </a:p>
          <a:p>
            <a:pPr marL="432000" indent="-324000">
              <a:buClr>
                <a:srgbClr val="000000"/>
              </a:buClr>
              <a:buSzPct val="45000"/>
              <a:buFont typeface="Wingdings" charset="2"/>
              <a:buChar char=""/>
            </a:pPr>
            <a:endParaRPr b="0" lang="en-US" sz="1800" spc="-1" strike="noStrike">
              <a:solidFill>
                <a:srgbClr val="000000"/>
              </a:solidFill>
              <a:latin typeface="Calibri"/>
            </a:endParaRPr>
          </a:p>
          <a:p>
            <a:pPr marL="432000" indent="-324000">
              <a:buClr>
                <a:srgbClr val="000000"/>
              </a:buClr>
              <a:buSzPct val="45000"/>
              <a:buFont typeface="Wingdings" charset="2"/>
              <a:buChar char=""/>
            </a:pPr>
            <a:r>
              <a:rPr b="0" i="1" lang="en-US" sz="2000" spc="-1" strike="noStrike">
                <a:solidFill>
                  <a:srgbClr val="ffffff"/>
                </a:solidFill>
                <a:latin typeface="Calibri"/>
              </a:rPr>
              <a:t>x_train,y_train = np.array(x_train),np.array(y_train)</a:t>
            </a:r>
            <a:endParaRPr b="0" lang="en-US" sz="2000" spc="-1" strike="noStrike">
              <a:solidFill>
                <a:srgbClr val="000000"/>
              </a:solidFill>
              <a:latin typeface="Calibri"/>
            </a:endParaRPr>
          </a:p>
          <a:p>
            <a:pPr marL="432000" indent="-324000">
              <a:spcBef>
                <a:spcPts val="1009"/>
              </a:spcBef>
              <a:buClr>
                <a:srgbClr val="000000"/>
              </a:buClr>
              <a:buSzPct val="45000"/>
              <a:buFont typeface="Wingdings" charset="2"/>
              <a:buChar char=""/>
            </a:pPr>
            <a:r>
              <a:rPr b="0" lang="en-US" sz="1800" spc="-1" strike="noStrike">
                <a:solidFill>
                  <a:srgbClr val="000000"/>
                </a:solidFill>
                <a:latin typeface="Calibri"/>
              </a:rPr>
              <a:t>return array objects satisfying the training requirements. </a:t>
            </a:r>
            <a:endParaRPr b="0" lang="en-US" sz="1800" spc="-1" strike="noStrike">
              <a:solidFill>
                <a:srgbClr val="000000"/>
              </a:solidFill>
              <a:latin typeface="Calibri"/>
            </a:endParaRPr>
          </a:p>
          <a:p>
            <a:pPr marL="432000" indent="-324000">
              <a:spcBef>
                <a:spcPts val="1009"/>
              </a:spcBef>
              <a:buClr>
                <a:srgbClr val="000000"/>
              </a:buClr>
              <a:buSzPct val="45000"/>
              <a:buFont typeface="Wingdings" charset="2"/>
              <a:buChar char=""/>
            </a:pPr>
            <a:r>
              <a:rPr b="0" lang="en-US" sz="1800" spc="-1" strike="noStrike">
                <a:solidFill>
                  <a:srgbClr val="000000"/>
                </a:solidFill>
                <a:latin typeface="Calibri"/>
              </a:rPr>
              <a:t>Module :Numpy</a:t>
            </a:r>
            <a:endParaRPr b="0" lang="en-US" sz="1800" spc="-1" strike="noStrike">
              <a:solidFill>
                <a:srgbClr val="000000"/>
              </a:solidFill>
              <a:latin typeface="Calibri"/>
            </a:endParaRPr>
          </a:p>
          <a:p>
            <a:pPr marL="432000" indent="-324000">
              <a:lnSpc>
                <a:spcPct val="90000"/>
              </a:lnSpc>
              <a:buClr>
                <a:srgbClr val="000000"/>
              </a:buClr>
              <a:buSzPct val="45000"/>
              <a:buFont typeface="Wingdings" charset="2"/>
              <a:buChar char=""/>
            </a:pP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r>
              <a:rPr b="0" i="1" lang="en-US" sz="2000" spc="-1" strike="noStrike">
                <a:solidFill>
                  <a:srgbClr val="ffffff"/>
                </a:solidFill>
                <a:latin typeface="Calibri"/>
              </a:rPr>
              <a:t>x_train = np.reshape(x_train, (x_train.shape[0],x_train.shape[1],1))</a:t>
            </a:r>
            <a:endParaRPr b="0" lang="en-US" sz="20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20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r>
              <a:rPr b="0" lang="en-US" sz="1800" spc="-1" strike="noStrike">
                <a:solidFill>
                  <a:srgbClr val="000000"/>
                </a:solidFill>
                <a:latin typeface="Calibri"/>
              </a:rPr>
              <a:t>Gives a new shape to an array without changing its data. Here it converts a 2D array to a 3D array.</a:t>
            </a: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18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r>
              <a:rPr b="0" i="1" lang="en-US" sz="2000" spc="-1" strike="noStrike">
                <a:solidFill>
                  <a:srgbClr val="ffffff"/>
                </a:solidFill>
                <a:latin typeface="Calibri"/>
              </a:rPr>
              <a:t>x_train.shape</a:t>
            </a:r>
            <a:endParaRPr b="0" lang="en-US" sz="20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endParaRPr b="0" lang="en-US" sz="2000" spc="-1" strike="noStrike">
              <a:solidFill>
                <a:srgbClr val="000000"/>
              </a:solidFill>
              <a:latin typeface="Calibri"/>
              <a:ea typeface="Calibri"/>
            </a:endParaRPr>
          </a:p>
          <a:p>
            <a:pPr marL="432000" indent="-324000">
              <a:lnSpc>
                <a:spcPct val="90000"/>
              </a:lnSpc>
              <a:buClr>
                <a:srgbClr val="000000"/>
              </a:buClr>
              <a:buSzPct val="45000"/>
              <a:buFont typeface="Wingdings" charset="2"/>
              <a:buChar char=""/>
            </a:pPr>
            <a:r>
              <a:rPr b="0" lang="en-US" sz="1800" spc="-1" strike="noStrike">
                <a:solidFill>
                  <a:srgbClr val="000000"/>
                </a:solidFill>
                <a:latin typeface="Calibri"/>
              </a:rPr>
              <a:t>It is used to get the current shape of an array.</a:t>
            </a:r>
            <a:endParaRPr b="0" lang="en-US" sz="1800" spc="-1" strike="noStrike">
              <a:solidFill>
                <a:srgbClr val="000000"/>
              </a:solidFill>
              <a:latin typeface="Calibri"/>
              <a:ea typeface="Calibri"/>
            </a:endParaRPr>
          </a:p>
          <a:p>
            <a:pPr marL="432000" indent="-324000">
              <a:spcBef>
                <a:spcPts val="1009"/>
              </a:spcBef>
              <a:buClr>
                <a:srgbClr val="000000"/>
              </a:buClr>
              <a:buSzPct val="45000"/>
              <a:buFont typeface="Wingdings" charset="2"/>
              <a:buChar char=""/>
            </a:pPr>
            <a:r>
              <a:rPr b="0" lang="en-US" sz="1800" spc="-1" strike="noStrike">
                <a:solidFill>
                  <a:srgbClr val="000000"/>
                </a:solidFill>
                <a:latin typeface="Calibri"/>
              </a:rPr>
              <a:t> </a:t>
            </a:r>
            <a:endParaRPr b="0" lang="en-US" sz="1800" spc="-1" strike="noStrike">
              <a:solidFill>
                <a:srgbClr val="000000"/>
              </a:solidFill>
              <a:latin typeface="Calibri"/>
            </a:endParaRPr>
          </a:p>
          <a:p>
            <a:pPr marL="432000" indent="-324000">
              <a:spcBef>
                <a:spcPts val="1009"/>
              </a:spcBef>
              <a:buClr>
                <a:srgbClr val="000000"/>
              </a:buClr>
              <a:buSzPct val="45000"/>
              <a:buFont typeface="Wingdings" charset="2"/>
              <a:buChar char=""/>
            </a:pPr>
            <a:endParaRPr b="0" lang="en-US" sz="1800" spc="-1" strike="noStrike">
              <a:solidFill>
                <a:srgbClr val="000000"/>
              </a:solidFill>
              <a:latin typeface="Calibri"/>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838080" y="365040"/>
            <a:ext cx="10515240" cy="1325160"/>
          </a:xfrm>
          <a:prstGeom prst="rect">
            <a:avLst/>
          </a:prstGeom>
          <a:noFill/>
          <a:ln>
            <a:noFill/>
          </a:ln>
        </p:spPr>
        <p:txBody>
          <a:bodyPr lIns="0" rIns="0" tIns="0" bIns="0" anchor="ctr"/>
          <a:p>
            <a:pPr algn="ctr">
              <a:lnSpc>
                <a:spcPct val="100000"/>
              </a:lnSpc>
              <a:spcBef>
                <a:spcPts val="850"/>
              </a:spcBef>
              <a:spcAft>
                <a:spcPts val="850"/>
              </a:spcAft>
            </a:pPr>
            <a:r>
              <a:rPr b="0" lang="en-US" sz="3600" spc="-1" strike="noStrike">
                <a:solidFill>
                  <a:srgbClr val="000000"/>
                </a:solidFill>
                <a:latin typeface="Calibri"/>
              </a:rPr>
              <a:t>CONSTRUCTING A LSTM</a:t>
            </a:r>
            <a:endParaRPr b="0" lang="en-US" sz="3600" spc="-1" strike="noStrike">
              <a:solidFill>
                <a:srgbClr val="000000"/>
              </a:solidFill>
              <a:latin typeface="Calibri"/>
              <a:ea typeface="Arial"/>
            </a:endParaRPr>
          </a:p>
        </p:txBody>
      </p:sp>
      <p:sp>
        <p:nvSpPr>
          <p:cNvPr id="149" name="TextShape 2"/>
          <p:cNvSpPr txBox="1"/>
          <p:nvPr/>
        </p:nvSpPr>
        <p:spPr>
          <a:xfrm>
            <a:off x="838080" y="1371600"/>
            <a:ext cx="10515240" cy="49377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Module used: Keras</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i="1" lang="en-US" sz="2000" spc="-1" strike="noStrike">
                <a:solidFill>
                  <a:srgbClr val="ffffff"/>
                </a:solidFill>
                <a:latin typeface="Calibri"/>
              </a:rPr>
              <a:t>model = Sequential()</a:t>
            </a:r>
            <a:endParaRPr b="0" lang="en-US" sz="20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Creates a Sequential model. A Sequential model is a linear stack of layers.</a:t>
            </a:r>
            <a:endParaRPr b="0" lang="en-US" sz="1800" spc="-1" strike="noStrike">
              <a:solidFill>
                <a:srgbClr val="000000"/>
              </a:solidFill>
              <a:latin typeface="Calibri"/>
            </a:endParaRPr>
          </a:p>
          <a:p>
            <a:pPr marL="432000" indent="-324000">
              <a:spcBef>
                <a:spcPts val="1440"/>
              </a:spcBef>
              <a:spcAft>
                <a:spcPts val="431"/>
              </a:spcAft>
              <a:buClr>
                <a:srgbClr val="000000"/>
              </a:buClr>
              <a:buSzPct val="45000"/>
              <a:buFont typeface="Wingdings" charset="2"/>
              <a:buChar char=""/>
            </a:pPr>
            <a:r>
              <a:rPr b="0" i="1" lang="en-US" sz="2000" spc="-1" strike="noStrike">
                <a:solidFill>
                  <a:srgbClr val="ffffff"/>
                </a:solidFill>
                <a:latin typeface="Calibri"/>
              </a:rPr>
              <a:t>model.add(LSTM(units = 50,return_sequences = True,input_shape = (x_train.shape[1],1)))</a:t>
            </a:r>
            <a:endParaRPr b="0" lang="en-US" sz="2000" spc="-1" strike="noStrike">
              <a:solidFill>
                <a:srgbClr val="000000"/>
              </a:solidFill>
              <a:latin typeface="Calibri"/>
            </a:endParaRPr>
          </a:p>
          <a:p>
            <a:pPr marL="432000" indent="-324000">
              <a:spcBef>
                <a:spcPts val="720"/>
              </a:spcBef>
              <a:buClr>
                <a:srgbClr val="000000"/>
              </a:buClr>
              <a:buSzPct val="45000"/>
              <a:buFont typeface="Wingdings" charset="2"/>
              <a:buChar char=""/>
            </a:pPr>
            <a:r>
              <a:rPr b="0" lang="en-US" sz="1800" spc="-1" strike="noStrike">
                <a:solidFill>
                  <a:srgbClr val="000000"/>
                </a:solidFill>
                <a:latin typeface="Calibri"/>
              </a:rPr>
              <a:t>Adds a LSTM layer to the model. It's a type of recurrent layer. Following are the parameters :</a:t>
            </a:r>
            <a:endParaRPr b="0" lang="en-US" sz="1800" spc="-1" strike="noStrike">
              <a:solidFill>
                <a:srgbClr val="000000"/>
              </a:solidFill>
              <a:latin typeface="Calibri"/>
            </a:endParaRPr>
          </a:p>
          <a:p>
            <a:pPr lvl="1" marL="864000" indent="-324000">
              <a:spcBef>
                <a:spcPts val="720"/>
              </a:spcBef>
              <a:buClr>
                <a:srgbClr val="000000"/>
              </a:buClr>
              <a:buSzPct val="75000"/>
              <a:buFont typeface="Symbol" charset="2"/>
              <a:buChar char=""/>
            </a:pPr>
            <a:r>
              <a:rPr b="0" i="1" lang="en-US" sz="1800" spc="-1" strike="noStrike" u="sng">
                <a:solidFill>
                  <a:srgbClr val="000000"/>
                </a:solidFill>
                <a:uFillTx/>
                <a:latin typeface="Calibri"/>
              </a:rPr>
              <a:t>units</a:t>
            </a:r>
            <a:r>
              <a:rPr b="0" lang="en-US" sz="1800" spc="-1" strike="noStrike">
                <a:solidFill>
                  <a:srgbClr val="000000"/>
                </a:solidFill>
                <a:latin typeface="Calibri"/>
              </a:rPr>
              <a:t>: Positive integer, dimensionality of the output space.</a:t>
            </a:r>
            <a:endParaRPr b="0" lang="en-US" sz="1800" spc="-1" strike="noStrike">
              <a:solidFill>
                <a:srgbClr val="000000"/>
              </a:solidFill>
              <a:latin typeface="Calibri"/>
            </a:endParaRPr>
          </a:p>
          <a:p>
            <a:pPr lvl="1" marL="864000" indent="-324000">
              <a:spcBef>
                <a:spcPts val="720"/>
              </a:spcBef>
              <a:buClr>
                <a:srgbClr val="000000"/>
              </a:buClr>
              <a:buSzPct val="75000"/>
              <a:buFont typeface="Symbol" charset="2"/>
              <a:buChar char=""/>
            </a:pPr>
            <a:r>
              <a:rPr b="0" i="1" lang="en-US" sz="1800" spc="-1" strike="noStrike" u="sng">
                <a:solidFill>
                  <a:srgbClr val="000000"/>
                </a:solidFill>
                <a:uFillTx/>
                <a:latin typeface="Calibri"/>
              </a:rPr>
              <a:t>return_sequences</a:t>
            </a:r>
            <a:r>
              <a:rPr b="0" lang="en-US" sz="1800" spc="-1" strike="noStrike">
                <a:solidFill>
                  <a:srgbClr val="000000"/>
                </a:solidFill>
                <a:latin typeface="Calibri"/>
              </a:rPr>
              <a:t>: Boolean. Whether to return the last output in the output sequence, or the full sequence.</a:t>
            </a:r>
            <a:endParaRPr b="0" lang="en-US" sz="1800" spc="-1" strike="noStrike">
              <a:solidFill>
                <a:srgbClr val="000000"/>
              </a:solidFill>
              <a:latin typeface="Calibri"/>
            </a:endParaRPr>
          </a:p>
          <a:p>
            <a:pPr lvl="1" marL="864000" indent="-324000">
              <a:spcBef>
                <a:spcPts val="720"/>
              </a:spcBef>
              <a:buClr>
                <a:srgbClr val="000000"/>
              </a:buClr>
              <a:buSzPct val="75000"/>
              <a:buFont typeface="Symbol" charset="2"/>
              <a:buChar char=""/>
            </a:pPr>
            <a:r>
              <a:rPr b="0" i="1" lang="en-US" sz="1800" spc="-1" strike="noStrike" u="sng">
                <a:solidFill>
                  <a:srgbClr val="000000"/>
                </a:solidFill>
                <a:uFillTx/>
                <a:latin typeface="Calibri"/>
              </a:rPr>
              <a:t>input_shape</a:t>
            </a:r>
            <a:r>
              <a:rPr b="0" lang="en-US" sz="1800" spc="-1" strike="noStrike">
                <a:solidFill>
                  <a:srgbClr val="000000"/>
                </a:solidFill>
                <a:latin typeface="Calibri"/>
              </a:rPr>
              <a:t> : 3D tensor specifying input shape.</a:t>
            </a:r>
            <a:endParaRPr b="0" lang="en-US" sz="1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i="1" lang="en-US" sz="2000" spc="-1" strike="noStrike">
                <a:solidFill>
                  <a:srgbClr val="ffffff"/>
                </a:solidFill>
                <a:latin typeface="Calibri"/>
              </a:rPr>
              <a:t>model.add(Dropout(0.2))</a:t>
            </a:r>
            <a:endParaRPr b="0" lang="en-US" sz="20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Applies Dropout to the input. Used at each update during training time, which helps prevent overfitting. Parameter :</a:t>
            </a:r>
            <a:endParaRPr b="0" lang="en-US" sz="1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rate: float between 0 and 1. Fraction of the input units to drop.</a:t>
            </a:r>
            <a:endParaRPr b="0" lang="en-US" sz="1800" spc="-1" strike="noStrike">
              <a:solidFill>
                <a:srgbClr val="000000"/>
              </a:solidFill>
              <a:latin typeface="Calibri"/>
            </a:endParaRPr>
          </a:p>
          <a:p>
            <a:pPr lvl="1" marL="864000" indent="-324000">
              <a:spcBef>
                <a:spcPts val="720"/>
              </a:spcBef>
              <a:buClr>
                <a:srgbClr val="000000"/>
              </a:buClr>
              <a:buSzPct val="75000"/>
              <a:buFont typeface="Symbol" charset="2"/>
              <a:buChar char=""/>
            </a:pPr>
            <a:endParaRPr b="0" lang="en-US" sz="1800" spc="-1" strike="noStrike">
              <a:solidFill>
                <a:srgbClr val="000000"/>
              </a:solidFill>
              <a:latin typeface="Calibri"/>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838080" y="476280"/>
            <a:ext cx="10515240" cy="5700240"/>
          </a:xfrm>
          <a:prstGeom prst="rect">
            <a:avLst/>
          </a:prstGeom>
          <a:noFill/>
          <a:ln>
            <a:noFill/>
          </a:ln>
        </p:spPr>
        <p:txBody>
          <a:bodyPr lIns="0" rIns="0" tIns="0" bIns="0">
            <a:normAutofit/>
          </a:bodyPr>
          <a:p>
            <a:pPr marL="432000" indent="-324000">
              <a:buClr>
                <a:srgbClr val="000000"/>
              </a:buClr>
              <a:buSzPct val="45000"/>
              <a:buFont typeface="Wingdings" charset="2"/>
              <a:buChar char=""/>
            </a:pPr>
            <a:r>
              <a:rPr b="0" lang="en-US" sz="2000" spc="-1" strike="noStrike">
                <a:solidFill>
                  <a:srgbClr val="ffffff"/>
                </a:solidFill>
                <a:latin typeface="Calibri"/>
              </a:rPr>
              <a:t>model.add(LSTM(units = 50,return_sequences = True))</a:t>
            </a:r>
            <a:endParaRPr b="0" lang="en-US" sz="2000" spc="-1" strike="noStrike">
              <a:solidFill>
                <a:srgbClr val="000000"/>
              </a:solidFill>
              <a:latin typeface="Calibri"/>
            </a:endParaRPr>
          </a:p>
          <a:p>
            <a:pPr marL="432000" indent="-324000">
              <a:buClr>
                <a:srgbClr val="000000"/>
              </a:buClr>
              <a:buSzPct val="45000"/>
              <a:buFont typeface="Wingdings" charset="2"/>
              <a:buChar char=""/>
            </a:pPr>
            <a:r>
              <a:rPr b="0" lang="en-US" sz="2000" spc="-1" strike="noStrike">
                <a:solidFill>
                  <a:srgbClr val="ffffff"/>
                </a:solidFill>
                <a:latin typeface="Calibri"/>
              </a:rPr>
              <a:t>model.add(Dropout(0.2)</a:t>
            </a:r>
            <a:endParaRPr b="0" lang="en-US" sz="2000" spc="-1" strike="noStrike">
              <a:solidFill>
                <a:srgbClr val="000000"/>
              </a:solidFill>
              <a:latin typeface="Calibri"/>
            </a:endParaRPr>
          </a:p>
          <a:p>
            <a:pPr marL="432000" indent="-324000">
              <a:buClr>
                <a:srgbClr val="000000"/>
              </a:buClr>
              <a:buSzPct val="45000"/>
              <a:buFont typeface="Wingdings" charset="2"/>
              <a:buChar char=""/>
            </a:pPr>
            <a:r>
              <a:rPr b="0" lang="en-US" sz="2000" spc="-1" strike="noStrike">
                <a:solidFill>
                  <a:srgbClr val="ffffff"/>
                </a:solidFill>
                <a:latin typeface="Calibri"/>
              </a:rPr>
              <a:t>model.add(LSTM(units = 50,return_sequences = True))</a:t>
            </a:r>
            <a:endParaRPr b="0" lang="en-US" sz="2000" spc="-1" strike="noStrike">
              <a:solidFill>
                <a:srgbClr val="000000"/>
              </a:solidFill>
              <a:latin typeface="Calibri"/>
            </a:endParaRPr>
          </a:p>
          <a:p>
            <a:pPr marL="432000" indent="-324000">
              <a:buClr>
                <a:srgbClr val="000000"/>
              </a:buClr>
              <a:buSzPct val="45000"/>
              <a:buFont typeface="Wingdings" charset="2"/>
              <a:buChar char=""/>
            </a:pPr>
            <a:r>
              <a:rPr b="0" lang="en-US" sz="2000" spc="-1" strike="noStrike">
                <a:solidFill>
                  <a:srgbClr val="ffffff"/>
                </a:solidFill>
                <a:latin typeface="Calibri"/>
              </a:rPr>
              <a:t>model.add(Dropout(0.2))</a:t>
            </a:r>
            <a:endParaRPr b="0" lang="en-US" sz="2000" spc="-1" strike="noStrike">
              <a:solidFill>
                <a:srgbClr val="000000"/>
              </a:solidFill>
              <a:latin typeface="Calibri"/>
            </a:endParaRPr>
          </a:p>
          <a:p>
            <a:pPr marL="432000" indent="-324000">
              <a:buClr>
                <a:srgbClr val="000000"/>
              </a:buClr>
              <a:buSzPct val="45000"/>
              <a:buFont typeface="Wingdings" charset="2"/>
              <a:buChar char=""/>
            </a:pPr>
            <a:r>
              <a:rPr b="0" lang="en-US" sz="2000" spc="-1" strike="noStrike">
                <a:solidFill>
                  <a:srgbClr val="ffffff"/>
                </a:solidFill>
                <a:latin typeface="Calibri"/>
              </a:rPr>
              <a:t>model.add(LSTM(units = 50)) </a:t>
            </a:r>
            <a:endParaRPr b="0" lang="en-US" sz="2000" spc="-1" strike="noStrike">
              <a:solidFill>
                <a:srgbClr val="000000"/>
              </a:solidFill>
              <a:latin typeface="Calibri"/>
            </a:endParaRPr>
          </a:p>
          <a:p>
            <a:pPr marL="432000" indent="-324000">
              <a:buClr>
                <a:srgbClr val="000000"/>
              </a:buClr>
              <a:buSzPct val="45000"/>
              <a:buFont typeface="Wingdings" charset="2"/>
              <a:buChar char=""/>
            </a:pPr>
            <a:r>
              <a:rPr b="0" lang="en-US" sz="2000" spc="-1" strike="noStrike">
                <a:solidFill>
                  <a:srgbClr val="ffffff"/>
                </a:solidFill>
                <a:latin typeface="Calibri"/>
              </a:rPr>
              <a:t>model.add(Dropout(0.2))</a:t>
            </a:r>
            <a:endParaRPr b="0" lang="en-US" sz="2000" spc="-1" strike="noStrike">
              <a:solidFill>
                <a:srgbClr val="000000"/>
              </a:solidFill>
              <a:latin typeface="Calibri"/>
            </a:endParaRPr>
          </a:p>
          <a:p>
            <a:pPr marL="432000" indent="-324000">
              <a:buClr>
                <a:srgbClr val="000000"/>
              </a:buClr>
              <a:buSzPct val="45000"/>
              <a:buFont typeface="Wingdings" charset="2"/>
              <a:buChar char=""/>
            </a:pPr>
            <a:endParaRPr b="0" lang="en-US" sz="2000" spc="-1" strike="noStrike">
              <a:solidFill>
                <a:srgbClr val="000000"/>
              </a:solidFill>
              <a:latin typeface="Calibri"/>
            </a:endParaRPr>
          </a:p>
          <a:p>
            <a:pPr marL="432000" indent="-324000">
              <a:buClr>
                <a:srgbClr val="000000"/>
              </a:buClr>
              <a:buSzPct val="45000"/>
              <a:buFont typeface="Wingdings" charset="2"/>
              <a:buChar char=""/>
            </a:pPr>
            <a:r>
              <a:rPr b="0" lang="en-US" sz="1800" spc="-1" strike="noStrike">
                <a:solidFill>
                  <a:srgbClr val="000000"/>
                </a:solidFill>
                <a:latin typeface="Calibri"/>
              </a:rPr>
              <a:t>Similarly we add 3 more LSTM layers and observe the fitting to be precise to a an acceptable point where further adding of LSTM layer made no difference in output.</a:t>
            </a:r>
            <a:endParaRPr b="0" lang="en-US" sz="1800" spc="-1" strike="noStrike">
              <a:solidFill>
                <a:srgbClr val="000000"/>
              </a:solidFill>
              <a:latin typeface="Calibri"/>
            </a:endParaRPr>
          </a:p>
          <a:p>
            <a:pPr marL="432000" indent="-324000">
              <a:buClr>
                <a:srgbClr val="000000"/>
              </a:buClr>
              <a:buSzPct val="45000"/>
              <a:buFont typeface="Wingdings" charset="2"/>
              <a:buChar char=""/>
            </a:pPr>
            <a:endParaRPr b="0" lang="en-US" sz="1800" spc="-1" strike="noStrike">
              <a:solidFill>
                <a:srgbClr val="000000"/>
              </a:solidFill>
              <a:latin typeface="Calibri"/>
            </a:endParaRPr>
          </a:p>
          <a:p>
            <a:pPr marL="432000" indent="-324000">
              <a:buClr>
                <a:srgbClr val="000000"/>
              </a:buClr>
              <a:buSzPct val="45000"/>
              <a:buFont typeface="Wingdings" charset="2"/>
              <a:buChar char=""/>
            </a:pPr>
            <a:r>
              <a:rPr b="0" lang="en-US" sz="2000" spc="-1" strike="noStrike">
                <a:solidFill>
                  <a:srgbClr val="ffffff"/>
                </a:solidFill>
                <a:latin typeface="Calibri"/>
              </a:rPr>
              <a:t>model.add(Dense(units=1))</a:t>
            </a:r>
            <a:endParaRPr b="0" lang="en-US" sz="2000" spc="-1" strike="noStrike">
              <a:solidFill>
                <a:srgbClr val="000000"/>
              </a:solidFill>
              <a:latin typeface="Calibri"/>
            </a:endParaRPr>
          </a:p>
          <a:p>
            <a:pPr marL="432000" indent="-324000">
              <a:spcBef>
                <a:spcPts val="1151"/>
              </a:spcBef>
              <a:buClr>
                <a:srgbClr val="000000"/>
              </a:buClr>
              <a:buSzPct val="45000"/>
              <a:buFont typeface="Wingdings" charset="2"/>
              <a:buChar char=""/>
            </a:pPr>
            <a:r>
              <a:rPr b="0" lang="en-US" sz="1800" spc="-1" strike="noStrike">
                <a:solidFill>
                  <a:srgbClr val="000000"/>
                </a:solidFill>
                <a:latin typeface="Calibri"/>
              </a:rPr>
              <a:t>A dense layer is just a regular layer of neurons in a neural network. Each neuron receives input from all the neurons in the previous layer, thus densely connected. </a:t>
            </a:r>
            <a:endParaRPr b="0" lang="en-US" sz="1800" spc="-1" strike="noStrike">
              <a:solidFill>
                <a:srgbClr val="000000"/>
              </a:solidFill>
              <a:latin typeface="Calibri"/>
            </a:endParaRPr>
          </a:p>
          <a:p>
            <a:pPr marL="432000" indent="-324000">
              <a:spcBef>
                <a:spcPts val="1151"/>
              </a:spcBef>
              <a:buClr>
                <a:srgbClr val="000000"/>
              </a:buClr>
              <a:buSzPct val="45000"/>
              <a:buFont typeface="Wingdings" charset="2"/>
              <a:buChar char=""/>
            </a:pPr>
            <a:r>
              <a:rPr b="0" lang="en-US" sz="1800" spc="-1" strike="noStrike">
                <a:solidFill>
                  <a:srgbClr val="000000"/>
                </a:solidFill>
                <a:latin typeface="Calibri"/>
              </a:rPr>
              <a:t>Parameters : </a:t>
            </a:r>
            <a:endParaRPr b="0" lang="en-US" sz="1800" spc="-1" strike="noStrike">
              <a:solidFill>
                <a:srgbClr val="000000"/>
              </a:solidFill>
              <a:latin typeface="Calibri"/>
            </a:endParaRPr>
          </a:p>
          <a:p>
            <a:pPr lvl="1" marL="864000" indent="-324000">
              <a:spcBef>
                <a:spcPts val="1151"/>
              </a:spcBef>
              <a:buClr>
                <a:srgbClr val="000000"/>
              </a:buClr>
              <a:buSzPct val="75000"/>
              <a:buFont typeface="Symbol" charset="2"/>
              <a:buChar char=""/>
            </a:pPr>
            <a:r>
              <a:rPr b="0" lang="en-US" sz="1800" spc="-1" strike="noStrike" u="sng">
                <a:solidFill>
                  <a:srgbClr val="000000"/>
                </a:solidFill>
                <a:uFillTx/>
                <a:latin typeface="Calibri"/>
              </a:rPr>
              <a:t>units</a:t>
            </a:r>
            <a:r>
              <a:rPr b="0" lang="en-US" sz="1800" spc="-1" strike="noStrike">
                <a:solidFill>
                  <a:srgbClr val="000000"/>
                </a:solidFill>
                <a:latin typeface="Calibri"/>
              </a:rPr>
              <a:t>: Positive integer, dimensionality of the output space.</a:t>
            </a:r>
            <a:endParaRPr b="0" lang="en-US" sz="1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000" spc="-1" strike="noStrike">
                <a:solidFill>
                  <a:srgbClr val="ffffff"/>
                </a:solidFill>
                <a:latin typeface="Calibri"/>
              </a:rPr>
              <a:t>model.compile(optimizer = 'adam',loss = 'mean_squared_error')</a:t>
            </a:r>
            <a:endParaRPr b="0" lang="en-US" sz="2000" spc="-1" strike="noStrike">
              <a:solidFill>
                <a:srgbClr val="000000"/>
              </a:solidFill>
              <a:latin typeface="Calibri"/>
            </a:endParaRPr>
          </a:p>
          <a:p>
            <a:pPr marL="432000" indent="-324000">
              <a:spcBef>
                <a:spcPts val="1009"/>
              </a:spcBef>
              <a:buClr>
                <a:srgbClr val="000000"/>
              </a:buClr>
              <a:buSzPct val="45000"/>
              <a:buFont typeface="Wingdings" charset="2"/>
              <a:buChar char=""/>
            </a:pPr>
            <a:r>
              <a:rPr b="0" lang="en-US" sz="1800" spc="-1" strike="noStrike">
                <a:solidFill>
                  <a:srgbClr val="000000"/>
                </a:solidFill>
                <a:latin typeface="Calibri"/>
              </a:rPr>
              <a:t>Compile function configures the model for training. </a:t>
            </a:r>
            <a:endParaRPr b="0" lang="en-US" sz="1800" spc="-1" strike="noStrike">
              <a:solidFill>
                <a:srgbClr val="000000"/>
              </a:solidFill>
              <a:latin typeface="Calibri"/>
            </a:endParaRPr>
          </a:p>
          <a:p>
            <a:pPr marL="432000" indent="-324000">
              <a:spcBef>
                <a:spcPts val="1009"/>
              </a:spcBef>
              <a:buClr>
                <a:srgbClr val="000000"/>
              </a:buClr>
              <a:buSzPct val="45000"/>
              <a:buFont typeface="Wingdings" charset="2"/>
              <a:buChar char=""/>
            </a:pPr>
            <a:r>
              <a:rPr b="0" lang="en-US" sz="1800" spc="-1" strike="noStrike">
                <a:solidFill>
                  <a:srgbClr val="000000"/>
                </a:solidFill>
                <a:latin typeface="Calibri"/>
              </a:rPr>
              <a:t>Parameters :</a:t>
            </a:r>
            <a:endParaRPr b="0" lang="en-US" sz="1800" spc="-1" strike="noStrike">
              <a:solidFill>
                <a:srgbClr val="000000"/>
              </a:solidFill>
              <a:latin typeface="Calibri"/>
            </a:endParaRPr>
          </a:p>
          <a:p>
            <a:pPr lvl="1" marL="864000" indent="-324000">
              <a:spcBef>
                <a:spcPts val="1009"/>
              </a:spcBef>
              <a:buClr>
                <a:srgbClr val="000000"/>
              </a:buClr>
              <a:buSzPct val="75000"/>
              <a:buFont typeface="Symbol" charset="2"/>
              <a:buChar char=""/>
            </a:pPr>
            <a:r>
              <a:rPr b="0" lang="en-US" sz="1800" spc="-1" strike="noStrike" u="sng">
                <a:solidFill>
                  <a:srgbClr val="000000"/>
                </a:solidFill>
                <a:uFillTx/>
                <a:latin typeface="Calibri"/>
              </a:rPr>
              <a:t>optimizer</a:t>
            </a:r>
            <a:r>
              <a:rPr b="0" lang="en-US" sz="1800" spc="-1" strike="noStrike">
                <a:solidFill>
                  <a:srgbClr val="000000"/>
                </a:solidFill>
                <a:latin typeface="Calibri"/>
              </a:rPr>
              <a:t>: String (name of optimizer) or optimizer instance.</a:t>
            </a:r>
            <a:endParaRPr b="0" lang="en-US" sz="1800" spc="-1" strike="noStrike">
              <a:solidFill>
                <a:srgbClr val="000000"/>
              </a:solidFill>
              <a:latin typeface="Calibri"/>
            </a:endParaRPr>
          </a:p>
          <a:p>
            <a:pPr lvl="1" marL="864000" indent="-324000">
              <a:spcBef>
                <a:spcPts val="1009"/>
              </a:spcBef>
              <a:buClr>
                <a:srgbClr val="000000"/>
              </a:buClr>
              <a:buSzPct val="75000"/>
              <a:buFont typeface="Symbol" charset="2"/>
              <a:buChar char=""/>
            </a:pPr>
            <a:r>
              <a:rPr b="0" lang="en-US" sz="1800" spc="-1" strike="noStrike" u="sng">
                <a:solidFill>
                  <a:srgbClr val="000000"/>
                </a:solidFill>
                <a:uFillTx/>
                <a:latin typeface="Calibri"/>
              </a:rPr>
              <a:t>loss</a:t>
            </a:r>
            <a:r>
              <a:rPr b="0" lang="en-US" sz="1800" spc="-1" strike="noStrike">
                <a:solidFill>
                  <a:srgbClr val="000000"/>
                </a:solidFill>
                <a:latin typeface="Calibri"/>
              </a:rPr>
              <a:t>: String (name of objective function) or objective function. It's the objective that the model will try to minimize.</a:t>
            </a:r>
            <a:endParaRPr b="0" lang="en-US" sz="1800" spc="-1" strike="noStrike">
              <a:solidFill>
                <a:srgbClr val="000000"/>
              </a:solidFill>
              <a:latin typeface="Calibri"/>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838080" y="544320"/>
            <a:ext cx="10515240" cy="56322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000" spc="-1" strike="noStrike">
                <a:solidFill>
                  <a:srgbClr val="ffffff"/>
                </a:solidFill>
                <a:latin typeface="Calibri"/>
              </a:rPr>
              <a:t>model.fit(x_train,y_train,epochs = 100, batch_size = 32)</a:t>
            </a:r>
            <a:endParaRPr b="0" lang="en-US" sz="2000" spc="-1" strike="noStrike">
              <a:solidFill>
                <a:srgbClr val="000000"/>
              </a:solidFill>
              <a:latin typeface="Calibri"/>
            </a:endParaRPr>
          </a:p>
          <a:p>
            <a:pPr marL="432000" indent="-324000">
              <a:spcBef>
                <a:spcPts val="865"/>
              </a:spcBef>
              <a:buClr>
                <a:srgbClr val="000000"/>
              </a:buClr>
              <a:buSzPct val="45000"/>
              <a:buFont typeface="Wingdings" charset="2"/>
              <a:buChar char=""/>
            </a:pPr>
            <a:endParaRPr b="0" lang="en-US" sz="2000" spc="-1" strike="noStrike">
              <a:solidFill>
                <a:srgbClr val="000000"/>
              </a:solidFill>
              <a:latin typeface="Calibri"/>
            </a:endParaRPr>
          </a:p>
          <a:p>
            <a:pPr marL="432000" indent="-324000">
              <a:spcBef>
                <a:spcPts val="865"/>
              </a:spcBef>
              <a:buClr>
                <a:srgbClr val="000000"/>
              </a:buClr>
              <a:buSzPct val="45000"/>
              <a:buFont typeface="Wingdings" charset="2"/>
              <a:buChar char=""/>
            </a:pPr>
            <a:r>
              <a:rPr b="0" lang="en-US" sz="1800" spc="-1" strike="noStrike">
                <a:solidFill>
                  <a:srgbClr val="000000"/>
                </a:solidFill>
                <a:latin typeface="Calibri"/>
              </a:rPr>
              <a:t>Trains the model for a given number of epochs (iterations on a dataset). Parameters :</a:t>
            </a:r>
            <a:endParaRPr b="0" lang="en-US" sz="1800" spc="-1" strike="noStrike">
              <a:solidFill>
                <a:srgbClr val="000000"/>
              </a:solidFill>
              <a:latin typeface="Calibri"/>
            </a:endParaRPr>
          </a:p>
          <a:p>
            <a:pPr lvl="1" marL="864000" indent="-324000">
              <a:spcBef>
                <a:spcPts val="720"/>
              </a:spcBef>
              <a:buClr>
                <a:srgbClr val="000000"/>
              </a:buClr>
              <a:buSzPct val="75000"/>
              <a:buFont typeface="Symbol" charset="2"/>
              <a:buChar char=""/>
            </a:pPr>
            <a:r>
              <a:rPr b="0" lang="en-US" sz="1800" spc="-1" strike="noStrike" u="sng">
                <a:solidFill>
                  <a:srgbClr val="000000"/>
                </a:solidFill>
                <a:uFillTx/>
                <a:latin typeface="Calibri"/>
              </a:rPr>
              <a:t>x</a:t>
            </a:r>
            <a:r>
              <a:rPr b="0" lang="en-US" sz="1800" spc="-1" strike="noStrike">
                <a:solidFill>
                  <a:srgbClr val="000000"/>
                </a:solidFill>
                <a:latin typeface="Calibri"/>
              </a:rPr>
              <a:t>: Numpy array of training data (x_train here).</a:t>
            </a:r>
            <a:endParaRPr b="0" lang="en-US" sz="1800" spc="-1" strike="noStrike">
              <a:solidFill>
                <a:srgbClr val="000000"/>
              </a:solidFill>
              <a:latin typeface="Calibri"/>
            </a:endParaRPr>
          </a:p>
          <a:p>
            <a:pPr lvl="1" marL="864000" indent="-324000">
              <a:spcBef>
                <a:spcPts val="720"/>
              </a:spcBef>
              <a:buClr>
                <a:srgbClr val="000000"/>
              </a:buClr>
              <a:buSzPct val="75000"/>
              <a:buFont typeface="Symbol" charset="2"/>
              <a:buChar char=""/>
            </a:pPr>
            <a:r>
              <a:rPr b="0" lang="en-US" sz="1800" spc="-1" strike="noStrike" u="sng">
                <a:solidFill>
                  <a:srgbClr val="000000"/>
                </a:solidFill>
                <a:uFillTx/>
                <a:latin typeface="Calibri"/>
              </a:rPr>
              <a:t>y</a:t>
            </a:r>
            <a:r>
              <a:rPr b="0" lang="en-US" sz="1800" spc="-1" strike="noStrike">
                <a:solidFill>
                  <a:srgbClr val="000000"/>
                </a:solidFill>
                <a:latin typeface="Calibri"/>
              </a:rPr>
              <a:t>: Numpy array of target (label) data (y_train here).</a:t>
            </a:r>
            <a:endParaRPr b="0" lang="en-US" sz="1800" spc="-1" strike="noStrike">
              <a:solidFill>
                <a:srgbClr val="000000"/>
              </a:solidFill>
              <a:latin typeface="Calibri"/>
            </a:endParaRPr>
          </a:p>
          <a:p>
            <a:pPr lvl="1" marL="864000" indent="-324000">
              <a:spcBef>
                <a:spcPts val="720"/>
              </a:spcBef>
              <a:buClr>
                <a:srgbClr val="000000"/>
              </a:buClr>
              <a:buSzPct val="75000"/>
              <a:buFont typeface="Symbol" charset="2"/>
              <a:buChar char=""/>
            </a:pPr>
            <a:r>
              <a:rPr b="0" lang="en-US" sz="1800" spc="-1" strike="noStrike" u="sng">
                <a:solidFill>
                  <a:srgbClr val="000000"/>
                </a:solidFill>
                <a:uFillTx/>
                <a:latin typeface="Calibri"/>
              </a:rPr>
              <a:t>Epochs</a:t>
            </a:r>
            <a:r>
              <a:rPr b="0" lang="en-US" sz="1800" spc="-1" strike="noStrike">
                <a:solidFill>
                  <a:srgbClr val="000000"/>
                </a:solidFill>
                <a:latin typeface="Calibri"/>
              </a:rPr>
              <a:t>: </a:t>
            </a:r>
            <a:r>
              <a:rPr b="0" lang="en-US" sz="1800" spc="-1" strike="noStrike">
                <a:solidFill>
                  <a:srgbClr val="000000"/>
                </a:solidFill>
                <a:latin typeface="Calibri"/>
              </a:rPr>
              <a:t> Integer. An epoch is an iteration over the entire x and y data provided.</a:t>
            </a:r>
            <a:endParaRPr b="0" lang="en-US" sz="1800" spc="-1" strike="noStrike">
              <a:solidFill>
                <a:srgbClr val="000000"/>
              </a:solidFill>
              <a:latin typeface="Calibri"/>
            </a:endParaRPr>
          </a:p>
          <a:p>
            <a:pPr lvl="1" marL="864000" indent="-324000">
              <a:spcBef>
                <a:spcPts val="720"/>
              </a:spcBef>
              <a:buClr>
                <a:srgbClr val="000000"/>
              </a:buClr>
              <a:buSzPct val="75000"/>
              <a:buFont typeface="Symbol" charset="2"/>
              <a:buChar char=""/>
            </a:pPr>
            <a:r>
              <a:rPr b="0" lang="en-US" sz="1800" spc="-1" strike="noStrike" u="sng">
                <a:solidFill>
                  <a:srgbClr val="000000"/>
                </a:solidFill>
                <a:uFillTx/>
                <a:latin typeface="Calibri"/>
              </a:rPr>
              <a:t>Batch_size</a:t>
            </a:r>
            <a:r>
              <a:rPr b="0" lang="en-US" sz="1800" spc="-1" strike="noStrike">
                <a:solidFill>
                  <a:srgbClr val="000000"/>
                </a:solidFill>
                <a:latin typeface="Calibri"/>
              </a:rPr>
              <a:t>: Integer or None. Number of samples per gradient update.</a:t>
            </a:r>
            <a:endParaRPr b="0" lang="en-US" sz="1800" spc="-1" strike="noStrike">
              <a:solidFill>
                <a:srgbClr val="000000"/>
              </a:solidFill>
              <a:latin typeface="Calibri"/>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OUR OBJECTIVE</a:t>
            </a:r>
            <a:endParaRPr b="0" lang="en-US" sz="4400" spc="-1" strike="noStrike">
              <a:solidFill>
                <a:srgbClr val="000000"/>
              </a:solidFill>
              <a:latin typeface="Arial"/>
            </a:endParaRPr>
          </a:p>
        </p:txBody>
      </p:sp>
      <p:sp>
        <p:nvSpPr>
          <p:cNvPr id="85" name="TextShape 2"/>
          <p:cNvSpPr txBox="1"/>
          <p:nvPr/>
        </p:nvSpPr>
        <p:spPr>
          <a:xfrm>
            <a:off x="838080" y="1825560"/>
            <a:ext cx="10515240" cy="4350960"/>
          </a:xfrm>
          <a:prstGeom prst="rect">
            <a:avLst/>
          </a:prstGeom>
          <a:noFill/>
          <a:ln w="12600">
            <a:noFill/>
          </a:ln>
        </p:spPr>
        <p:txBody>
          <a:bodyPr lIns="45720" rIns="45720"/>
          <a:p>
            <a:pPr>
              <a:lnSpc>
                <a:spcPct val="100000"/>
              </a:lnSpc>
              <a:spcBef>
                <a:spcPts val="1001"/>
              </a:spcBef>
            </a:pPr>
            <a:endParaRPr b="0" lang="en-US" sz="2800" spc="-1" strike="noStrike">
              <a:solidFill>
                <a:srgbClr val="000000"/>
              </a:solidFill>
              <a:latin typeface="Calibri"/>
            </a:endParaRPr>
          </a:p>
          <a:p>
            <a:pPr marL="280800" indent="-2804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Explore the possibility of building a </a:t>
            </a:r>
            <a:r>
              <a:rPr b="1" lang="en-US" sz="2800" spc="-1" strike="noStrike">
                <a:solidFill>
                  <a:srgbClr val="000000"/>
                </a:solidFill>
                <a:latin typeface="Times New Roman"/>
                <a:ea typeface="Times New Roman"/>
              </a:rPr>
              <a:t>machine learning agent</a:t>
            </a:r>
            <a:r>
              <a:rPr b="0" lang="en-US" sz="2800" spc="-1" strike="noStrike">
                <a:solidFill>
                  <a:srgbClr val="000000"/>
                </a:solidFill>
                <a:latin typeface="Times New Roman"/>
                <a:ea typeface="Times New Roman"/>
              </a:rPr>
              <a:t> that tries to learn an optimal trading policy/strategy using machine learning techniques like </a:t>
            </a:r>
            <a:r>
              <a:rPr b="1" lang="en-US" sz="2800" spc="-1" strike="noStrike">
                <a:solidFill>
                  <a:srgbClr val="000000"/>
                </a:solidFill>
                <a:latin typeface="Times New Roman"/>
                <a:ea typeface="Times New Roman"/>
              </a:rPr>
              <a:t>q-learning </a:t>
            </a:r>
            <a:r>
              <a:rPr b="0" lang="en-US" sz="2800" spc="-1" strike="noStrike">
                <a:solidFill>
                  <a:srgbClr val="000000"/>
                </a:solidFill>
                <a:latin typeface="Times New Roman"/>
                <a:ea typeface="Times New Roman"/>
              </a:rPr>
              <a:t>(an incremental model based on reinforcement learning) and </a:t>
            </a:r>
            <a:r>
              <a:rPr b="0" i="1" lang="en-US" sz="2800" spc="-1" strike="noStrike">
                <a:solidFill>
                  <a:srgbClr val="000000"/>
                </a:solidFill>
                <a:latin typeface="Times New Roman"/>
                <a:ea typeface="Times New Roman"/>
              </a:rPr>
              <a:t>combine</a:t>
            </a:r>
            <a:r>
              <a:rPr b="0" lang="en-US" sz="2800" spc="-1" strike="noStrike">
                <a:solidFill>
                  <a:srgbClr val="000000"/>
                </a:solidFill>
                <a:latin typeface="Times New Roman"/>
                <a:ea typeface="Times New Roman"/>
              </a:rPr>
              <a:t> it with </a:t>
            </a:r>
            <a:r>
              <a:rPr b="1" lang="en-US" sz="2800" spc="-1" strike="noStrike">
                <a:solidFill>
                  <a:srgbClr val="000000"/>
                </a:solidFill>
                <a:latin typeface="Times New Roman"/>
                <a:ea typeface="Times New Roman"/>
              </a:rPr>
              <a:t>Deep Learning.</a:t>
            </a:r>
            <a:endParaRPr b="0" lang="en-US" sz="2800" spc="-1" strike="noStrike">
              <a:solidFill>
                <a:srgbClr val="000000"/>
              </a:solid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lIns="0" rIns="0" tIns="0" bIns="0" anchor="ctr"/>
          <a:p>
            <a:pPr algn="ctr"/>
            <a:r>
              <a:rPr b="0" lang="en-US" sz="2800" spc="-1" strike="noStrike">
                <a:solidFill>
                  <a:srgbClr val="000000"/>
                </a:solidFill>
                <a:latin typeface="Calibri"/>
              </a:rPr>
              <a:t>Overfitting Graph</a:t>
            </a:r>
            <a:endParaRPr b="0" lang="en-US" sz="2800" spc="-1" strike="noStrike">
              <a:solidFill>
                <a:srgbClr val="000000"/>
              </a:solidFill>
              <a:latin typeface="Calibri"/>
            </a:endParaRPr>
          </a:p>
        </p:txBody>
      </p:sp>
      <p:sp>
        <p:nvSpPr>
          <p:cNvPr id="153" name="TextShape 2"/>
          <p:cNvSpPr txBox="1"/>
          <p:nvPr/>
        </p:nvSpPr>
        <p:spPr>
          <a:xfrm>
            <a:off x="838080" y="1825560"/>
            <a:ext cx="5131080" cy="43509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p:txBody>
      </p:sp>
      <p:pic>
        <p:nvPicPr>
          <p:cNvPr id="154" name="" descr=""/>
          <p:cNvPicPr/>
          <p:nvPr/>
        </p:nvPicPr>
        <p:blipFill>
          <a:blip r:embed="rId1"/>
          <a:stretch/>
        </p:blipFill>
        <p:spPr>
          <a:xfrm>
            <a:off x="6304680" y="2215080"/>
            <a:ext cx="5166360" cy="3588120"/>
          </a:xfrm>
          <a:prstGeom prst="rect">
            <a:avLst/>
          </a:prstGeom>
          <a:ln>
            <a:noFill/>
          </a:ln>
        </p:spPr>
      </p:pic>
      <p:pic>
        <p:nvPicPr>
          <p:cNvPr id="155" name="" descr=""/>
          <p:cNvPicPr/>
          <p:nvPr/>
        </p:nvPicPr>
        <p:blipFill>
          <a:blip r:embed="rId2"/>
          <a:srcRect l="0" t="5723" r="0" b="16282"/>
          <a:stretch/>
        </p:blipFill>
        <p:spPr>
          <a:xfrm>
            <a:off x="225360" y="2203200"/>
            <a:ext cx="5680440" cy="3684960"/>
          </a:xfrm>
          <a:prstGeom prst="rect">
            <a:avLst/>
          </a:prstGeom>
          <a:ln>
            <a:noFill/>
          </a:ln>
        </p:spPr>
      </p:pic>
      <p:sp>
        <p:nvSpPr>
          <p:cNvPr id="156" name="TextShape 3"/>
          <p:cNvSpPr txBox="1"/>
          <p:nvPr/>
        </p:nvSpPr>
        <p:spPr>
          <a:xfrm>
            <a:off x="1687320" y="6109560"/>
            <a:ext cx="2884680" cy="596520"/>
          </a:xfrm>
          <a:prstGeom prst="rect">
            <a:avLst/>
          </a:prstGeom>
          <a:noFill/>
          <a:ln>
            <a:noFill/>
          </a:ln>
        </p:spPr>
        <p:txBody>
          <a:bodyPr lIns="90000" rIns="90000" tIns="45000" bIns="45000"/>
          <a:p>
            <a:r>
              <a:rPr b="0" lang="en-US" sz="1800" spc="-1" strike="noStrike">
                <a:latin typeface="Arial"/>
              </a:rPr>
              <a:t>Overfitted graph drop rate=0.1</a:t>
            </a:r>
            <a:endParaRPr b="0" lang="en-US" sz="1800" spc="-1" strike="noStrike">
              <a:latin typeface="Arial"/>
            </a:endParaRPr>
          </a:p>
        </p:txBody>
      </p:sp>
      <p:sp>
        <p:nvSpPr>
          <p:cNvPr id="157" name="TextShape 4"/>
          <p:cNvSpPr txBox="1"/>
          <p:nvPr/>
        </p:nvSpPr>
        <p:spPr>
          <a:xfrm>
            <a:off x="7130160" y="6136920"/>
            <a:ext cx="3333960" cy="596520"/>
          </a:xfrm>
          <a:prstGeom prst="rect">
            <a:avLst/>
          </a:prstGeom>
          <a:noFill/>
          <a:ln>
            <a:noFill/>
          </a:ln>
        </p:spPr>
        <p:txBody>
          <a:bodyPr lIns="90000" rIns="90000" tIns="45000" bIns="45000"/>
          <a:p>
            <a:r>
              <a:rPr b="0" lang="en-US" sz="1800" spc="-1" strike="noStrike">
                <a:latin typeface="Arial"/>
              </a:rPr>
              <a:t>Perfectly fitted grah drop rate=0.2</a:t>
            </a:r>
            <a:endParaRPr b="0" lang="en-US" sz="1800" spc="-1" strike="noStrike">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838080" y="489960"/>
            <a:ext cx="10515240" cy="5686560"/>
          </a:xfrm>
          <a:prstGeom prst="rect">
            <a:avLst/>
          </a:prstGeom>
          <a:noFill/>
          <a:ln>
            <a:noFill/>
          </a:ln>
        </p:spPr>
        <p:txBody>
          <a:bodyPr lIns="0" rIns="0" tIns="0" bIns="0">
            <a:normAutofit/>
          </a:bodyPr>
          <a:p>
            <a:endParaRPr b="0" lang="en-US" sz="2000" spc="-1" strike="noStrike">
              <a:solidFill>
                <a:srgbClr val="000000"/>
              </a:solidFill>
              <a:latin typeface="Calibri"/>
            </a:endParaRPr>
          </a:p>
          <a:p>
            <a:r>
              <a:rPr b="0" i="1" lang="en-US" sz="2000" spc="-1" strike="noStrike">
                <a:solidFill>
                  <a:srgbClr val="ffffff"/>
                </a:solidFill>
                <a:latin typeface="Calibri"/>
              </a:rPr>
              <a:t>testset = dataset_test.iloc[:,4:5].values</a:t>
            </a:r>
            <a:endParaRPr b="0" lang="en-US" sz="2000" spc="-1" strike="noStrike">
              <a:solidFill>
                <a:srgbClr val="000000"/>
              </a:solidFill>
              <a:latin typeface="Calibri"/>
            </a:endParaRPr>
          </a:p>
          <a:p>
            <a:r>
              <a:rPr b="0" lang="en-US" sz="1800" spc="-1" strike="noStrike">
                <a:solidFill>
                  <a:srgbClr val="000000"/>
                </a:solidFill>
                <a:latin typeface="Calibri"/>
              </a:rPr>
              <a:t>Extracting the values of the column 'adjusted close' from the dataset to test the model.</a:t>
            </a:r>
            <a:endParaRPr b="0" lang="en-US" sz="1800" spc="-1" strike="noStrike">
              <a:solidFill>
                <a:srgbClr val="000000"/>
              </a:solidFill>
              <a:latin typeface="Calibri"/>
            </a:endParaRPr>
          </a:p>
          <a:p>
            <a:r>
              <a:rPr b="0" i="1" lang="en-US" sz="2000" spc="-1" strike="noStrike">
                <a:solidFill>
                  <a:srgbClr val="ffffff"/>
                </a:solidFill>
                <a:latin typeface="Calibri"/>
              </a:rPr>
              <a:t>dataset_total = pd.concat((dataset_train['Open'],dataset_test['Open']),axis = 0)</a:t>
            </a:r>
            <a:endParaRPr b="0" lang="en-US" sz="2000" spc="-1" strike="noStrike">
              <a:solidFill>
                <a:srgbClr val="000000"/>
              </a:solidFill>
              <a:latin typeface="Calibri"/>
            </a:endParaRPr>
          </a:p>
          <a:p>
            <a:r>
              <a:rPr b="0" lang="en-US" sz="1800" spc="-1" strike="noStrike">
                <a:solidFill>
                  <a:srgbClr val="000000"/>
                </a:solidFill>
                <a:latin typeface="Calibri"/>
              </a:rPr>
              <a:t>Concatenate pandas objects along a particular axis with optional set logic along the other axes. Module :pandas . Parameters :</a:t>
            </a:r>
            <a:endParaRPr b="0" lang="en-US" sz="1800" spc="-1" strike="noStrike">
              <a:solidFill>
                <a:srgbClr val="000000"/>
              </a:solidFill>
              <a:latin typeface="Calibri"/>
            </a:endParaRPr>
          </a:p>
          <a:p>
            <a:r>
              <a:rPr b="0" lang="en-US" sz="1800" spc="-1" strike="noStrike">
                <a:solidFill>
                  <a:srgbClr val="000000"/>
                </a:solidFill>
                <a:latin typeface="Calibri"/>
              </a:rPr>
              <a:t>	</a:t>
            </a:r>
            <a:r>
              <a:rPr b="0" lang="en-US" sz="1800" spc="-1" strike="noStrike" u="sng">
                <a:solidFill>
                  <a:srgbClr val="000000"/>
                </a:solidFill>
                <a:uFillTx/>
                <a:latin typeface="Calibri"/>
              </a:rPr>
              <a:t>objs</a:t>
            </a:r>
            <a:r>
              <a:rPr b="0" lang="en-US" sz="1800" spc="-1" strike="noStrike">
                <a:solidFill>
                  <a:srgbClr val="000000"/>
                </a:solidFill>
                <a:latin typeface="Calibri"/>
              </a:rPr>
              <a:t> : a sequence or mapping of Series, DataFrame, or Panel objects.</a:t>
            </a:r>
            <a:endParaRPr b="0" lang="en-US" sz="1800" spc="-1" strike="noStrike">
              <a:solidFill>
                <a:srgbClr val="000000"/>
              </a:solidFill>
              <a:latin typeface="Calibri"/>
            </a:endParaRPr>
          </a:p>
          <a:p>
            <a:r>
              <a:rPr b="0" lang="en-US" sz="1800" spc="-1" strike="noStrike">
                <a:solidFill>
                  <a:srgbClr val="000000"/>
                </a:solidFill>
                <a:latin typeface="Calibri"/>
              </a:rPr>
              <a:t>	</a:t>
            </a:r>
            <a:r>
              <a:rPr b="0" lang="en-US" sz="1800" spc="-1" strike="noStrike" u="sng">
                <a:solidFill>
                  <a:srgbClr val="000000"/>
                </a:solidFill>
                <a:uFillTx/>
                <a:latin typeface="Calibri"/>
              </a:rPr>
              <a:t>axis</a:t>
            </a:r>
            <a:r>
              <a:rPr b="0" lang="en-US" sz="1800" spc="-1" strike="noStrike">
                <a:solidFill>
                  <a:srgbClr val="000000"/>
                </a:solidFill>
                <a:latin typeface="Calibri"/>
              </a:rPr>
              <a:t> : The axis to concatenate along.</a:t>
            </a:r>
            <a:endParaRPr b="0" lang="en-US" sz="1800" spc="-1" strike="noStrike">
              <a:solidFill>
                <a:srgbClr val="000000"/>
              </a:solidFill>
              <a:latin typeface="Calibri"/>
            </a:endParaRPr>
          </a:p>
          <a:p>
            <a:r>
              <a:rPr b="0" lang="en-US" sz="2000" spc="-1" strike="noStrike">
                <a:solidFill>
                  <a:srgbClr val="ffffff"/>
                </a:solidFill>
                <a:latin typeface="Calibri"/>
              </a:rPr>
              <a:t>dataset_total.head()</a:t>
            </a:r>
            <a:endParaRPr b="0" lang="en-US" sz="2000" spc="-1" strike="noStrike">
              <a:solidFill>
                <a:srgbClr val="000000"/>
              </a:solidFill>
              <a:latin typeface="Calibri"/>
            </a:endParaRPr>
          </a:p>
          <a:p>
            <a:r>
              <a:rPr b="0" lang="en-US" sz="1800" spc="-1" strike="noStrike">
                <a:solidFill>
                  <a:srgbClr val="000000"/>
                </a:solidFill>
                <a:latin typeface="Calibri"/>
              </a:rPr>
              <a:t>returns first 5 rows.</a:t>
            </a:r>
            <a:endParaRPr b="0" lang="en-US" sz="1800" spc="-1" strike="noStrike">
              <a:solidFill>
                <a:srgbClr val="000000"/>
              </a:solidFill>
              <a:latin typeface="Calibri"/>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838080" y="365040"/>
            <a:ext cx="10515240" cy="1325160"/>
          </a:xfrm>
          <a:prstGeom prst="rect">
            <a:avLst/>
          </a:prstGeom>
          <a:noFill/>
          <a:ln>
            <a:noFill/>
          </a:ln>
        </p:spPr>
        <p:txBody>
          <a:bodyPr lIns="0" rIns="0" tIns="0" bIns="0" anchor="ctr"/>
          <a:p>
            <a:pPr algn="ctr"/>
            <a:r>
              <a:rPr b="0" lang="en-US" sz="2800" spc="-1" strike="noStrike">
                <a:solidFill>
                  <a:srgbClr val="000000"/>
                </a:solidFill>
                <a:latin typeface="Calibri"/>
              </a:rPr>
              <a:t> </a:t>
            </a:r>
            <a:r>
              <a:rPr b="0" lang="en-US" sz="2800" spc="-1" strike="noStrike">
                <a:solidFill>
                  <a:srgbClr val="000000"/>
                </a:solidFill>
                <a:latin typeface="Calibri"/>
              </a:rPr>
              <a:t>GRAPH CREATION</a:t>
            </a:r>
            <a:endParaRPr b="0" lang="en-US" sz="2800" spc="-1" strike="noStrike">
              <a:solidFill>
                <a:srgbClr val="000000"/>
              </a:solidFill>
              <a:latin typeface="Calibri"/>
            </a:endParaRPr>
          </a:p>
        </p:txBody>
      </p:sp>
      <p:sp>
        <p:nvSpPr>
          <p:cNvPr id="160" name="TextShape 2"/>
          <p:cNvSpPr txBox="1"/>
          <p:nvPr/>
        </p:nvSpPr>
        <p:spPr>
          <a:xfrm>
            <a:off x="734760" y="1360800"/>
            <a:ext cx="10618560" cy="4939200"/>
          </a:xfrm>
          <a:prstGeom prst="rect">
            <a:avLst/>
          </a:prstGeom>
          <a:noFill/>
          <a:ln>
            <a:noFill/>
          </a:ln>
        </p:spPr>
        <p:txBody>
          <a:bodyPr lIns="0" rIns="0" tIns="0" bIns="0">
            <a:normAutofit/>
          </a:bodyPr>
          <a:p>
            <a:pPr>
              <a:lnSpc>
                <a:spcPts val="457"/>
              </a:lnSpc>
              <a:spcAft>
                <a:spcPts val="799"/>
              </a:spcAft>
            </a:pPr>
            <a:r>
              <a:rPr b="0" lang="en" sz="2000" spc="-1" strike="noStrike">
                <a:solidFill>
                  <a:srgbClr val="ffffff"/>
                </a:solidFill>
                <a:latin typeface="Calibri"/>
              </a:rPr>
              <a:t>inputs = inputs.reshape(-1, 1)</a:t>
            </a:r>
            <a:endParaRPr b="0" lang="en" sz="2000" spc="-1" strike="noStrike">
              <a:solidFill>
                <a:srgbClr val="000000"/>
              </a:solidFill>
              <a:latin typeface="Calibri"/>
              <a:ea typeface="Calibri"/>
            </a:endParaRPr>
          </a:p>
          <a:p>
            <a:pPr>
              <a:lnSpc>
                <a:spcPts val="457"/>
              </a:lnSpc>
              <a:spcAft>
                <a:spcPts val="799"/>
              </a:spcAft>
            </a:pPr>
            <a:r>
              <a:rPr b="0" lang="en" sz="1800" spc="-1" strike="noStrike">
                <a:solidFill>
                  <a:srgbClr val="000000"/>
                </a:solidFill>
                <a:latin typeface="Verdana"/>
              </a:rPr>
              <a:t>This function gives a new shape to an array without changing the data.</a:t>
            </a:r>
            <a:endParaRPr b="0" lang="en" sz="1800" spc="-1" strike="noStrike">
              <a:solidFill>
                <a:srgbClr val="000000"/>
              </a:solidFill>
              <a:latin typeface="Verdana"/>
              <a:ea typeface="Verdana"/>
            </a:endParaRPr>
          </a:p>
          <a:p>
            <a:pPr>
              <a:lnSpc>
                <a:spcPts val="457"/>
              </a:lnSpc>
              <a:spcAft>
                <a:spcPts val="799"/>
              </a:spcAft>
            </a:pPr>
            <a:r>
              <a:rPr b="0" lang="en" sz="2000" spc="-1" strike="noStrike">
                <a:solidFill>
                  <a:srgbClr val="ffffff"/>
                </a:solidFill>
                <a:latin typeface="Calibri"/>
              </a:rPr>
              <a:t>inputs = sc.transform(inputs)</a:t>
            </a:r>
            <a:endParaRPr b="0" lang="en" sz="2000" spc="-1" strike="noStrike">
              <a:solidFill>
                <a:srgbClr val="000000"/>
              </a:solidFill>
              <a:latin typeface="Calibri"/>
              <a:ea typeface="Calibri"/>
            </a:endParaRPr>
          </a:p>
          <a:p>
            <a:pPr>
              <a:lnSpc>
                <a:spcPts val="457"/>
              </a:lnSpc>
              <a:spcAft>
                <a:spcPts val="799"/>
              </a:spcAft>
            </a:pPr>
            <a:r>
              <a:rPr b="0" lang="en" sz="1800" spc="-1" strike="noStrike">
                <a:solidFill>
                  <a:srgbClr val="1d1f22"/>
                </a:solidFill>
                <a:latin typeface="Arial"/>
              </a:rPr>
              <a:t>Transforms features by scaling each feature to a given range.</a:t>
            </a:r>
            <a:endParaRPr b="0" lang="en" sz="1800" spc="-1" strike="noStrike">
              <a:solidFill>
                <a:srgbClr val="1d1f22"/>
              </a:solidFill>
              <a:latin typeface="Arial"/>
              <a:ea typeface="Arial"/>
            </a:endParaRPr>
          </a:p>
          <a:p>
            <a:pPr>
              <a:lnSpc>
                <a:spcPts val="457"/>
              </a:lnSpc>
              <a:spcAft>
                <a:spcPts val="799"/>
              </a:spcAft>
            </a:pPr>
            <a:r>
              <a:rPr b="0" lang="en" sz="1800" spc="-1" strike="noStrike">
                <a:solidFill>
                  <a:srgbClr val="ffffff"/>
                </a:solidFill>
                <a:latin typeface="Calibri"/>
              </a:rPr>
              <a:t>inputs.shape</a:t>
            </a:r>
            <a:endParaRPr b="0" lang="en" sz="1800" spc="-1" strike="noStrike">
              <a:solidFill>
                <a:srgbClr val="000000"/>
              </a:solidFill>
              <a:latin typeface="Calibri"/>
              <a:ea typeface="Calibri"/>
            </a:endParaRPr>
          </a:p>
          <a:p>
            <a:pPr>
              <a:lnSpc>
                <a:spcPts val="457"/>
              </a:lnSpc>
              <a:spcAft>
                <a:spcPts val="799"/>
              </a:spcAft>
            </a:pPr>
            <a:r>
              <a:rPr b="0" lang="en" sz="1800" spc="-1" strike="noStrike">
                <a:solidFill>
                  <a:srgbClr val="333333"/>
                </a:solidFill>
                <a:latin typeface="Arial"/>
              </a:rPr>
              <a:t>The shape property is usually used to get the current shape of an array.</a:t>
            </a:r>
            <a:endParaRPr b="0" lang="en" sz="1800" spc="-1" strike="noStrike">
              <a:solidFill>
                <a:srgbClr val="333333"/>
              </a:solidFill>
              <a:latin typeface="Arial"/>
              <a:ea typeface="Arial"/>
            </a:endParaRPr>
          </a:p>
          <a:p>
            <a:pPr>
              <a:lnSpc>
                <a:spcPts val="457"/>
              </a:lnSpc>
              <a:spcAft>
                <a:spcPts val="799"/>
              </a:spcAft>
            </a:pPr>
            <a:r>
              <a:rPr b="0" lang="en" sz="1800" spc="-1" strike="noStrike">
                <a:solidFill>
                  <a:srgbClr val="ffffff"/>
                </a:solidFill>
                <a:latin typeface="Calibri"/>
                <a:ea typeface="Calibri"/>
              </a:rPr>
              <a:t> </a:t>
            </a:r>
            <a:r>
              <a:rPr b="0" lang="en" sz="1800" spc="-1" strike="noStrike">
                <a:solidFill>
                  <a:srgbClr val="ffffff"/>
                </a:solidFill>
                <a:latin typeface="Arial"/>
                <a:ea typeface="Arial"/>
              </a:rPr>
              <a:t>x_test = [ ]</a:t>
            </a:r>
            <a:endParaRPr b="0" lang="en-US" sz="1800" spc="-1" strike="noStrike">
              <a:solidFill>
                <a:srgbClr val="000000"/>
              </a:solidFill>
              <a:latin typeface="Calibri"/>
            </a:endParaRPr>
          </a:p>
          <a:p>
            <a:pPr>
              <a:lnSpc>
                <a:spcPts val="457"/>
              </a:lnSpc>
              <a:spcAft>
                <a:spcPts val="799"/>
              </a:spcAft>
            </a:pPr>
            <a:r>
              <a:rPr b="0" lang="en" sz="1800" spc="-1" strike="noStrike">
                <a:solidFill>
                  <a:srgbClr val="1d1f22"/>
                </a:solidFill>
                <a:latin typeface="Arial"/>
              </a:rPr>
              <a:t>for i in range(60, 185):</a:t>
            </a:r>
            <a:endParaRPr b="0" lang="en" sz="1800" spc="-1" strike="noStrike">
              <a:solidFill>
                <a:srgbClr val="1d1f22"/>
              </a:solidFill>
              <a:latin typeface="Arial"/>
              <a:ea typeface="Arial"/>
            </a:endParaRPr>
          </a:p>
          <a:p>
            <a:pPr>
              <a:lnSpc>
                <a:spcPts val="457"/>
              </a:lnSpc>
              <a:spcAft>
                <a:spcPts val="799"/>
              </a:spcAft>
            </a:pPr>
            <a:r>
              <a:rPr b="0" lang="en" sz="1800" spc="-1" strike="noStrike">
                <a:solidFill>
                  <a:srgbClr val="1d1f22"/>
                </a:solidFill>
                <a:latin typeface="Arial"/>
              </a:rPr>
              <a:t>    </a:t>
            </a:r>
            <a:r>
              <a:rPr b="0" lang="en" sz="1800" spc="-1" strike="noStrike">
                <a:solidFill>
                  <a:srgbClr val="1d1f22"/>
                </a:solidFill>
                <a:latin typeface="Arial"/>
              </a:rPr>
              <a:t>x_test.append(inputs[i - 60:i, 0])</a:t>
            </a:r>
            <a:endParaRPr b="0" lang="en" sz="1800" spc="-1" strike="noStrike">
              <a:solidFill>
                <a:srgbClr val="1d1f22"/>
              </a:solidFill>
              <a:latin typeface="Arial"/>
              <a:ea typeface="Arial"/>
            </a:endParaRPr>
          </a:p>
          <a:p>
            <a:pPr>
              <a:lnSpc>
                <a:spcPts val="457"/>
              </a:lnSpc>
              <a:spcAft>
                <a:spcPts val="799"/>
              </a:spcAft>
            </a:pPr>
            <a:r>
              <a:rPr b="0" lang="en" sz="1800" spc="-1" strike="noStrike">
                <a:solidFill>
                  <a:srgbClr val="1d1f22"/>
                </a:solidFill>
                <a:latin typeface="Arial"/>
              </a:rPr>
              <a:t>Providing list of 60 elements to x_test as 1D list.</a:t>
            </a:r>
            <a:endParaRPr b="0" lang="en" sz="1800" spc="-1" strike="noStrike">
              <a:solidFill>
                <a:srgbClr val="1d1f22"/>
              </a:solidFill>
              <a:latin typeface="Arial"/>
              <a:ea typeface="Arial"/>
            </a:endParaRPr>
          </a:p>
          <a:p>
            <a:pPr>
              <a:lnSpc>
                <a:spcPts val="457"/>
              </a:lnSpc>
              <a:spcAft>
                <a:spcPts val="799"/>
              </a:spcAft>
            </a:pPr>
            <a:r>
              <a:rPr b="0" lang="en" sz="1800" spc="-1" strike="noStrike">
                <a:solidFill>
                  <a:srgbClr val="1d1f22"/>
                </a:solidFill>
                <a:latin typeface="Arial"/>
              </a:rPr>
              <a:t>x_test = np.array(x_test)</a:t>
            </a:r>
            <a:endParaRPr b="0" lang="en" sz="1800" spc="-1" strike="noStrike">
              <a:solidFill>
                <a:srgbClr val="1d1f22"/>
              </a:solidFill>
              <a:latin typeface="Arial"/>
              <a:ea typeface="Arial"/>
            </a:endParaRPr>
          </a:p>
          <a:p>
            <a:pPr>
              <a:lnSpc>
                <a:spcPts val="457"/>
              </a:lnSpc>
              <a:spcAft>
                <a:spcPts val="799"/>
              </a:spcAft>
            </a:pPr>
            <a:r>
              <a:rPr b="0" lang="en" sz="1800" spc="-1" strike="noStrike">
                <a:solidFill>
                  <a:srgbClr val="1d1f22"/>
                </a:solidFill>
                <a:latin typeface="Arial"/>
              </a:rPr>
              <a:t>Creating Numpy array of testing data (x_test).</a:t>
            </a:r>
            <a:endParaRPr b="0" lang="en" sz="1800" spc="-1" strike="noStrike">
              <a:solidFill>
                <a:srgbClr val="1d1f22"/>
              </a:solidFill>
              <a:latin typeface="Arial"/>
              <a:ea typeface="Arial"/>
            </a:endParaRPr>
          </a:p>
          <a:p>
            <a:pPr>
              <a:lnSpc>
                <a:spcPts val="457"/>
              </a:lnSpc>
              <a:spcAft>
                <a:spcPts val="799"/>
              </a:spcAft>
            </a:pPr>
            <a:r>
              <a:rPr b="0" lang="en" sz="1800" spc="-1" strike="noStrike">
                <a:solidFill>
                  <a:srgbClr val="1d1f22"/>
                </a:solidFill>
                <a:latin typeface="Arial"/>
              </a:rPr>
              <a:t>x_test = np.reshape(x_test, (x_test.shape[0], x_test.shape[1], 1))</a:t>
            </a:r>
            <a:endParaRPr b="0" lang="en" sz="1800" spc="-1" strike="noStrike">
              <a:solidFill>
                <a:srgbClr val="1d1f22"/>
              </a:solidFill>
              <a:latin typeface="Arial"/>
              <a:ea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838080" y="251136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THANK YOU</a:t>
            </a:r>
            <a:endParaRPr b="0" lang="en-US" sz="4400" spc="-1" strike="noStrike">
              <a:solidFill>
                <a:srgbClr val="000000"/>
              </a:solid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4400" spc="-1" strike="noStrike">
                <a:solidFill>
                  <a:srgbClr val="000000"/>
                </a:solidFill>
                <a:latin typeface="Times New Roman"/>
                <a:ea typeface="Times New Roman"/>
              </a:rPr>
              <a:t>LITERATURE REVIEW</a:t>
            </a:r>
            <a:endParaRPr b="0" lang="en-US" sz="4400" spc="-1" strike="noStrike">
              <a:solidFill>
                <a:srgbClr val="000000"/>
              </a:solidFill>
              <a:latin typeface="Arial"/>
            </a:endParaRPr>
          </a:p>
        </p:txBody>
      </p:sp>
      <p:sp>
        <p:nvSpPr>
          <p:cNvPr id="87" name="TextShape 2"/>
          <p:cNvSpPr txBox="1"/>
          <p:nvPr/>
        </p:nvSpPr>
        <p:spPr>
          <a:xfrm>
            <a:off x="838080" y="1825560"/>
            <a:ext cx="10515240" cy="4350960"/>
          </a:xfrm>
          <a:prstGeom prst="rect">
            <a:avLst/>
          </a:prstGeom>
          <a:noFill/>
          <a:ln w="12600">
            <a:noFill/>
          </a:ln>
        </p:spPr>
        <p:txBody>
          <a:bodyPr lIns="45720" rIns="45720"/>
          <a:p>
            <a:pPr algn="just">
              <a:lnSpc>
                <a:spcPct val="100000"/>
              </a:lnSpc>
              <a:spcBef>
                <a:spcPts val="1001"/>
              </a:spcBef>
            </a:pPr>
            <a:r>
              <a:rPr b="0" lang="en-US" sz="2800" spc="-1" strike="noStrike">
                <a:solidFill>
                  <a:srgbClr val="000000"/>
                </a:solidFill>
                <a:latin typeface="Times New Roman"/>
                <a:ea typeface="Times New Roman"/>
              </a:rPr>
              <a:t>Over the years’ various documents have been published by several renowned authors, scientists and finance experts around the world.</a:t>
            </a:r>
            <a:endParaRPr b="0" lang="en-US" sz="2800" spc="-1" strike="noStrike">
              <a:solidFill>
                <a:srgbClr val="000000"/>
              </a:solidFill>
              <a:latin typeface="Calibri"/>
            </a:endParaRPr>
          </a:p>
          <a:p>
            <a:pPr algn="just">
              <a:lnSpc>
                <a:spcPct val="100000"/>
              </a:lnSpc>
              <a:spcBef>
                <a:spcPts val="1001"/>
              </a:spcBef>
            </a:pPr>
            <a:endParaRPr b="0" lang="en-US" sz="2800" spc="-1" strike="noStrike">
              <a:solidFill>
                <a:srgbClr val="000000"/>
              </a:solidFill>
              <a:latin typeface="Calibri"/>
            </a:endParaRPr>
          </a:p>
          <a:p>
            <a:pPr algn="just">
              <a:lnSpc>
                <a:spcPct val="100000"/>
              </a:lnSpc>
              <a:spcBef>
                <a:spcPts val="1001"/>
              </a:spcBef>
            </a:pPr>
            <a:r>
              <a:rPr b="0" lang="en-US" sz="2800" spc="-1" strike="noStrike">
                <a:solidFill>
                  <a:srgbClr val="000000"/>
                </a:solidFill>
                <a:latin typeface="Times New Roman"/>
                <a:ea typeface="Times New Roman"/>
              </a:rPr>
              <a:t>The latest of the lot, including us, have been trying to use the concept of </a:t>
            </a:r>
            <a:r>
              <a:rPr b="1" lang="en-US" sz="2800" spc="-1" strike="noStrike">
                <a:solidFill>
                  <a:srgbClr val="000000"/>
                </a:solidFill>
                <a:latin typeface="Times New Roman"/>
                <a:ea typeface="Times New Roman"/>
              </a:rPr>
              <a:t>Reinforcement Learning</a:t>
            </a:r>
            <a:r>
              <a:rPr b="0" lang="en-US" sz="2800" spc="-1" strike="noStrike">
                <a:solidFill>
                  <a:srgbClr val="000000"/>
                </a:solidFill>
                <a:latin typeface="Times New Roman"/>
                <a:ea typeface="Times New Roman"/>
              </a:rPr>
              <a:t> a </a:t>
            </a:r>
            <a:r>
              <a:rPr b="0" i="1" lang="en-US" sz="2800" spc="-1" strike="noStrike">
                <a:solidFill>
                  <a:srgbClr val="000000"/>
                </a:solidFill>
                <a:latin typeface="Times New Roman"/>
                <a:ea typeface="Times New Roman"/>
              </a:rPr>
              <a:t>branch</a:t>
            </a:r>
            <a:r>
              <a:rPr b="0" lang="en-US" sz="2800" spc="-1" strike="noStrike">
                <a:solidFill>
                  <a:srgbClr val="000000"/>
                </a:solidFill>
                <a:latin typeface="Times New Roman"/>
                <a:ea typeface="Times New Roman"/>
              </a:rPr>
              <a:t> of </a:t>
            </a:r>
            <a:r>
              <a:rPr b="1" lang="en-US" sz="2800" spc="-1" strike="noStrike">
                <a:solidFill>
                  <a:srgbClr val="000000"/>
                </a:solidFill>
                <a:latin typeface="Times New Roman"/>
                <a:ea typeface="Times New Roman"/>
              </a:rPr>
              <a:t>Machine Learning (ML)</a:t>
            </a:r>
            <a:r>
              <a:rPr b="0" lang="en-US" sz="2800" spc="-1" strike="noStrike">
                <a:solidFill>
                  <a:srgbClr val="000000"/>
                </a:solidFill>
                <a:latin typeface="Times New Roman"/>
                <a:ea typeface="Times New Roman"/>
              </a:rPr>
              <a:t> which has recently been in the spotlight for being at the core of the system who beat the Go world champion in a 5-match series.</a:t>
            </a:r>
            <a:endParaRPr b="0" lang="en-US" sz="2800" spc="-1" strike="noStrike">
              <a:solidFill>
                <a:srgbClr val="000000"/>
              </a:solid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71880" y="406440"/>
            <a:ext cx="10912320" cy="1325160"/>
          </a:xfrm>
          <a:prstGeom prst="rect">
            <a:avLst/>
          </a:prstGeom>
          <a:noFill/>
          <a:ln w="12600">
            <a:noFill/>
          </a:ln>
        </p:spPr>
        <p:txBody>
          <a:bodyPr lIns="45720" rIns="45720" anchor="ctr"/>
          <a:p>
            <a:pPr algn="ctr">
              <a:lnSpc>
                <a:spcPct val="100000"/>
              </a:lnSpc>
            </a:pPr>
            <a:r>
              <a:rPr b="0" lang="en-US" sz="2900" spc="-1" strike="noStrike">
                <a:solidFill>
                  <a:srgbClr val="000000"/>
                </a:solidFill>
                <a:latin typeface="Times New Roman"/>
                <a:ea typeface="Times New Roman"/>
              </a:rPr>
              <a:t>1. REINFORCEMENT LEARING FOR AUTOMATED TRADING</a:t>
            </a:r>
            <a:endParaRPr b="0" lang="en-US" sz="2900" spc="-1" strike="noStrike">
              <a:solidFill>
                <a:srgbClr val="000000"/>
              </a:solidFill>
              <a:latin typeface="Arial"/>
            </a:endParaRPr>
          </a:p>
        </p:txBody>
      </p:sp>
      <p:sp>
        <p:nvSpPr>
          <p:cNvPr id="89" name="TextShape 2"/>
          <p:cNvSpPr txBox="1"/>
          <p:nvPr/>
        </p:nvSpPr>
        <p:spPr>
          <a:xfrm>
            <a:off x="838080" y="1825560"/>
            <a:ext cx="10515240" cy="4350960"/>
          </a:xfrm>
          <a:prstGeom prst="rect">
            <a:avLst/>
          </a:prstGeom>
          <a:noFill/>
          <a:ln w="12600">
            <a:noFill/>
          </a:ln>
        </p:spPr>
        <p:txBody>
          <a:bodyPr lIns="45720" rIns="45720"/>
          <a:p>
            <a:pPr>
              <a:lnSpc>
                <a:spcPct val="100000"/>
              </a:lnSpc>
              <a:spcBef>
                <a:spcPts val="1001"/>
              </a:spcBef>
            </a:pPr>
            <a:endParaRPr b="0" lang="en-US" sz="2800" spc="-1" strike="noStrike">
              <a:solidFill>
                <a:srgbClr val="000000"/>
              </a:solidFill>
              <a:latin typeface="Calibri"/>
            </a:endParaRPr>
          </a:p>
          <a:p>
            <a:pPr marL="280800" indent="-2804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By </a:t>
            </a:r>
            <a:r>
              <a:rPr b="1" lang="en-US" sz="2800" spc="-1" strike="noStrike">
                <a:solidFill>
                  <a:srgbClr val="000000"/>
                </a:solidFill>
                <a:latin typeface="Times New Roman"/>
                <a:ea typeface="Times New Roman"/>
              </a:rPr>
              <a:t>Pierpaolo G. Necchi in 2014</a:t>
            </a:r>
            <a:endParaRPr b="0" lang="en-US" sz="2800" spc="-1" strike="noStrike">
              <a:solidFill>
                <a:srgbClr val="000000"/>
              </a:solidFill>
              <a:latin typeface="Calibri"/>
            </a:endParaRPr>
          </a:p>
          <a:p>
            <a:pPr marL="280800" indent="-2804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Elaborates</a:t>
            </a:r>
            <a:r>
              <a:rPr b="1" lang="en-US" sz="2800" spc="-1" strike="noStrike">
                <a:solidFill>
                  <a:srgbClr val="000000"/>
                </a:solidFill>
                <a:latin typeface="Times New Roman"/>
                <a:ea typeface="Times New Roman"/>
              </a:rPr>
              <a:t> </a:t>
            </a:r>
            <a:r>
              <a:rPr b="0" lang="en-US" sz="2800" spc="-1" strike="noStrike">
                <a:solidFill>
                  <a:srgbClr val="000000"/>
                </a:solidFill>
                <a:latin typeface="Times New Roman"/>
                <a:ea typeface="Times New Roman"/>
              </a:rPr>
              <a:t>how Machine Learning Models differ from Reinforcement Learning. </a:t>
            </a:r>
            <a:endParaRPr b="0" lang="en-US" sz="2800" spc="-1" strike="noStrike">
              <a:solidFill>
                <a:srgbClr val="000000"/>
              </a:solidFill>
              <a:latin typeface="Calibri"/>
            </a:endParaRPr>
          </a:p>
          <a:p>
            <a:pPr marL="280800" indent="-2804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Explains How Markov Decision Process affects the computer’s ability to take actions(A) at a given particular state(S) to maximize reward(R).</a:t>
            </a:r>
            <a:endParaRPr b="0" lang="en-US" sz="2800" spc="-1" strike="noStrike">
              <a:solidFill>
                <a:srgbClr val="000000"/>
              </a:solidFill>
              <a:latin typeface="Calibri"/>
            </a:endParaRPr>
          </a:p>
          <a:p>
            <a:pPr marL="280800" indent="-2804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Actions not only allows the computer to understand the stock market at a certain point of time and learn it, but go as further as to explore different options to </a:t>
            </a:r>
            <a:r>
              <a:rPr b="1" lang="en-US" sz="2800" spc="-1" strike="noStrike">
                <a:solidFill>
                  <a:srgbClr val="000000"/>
                </a:solidFill>
                <a:latin typeface="Times New Roman"/>
                <a:ea typeface="Times New Roman"/>
              </a:rPr>
              <a:t>maximize the reward.</a:t>
            </a:r>
            <a:endParaRPr b="0" lang="en-US" sz="2800" spc="-1" strike="noStrike">
              <a:solidFill>
                <a:srgbClr val="000000"/>
              </a:solid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3900" spc="-1" strike="noStrike">
                <a:solidFill>
                  <a:srgbClr val="000000"/>
                </a:solidFill>
                <a:latin typeface="Times New Roman"/>
                <a:ea typeface="Times New Roman"/>
              </a:rPr>
              <a:t>2. THE PREDICTING POWER OF TEXTUAL INFORMATION ON FINANCIAL MARKETS</a:t>
            </a:r>
            <a:endParaRPr b="0" lang="en-US" sz="3900" spc="-1" strike="noStrike">
              <a:solidFill>
                <a:srgbClr val="000000"/>
              </a:solidFill>
              <a:latin typeface="Arial"/>
            </a:endParaRPr>
          </a:p>
        </p:txBody>
      </p:sp>
      <p:sp>
        <p:nvSpPr>
          <p:cNvPr id="91" name="TextShape 2"/>
          <p:cNvSpPr txBox="1"/>
          <p:nvPr/>
        </p:nvSpPr>
        <p:spPr>
          <a:xfrm>
            <a:off x="838080" y="1922400"/>
            <a:ext cx="10515240" cy="4350960"/>
          </a:xfrm>
          <a:prstGeom prst="rect">
            <a:avLst/>
          </a:prstGeom>
          <a:noFill/>
          <a:ln w="12600">
            <a:noFill/>
          </a:ln>
        </p:spPr>
        <p:txBody>
          <a:bodyPr lIns="45720" rIns="45720"/>
          <a:p>
            <a:pPr>
              <a:lnSpc>
                <a:spcPct val="100000"/>
              </a:lnSpc>
              <a:spcBef>
                <a:spcPts val="1001"/>
              </a:spcBef>
            </a:pPr>
            <a:endParaRPr b="0" lang="en-US" sz="2800" spc="-1" strike="noStrike">
              <a:solidFill>
                <a:srgbClr val="000000"/>
              </a:solidFill>
              <a:latin typeface="Calibri"/>
            </a:endParaRPr>
          </a:p>
          <a:p>
            <a:pPr marL="280800" indent="-2804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By Gabriel Pui Cheong Fung, Jeffrey Xu Yu , Hongjun Lu, in 2005</a:t>
            </a:r>
            <a:endParaRPr b="0" lang="en-US" sz="2800" spc="-1" strike="noStrike">
              <a:solidFill>
                <a:srgbClr val="000000"/>
              </a:solidFill>
              <a:latin typeface="Calibri"/>
            </a:endParaRPr>
          </a:p>
          <a:p>
            <a:pPr marL="280800" indent="-2804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They convey how strong the relationship is between the time of news stories releasing and the time of the stock prices fluctuating in the actual market.</a:t>
            </a:r>
            <a:endParaRPr b="0" lang="en-US" sz="2800" spc="-1" strike="noStrike">
              <a:solidFill>
                <a:srgbClr val="000000"/>
              </a:solidFill>
              <a:latin typeface="Calibri"/>
            </a:endParaRPr>
          </a:p>
          <a:p>
            <a:pPr marL="280800" indent="-280440">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They proposed a systematic framework for predicting the tertiary movements of stock prices by analyzing the impacts of the news stories on the stocks by Mining Textual Documents and time series concurrently.</a:t>
            </a:r>
            <a:endParaRPr b="0" lang="en-US" sz="2800" spc="-1" strike="noStrike">
              <a:solidFill>
                <a:srgbClr val="000000"/>
              </a:solid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w="12600">
            <a:noFill/>
          </a:ln>
        </p:spPr>
        <p:txBody>
          <a:bodyPr lIns="45720" rIns="45720" anchor="ctr"/>
          <a:p>
            <a:pPr algn="ctr">
              <a:lnSpc>
                <a:spcPct val="100000"/>
              </a:lnSpc>
            </a:pPr>
            <a:r>
              <a:rPr b="0" lang="en-US" sz="2800" spc="-1" strike="noStrike">
                <a:solidFill>
                  <a:srgbClr val="000000"/>
                </a:solidFill>
                <a:latin typeface="Times New Roman"/>
                <a:ea typeface="Times New Roman"/>
              </a:rPr>
              <a:t>3. AGENT INSPIRED TRADING USING RECURRENT REINFORCEMENT LEARNING AND LSTM NEURAL NETWORKS</a:t>
            </a:r>
            <a:endParaRPr b="0" lang="en-US" sz="2800" spc="-1" strike="noStrike">
              <a:solidFill>
                <a:srgbClr val="000000"/>
              </a:solidFill>
              <a:latin typeface="Arial"/>
            </a:endParaRPr>
          </a:p>
        </p:txBody>
      </p:sp>
      <p:sp>
        <p:nvSpPr>
          <p:cNvPr id="93" name="TextShape 2"/>
          <p:cNvSpPr txBox="1"/>
          <p:nvPr/>
        </p:nvSpPr>
        <p:spPr>
          <a:xfrm>
            <a:off x="976320" y="1797840"/>
            <a:ext cx="10515240" cy="4350960"/>
          </a:xfrm>
          <a:prstGeom prst="rect">
            <a:avLst/>
          </a:prstGeom>
          <a:noFill/>
          <a:ln w="12600">
            <a:noFill/>
          </a:ln>
        </p:spPr>
        <p:txBody>
          <a:bodyPr lIns="45720" rIns="45720"/>
          <a:p>
            <a:pPr algn="just">
              <a:lnSpc>
                <a:spcPct val="100000"/>
              </a:lnSpc>
              <a:spcBef>
                <a:spcPts val="1001"/>
              </a:spcBef>
            </a:pPr>
            <a:endParaRPr b="0" lang="en-US" sz="2800" spc="-1" strike="noStrike">
              <a:solidFill>
                <a:srgbClr val="000000"/>
              </a:solidFill>
              <a:latin typeface="Calibri"/>
            </a:endParaRPr>
          </a:p>
          <a:p>
            <a:pPr marL="240480" indent="-240120" algn="just">
              <a:lnSpc>
                <a:spcPct val="100000"/>
              </a:lnSpc>
              <a:spcBef>
                <a:spcPts val="1001"/>
              </a:spcBef>
              <a:buClr>
                <a:srgbClr val="000000"/>
              </a:buClr>
              <a:buFont typeface="Arial"/>
              <a:buChar char="•"/>
            </a:pPr>
            <a:r>
              <a:rPr b="0" lang="en-US" sz="2400" spc="-1" strike="noStrike">
                <a:solidFill>
                  <a:srgbClr val="000000"/>
                </a:solidFill>
                <a:latin typeface="Times New Roman"/>
                <a:ea typeface="Times New Roman"/>
              </a:rPr>
              <a:t>By David W. Lu in 2016</a:t>
            </a:r>
            <a:endParaRPr b="0" lang="en-US" sz="2400" spc="-1" strike="noStrike">
              <a:solidFill>
                <a:srgbClr val="000000"/>
              </a:solidFill>
              <a:latin typeface="Calibri"/>
            </a:endParaRPr>
          </a:p>
          <a:p>
            <a:pPr marL="240480" indent="-240120" algn="just">
              <a:lnSpc>
                <a:spcPct val="100000"/>
              </a:lnSpc>
              <a:spcBef>
                <a:spcPts val="1001"/>
              </a:spcBef>
              <a:buClr>
                <a:srgbClr val="000000"/>
              </a:buClr>
              <a:buFont typeface="Arial"/>
              <a:buChar char="•"/>
            </a:pPr>
            <a:r>
              <a:rPr b="0" lang="en-US" sz="2400" spc="-1" strike="noStrike">
                <a:solidFill>
                  <a:srgbClr val="000000"/>
                </a:solidFill>
                <a:latin typeface="Times New Roman"/>
                <a:ea typeface="Times New Roman"/>
              </a:rPr>
              <a:t>He talks about the creation of </a:t>
            </a:r>
            <a:r>
              <a:rPr b="1" lang="en-US" sz="2400" spc="-1" strike="noStrike">
                <a:solidFill>
                  <a:srgbClr val="000000"/>
                </a:solidFill>
                <a:latin typeface="Times New Roman"/>
                <a:ea typeface="Times New Roman"/>
              </a:rPr>
              <a:t>“hedonistic”</a:t>
            </a:r>
            <a:r>
              <a:rPr b="0" lang="en-US" sz="2400" spc="-1" strike="noStrike">
                <a:solidFill>
                  <a:srgbClr val="000000"/>
                </a:solidFill>
                <a:latin typeface="Times New Roman"/>
                <a:ea typeface="Times New Roman"/>
              </a:rPr>
              <a:t> learning system. In order to accomplish similar level of performance and generality, like a human, he felt that we needed to construct and learn the knowledge directly from raw inputs, such as vision, without any hand-engineered features, which can be achieved by deep learning of neural networks particularly an LSTM by treating all the features as a function of time.</a:t>
            </a:r>
            <a:endParaRPr b="0" lang="en-US" sz="2400" spc="-1" strike="noStrike">
              <a:solidFill>
                <a:srgbClr val="000000"/>
              </a:solidFill>
              <a:latin typeface="Calibri"/>
            </a:endParaRPr>
          </a:p>
          <a:p>
            <a:pPr marL="240480" indent="-240120" algn="just">
              <a:lnSpc>
                <a:spcPct val="100000"/>
              </a:lnSpc>
              <a:spcBef>
                <a:spcPts val="1001"/>
              </a:spcBef>
              <a:buClr>
                <a:srgbClr val="000000"/>
              </a:buClr>
              <a:buFont typeface="Arial"/>
              <a:buChar char="•"/>
            </a:pPr>
            <a:r>
              <a:rPr b="0" lang="en-US" sz="2400" spc="-1" strike="noStrike">
                <a:solidFill>
                  <a:srgbClr val="000000"/>
                </a:solidFill>
                <a:latin typeface="Times New Roman"/>
                <a:ea typeface="Times New Roman"/>
              </a:rPr>
              <a:t>Combining the two, he referred it to simply as </a:t>
            </a:r>
            <a:r>
              <a:rPr b="1" lang="en-US" sz="2400" spc="-1" strike="noStrike">
                <a:solidFill>
                  <a:srgbClr val="000000"/>
                </a:solidFill>
                <a:latin typeface="Times New Roman"/>
                <a:ea typeface="Times New Roman"/>
              </a:rPr>
              <a:t>deep reinforcement learning</a:t>
            </a:r>
            <a:r>
              <a:rPr b="0" lang="en-US" sz="2400" spc="-1" strike="noStrike">
                <a:solidFill>
                  <a:srgbClr val="000000"/>
                </a:solidFill>
                <a:latin typeface="Times New Roman"/>
                <a:ea typeface="Times New Roman"/>
              </a:rPr>
              <a:t>, which could create an artificial agent.</a:t>
            </a:r>
            <a:endParaRPr b="0" lang="en-US" sz="2400" spc="-1" strike="noStrike">
              <a:solidFill>
                <a:srgbClr val="000000"/>
              </a:solid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049040" y="365040"/>
            <a:ext cx="10515240" cy="1325160"/>
          </a:xfrm>
          <a:prstGeom prst="rect">
            <a:avLst/>
          </a:prstGeom>
          <a:noFill/>
          <a:ln w="12600">
            <a:noFill/>
          </a:ln>
        </p:spPr>
        <p:txBody>
          <a:bodyPr lIns="45720" rIns="45720" anchor="ctr"/>
          <a:p>
            <a:pPr>
              <a:lnSpc>
                <a:spcPct val="100000"/>
              </a:lnSpc>
            </a:pPr>
            <a:r>
              <a:rPr b="0" lang="en-US" sz="3200" spc="-1" strike="noStrike">
                <a:solidFill>
                  <a:srgbClr val="000000"/>
                </a:solidFill>
                <a:latin typeface="Times New Roman"/>
                <a:ea typeface="Times New Roman"/>
              </a:rPr>
              <a:t>THE STRUCTURE OF THE STOCK TRADING SYSTEM</a:t>
            </a:r>
            <a:endParaRPr b="0" lang="en-US" sz="3200" spc="-1" strike="noStrike">
              <a:solidFill>
                <a:srgbClr val="000000"/>
              </a:solidFill>
              <a:latin typeface="Arial"/>
            </a:endParaRPr>
          </a:p>
        </p:txBody>
      </p:sp>
      <p:sp>
        <p:nvSpPr>
          <p:cNvPr id="95" name="TextShape 2"/>
          <p:cNvSpPr txBox="1"/>
          <p:nvPr/>
        </p:nvSpPr>
        <p:spPr>
          <a:xfrm>
            <a:off x="838080" y="1825560"/>
            <a:ext cx="10515240" cy="4350960"/>
          </a:xfrm>
          <a:prstGeom prst="rect">
            <a:avLst/>
          </a:prstGeom>
          <a:noFill/>
          <a:ln w="12600">
            <a:noFill/>
          </a:ln>
        </p:spPr>
        <p:txBody>
          <a:bodyPr lIns="45720" rIns="45720"/>
          <a:p>
            <a:pPr algn="just">
              <a:lnSpc>
                <a:spcPct val="100000"/>
              </a:lnSpc>
              <a:spcBef>
                <a:spcPts val="1001"/>
              </a:spcBef>
            </a:pPr>
            <a:endParaRPr b="0" lang="en-US" sz="2800" spc="-1" strike="noStrike">
              <a:solidFill>
                <a:srgbClr val="000000"/>
              </a:solidFill>
              <a:latin typeface="Calibri"/>
            </a:endParaRPr>
          </a:p>
          <a:p>
            <a:pPr marL="280800" indent="-280440" algn="just">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By Jae Won Lee, an article published more than a decade ago, in 2006</a:t>
            </a:r>
            <a:endParaRPr b="0" lang="en-US" sz="2800" spc="-1" strike="noStrike">
              <a:solidFill>
                <a:srgbClr val="000000"/>
              </a:solidFill>
              <a:latin typeface="Calibri"/>
            </a:endParaRPr>
          </a:p>
          <a:p>
            <a:pPr marL="280800" indent="-280440" algn="just">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Conveys how the dynamics have been shifting in terms of stock market analysis.</a:t>
            </a:r>
            <a:endParaRPr b="0" lang="en-US" sz="2800" spc="-1" strike="noStrike">
              <a:solidFill>
                <a:srgbClr val="000000"/>
              </a:solidFill>
              <a:latin typeface="Calibri"/>
            </a:endParaRPr>
          </a:p>
          <a:p>
            <a:pPr marL="280800" indent="-280440" algn="just">
              <a:lnSpc>
                <a:spcPct val="100000"/>
              </a:lnSpc>
              <a:spcBef>
                <a:spcPts val="1001"/>
              </a:spcBef>
              <a:buClr>
                <a:srgbClr val="000000"/>
              </a:buClr>
              <a:buFont typeface="Arial"/>
              <a:buChar char="•"/>
            </a:pPr>
            <a:r>
              <a:rPr b="0" lang="en-US" sz="2800" spc="-1" strike="noStrike">
                <a:solidFill>
                  <a:srgbClr val="000000"/>
                </a:solidFill>
                <a:latin typeface="Times New Roman"/>
                <a:ea typeface="Times New Roman"/>
              </a:rPr>
              <a:t>Gives the insight on why automation in stock market analysis is important in the first place and he talks about using Deep Learning techniques and </a:t>
            </a:r>
            <a:r>
              <a:rPr b="0" i="1" lang="en-US" sz="2800" spc="-1" strike="noStrike">
                <a:solidFill>
                  <a:srgbClr val="000000"/>
                </a:solidFill>
                <a:latin typeface="Times New Roman"/>
                <a:ea typeface="Times New Roman"/>
              </a:rPr>
              <a:t>compares</a:t>
            </a:r>
            <a:r>
              <a:rPr b="0" lang="en-US" sz="2800" spc="-1" strike="noStrike">
                <a:solidFill>
                  <a:srgbClr val="000000"/>
                </a:solidFill>
                <a:latin typeface="Times New Roman"/>
                <a:ea typeface="Times New Roman"/>
              </a:rPr>
              <a:t> the use of a </a:t>
            </a:r>
            <a:r>
              <a:rPr b="1" lang="en-US" sz="2800" spc="-1" strike="noStrike">
                <a:solidFill>
                  <a:srgbClr val="000000"/>
                </a:solidFill>
                <a:latin typeface="Times New Roman"/>
                <a:ea typeface="Times New Roman"/>
              </a:rPr>
              <a:t>CNN</a:t>
            </a:r>
            <a:r>
              <a:rPr b="0" lang="en-US" sz="2800" spc="-1" strike="noStrike">
                <a:solidFill>
                  <a:srgbClr val="000000"/>
                </a:solidFill>
                <a:latin typeface="Times New Roman"/>
                <a:ea typeface="Times New Roman"/>
              </a:rPr>
              <a:t> as opposed to </a:t>
            </a:r>
            <a:r>
              <a:rPr b="1" lang="en-US" sz="2800" spc="-1" strike="noStrike">
                <a:solidFill>
                  <a:srgbClr val="000000"/>
                </a:solidFill>
                <a:latin typeface="Times New Roman"/>
                <a:ea typeface="Times New Roman"/>
              </a:rPr>
              <a:t>LSTM. </a:t>
            </a:r>
            <a:endParaRPr b="0" lang="en-US" sz="2800" spc="-1" strike="noStrike">
              <a:solidFill>
                <a:srgbClr val="000000"/>
              </a:solid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242</TotalTime>
  <Application>LibreOffice/5.4.0.3$Windows_x86 LibreOffice_project/7556cbc6811c9d992f4064ab9287069087d7f62c</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2019-03-02T01:22:59Z</dcterms:modified>
  <cp:revision>11</cp:revision>
  <dc:subject/>
  <dc:title/>
</cp:coreProperties>
</file>