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8724900" y="365125"/>
            <a:ext cx="2628900" cy="5811838"/>
          </a:xfrm>
          <a:prstGeom prst="rect">
            <a:avLst/>
          </a:prstGeom>
        </p:spPr>
        <p:txBody>
          <a:bodyPr/>
          <a:lstStyle/>
          <a:p>
            <a:pPr/>
            <a:r>
              <a:t>Title Text</a:t>
            </a:r>
          </a:p>
        </p:txBody>
      </p:sp>
      <p:sp>
        <p:nvSpPr>
          <p:cNvPr id="102"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39787" y="2057400"/>
            <a:ext cx="3932238"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81" y="6404294"/>
            <a:ext cx="258620"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xfrm>
            <a:off x="1043492" y="527123"/>
            <a:ext cx="10101430" cy="2226836"/>
          </a:xfrm>
          <a:prstGeom prst="rect">
            <a:avLst/>
          </a:prstGeom>
        </p:spPr>
        <p:txBody>
          <a:bodyPr/>
          <a:lstStyle/>
          <a:p>
            <a:pPr>
              <a:defRPr sz="4800">
                <a:latin typeface="Times New Roman"/>
                <a:ea typeface="Times New Roman"/>
                <a:cs typeface="Times New Roman"/>
                <a:sym typeface="Times New Roman"/>
              </a:defRPr>
            </a:pPr>
            <a:r>
              <a:t>STOCK MARKET ANALYSIS AND PREDICTION USING Q LEARNING</a:t>
            </a:r>
          </a:p>
          <a:p>
            <a:pPr>
              <a:defRPr sz="4800">
                <a:latin typeface="Times New Roman"/>
                <a:ea typeface="Times New Roman"/>
                <a:cs typeface="Times New Roman"/>
                <a:sym typeface="Times New Roman"/>
              </a:defRPr>
            </a:pPr>
            <a:r>
              <a:t>AND DEEP LEARNING</a:t>
            </a:r>
          </a:p>
        </p:txBody>
      </p:sp>
      <p:sp>
        <p:nvSpPr>
          <p:cNvPr id="113" name="Subtitle 2"/>
          <p:cNvSpPr txBox="1"/>
          <p:nvPr>
            <p:ph type="subTitle" sz="half" idx="1"/>
          </p:nvPr>
        </p:nvSpPr>
        <p:spPr>
          <a:xfrm>
            <a:off x="1524000" y="3030964"/>
            <a:ext cx="9144000" cy="2226836"/>
          </a:xfrm>
          <a:prstGeom prst="rect">
            <a:avLst/>
          </a:prstGeom>
        </p:spPr>
        <p:txBody>
          <a:bodyPr/>
          <a:lstStyle/>
          <a:p>
            <a:pPr>
              <a:lnSpc>
                <a:spcPct val="120000"/>
              </a:lnSpc>
              <a:defRPr sz="1800">
                <a:latin typeface="Times New Roman"/>
                <a:ea typeface="Times New Roman"/>
                <a:cs typeface="Times New Roman"/>
                <a:sym typeface="Times New Roman"/>
              </a:defRPr>
            </a:pPr>
            <a:r>
              <a:t>Group A-62</a:t>
            </a:r>
          </a:p>
          <a:p>
            <a:pPr>
              <a:lnSpc>
                <a:spcPct val="100000"/>
              </a:lnSpc>
              <a:defRPr sz="1800">
                <a:latin typeface="Times New Roman"/>
                <a:ea typeface="Times New Roman"/>
                <a:cs typeface="Times New Roman"/>
                <a:sym typeface="Times New Roman"/>
              </a:defRPr>
            </a:pPr>
            <a:br/>
            <a:r>
              <a:t>Pranav Agarwal - RA1511008010087</a:t>
            </a:r>
            <a:br/>
            <a:r>
              <a:t>Harsh Sharma - RA1511008010161</a:t>
            </a:r>
            <a:br/>
            <a:r>
              <a:t>Maharshi Chattopadhyay - RA1511008010175</a:t>
            </a:r>
            <a:br/>
            <a:r>
              <a:t>Aman Choudhary - RA1511008010301</a:t>
            </a:r>
            <a:br/>
            <a:r>
              <a:t>Vanshika Chaturvedi - RA1511008010303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Content Placeholder 2"/>
          <p:cNvSpPr txBox="1"/>
          <p:nvPr>
            <p:ph type="body" idx="1"/>
          </p:nvPr>
        </p:nvSpPr>
        <p:spPr>
          <a:xfrm>
            <a:off x="838200" y="1825625"/>
            <a:ext cx="10515600" cy="4351338"/>
          </a:xfrm>
          <a:prstGeom prst="rect">
            <a:avLst/>
          </a:prstGeom>
        </p:spPr>
        <p:txBody>
          <a:bodyPr/>
          <a:lstStyle/>
          <a:p>
            <a:pPr marL="0" indent="0" algn="just">
              <a:buSzTx/>
              <a:buNone/>
              <a:defRPr>
                <a:latin typeface="Times New Roman"/>
                <a:ea typeface="Times New Roman"/>
                <a:cs typeface="Times New Roman"/>
                <a:sym typeface="Times New Roman"/>
              </a:defRPr>
            </a:pPr>
            <a:r>
              <a:t>In this project we follow a mixed approach of combining both the implementations of a </a:t>
            </a:r>
            <a:r>
              <a:rPr i="1"/>
              <a:t>robust</a:t>
            </a:r>
            <a:r>
              <a:t> </a:t>
            </a:r>
            <a:r>
              <a:rPr b="1"/>
              <a:t>Q-Learning</a:t>
            </a:r>
            <a:r>
              <a:t> model and information gathered from various sources that may have big impact on the stock market and supplying this additional information to better learn an optimal policy/strategy.</a:t>
            </a:r>
          </a:p>
          <a:p>
            <a:pPr marL="0" indent="0" algn="just">
              <a:buSzTx/>
              <a:buNone/>
              <a:defRPr>
                <a:latin typeface="Times New Roman"/>
                <a:ea typeface="Times New Roman"/>
                <a:cs typeface="Times New Roman"/>
                <a:sym typeface="Times New Roman"/>
              </a:defRPr>
            </a:pPr>
            <a:r>
              <a:t>Thus the agent not only just learns an optimal trading strategy based on historical prices but also on additional information based on text analysis and </a:t>
            </a:r>
            <a:r>
              <a:rPr i="1"/>
              <a:t>trend</a:t>
            </a:r>
            <a:r>
              <a:t> of the market to make an informed decision.</a:t>
            </a:r>
          </a:p>
        </p:txBody>
      </p:sp>
      <p:sp>
        <p:nvSpPr>
          <p:cNvPr id="140" name="Title 1"/>
          <p:cNvSpPr txBox="1"/>
          <p:nvPr>
            <p:ph type="title"/>
          </p:nvPr>
        </p:nvSpPr>
        <p:spPr>
          <a:xfrm>
            <a:off x="1048869" y="365125"/>
            <a:ext cx="10515601" cy="1325563"/>
          </a:xfrm>
          <a:prstGeom prst="rect">
            <a:avLst/>
          </a:prstGeom>
        </p:spPr>
        <p:txBody>
          <a:bodyPr/>
          <a:lstStyle>
            <a:lvl1pPr>
              <a:defRPr sz="3200">
                <a:latin typeface="Times New Roman"/>
                <a:ea typeface="Times New Roman"/>
                <a:cs typeface="Times New Roman"/>
                <a:sym typeface="Times New Roman"/>
              </a:defRPr>
            </a:lvl1pPr>
          </a:lstStyle>
          <a:p>
            <a:pPr/>
            <a:r>
              <a:t>THE STRUCTURE OF THE STOCK TRADING SYSTEM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FACTORS AFFECTING STOCK PRICE</a:t>
            </a:r>
          </a:p>
        </p:txBody>
      </p:sp>
      <p:sp>
        <p:nvSpPr>
          <p:cNvPr id="143" name="Content Placeholder 2"/>
          <p:cNvSpPr txBox="1"/>
          <p:nvPr>
            <p:ph type="body" idx="1"/>
          </p:nvPr>
        </p:nvSpPr>
        <p:spPr>
          <a:xfrm>
            <a:off x="838200" y="1825625"/>
            <a:ext cx="10515600" cy="4351338"/>
          </a:xfrm>
          <a:prstGeom prst="rect">
            <a:avLst/>
          </a:prstGeom>
        </p:spPr>
        <p:txBody>
          <a:bodyPr/>
          <a:lstStyle/>
          <a:p>
            <a:pPr marL="0" indent="0">
              <a:buSzTx/>
              <a:buNone/>
            </a:pPr>
          </a:p>
          <a:p>
            <a:pPr marL="0" indent="0">
              <a:buSzTx/>
              <a:buNone/>
              <a:defRPr>
                <a:latin typeface="Times New Roman"/>
                <a:ea typeface="Times New Roman"/>
                <a:cs typeface="Times New Roman"/>
                <a:sym typeface="Times New Roman"/>
              </a:defRPr>
            </a:pPr>
            <a:r>
              <a:t>After a thorough analysis of the stock market, these factors were brought into light that most affects the rise/fall of prices of an asset in the market.</a:t>
            </a:r>
          </a:p>
          <a:p>
            <a:pPr>
              <a:defRPr>
                <a:latin typeface="Times New Roman"/>
                <a:ea typeface="Times New Roman"/>
                <a:cs typeface="Times New Roman"/>
                <a:sym typeface="Times New Roman"/>
              </a:defRPr>
            </a:pPr>
            <a:r>
              <a:t>Industry performance</a:t>
            </a:r>
          </a:p>
          <a:p>
            <a:pPr>
              <a:defRPr>
                <a:latin typeface="Times New Roman"/>
                <a:ea typeface="Times New Roman"/>
                <a:cs typeface="Times New Roman"/>
                <a:sym typeface="Times New Roman"/>
              </a:defRPr>
            </a:pPr>
            <a:r>
              <a:t>Investor sentiment</a:t>
            </a:r>
          </a:p>
          <a:p>
            <a:pPr>
              <a:defRPr>
                <a:latin typeface="Times New Roman"/>
                <a:ea typeface="Times New Roman"/>
                <a:cs typeface="Times New Roman"/>
                <a:sym typeface="Times New Roman"/>
              </a:defRPr>
            </a:pPr>
            <a:r>
              <a:t>Interest rates</a:t>
            </a:r>
          </a:p>
          <a:p>
            <a:pPr>
              <a:defRPr>
                <a:latin typeface="Times New Roman"/>
                <a:ea typeface="Times New Roman"/>
                <a:cs typeface="Times New Roman"/>
                <a:sym typeface="Times New Roman"/>
              </a:defRPr>
            </a:pPr>
            <a:r>
              <a:t>Change in economic policies</a:t>
            </a:r>
          </a:p>
          <a:p>
            <a:pPr>
              <a:defRPr>
                <a:latin typeface="Times New Roman"/>
                <a:ea typeface="Times New Roman"/>
                <a:cs typeface="Times New Roman"/>
                <a:sym typeface="Times New Roman"/>
              </a:defRPr>
            </a:pPr>
            <a:r>
              <a:t>Value of country’s currency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INDUSTRY PERFORMANCE</a:t>
            </a:r>
          </a:p>
        </p:txBody>
      </p:sp>
      <p:sp>
        <p:nvSpPr>
          <p:cNvPr id="146" name="Content Placeholder 2"/>
          <p:cNvSpPr txBox="1"/>
          <p:nvPr>
            <p:ph type="body" idx="1"/>
          </p:nvPr>
        </p:nvSpPr>
        <p:spPr>
          <a:xfrm>
            <a:off x="838200" y="1825625"/>
            <a:ext cx="10515600" cy="4351338"/>
          </a:xfrm>
          <a:prstGeom prst="rect">
            <a:avLst/>
          </a:prstGeom>
        </p:spPr>
        <p:txBody>
          <a:bodyPr/>
          <a:lstStyle/>
          <a:p>
            <a:pPr marL="0" indent="0" algn="just">
              <a:buSzTx/>
              <a:buNone/>
              <a:defRPr>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More often than not, the stock price of the companies in the same industry will move in tandem with each other. But sometimes, the stock price of a company will benefit from a piece of bad news for its competitor if the companies are competing for the same market.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INVESTOR SENTIMENT</a:t>
            </a:r>
          </a:p>
        </p:txBody>
      </p:sp>
      <p:sp>
        <p:nvSpPr>
          <p:cNvPr id="149" name="Content Placeholder 2"/>
          <p:cNvSpPr txBox="1"/>
          <p:nvPr>
            <p:ph type="body" idx="1"/>
          </p:nvPr>
        </p:nvSpPr>
        <p:spPr>
          <a:xfrm>
            <a:off x="838200" y="1825625"/>
            <a:ext cx="10515600" cy="4351338"/>
          </a:xfrm>
          <a:prstGeom prst="rect">
            <a:avLst/>
          </a:prstGeom>
        </p:spPr>
        <p:txBody>
          <a:bodyPr/>
          <a:lstStyle/>
          <a:p>
            <a:pPr marL="0" indent="0" algn="just">
              <a:buSzTx/>
              <a:buNone/>
            </a:pPr>
            <a:r>
              <a:t>Investor or confidence can cause the market to go up or down, in one       of the two ways:</a:t>
            </a:r>
          </a:p>
          <a:p>
            <a:pPr algn="just">
              <a:defRPr b="1"/>
            </a:pPr>
            <a:r>
              <a:t>bull market –</a:t>
            </a:r>
            <a:r>
              <a:rPr b="0"/>
              <a:t> a strong stock market where stock prices are rising and investor confidence is growing. In short, an economic boom.</a:t>
            </a:r>
            <a:endParaRPr b="0"/>
          </a:p>
          <a:p>
            <a:pPr algn="just">
              <a:defRPr b="1"/>
            </a:pPr>
            <a:r>
              <a:t>bear market –</a:t>
            </a:r>
            <a:r>
              <a:rPr b="0"/>
              <a:t> a weak market where stock prices are falling and investor confidence is fading. In short, an economic recession.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INTEREST RATES</a:t>
            </a:r>
          </a:p>
        </p:txBody>
      </p:sp>
      <p:sp>
        <p:nvSpPr>
          <p:cNvPr id="152" name="Content Placeholder 2"/>
          <p:cNvSpPr txBox="1"/>
          <p:nvPr>
            <p:ph type="body" idx="1"/>
          </p:nvPr>
        </p:nvSpPr>
        <p:spPr>
          <a:xfrm>
            <a:off x="838200" y="1825625"/>
            <a:ext cx="10515600" cy="4351338"/>
          </a:xfrm>
          <a:prstGeom prst="rect">
            <a:avLst/>
          </a:prstGeom>
        </p:spPr>
        <p:txBody>
          <a:bodyPr/>
          <a:lstStyle/>
          <a:p>
            <a:pPr marL="0" indent="0" algn="just">
              <a:buSzTx/>
              <a:buNone/>
              <a:defRPr>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If a company borrows money to expand and improve its business, higher interest rates will affect the cost of its debt. This can reduce company profits and the dividends it pays shareholders. As a result, its share price may drop. And, in times of higher interest rates, investments that pay interest tend to be more attractive to investors than stocks.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CHANGE IN ECONOMIC POLICY</a:t>
            </a:r>
          </a:p>
        </p:txBody>
      </p:sp>
      <p:sp>
        <p:nvSpPr>
          <p:cNvPr id="155" name="Content Placeholder 2"/>
          <p:cNvSpPr txBox="1"/>
          <p:nvPr>
            <p:ph type="body" idx="1"/>
          </p:nvPr>
        </p:nvSpPr>
        <p:spPr>
          <a:xfrm>
            <a:off x="838200" y="1825625"/>
            <a:ext cx="10515600" cy="4351338"/>
          </a:xfrm>
          <a:prstGeom prst="rect">
            <a:avLst/>
          </a:prstGeom>
        </p:spPr>
        <p:txBody>
          <a:bodyPr/>
          <a:lstStyle/>
          <a:p>
            <a:pPr marL="0" indent="0" algn="just">
              <a:buSzTx/>
              <a:buNone/>
              <a:defRPr>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If a new government comes into power, or the board member of a company changes, it may decide to make new policies. Sometimes these changes can be seen as good for business, and sometimes not. They may lead to changes in inflation and interest rates, which in turn may affect stock prices.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VALUE OF COUNTRY’S CURRENCY</a:t>
            </a:r>
          </a:p>
        </p:txBody>
      </p:sp>
      <p:sp>
        <p:nvSpPr>
          <p:cNvPr id="158" name="Content Placeholder 2"/>
          <p:cNvSpPr txBox="1"/>
          <p:nvPr>
            <p:ph type="body" idx="1"/>
          </p:nvPr>
        </p:nvSpPr>
        <p:spPr>
          <a:xfrm>
            <a:off x="838200" y="1825625"/>
            <a:ext cx="10515600" cy="4351338"/>
          </a:xfrm>
          <a:prstGeom prst="rect">
            <a:avLst/>
          </a:prstGeom>
        </p:spPr>
        <p:txBody>
          <a:bodyPr/>
          <a:lstStyle/>
          <a:p>
            <a:pPr marL="0" indent="0" algn="just">
              <a:buSzTx/>
              <a:buNone/>
              <a:defRPr>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Many companies sell products to buyers in other countries. If their currency rises, their customers will have to spend more to buy their goods. This can drive down sales, which in turn can lead to lower stock prices. When the price of the currency falls, it makes it cheaper for others to buy our products. This can make stock prices rise.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WHY Q LEARNING ?</a:t>
            </a:r>
          </a:p>
        </p:txBody>
      </p:sp>
      <p:sp>
        <p:nvSpPr>
          <p:cNvPr id="161" name="Content Placeholder 2"/>
          <p:cNvSpPr txBox="1"/>
          <p:nvPr>
            <p:ph type="body" idx="1"/>
          </p:nvPr>
        </p:nvSpPr>
        <p:spPr>
          <a:xfrm>
            <a:off x="838200" y="1825625"/>
            <a:ext cx="10515600" cy="4351338"/>
          </a:xfrm>
          <a:prstGeom prst="rect">
            <a:avLst/>
          </a:prstGeom>
        </p:spPr>
        <p:txBody>
          <a:bodyPr/>
          <a:lstStyle/>
          <a:p>
            <a:pPr marL="0" indent="0" algn="just">
              <a:buSzTx/>
              <a:buNone/>
              <a:defRPr>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Initially when stock market automation was done using Machine Learning, while the system worked well for learning previous historical values in tandem and predicting whether the market will fall or rise based on previous values of a certain trade stock, it could never properly maximize the profit outcome. Using Q-Learning (or maybe TD Learning) we hope to successfully solve this problem by telling the user when to buy, hold or sell certain stocks.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WHY Q LEARNING ?</a:t>
            </a:r>
          </a:p>
        </p:txBody>
      </p:sp>
      <p:sp>
        <p:nvSpPr>
          <p:cNvPr id="164" name="Content Placeholder 2"/>
          <p:cNvSpPr txBox="1"/>
          <p:nvPr>
            <p:ph type="body" idx="1"/>
          </p:nvPr>
        </p:nvSpPr>
        <p:spPr>
          <a:xfrm>
            <a:off x="838200" y="1825625"/>
            <a:ext cx="10515600" cy="4351338"/>
          </a:xfrm>
          <a:prstGeom prst="rect">
            <a:avLst/>
          </a:prstGeom>
        </p:spPr>
        <p:txBody>
          <a:bodyPr/>
          <a:lstStyle/>
          <a:p>
            <a:pPr marL="0" indent="0">
              <a:buSzTx/>
              <a:buNone/>
              <a:defRPr>
                <a:latin typeface="Times New Roman"/>
                <a:ea typeface="Times New Roman"/>
                <a:cs typeface="Times New Roman"/>
                <a:sym typeface="Times New Roman"/>
              </a:defRPr>
            </a:pPr>
          </a:p>
          <a:p>
            <a:pPr marL="0" indent="0">
              <a:buSzTx/>
              <a:buNone/>
              <a:defRPr>
                <a:latin typeface="Times New Roman"/>
                <a:ea typeface="Times New Roman"/>
                <a:cs typeface="Times New Roman"/>
                <a:sym typeface="Times New Roman"/>
              </a:defRPr>
            </a:pPr>
          </a:p>
          <a:p>
            <a:pPr marL="0" indent="0">
              <a:buSzTx/>
              <a:buNone/>
              <a:defRPr>
                <a:latin typeface="Times New Roman"/>
                <a:ea typeface="Times New Roman"/>
                <a:cs typeface="Times New Roman"/>
                <a:sym typeface="Times New Roman"/>
              </a:defRPr>
            </a:pPr>
            <a:r>
              <a:t>We can also choose to compare different stock options, for a user to maximize his profit by making sure he doesn’t put all his eggs in one basket and instead divide this total capital in the most optimized way. This can be obtained by calculating the Sharpe Ratio.</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SHARPE RATIO</a:t>
            </a:r>
          </a:p>
        </p:txBody>
      </p:sp>
      <p:sp>
        <p:nvSpPr>
          <p:cNvPr id="167" name="Content Placeholder 2"/>
          <p:cNvSpPr txBox="1"/>
          <p:nvPr>
            <p:ph type="body" idx="1"/>
          </p:nvPr>
        </p:nvSpPr>
        <p:spPr>
          <a:xfrm>
            <a:off x="838200" y="1825625"/>
            <a:ext cx="10515600" cy="4351338"/>
          </a:xfrm>
          <a:prstGeom prst="rect">
            <a:avLst/>
          </a:prstGeom>
        </p:spPr>
        <p:txBody>
          <a:bodyPr/>
          <a:lstStyle>
            <a:lvl1pPr marL="0" indent="0" algn="just">
              <a:buSzTx/>
              <a:buNone/>
              <a:defRPr>
                <a:latin typeface="Times New Roman"/>
                <a:ea typeface="Times New Roman"/>
                <a:cs typeface="Times New Roman"/>
                <a:sym typeface="Times New Roman"/>
              </a:defRPr>
            </a:lvl1pPr>
          </a:lstStyle>
          <a:p>
            <a:pPr/>
            <a:r>
              <a:t>Sharpe Ratio is defined as the ratio is the average return earned in excess of the risk-free rate per unit of volatility or total risk. The Sharpe ratio is calculated as follows:</a:t>
            </a:r>
          </a:p>
        </p:txBody>
      </p:sp>
      <p:pic>
        <p:nvPicPr>
          <p:cNvPr id="168" name="Picture 6" descr="Picture 6"/>
          <p:cNvPicPr>
            <a:picLocks noChangeAspect="1"/>
          </p:cNvPicPr>
          <p:nvPr/>
        </p:nvPicPr>
        <p:blipFill>
          <a:blip r:embed="rId2">
            <a:extLst/>
          </a:blip>
          <a:srcRect l="6039" t="33462" r="16530" b="0"/>
          <a:stretch>
            <a:fillRect/>
          </a:stretch>
        </p:blipFill>
        <p:spPr>
          <a:xfrm>
            <a:off x="2700168" y="3206412"/>
            <a:ext cx="5981253" cy="310548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INRODUCTION</a:t>
            </a:r>
          </a:p>
        </p:txBody>
      </p:sp>
      <p:sp>
        <p:nvSpPr>
          <p:cNvPr id="116" name="Content Placeholder 2"/>
          <p:cNvSpPr txBox="1"/>
          <p:nvPr>
            <p:ph type="body" idx="1"/>
          </p:nvPr>
        </p:nvSpPr>
        <p:spPr>
          <a:xfrm>
            <a:off x="838199" y="1950033"/>
            <a:ext cx="10515601" cy="4351339"/>
          </a:xfrm>
          <a:prstGeom prst="rect">
            <a:avLst/>
          </a:prstGeom>
        </p:spPr>
        <p:txBody>
          <a:bodyPr/>
          <a:lstStyle/>
          <a:p>
            <a:pPr marL="0" indent="0">
              <a:buSzTx/>
              <a:buNone/>
              <a:defRPr>
                <a:latin typeface="Times New Roman"/>
                <a:ea typeface="Times New Roman"/>
                <a:cs typeface="Times New Roman"/>
                <a:sym typeface="Times New Roman"/>
              </a:defRPr>
            </a:pPr>
          </a:p>
          <a:p>
            <a:pPr marL="0" indent="0">
              <a:buSzTx/>
              <a:buNone/>
              <a:defRPr>
                <a:latin typeface="Times New Roman"/>
                <a:ea typeface="Times New Roman"/>
                <a:cs typeface="Times New Roman"/>
                <a:sym typeface="Times New Roman"/>
              </a:defRPr>
            </a:pPr>
            <a:r>
              <a:rPr b="1"/>
              <a:t>Stock market</a:t>
            </a:r>
            <a:r>
              <a:t> </a:t>
            </a:r>
            <a:r>
              <a:rPr b="1"/>
              <a:t>prediction</a:t>
            </a:r>
            <a:r>
              <a:t> : act of trying to determine the </a:t>
            </a:r>
            <a:r>
              <a:rPr i="1"/>
              <a:t>future value</a:t>
            </a:r>
            <a:r>
              <a:t> of a company stock or other financial instrument traded on an exchange. </a:t>
            </a:r>
          </a:p>
          <a:p>
            <a:pPr marL="0" indent="0">
              <a:buSzTx/>
              <a:buNone/>
              <a:defRPr>
                <a:latin typeface="Times New Roman"/>
                <a:ea typeface="Times New Roman"/>
                <a:cs typeface="Times New Roman"/>
                <a:sym typeface="Times New Roman"/>
              </a:defRPr>
            </a:pPr>
          </a:p>
          <a:p>
            <a:pPr marL="0" indent="0">
              <a:buSzTx/>
              <a:buNone/>
              <a:defRPr>
                <a:latin typeface="Times New Roman"/>
                <a:ea typeface="Times New Roman"/>
                <a:cs typeface="Times New Roman"/>
                <a:sym typeface="Times New Roman"/>
              </a:defRPr>
            </a:pPr>
            <a:r>
              <a:rPr b="1"/>
              <a:t>Successful prediction :</a:t>
            </a:r>
            <a:r>
              <a:t> future price could yield significant profit.</a:t>
            </a:r>
          </a:p>
          <a:p>
            <a:pPr marL="0" indent="0">
              <a:buSzTx/>
              <a:buNone/>
              <a:defRPr>
                <a:latin typeface="Times New Roman"/>
                <a:ea typeface="Times New Roman"/>
                <a:cs typeface="Times New Roman"/>
                <a:sym typeface="Times New Roman"/>
              </a:defRPr>
            </a:pPr>
          </a:p>
          <a:p>
            <a:pPr marL="0" indent="0">
              <a:buSzTx/>
              <a:buNone/>
              <a:defRPr>
                <a:latin typeface="Times New Roman"/>
                <a:ea typeface="Times New Roman"/>
                <a:cs typeface="Times New Roman"/>
                <a:sym typeface="Times New Roman"/>
              </a:defRPr>
            </a:pPr>
            <a:r>
              <a:rPr b="1"/>
              <a:t>Algorithmic trading :</a:t>
            </a:r>
            <a:r>
              <a:t> following  a defined set of instructions for placing a trade in order to generate profits at a speed and frequency that is impossible for a human trader.</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itle 1"/>
          <p:cNvSpPr txBox="1"/>
          <p:nvPr>
            <p:ph type="title"/>
          </p:nvPr>
        </p:nvSpPr>
        <p:spPr>
          <a:xfrm>
            <a:off x="838200" y="365125"/>
            <a:ext cx="10515600" cy="45719"/>
          </a:xfrm>
          <a:prstGeom prst="rect">
            <a:avLst/>
          </a:prstGeom>
        </p:spPr>
        <p:txBody>
          <a:bodyPr/>
          <a:lstStyle/>
          <a:p>
            <a:pPr defTabSz="365758">
              <a:defRPr sz="1500"/>
            </a:pPr>
          </a:p>
        </p:txBody>
      </p:sp>
      <p:sp>
        <p:nvSpPr>
          <p:cNvPr id="171" name="Content Placeholder 2"/>
          <p:cNvSpPr txBox="1"/>
          <p:nvPr>
            <p:ph type="body" idx="1"/>
          </p:nvPr>
        </p:nvSpPr>
        <p:spPr>
          <a:xfrm>
            <a:off x="838200" y="817578"/>
            <a:ext cx="10515600" cy="5359387"/>
          </a:xfrm>
          <a:prstGeom prst="rect">
            <a:avLst/>
          </a:prstGeom>
        </p:spPr>
        <p:txBody>
          <a:bodyPr/>
          <a:lstStyle/>
          <a:p>
            <a:pPr marL="0" indent="0">
              <a:buSzTx/>
              <a:buNone/>
              <a:defRPr sz="2400">
                <a:latin typeface="Times New Roman"/>
                <a:ea typeface="Times New Roman"/>
                <a:cs typeface="Times New Roman"/>
                <a:sym typeface="Times New Roman"/>
              </a:defRPr>
            </a:pPr>
            <a:r>
              <a:t>A Sharpe Ratio obtained between:</a:t>
            </a:r>
          </a:p>
          <a:p>
            <a:pPr>
              <a:defRPr sz="2400">
                <a:latin typeface="Times New Roman"/>
                <a:ea typeface="Times New Roman"/>
                <a:cs typeface="Times New Roman"/>
                <a:sym typeface="Times New Roman"/>
              </a:defRPr>
            </a:pPr>
            <a:r>
              <a:t>0-1 is a Safe Investment</a:t>
            </a:r>
          </a:p>
          <a:p>
            <a:pPr>
              <a:defRPr sz="2400">
                <a:latin typeface="Times New Roman"/>
                <a:ea typeface="Times New Roman"/>
                <a:cs typeface="Times New Roman"/>
                <a:sym typeface="Times New Roman"/>
              </a:defRPr>
            </a:pPr>
            <a:r>
              <a:t>1-2 is a Good Investment</a:t>
            </a:r>
          </a:p>
          <a:p>
            <a:pPr>
              <a:defRPr sz="2400">
                <a:latin typeface="Times New Roman"/>
                <a:ea typeface="Times New Roman"/>
                <a:cs typeface="Times New Roman"/>
                <a:sym typeface="Times New Roman"/>
              </a:defRPr>
            </a:pPr>
            <a:r>
              <a:t>2-3 is a Very Good Investment</a:t>
            </a:r>
          </a:p>
          <a:p>
            <a:pPr>
              <a:defRPr sz="2400">
                <a:latin typeface="Times New Roman"/>
                <a:ea typeface="Times New Roman"/>
                <a:cs typeface="Times New Roman"/>
                <a:sym typeface="Times New Roman"/>
              </a:defRPr>
            </a:pPr>
            <a:r>
              <a:t>3 and a above is an Excellent Investment</a:t>
            </a:r>
          </a:p>
          <a:p>
            <a:pPr>
              <a:defRPr sz="2400">
                <a:latin typeface="Times New Roman"/>
                <a:ea typeface="Times New Roman"/>
                <a:cs typeface="Times New Roman"/>
                <a:sym typeface="Times New Roman"/>
              </a:defRPr>
            </a:pPr>
          </a:p>
          <a:p>
            <a:pPr marL="0" indent="0">
              <a:buSzTx/>
              <a:buNone/>
              <a:defRPr sz="2400">
                <a:latin typeface="Times New Roman"/>
                <a:ea typeface="Times New Roman"/>
                <a:cs typeface="Times New Roman"/>
                <a:sym typeface="Times New Roman"/>
              </a:defRPr>
            </a:pPr>
            <a:r>
              <a:t>We hope to achieve a Sharpe Ratio between 2.2 and 2.6 in a our project as a development on the various pre existing one’s, all ranging between 1.4 and  2.1, by combining multiple features such as Q-Learning, LSTM Deep Learning Network and Text Mining and Analysis of factors that affect the stock market.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xfrm>
            <a:off x="838200" y="365125"/>
            <a:ext cx="10515600" cy="1325563"/>
          </a:xfrm>
          <a:prstGeom prst="rect">
            <a:avLst/>
          </a:prstGeom>
        </p:spPr>
        <p:txBody>
          <a:bodyPr/>
          <a:lstStyle>
            <a:lvl1pPr algn="ctr">
              <a:defRPr sz="4800">
                <a:latin typeface="Times New Roman"/>
                <a:ea typeface="Times New Roman"/>
                <a:cs typeface="Times New Roman"/>
                <a:sym typeface="Times New Roman"/>
              </a:defRPr>
            </a:lvl1pPr>
          </a:lstStyle>
          <a:p>
            <a:pPr/>
            <a:r>
              <a:t>EXISTING SYSTEM</a:t>
            </a:r>
          </a:p>
        </p:txBody>
      </p:sp>
      <p:sp>
        <p:nvSpPr>
          <p:cNvPr id="174" name="Content Placeholder 2"/>
          <p:cNvSpPr txBox="1"/>
          <p:nvPr>
            <p:ph type="body" idx="1"/>
          </p:nvPr>
        </p:nvSpPr>
        <p:spPr>
          <a:xfrm>
            <a:off x="838200" y="1825625"/>
            <a:ext cx="10515600" cy="4351338"/>
          </a:xfrm>
          <a:prstGeom prst="rect">
            <a:avLst/>
          </a:prstGeom>
        </p:spPr>
        <p:txBody>
          <a:bodyPr/>
          <a:lstStyle/>
          <a:p>
            <a:pPr marL="0" indent="0" algn="just">
              <a:buSzTx/>
              <a:buNone/>
              <a:defRPr sz="2400">
                <a:latin typeface="Times New Roman"/>
                <a:ea typeface="Times New Roman"/>
                <a:cs typeface="Times New Roman"/>
                <a:sym typeface="Times New Roman"/>
              </a:defRPr>
            </a:pPr>
            <a:r>
              <a:t>In “Agent Inspired Trading Using Recurrent Reinforcement Learning and LSTM Neural Networks” by David W. Lu, he gives us valuable Insight on how and why he uses a Recurrent Reinforcement Learning Algorithm, instead of a normal Reinforcement Learning Algorithm.</a:t>
            </a:r>
          </a:p>
          <a:p>
            <a:pPr marL="0" indent="0" algn="just">
              <a:buSzTx/>
              <a:buNone/>
              <a:defRPr sz="2400">
                <a:latin typeface="Times New Roman"/>
                <a:ea typeface="Times New Roman"/>
                <a:cs typeface="Times New Roman"/>
                <a:sym typeface="Times New Roman"/>
              </a:defRPr>
            </a:pPr>
            <a:r>
              <a:t>He talks about combining the power of Recurrent Neural Networks with the power of reinforcement learning to make the series of States-Action-Rewards steps more optimized using an algorithm that performs stochastic optimization or effectively makes the algorithm a stochastic gradient ascent. It is then optimized and verified with a Weight Decay Variant as and we partially differentiate to go back to optimize the loss function generated.</a:t>
            </a:r>
          </a:p>
          <a:p>
            <a:pPr marL="0" indent="0">
              <a:buSzTx/>
              <a:buNone/>
            </a:pPr>
            <a:r>
              <a:t>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1"/>
          <p:cNvSpPr txBox="1"/>
          <p:nvPr>
            <p:ph type="title"/>
          </p:nvPr>
        </p:nvSpPr>
        <p:spPr>
          <a:xfrm>
            <a:off x="838200" y="365125"/>
            <a:ext cx="10515600" cy="1325563"/>
          </a:xfrm>
          <a:prstGeom prst="rect">
            <a:avLst/>
          </a:prstGeom>
        </p:spPr>
        <p:txBody>
          <a:bodyPr/>
          <a:lstStyle>
            <a:lvl1pPr algn="ctr">
              <a:defRPr sz="4800">
                <a:latin typeface="Times New Roman"/>
                <a:ea typeface="Times New Roman"/>
                <a:cs typeface="Times New Roman"/>
                <a:sym typeface="Times New Roman"/>
              </a:defRPr>
            </a:lvl1pPr>
          </a:lstStyle>
          <a:p>
            <a:pPr/>
            <a:r>
              <a:t>EXISTING SYSTEM</a:t>
            </a:r>
          </a:p>
        </p:txBody>
      </p:sp>
      <p:sp>
        <p:nvSpPr>
          <p:cNvPr id="177" name="Content Placeholder 2"/>
          <p:cNvSpPr txBox="1"/>
          <p:nvPr>
            <p:ph type="body" idx="1"/>
          </p:nvPr>
        </p:nvSpPr>
        <p:spPr>
          <a:xfrm>
            <a:off x="838200" y="1825625"/>
            <a:ext cx="10515600" cy="4351338"/>
          </a:xfrm>
          <a:prstGeom prst="rect">
            <a:avLst/>
          </a:prstGeom>
        </p:spPr>
        <p:txBody>
          <a:bodyPr/>
          <a:lstStyle/>
          <a:p>
            <a:pPr marL="0" indent="0" algn="just">
              <a:lnSpc>
                <a:spcPct val="81000"/>
              </a:lnSpc>
              <a:buSzTx/>
              <a:buNone/>
              <a:defRPr sz="2300">
                <a:latin typeface="Times New Roman"/>
                <a:ea typeface="Times New Roman"/>
                <a:cs typeface="Times New Roman"/>
                <a:sym typeface="Times New Roman"/>
              </a:defRPr>
            </a:pPr>
            <a:r>
              <a:t>In the next step we get an understanding of how he uses an LSTM to understand the dynamically changing market condition and how uses the informative features for his learning model. He gives us insight on the failings of Recurrent Neural Network, claiming that even though in theory it is able to connect previous information to the present task, something that both him and we are hoping to achieve, unfortunately in practice it is possible that the gap between relevant information and the point where that information is required because surmount ably large. As the gap grows RNN cannot learn to connect the information properly.</a:t>
            </a:r>
          </a:p>
          <a:p>
            <a:pPr marL="0" indent="0" algn="just">
              <a:lnSpc>
                <a:spcPct val="81000"/>
              </a:lnSpc>
              <a:buSzTx/>
              <a:buNone/>
              <a:defRPr sz="2300">
                <a:latin typeface="Times New Roman"/>
                <a:ea typeface="Times New Roman"/>
                <a:cs typeface="Times New Roman"/>
                <a:sym typeface="Times New Roman"/>
              </a:defRPr>
            </a:pPr>
            <a:r>
              <a:t>Hence an LSTM was used because it solves the fundamental issue of the Gradient Vanishing Problem. However, to utilize the benefits of a recurrent neural networks, he incorporated LSTM and dropout in unison to tackle the challenges in a recurrent neural network, something we hope to incorporate in our project as well. </a:t>
            </a:r>
          </a:p>
          <a:p>
            <a:pPr marL="0" indent="0">
              <a:lnSpc>
                <a:spcPct val="81000"/>
              </a:lnSpc>
              <a:buSzTx/>
              <a:buNone/>
              <a:defRPr sz="2300"/>
            </a:pPr>
            <a:r>
              <a:t>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itle 1"/>
          <p:cNvSpPr txBox="1"/>
          <p:nvPr>
            <p:ph type="title"/>
          </p:nvPr>
        </p:nvSpPr>
        <p:spPr>
          <a:xfrm>
            <a:off x="838200" y="365125"/>
            <a:ext cx="10515600" cy="1325563"/>
          </a:xfrm>
          <a:prstGeom prst="rect">
            <a:avLst/>
          </a:prstGeom>
        </p:spPr>
        <p:txBody>
          <a:bodyPr/>
          <a:lstStyle>
            <a:lvl1pPr algn="ctr">
              <a:defRPr sz="4800">
                <a:latin typeface="Times New Roman"/>
                <a:ea typeface="Times New Roman"/>
                <a:cs typeface="Times New Roman"/>
                <a:sym typeface="Times New Roman"/>
              </a:defRPr>
            </a:lvl1pPr>
          </a:lstStyle>
          <a:p>
            <a:pPr/>
            <a:r>
              <a:t>EXISTING SYSTEM</a:t>
            </a:r>
          </a:p>
        </p:txBody>
      </p:sp>
      <p:sp>
        <p:nvSpPr>
          <p:cNvPr id="180" name="Content Placeholder 2"/>
          <p:cNvSpPr txBox="1"/>
          <p:nvPr>
            <p:ph type="body" idx="1"/>
          </p:nvPr>
        </p:nvSpPr>
        <p:spPr>
          <a:xfrm>
            <a:off x="838200" y="1825625"/>
            <a:ext cx="10515600" cy="4351338"/>
          </a:xfrm>
          <a:prstGeom prst="rect">
            <a:avLst/>
          </a:prstGeom>
        </p:spPr>
        <p:txBody>
          <a:bodyPr/>
          <a:lstStyle/>
          <a:p>
            <a:pPr marL="0" indent="0" algn="just">
              <a:buSzTx/>
              <a:buNone/>
              <a:defRPr sz="2400">
                <a:latin typeface="Times New Roman"/>
                <a:ea typeface="Times New Roman"/>
                <a:cs typeface="Times New Roman"/>
                <a:sym typeface="Times New Roman"/>
              </a:defRPr>
            </a:pPr>
          </a:p>
          <a:p>
            <a:pPr marL="0" indent="0" algn="just">
              <a:buSzTx/>
              <a:buNone/>
              <a:defRPr sz="2400">
                <a:latin typeface="Times New Roman"/>
                <a:ea typeface="Times New Roman"/>
                <a:cs typeface="Times New Roman"/>
                <a:sym typeface="Times New Roman"/>
              </a:defRPr>
            </a:pPr>
          </a:p>
          <a:p>
            <a:pPr marL="0" indent="0" algn="just">
              <a:buSzTx/>
              <a:buNone/>
              <a:defRPr sz="2400">
                <a:latin typeface="Times New Roman"/>
                <a:ea typeface="Times New Roman"/>
                <a:cs typeface="Times New Roman"/>
                <a:sym typeface="Times New Roman"/>
              </a:defRPr>
            </a:pPr>
            <a:r>
              <a:t>In the last section to fine-tune his model even more, he explores other methodologies that are closer to “Black-Box” Optimization. He explains “many real world optimization problems are too complex to model directly.” being his main motivation behind this idea. We also hope to follow a similar Heuristic Approach as and when required because even though it might not be clean and suave, it could solve our immediate problem.</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REQUIREMENT ANALYSIS</a:t>
            </a:r>
          </a:p>
        </p:txBody>
      </p:sp>
      <p:sp>
        <p:nvSpPr>
          <p:cNvPr id="183" name="Content Placeholder 2"/>
          <p:cNvSpPr txBox="1"/>
          <p:nvPr>
            <p:ph type="body" idx="1"/>
          </p:nvPr>
        </p:nvSpPr>
        <p:spPr>
          <a:xfrm>
            <a:off x="838200" y="1825625"/>
            <a:ext cx="10515600" cy="4351338"/>
          </a:xfrm>
          <a:prstGeom prst="rect">
            <a:avLst/>
          </a:prstGeom>
        </p:spPr>
        <p:txBody>
          <a:bodyPr/>
          <a:lstStyle/>
          <a:p>
            <a:pPr marL="0" indent="0">
              <a:buSzTx/>
              <a:buNone/>
              <a:defRPr>
                <a:latin typeface="Times New Roman"/>
                <a:ea typeface="Times New Roman"/>
                <a:cs typeface="Times New Roman"/>
                <a:sym typeface="Times New Roman"/>
              </a:defRPr>
            </a:pPr>
          </a:p>
          <a:p>
            <a:pPr marL="0" indent="0">
              <a:buSzTx/>
              <a:buNone/>
              <a:defRPr>
                <a:latin typeface="Times New Roman"/>
                <a:ea typeface="Times New Roman"/>
                <a:cs typeface="Times New Roman"/>
                <a:sym typeface="Times New Roman"/>
              </a:defRPr>
            </a:pPr>
          </a:p>
          <a:p>
            <a:pPr marL="0" indent="0">
              <a:buSzTx/>
              <a:buNone/>
              <a:defRPr>
                <a:latin typeface="Times New Roman"/>
                <a:ea typeface="Times New Roman"/>
                <a:cs typeface="Times New Roman"/>
                <a:sym typeface="Times New Roman"/>
              </a:defRPr>
            </a:pPr>
            <a:r>
              <a:t>Hardware Requirements: </a:t>
            </a:r>
          </a:p>
          <a:p>
            <a:pPr>
              <a:defRPr>
                <a:latin typeface="Times New Roman"/>
                <a:ea typeface="Times New Roman"/>
                <a:cs typeface="Times New Roman"/>
                <a:sym typeface="Times New Roman"/>
              </a:defRPr>
            </a:pPr>
            <a:r>
              <a:t>Processor: Intel i5 6</a:t>
            </a:r>
            <a:r>
              <a:rPr baseline="30000"/>
              <a:t>th</a:t>
            </a:r>
            <a:r>
              <a:t> Generation.</a:t>
            </a:r>
          </a:p>
          <a:p>
            <a:pPr>
              <a:defRPr>
                <a:latin typeface="Times New Roman"/>
                <a:ea typeface="Times New Roman"/>
                <a:cs typeface="Times New Roman"/>
                <a:sym typeface="Times New Roman"/>
              </a:defRPr>
            </a:pPr>
            <a:r>
              <a:t>GPU: GTX 210/ Iris 620</a:t>
            </a:r>
          </a:p>
          <a:p>
            <a:pPr>
              <a:defRPr>
                <a:latin typeface="Times New Roman"/>
                <a:ea typeface="Times New Roman"/>
                <a:cs typeface="Times New Roman"/>
                <a:sym typeface="Times New Roman"/>
              </a:defRPr>
            </a:pPr>
            <a:r>
              <a:t>RAM: 4Gb</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xfrm>
            <a:off x="838200" y="365124"/>
            <a:ext cx="10515600" cy="570795"/>
          </a:xfrm>
          <a:prstGeom prst="rect">
            <a:avLst/>
          </a:prstGeom>
        </p:spPr>
        <p:txBody>
          <a:bodyPr/>
          <a:lstStyle>
            <a:lvl1pPr algn="ctr" defTabSz="804672">
              <a:defRPr sz="3400">
                <a:latin typeface="Times New Roman"/>
                <a:ea typeface="Times New Roman"/>
                <a:cs typeface="Times New Roman"/>
                <a:sym typeface="Times New Roman"/>
              </a:defRPr>
            </a:lvl1pPr>
          </a:lstStyle>
          <a:p>
            <a:pPr/>
            <a:r>
              <a:t>SOFTWARE REQUIREMENTS</a:t>
            </a:r>
          </a:p>
        </p:txBody>
      </p:sp>
      <p:sp>
        <p:nvSpPr>
          <p:cNvPr id="186" name="Content Placeholder 2"/>
          <p:cNvSpPr txBox="1"/>
          <p:nvPr>
            <p:ph type="body" idx="1"/>
          </p:nvPr>
        </p:nvSpPr>
        <p:spPr>
          <a:xfrm>
            <a:off x="838200" y="1355462"/>
            <a:ext cx="10515600" cy="5282008"/>
          </a:xfrm>
          <a:prstGeom prst="rect">
            <a:avLst/>
          </a:prstGeom>
        </p:spPr>
        <p:txBody>
          <a:bodyPr/>
          <a:lstStyle/>
          <a:p>
            <a:pPr algn="just">
              <a:lnSpc>
                <a:spcPct val="72000"/>
              </a:lnSpc>
              <a:defRPr b="1" sz="1900">
                <a:latin typeface="Times New Roman"/>
                <a:ea typeface="Times New Roman"/>
                <a:cs typeface="Times New Roman"/>
                <a:sym typeface="Times New Roman"/>
              </a:defRPr>
            </a:pPr>
          </a:p>
          <a:p>
            <a:pPr algn="just">
              <a:lnSpc>
                <a:spcPct val="72000"/>
              </a:lnSpc>
              <a:defRPr b="1" sz="1900">
                <a:latin typeface="Times New Roman"/>
                <a:ea typeface="Times New Roman"/>
                <a:cs typeface="Times New Roman"/>
                <a:sym typeface="Times New Roman"/>
              </a:defRPr>
            </a:pPr>
            <a:r>
              <a:t>Jupyter Notebook - </a:t>
            </a:r>
            <a:r>
              <a:rPr b="0"/>
              <a:t>The Jupyter Notebook is an open-source web application that allows you to create and share documents that contain live code, equations, visualizations and narrative text.</a:t>
            </a:r>
          </a:p>
          <a:p>
            <a:pPr algn="just">
              <a:lnSpc>
                <a:spcPct val="72000"/>
              </a:lnSpc>
              <a:defRPr b="1" sz="1900">
                <a:latin typeface="Times New Roman"/>
                <a:ea typeface="Times New Roman"/>
                <a:cs typeface="Times New Roman"/>
                <a:sym typeface="Times New Roman"/>
              </a:defRPr>
            </a:pPr>
            <a:r>
              <a:t>Anaconda Navigator</a:t>
            </a:r>
            <a:r>
              <a:rPr b="0"/>
              <a:t> - Anaconda Navigator is a desktop graphical user interface (GUI) included in Anaconda distribution that allows you to launch applications and easily manage conda packages, environments and channels without using command-line commands. </a:t>
            </a:r>
          </a:p>
          <a:p>
            <a:pPr algn="just">
              <a:lnSpc>
                <a:spcPct val="72000"/>
              </a:lnSpc>
              <a:defRPr b="1" sz="1900">
                <a:latin typeface="Times New Roman"/>
                <a:ea typeface="Times New Roman"/>
                <a:cs typeface="Times New Roman"/>
                <a:sym typeface="Times New Roman"/>
              </a:defRPr>
            </a:pPr>
            <a:r>
              <a:t>Pandas</a:t>
            </a:r>
            <a:r>
              <a:rPr b="0"/>
              <a:t> - In computer programming, pandas is a software library written for the Python programming language for data manipulation and analysis. In particular, it offers data structures and operations for manipulating numerical tables and time series.</a:t>
            </a:r>
          </a:p>
          <a:p>
            <a:pPr algn="just">
              <a:lnSpc>
                <a:spcPct val="72000"/>
              </a:lnSpc>
              <a:defRPr b="1" sz="1900">
                <a:latin typeface="Times New Roman"/>
                <a:ea typeface="Times New Roman"/>
                <a:cs typeface="Times New Roman"/>
                <a:sym typeface="Times New Roman"/>
              </a:defRPr>
            </a:pPr>
            <a:r>
              <a:t>Keras</a:t>
            </a:r>
            <a:r>
              <a:rPr b="0"/>
              <a:t> - Keras is an open source neural network library written in Python. It is capable of running on top of TensorFlow, Microsoft Cognitive Toolkit, Theano, or PlaidML. Designed to enable fast experimentation with deep neural networks, it focuses on being user-friendly, modular, and extensible.</a:t>
            </a:r>
          </a:p>
          <a:p>
            <a:pPr algn="just">
              <a:lnSpc>
                <a:spcPct val="72000"/>
              </a:lnSpc>
              <a:defRPr b="1" sz="1900">
                <a:latin typeface="Times New Roman"/>
                <a:ea typeface="Times New Roman"/>
                <a:cs typeface="Times New Roman"/>
                <a:sym typeface="Times New Roman"/>
              </a:defRPr>
            </a:pPr>
            <a:r>
              <a:t>TensorFlow</a:t>
            </a:r>
            <a:r>
              <a:rPr b="0"/>
              <a:t> - TensorFlow is an open-source software library for dataflow programming across a range of tasks. It is a symbolic math library, and is also used for machine learning applications such as neural networks</a:t>
            </a:r>
          </a:p>
          <a:p>
            <a:pPr algn="just">
              <a:lnSpc>
                <a:spcPct val="72000"/>
              </a:lnSpc>
              <a:defRPr b="1" sz="1900">
                <a:latin typeface="Times New Roman"/>
                <a:ea typeface="Times New Roman"/>
                <a:cs typeface="Times New Roman"/>
                <a:sym typeface="Times New Roman"/>
              </a:defRPr>
            </a:pPr>
            <a:r>
              <a:t>NumPy</a:t>
            </a:r>
            <a:r>
              <a:rPr b="0"/>
              <a:t> - NumPy is a library for the Python programming language, adding support for large, multi-dimensional arrays and matrices, along with a large collection of high-level mathematical functions to operate on these arrays.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itle 1"/>
          <p:cNvSpPr txBox="1"/>
          <p:nvPr>
            <p:ph type="title"/>
          </p:nvPr>
        </p:nvSpPr>
        <p:spPr>
          <a:xfrm>
            <a:off x="838200" y="365125"/>
            <a:ext cx="10515600" cy="1325563"/>
          </a:xfrm>
          <a:prstGeom prst="rect">
            <a:avLst/>
          </a:prstGeom>
        </p:spPr>
        <p:txBody>
          <a:bodyPr/>
          <a:lstStyle>
            <a:lvl1pPr algn="ctr">
              <a:defRPr sz="4000">
                <a:latin typeface="Times New Roman"/>
                <a:ea typeface="Times New Roman"/>
                <a:cs typeface="Times New Roman"/>
                <a:sym typeface="Times New Roman"/>
              </a:defRPr>
            </a:lvl1pPr>
          </a:lstStyle>
          <a:p>
            <a:pPr/>
            <a:r>
              <a:t>ISSUES IN EXISTING METHODOLOGIES </a:t>
            </a:r>
          </a:p>
        </p:txBody>
      </p:sp>
      <p:sp>
        <p:nvSpPr>
          <p:cNvPr id="189" name="Content Placeholder 2"/>
          <p:cNvSpPr txBox="1"/>
          <p:nvPr>
            <p:ph type="body" idx="1"/>
          </p:nvPr>
        </p:nvSpPr>
        <p:spPr>
          <a:xfrm>
            <a:off x="838200" y="1825625"/>
            <a:ext cx="10515600" cy="4351338"/>
          </a:xfrm>
          <a:prstGeom prst="rect">
            <a:avLst/>
          </a:prstGeom>
        </p:spPr>
        <p:txBody>
          <a:bodyPr/>
          <a:lstStyle/>
          <a:p>
            <a:pPr marL="0" indent="0" algn="just">
              <a:lnSpc>
                <a:spcPct val="81000"/>
              </a:lnSpc>
              <a:buSzTx/>
              <a:buNone/>
              <a:defRPr sz="2500">
                <a:latin typeface="Times New Roman"/>
                <a:ea typeface="Times New Roman"/>
                <a:cs typeface="Times New Roman"/>
                <a:sym typeface="Times New Roman"/>
              </a:defRPr>
            </a:pPr>
            <a:r>
              <a:t>In previous Proposed Methodologies, especially the one’s that have been closely followed, the Sharpe Ratio (the most important factor when it comes to assessing the Profits Generated against a risk free Investment), have all achieved a score ranging between 1.4 and 2.1. </a:t>
            </a:r>
          </a:p>
          <a:p>
            <a:pPr marL="0" indent="0" algn="just">
              <a:lnSpc>
                <a:spcPct val="81000"/>
              </a:lnSpc>
              <a:buSzTx/>
              <a:buNone/>
              <a:defRPr sz="2500">
                <a:latin typeface="Times New Roman"/>
                <a:ea typeface="Times New Roman"/>
                <a:cs typeface="Times New Roman"/>
                <a:sym typeface="Times New Roman"/>
              </a:defRPr>
            </a:pPr>
            <a:r>
              <a:t>One of the best papers upon which we base our project have 2 major points to be talked about.</a:t>
            </a:r>
          </a:p>
          <a:p>
            <a:pPr marL="0" indent="0" algn="just">
              <a:lnSpc>
                <a:spcPct val="81000"/>
              </a:lnSpc>
              <a:buSzTx/>
              <a:buNone/>
              <a:defRPr sz="2500">
                <a:latin typeface="Times New Roman"/>
                <a:ea typeface="Times New Roman"/>
                <a:cs typeface="Times New Roman"/>
                <a:sym typeface="Times New Roman"/>
              </a:defRPr>
            </a:pPr>
            <a:r>
              <a:t>One is the use of Recurrent Reinforcement Learning model which is more of a White Box Texting method, combining a Recurrent Neural Network with that of a Reinforcement Learning to generate mathematical formulas to solve the problem.</a:t>
            </a:r>
          </a:p>
          <a:p>
            <a:pPr marL="0" indent="0" algn="just">
              <a:lnSpc>
                <a:spcPct val="81000"/>
              </a:lnSpc>
              <a:buSzTx/>
              <a:buNone/>
              <a:defRPr sz="2500">
                <a:latin typeface="Times New Roman"/>
                <a:ea typeface="Times New Roman"/>
                <a:cs typeface="Times New Roman"/>
                <a:sym typeface="Times New Roman"/>
              </a:defRPr>
            </a:pPr>
            <a:r>
              <a:t>The other one, is lack of any sort of vindictive text analysis and emotions that might actually affect the stock market. We hope to capitalize on this.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NEED FOR NEW TECHNOLOGY</a:t>
            </a:r>
          </a:p>
        </p:txBody>
      </p:sp>
      <p:sp>
        <p:nvSpPr>
          <p:cNvPr id="192" name="Content Placeholder 2"/>
          <p:cNvSpPr txBox="1"/>
          <p:nvPr>
            <p:ph type="body" idx="1"/>
          </p:nvPr>
        </p:nvSpPr>
        <p:spPr>
          <a:xfrm>
            <a:off x="838200" y="1825625"/>
            <a:ext cx="10515600" cy="4351338"/>
          </a:xfrm>
          <a:prstGeom prst="rect">
            <a:avLst/>
          </a:prstGeom>
        </p:spPr>
        <p:txBody>
          <a:bodyPr/>
          <a:lstStyle/>
          <a:p>
            <a:pPr marL="0" indent="0">
              <a:buSzTx/>
              <a:buNone/>
              <a:defRPr>
                <a:latin typeface="Times New Roman"/>
                <a:ea typeface="Times New Roman"/>
                <a:cs typeface="Times New Roman"/>
                <a:sym typeface="Times New Roman"/>
              </a:defRPr>
            </a:pPr>
            <a:r>
              <a:t> </a:t>
            </a:r>
          </a:p>
          <a:p>
            <a:pPr marL="0" indent="0" algn="just">
              <a:buSzTx/>
              <a:buNone/>
              <a:defRPr>
                <a:latin typeface="Times New Roman"/>
                <a:ea typeface="Times New Roman"/>
                <a:cs typeface="Times New Roman"/>
                <a:sym typeface="Times New Roman"/>
              </a:defRPr>
            </a:pPr>
            <a:r>
              <a:t>A Sharpe Ratio, against an Investment, of 3.0 is considered magnanimous and makes the Investment an excellent choice. However in practice it is impossible for us to achieve such numerical values now.</a:t>
            </a:r>
          </a:p>
          <a:p>
            <a:pPr marL="0" indent="0" algn="just">
              <a:buSzTx/>
              <a:buNone/>
              <a:defRPr>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Instead we will try and hope to achieve a Sharpe Ratio anywhere between 2.2-2.6 which will be an increment on the existing technology.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METHOD OF IMPLEMENTATION</a:t>
            </a:r>
          </a:p>
        </p:txBody>
      </p:sp>
      <p:sp>
        <p:nvSpPr>
          <p:cNvPr id="195" name="Content Placeholder 2"/>
          <p:cNvSpPr txBox="1"/>
          <p:nvPr>
            <p:ph type="body" idx="1"/>
          </p:nvPr>
        </p:nvSpPr>
        <p:spPr>
          <a:xfrm>
            <a:off x="838200" y="1825625"/>
            <a:ext cx="10515600" cy="4351338"/>
          </a:xfrm>
          <a:prstGeom prst="rect">
            <a:avLst/>
          </a:prstGeom>
        </p:spPr>
        <p:txBody>
          <a:bodyPr/>
          <a:lstStyle/>
          <a:p>
            <a:pPr marL="0" indent="0" algn="just">
              <a:lnSpc>
                <a:spcPct val="81000"/>
              </a:lnSpc>
              <a:buSzTx/>
              <a:buNone/>
              <a:defRPr sz="2500">
                <a:latin typeface="Times New Roman"/>
                <a:ea typeface="Times New Roman"/>
                <a:cs typeface="Times New Roman"/>
                <a:sym typeface="Times New Roman"/>
              </a:defRPr>
            </a:pPr>
          </a:p>
          <a:p>
            <a:pPr marL="0" indent="0" algn="just">
              <a:lnSpc>
                <a:spcPct val="81000"/>
              </a:lnSpc>
              <a:buSzTx/>
              <a:buNone/>
              <a:defRPr sz="2500">
                <a:latin typeface="Times New Roman"/>
                <a:ea typeface="Times New Roman"/>
                <a:cs typeface="Times New Roman"/>
                <a:sym typeface="Times New Roman"/>
              </a:defRPr>
            </a:pPr>
            <a:r>
              <a:t>As spoken about earlier, we intend to tackle or at least lessen the main problems in the existing methodologies by these two following ways.</a:t>
            </a:r>
          </a:p>
          <a:p>
            <a:pPr marL="0" indent="0" algn="just">
              <a:lnSpc>
                <a:spcPct val="81000"/>
              </a:lnSpc>
              <a:buSzTx/>
              <a:buNone/>
              <a:defRPr sz="2500">
                <a:latin typeface="Times New Roman"/>
                <a:ea typeface="Times New Roman"/>
                <a:cs typeface="Times New Roman"/>
                <a:sym typeface="Times New Roman"/>
              </a:defRPr>
            </a:pPr>
            <a:r>
              <a:t>We intend to use Q-Learning instead of a direct Recurrent Reinforcement Learning as it more Robust to adjusting itself for models when the data set is much cleaner (something we hope to get either directly or by pre-processing of data as per requirement), just like Deep Learning Neural Net as Opposed to a Machine Learning Network.</a:t>
            </a:r>
          </a:p>
          <a:p>
            <a:pPr marL="0" indent="0" algn="just">
              <a:lnSpc>
                <a:spcPct val="81000"/>
              </a:lnSpc>
              <a:buSzTx/>
              <a:buNone/>
              <a:defRPr sz="2500">
                <a:latin typeface="Times New Roman"/>
                <a:ea typeface="Times New Roman"/>
                <a:cs typeface="Times New Roman"/>
                <a:sym typeface="Times New Roman"/>
              </a:defRPr>
            </a:pPr>
            <a:r>
              <a:t>We hope to inculcate the factors which we have previously spoken about, that have a great say in affecting the stock market. We intend to extract information mainly from Text Articles either using Text Mining Techniques or Computer Vision to add meaning to our dataset.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itle 1"/>
          <p:cNvSpPr txBox="1"/>
          <p:nvPr>
            <p:ph type="title"/>
          </p:nvPr>
        </p:nvSpPr>
        <p:spPr>
          <a:xfrm>
            <a:off x="838200" y="365125"/>
            <a:ext cx="10515600" cy="1325563"/>
          </a:xfrm>
          <a:prstGeom prst="rect">
            <a:avLst/>
          </a:prstGeom>
        </p:spPr>
        <p:txBody>
          <a:bodyPr/>
          <a:lstStyle>
            <a:lvl1pPr algn="r">
              <a:defRPr>
                <a:latin typeface="Times New Roman"/>
                <a:ea typeface="Times New Roman"/>
                <a:cs typeface="Times New Roman"/>
                <a:sym typeface="Times New Roman"/>
              </a:defRPr>
            </a:lvl1pPr>
          </a:lstStyle>
          <a:p>
            <a:pPr/>
            <a:r>
              <a:t>MODULES AND ITS FUNCTIONALITIES </a:t>
            </a:r>
          </a:p>
        </p:txBody>
      </p:sp>
      <p:sp>
        <p:nvSpPr>
          <p:cNvPr id="198" name="Content Placeholder 2"/>
          <p:cNvSpPr txBox="1"/>
          <p:nvPr>
            <p:ph type="body" idx="1"/>
          </p:nvPr>
        </p:nvSpPr>
        <p:spPr>
          <a:xfrm>
            <a:off x="838200" y="1825625"/>
            <a:ext cx="10515600" cy="4351338"/>
          </a:xfrm>
          <a:prstGeom prst="rect">
            <a:avLst/>
          </a:prstGeom>
        </p:spPr>
        <p:txBody>
          <a:bodyPr/>
          <a:lstStyle/>
          <a:p>
            <a:pPr marL="0" indent="0" algn="just">
              <a:lnSpc>
                <a:spcPct val="72000"/>
              </a:lnSpc>
              <a:buSzTx/>
              <a:buNone/>
              <a:defRPr sz="1900">
                <a:latin typeface="Times New Roman"/>
                <a:ea typeface="Times New Roman"/>
                <a:cs typeface="Times New Roman"/>
                <a:sym typeface="Times New Roman"/>
              </a:defRPr>
            </a:pPr>
            <a:r>
              <a:t>We use to use Q-Learning over the following features in a cleaned dataset (obtained after pre-processing of data.)</a:t>
            </a:r>
          </a:p>
          <a:p>
            <a:pPr marL="0" indent="0" algn="just">
              <a:lnSpc>
                <a:spcPct val="72000"/>
              </a:lnSpc>
              <a:buSzTx/>
              <a:buNone/>
              <a:defRPr sz="1900">
                <a:latin typeface="Times New Roman"/>
                <a:ea typeface="Times New Roman"/>
                <a:cs typeface="Times New Roman"/>
                <a:sym typeface="Times New Roman"/>
              </a:defRPr>
            </a:pPr>
            <a:r>
              <a:t>For our problem, we used the following feature vectors: </a:t>
            </a:r>
          </a:p>
          <a:p>
            <a:pPr marL="0" indent="0" algn="just">
              <a:lnSpc>
                <a:spcPct val="72000"/>
              </a:lnSpc>
              <a:buSzTx/>
              <a:buNone/>
              <a:defRPr sz="1900">
                <a:latin typeface="Times New Roman"/>
                <a:ea typeface="Times New Roman"/>
                <a:cs typeface="Times New Roman"/>
                <a:sym typeface="Times New Roman"/>
              </a:defRPr>
            </a:pPr>
            <a:r>
              <a:t>(a) Number of Stocks of each asset, </a:t>
            </a:r>
          </a:p>
          <a:p>
            <a:pPr marL="0" indent="0" algn="just">
              <a:lnSpc>
                <a:spcPct val="72000"/>
              </a:lnSpc>
              <a:buSzTx/>
              <a:buNone/>
              <a:defRPr sz="1900">
                <a:latin typeface="Times New Roman"/>
                <a:ea typeface="Times New Roman"/>
                <a:cs typeface="Times New Roman"/>
                <a:sym typeface="Times New Roman"/>
              </a:defRPr>
            </a:pPr>
            <a:r>
              <a:t>(b) Current Stock Price of each asset and, </a:t>
            </a:r>
          </a:p>
          <a:p>
            <a:pPr marL="0" indent="0" algn="just">
              <a:lnSpc>
                <a:spcPct val="72000"/>
              </a:lnSpc>
              <a:buSzTx/>
              <a:buNone/>
              <a:defRPr sz="1900">
                <a:latin typeface="Times New Roman"/>
                <a:ea typeface="Times New Roman"/>
                <a:cs typeface="Times New Roman"/>
                <a:sym typeface="Times New Roman"/>
              </a:defRPr>
            </a:pPr>
            <a:r>
              <a:t>(c) Cash in Hand.</a:t>
            </a:r>
          </a:p>
          <a:p>
            <a:pPr marL="0" indent="0" algn="just">
              <a:lnSpc>
                <a:spcPct val="72000"/>
              </a:lnSpc>
              <a:buSzTx/>
              <a:buNone/>
              <a:defRPr sz="1900">
                <a:latin typeface="Times New Roman"/>
                <a:ea typeface="Times New Roman"/>
                <a:cs typeface="Times New Roman"/>
                <a:sym typeface="Times New Roman"/>
              </a:defRPr>
            </a:pPr>
            <a:r>
              <a:t> </a:t>
            </a:r>
          </a:p>
          <a:p>
            <a:pPr marL="0" indent="0" algn="just">
              <a:lnSpc>
                <a:spcPct val="72000"/>
              </a:lnSpc>
              <a:buSzTx/>
              <a:buNone/>
              <a:defRPr sz="1900">
                <a:latin typeface="Times New Roman"/>
                <a:ea typeface="Times New Roman"/>
                <a:cs typeface="Times New Roman"/>
                <a:sym typeface="Times New Roman"/>
              </a:defRPr>
            </a:pPr>
            <a:r>
              <a:t>We will get a certain Sharpe Ratio as an output, which we intend to compare with David W. Lu’s Recurrent Reinforcement Output. Then we will feed the network with Technical Mathematical Financial Models, such as Moving Averages, Larry William’s R Index, etc. (P.S. This part of our model is variable and undecided as of yet and requires more Financial Research and Understanding.)</a:t>
            </a:r>
          </a:p>
          <a:p>
            <a:pPr marL="0" indent="0" algn="just">
              <a:lnSpc>
                <a:spcPct val="72000"/>
              </a:lnSpc>
              <a:buSzTx/>
              <a:buNone/>
              <a:defRPr sz="1900">
                <a:latin typeface="Times New Roman"/>
                <a:ea typeface="Times New Roman"/>
                <a:cs typeface="Times New Roman"/>
                <a:sym typeface="Times New Roman"/>
              </a:defRPr>
            </a:pPr>
            <a:r>
              <a:t>Then we will analysis Text Articles to extract meaningful information, (information stated above), and perform Text Mining after which we will use a Word2Vec Model to feed information into a LSTM, combined the results obtained from the previous Network. Combining all 3 Networks, we hope to get a final output of a greater Sharpe Ratio than previous papers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PREDICTIONS</a:t>
            </a:r>
          </a:p>
        </p:txBody>
      </p:sp>
      <p:sp>
        <p:nvSpPr>
          <p:cNvPr id="119" name="Content Placeholder 2"/>
          <p:cNvSpPr txBox="1"/>
          <p:nvPr>
            <p:ph type="body" idx="1"/>
          </p:nvPr>
        </p:nvSpPr>
        <p:spPr>
          <a:xfrm>
            <a:off x="838200" y="1825625"/>
            <a:ext cx="10515600" cy="4351338"/>
          </a:xfrm>
          <a:prstGeom prst="rect">
            <a:avLst/>
          </a:prstGeom>
        </p:spPr>
        <p:txBody>
          <a:bodyPr/>
          <a:lstStyle/>
          <a:p>
            <a:pPr marL="0" indent="0" algn="just">
              <a:buSzTx/>
              <a:buNone/>
              <a:defRPr>
                <a:latin typeface="Times New Roman"/>
                <a:ea typeface="Times New Roman"/>
                <a:cs typeface="Times New Roman"/>
                <a:sym typeface="Times New Roman"/>
              </a:defRPr>
            </a:pPr>
          </a:p>
          <a:p>
            <a:pPr marL="280736" indent="-280736">
              <a:buFontTx/>
            </a:pPr>
            <a:r>
              <a:t>The ability to predict the </a:t>
            </a:r>
            <a:r>
              <a:rPr i="1"/>
              <a:t>movement</a:t>
            </a:r>
            <a:r>
              <a:t> in stock market. </a:t>
            </a:r>
          </a:p>
          <a:p>
            <a:pPr marL="280736" indent="-280736">
              <a:buFontTx/>
            </a:pPr>
            <a:r>
              <a:t>Considered to be a challenging task of </a:t>
            </a:r>
            <a:r>
              <a:rPr i="1"/>
              <a:t>financial time series prediction</a:t>
            </a:r>
            <a:r>
              <a:t> due to the complexity of the stock market with its noisy and volatile environment.</a:t>
            </a:r>
          </a:p>
          <a:p>
            <a:pPr marL="280736" indent="-280736">
              <a:buFontTx/>
            </a:pPr>
            <a:r>
              <a:t>The strong connection to numerous stochastic factors such as political events, newspapers as well as quarterly and annual reports.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xfrm>
            <a:off x="838200" y="365125"/>
            <a:ext cx="10515600" cy="1325563"/>
          </a:xfrm>
          <a:prstGeom prst="rect">
            <a:avLst/>
          </a:prstGeom>
        </p:spPr>
        <p:txBody>
          <a:bodyPr/>
          <a:lstStyle>
            <a:lvl1pPr>
              <a:defRPr sz="3200">
                <a:latin typeface="Times New Roman"/>
                <a:ea typeface="Times New Roman"/>
                <a:cs typeface="Times New Roman"/>
                <a:sym typeface="Times New Roman"/>
              </a:defRPr>
            </a:lvl1pPr>
          </a:lstStyle>
          <a:p>
            <a:pPr/>
            <a:r>
              <a:t>SYSTEM DESIGN : Q LEARNING MDP ARCHITECTURE</a:t>
            </a:r>
          </a:p>
        </p:txBody>
      </p:sp>
      <p:pic>
        <p:nvPicPr>
          <p:cNvPr id="201" name="Content Placeholder 3" descr="Content Placeholder 3"/>
          <p:cNvPicPr>
            <a:picLocks noChangeAspect="1"/>
          </p:cNvPicPr>
          <p:nvPr/>
        </p:nvPicPr>
        <p:blipFill>
          <a:blip r:embed="rId2">
            <a:extLst/>
          </a:blip>
          <a:stretch>
            <a:fillRect/>
          </a:stretch>
        </p:blipFill>
        <p:spPr>
          <a:xfrm>
            <a:off x="2549562" y="2312895"/>
            <a:ext cx="5593978" cy="2884237"/>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LSTM ARCHITECTURE</a:t>
            </a:r>
          </a:p>
        </p:txBody>
      </p:sp>
      <p:pic>
        <p:nvPicPr>
          <p:cNvPr id="204" name="Content Placeholder 3" descr="Content Placeholder 3"/>
          <p:cNvPicPr>
            <a:picLocks noChangeAspect="1"/>
          </p:cNvPicPr>
          <p:nvPr/>
        </p:nvPicPr>
        <p:blipFill>
          <a:blip r:embed="rId2">
            <a:extLst/>
          </a:blip>
          <a:stretch>
            <a:fillRect/>
          </a:stretch>
        </p:blipFill>
        <p:spPr>
          <a:xfrm>
            <a:off x="3098201" y="2590199"/>
            <a:ext cx="5742653" cy="2419247"/>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OUR PROJECT PIPE-LINE"/>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OUR PROJECT PIPE-LINE</a:t>
            </a:r>
          </a:p>
        </p:txBody>
      </p:sp>
      <p:pic>
        <p:nvPicPr>
          <p:cNvPr id="207" name="Image" descr="Image"/>
          <p:cNvPicPr>
            <a:picLocks noChangeAspect="1"/>
          </p:cNvPicPr>
          <p:nvPr/>
        </p:nvPicPr>
        <p:blipFill>
          <a:blip r:embed="rId2">
            <a:extLst/>
          </a:blip>
          <a:stretch>
            <a:fillRect/>
          </a:stretch>
        </p:blipFill>
        <p:spPr>
          <a:xfrm>
            <a:off x="1669563" y="2440052"/>
            <a:ext cx="9293117" cy="2880937"/>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itle 1"/>
          <p:cNvSpPr txBox="1"/>
          <p:nvPr>
            <p:ph type="title"/>
          </p:nvPr>
        </p:nvSpPr>
        <p:spPr>
          <a:xfrm>
            <a:off x="838200" y="25114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THANK 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OUR OBJECTIVE</a:t>
            </a:r>
          </a:p>
        </p:txBody>
      </p:sp>
      <p:sp>
        <p:nvSpPr>
          <p:cNvPr id="122" name="Content Placeholder 2"/>
          <p:cNvSpPr txBox="1"/>
          <p:nvPr>
            <p:ph type="body" idx="1"/>
          </p:nvPr>
        </p:nvSpPr>
        <p:spPr>
          <a:xfrm>
            <a:off x="838200" y="1825625"/>
            <a:ext cx="10515600" cy="4351338"/>
          </a:xfrm>
          <a:prstGeom prst="rect">
            <a:avLst/>
          </a:prstGeom>
        </p:spPr>
        <p:txBody>
          <a:bodyPr/>
          <a:lstStyle/>
          <a:p>
            <a:pPr marL="0" indent="0">
              <a:buSzTx/>
              <a:buNone/>
            </a:pPr>
          </a:p>
          <a:p>
            <a:pPr marL="280736" indent="-280736">
              <a:buFontTx/>
              <a:defRPr>
                <a:latin typeface="Times New Roman"/>
                <a:ea typeface="Times New Roman"/>
                <a:cs typeface="Times New Roman"/>
                <a:sym typeface="Times New Roman"/>
              </a:defRPr>
            </a:pPr>
            <a:r>
              <a:t>Explore the possibility of building a </a:t>
            </a:r>
            <a:r>
              <a:rPr b="1"/>
              <a:t>machine learning agent</a:t>
            </a:r>
            <a:r>
              <a:t> that tries to learn an optimal trading policy/strategy using machine learning techniques like </a:t>
            </a:r>
            <a:r>
              <a:rPr b="1"/>
              <a:t>q-learning </a:t>
            </a:r>
            <a:r>
              <a:t>(an incremental model based on reinforcement learning) and </a:t>
            </a:r>
            <a:r>
              <a:rPr i="1"/>
              <a:t>combine</a:t>
            </a:r>
            <a:r>
              <a:t> it with </a:t>
            </a:r>
            <a:r>
              <a:rPr b="1"/>
              <a:t>Deep Learning.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pPr/>
            <a:r>
              <a:t>LITERATURE REVIEW</a:t>
            </a:r>
          </a:p>
        </p:txBody>
      </p:sp>
      <p:sp>
        <p:nvSpPr>
          <p:cNvPr id="125" name="Content Placeholder 2"/>
          <p:cNvSpPr txBox="1"/>
          <p:nvPr>
            <p:ph type="body" idx="1"/>
          </p:nvPr>
        </p:nvSpPr>
        <p:spPr>
          <a:xfrm>
            <a:off x="838200" y="1825625"/>
            <a:ext cx="10515600" cy="4351338"/>
          </a:xfrm>
          <a:prstGeom prst="rect">
            <a:avLst/>
          </a:prstGeom>
        </p:spPr>
        <p:txBody>
          <a:bodyPr/>
          <a:lstStyle/>
          <a:p>
            <a:pPr marL="0" indent="0" algn="just">
              <a:buSzTx/>
              <a:buNone/>
              <a:defRPr>
                <a:latin typeface="Times New Roman"/>
                <a:ea typeface="Times New Roman"/>
                <a:cs typeface="Times New Roman"/>
                <a:sym typeface="Times New Roman"/>
              </a:defRPr>
            </a:pPr>
            <a:r>
              <a:t>Over the years’ various documents have been published by several renowned authors, scientists and finance experts around the world.</a:t>
            </a:r>
          </a:p>
          <a:p>
            <a:pPr marL="0" indent="0" algn="just">
              <a:buSzTx/>
              <a:buNone/>
              <a:defRPr>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The latest of the lot, including us, have been trying to use the concept of </a:t>
            </a:r>
            <a:r>
              <a:rPr b="1"/>
              <a:t>Reinforcement Learning</a:t>
            </a:r>
            <a:r>
              <a:t> a </a:t>
            </a:r>
            <a:r>
              <a:rPr i="1"/>
              <a:t>branch</a:t>
            </a:r>
            <a:r>
              <a:t> of </a:t>
            </a:r>
            <a:r>
              <a:rPr b="1"/>
              <a:t>Machine Learning (ML)</a:t>
            </a:r>
            <a:r>
              <a:t> which has recently been in the spotlight for being at the core of the system who beat the Go world champion in a 5-match series.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xfrm>
            <a:off x="371948" y="406594"/>
            <a:ext cx="10912739" cy="1325564"/>
          </a:xfrm>
          <a:prstGeom prst="rect">
            <a:avLst/>
          </a:prstGeom>
        </p:spPr>
        <p:txBody>
          <a:bodyPr/>
          <a:lstStyle>
            <a:lvl1pPr algn="ctr">
              <a:defRPr sz="2900">
                <a:latin typeface="Times New Roman"/>
                <a:ea typeface="Times New Roman"/>
                <a:cs typeface="Times New Roman"/>
                <a:sym typeface="Times New Roman"/>
              </a:defRPr>
            </a:lvl1pPr>
          </a:lstStyle>
          <a:p>
            <a:pPr/>
            <a:r>
              <a:t>1. REINFORCEMENT LEARING FOR AUTOMATED TRADING</a:t>
            </a:r>
          </a:p>
        </p:txBody>
      </p:sp>
      <p:sp>
        <p:nvSpPr>
          <p:cNvPr id="128" name="Content Placeholder 2"/>
          <p:cNvSpPr txBox="1"/>
          <p:nvPr>
            <p:ph type="body" idx="1"/>
          </p:nvPr>
        </p:nvSpPr>
        <p:spPr>
          <a:xfrm>
            <a:off x="838200" y="1825625"/>
            <a:ext cx="10515600" cy="4351338"/>
          </a:xfrm>
          <a:prstGeom prst="rect">
            <a:avLst/>
          </a:prstGeom>
        </p:spPr>
        <p:txBody>
          <a:bodyPr/>
          <a:lstStyle/>
          <a:p>
            <a:pPr marL="0" indent="0">
              <a:buSzTx/>
              <a:buNone/>
            </a:pPr>
          </a:p>
          <a:p>
            <a:pPr marL="280736" indent="-280736">
              <a:buFontTx/>
              <a:defRPr>
                <a:latin typeface="Times New Roman"/>
                <a:ea typeface="Times New Roman"/>
                <a:cs typeface="Times New Roman"/>
                <a:sym typeface="Times New Roman"/>
              </a:defRPr>
            </a:pPr>
            <a:r>
              <a:t>By </a:t>
            </a:r>
            <a:r>
              <a:rPr b="1"/>
              <a:t>Pierpaolo G. Necchi in 2014</a:t>
            </a:r>
            <a:endParaRPr b="1"/>
          </a:p>
          <a:p>
            <a:pPr marL="280736" indent="-280736">
              <a:buFontTx/>
              <a:defRPr>
                <a:latin typeface="Times New Roman"/>
                <a:ea typeface="Times New Roman"/>
                <a:cs typeface="Times New Roman"/>
                <a:sym typeface="Times New Roman"/>
              </a:defRPr>
            </a:pPr>
            <a:r>
              <a:t>Elaborates</a:t>
            </a:r>
            <a:r>
              <a:rPr b="1"/>
              <a:t> </a:t>
            </a:r>
            <a:r>
              <a:t>how Machine Learning Models differ from Reinforcement Learning. </a:t>
            </a:r>
          </a:p>
          <a:p>
            <a:pPr marL="280736" indent="-280736">
              <a:buFontTx/>
              <a:defRPr>
                <a:latin typeface="Times New Roman"/>
                <a:ea typeface="Times New Roman"/>
                <a:cs typeface="Times New Roman"/>
                <a:sym typeface="Times New Roman"/>
              </a:defRPr>
            </a:pPr>
            <a:r>
              <a:t>Explains How Markov Decision Process affects the computer’s ability to take actions(A) at a given particular state(S) to maximize reward(R).</a:t>
            </a:r>
          </a:p>
          <a:p>
            <a:pPr marL="280736" indent="-280736">
              <a:buFontTx/>
              <a:defRPr>
                <a:latin typeface="Times New Roman"/>
                <a:ea typeface="Times New Roman"/>
                <a:cs typeface="Times New Roman"/>
                <a:sym typeface="Times New Roman"/>
              </a:defRPr>
            </a:pPr>
            <a:r>
              <a:t>Actions not only allows the computer to understand the stock market at a certain point of time and learn it, but go as further as to explore different options to </a:t>
            </a:r>
            <a:r>
              <a:rPr b="1"/>
              <a:t>maximize the reward.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838200" y="365125"/>
            <a:ext cx="10515600" cy="1325563"/>
          </a:xfrm>
          <a:prstGeom prst="rect">
            <a:avLst/>
          </a:prstGeom>
        </p:spPr>
        <p:txBody>
          <a:bodyPr/>
          <a:lstStyle>
            <a:lvl1pPr algn="ctr">
              <a:defRPr sz="3900">
                <a:latin typeface="Times New Roman"/>
                <a:ea typeface="Times New Roman"/>
                <a:cs typeface="Times New Roman"/>
                <a:sym typeface="Times New Roman"/>
              </a:defRPr>
            </a:lvl1pPr>
          </a:lstStyle>
          <a:p>
            <a:pPr/>
            <a:r>
              <a:t>2. THE PREDICTING POWER OF TEXTUAL INFORMATION ON FINANCIAL MARKETS</a:t>
            </a:r>
          </a:p>
        </p:txBody>
      </p:sp>
      <p:sp>
        <p:nvSpPr>
          <p:cNvPr id="131" name="Content Placeholder 2"/>
          <p:cNvSpPr txBox="1"/>
          <p:nvPr>
            <p:ph type="body" idx="1"/>
          </p:nvPr>
        </p:nvSpPr>
        <p:spPr>
          <a:xfrm>
            <a:off x="838199" y="1922386"/>
            <a:ext cx="10515601" cy="4351339"/>
          </a:xfrm>
          <a:prstGeom prst="rect">
            <a:avLst/>
          </a:prstGeom>
        </p:spPr>
        <p:txBody>
          <a:bodyPr/>
          <a:lstStyle/>
          <a:p>
            <a:pPr marL="0" indent="0">
              <a:buSzTx/>
              <a:buNone/>
            </a:pPr>
          </a:p>
          <a:p>
            <a:pPr marL="280736" indent="-280736">
              <a:buFontTx/>
              <a:defRPr>
                <a:latin typeface="Times New Roman"/>
                <a:ea typeface="Times New Roman"/>
                <a:cs typeface="Times New Roman"/>
                <a:sym typeface="Times New Roman"/>
              </a:defRPr>
            </a:pPr>
            <a:r>
              <a:t>By Gabriel Pui Cheong Fung, Jeffrey Xu Yu , Hongjun Lu, in 2005</a:t>
            </a:r>
          </a:p>
          <a:p>
            <a:pPr marL="280736" indent="-280736">
              <a:buFontTx/>
              <a:defRPr>
                <a:latin typeface="Times New Roman"/>
                <a:ea typeface="Times New Roman"/>
                <a:cs typeface="Times New Roman"/>
                <a:sym typeface="Times New Roman"/>
              </a:defRPr>
            </a:pPr>
            <a:r>
              <a:t>They convey how strong the relationship is between the time of news stories releasing and the time of the stock prices fluctuating in the actual market.</a:t>
            </a:r>
          </a:p>
          <a:p>
            <a:pPr marL="280736" indent="-280736">
              <a:buFontTx/>
              <a:defRPr>
                <a:latin typeface="Times New Roman"/>
                <a:ea typeface="Times New Roman"/>
                <a:cs typeface="Times New Roman"/>
                <a:sym typeface="Times New Roman"/>
              </a:defRPr>
            </a:pPr>
            <a:r>
              <a:t>They proposed a systematic framework for predicting the tertiary movements of stock prices by analyzing the impacts of the news stories on the stocks by Mining Textual Documents and time series concurrently.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838200" y="365125"/>
            <a:ext cx="10515600" cy="1325563"/>
          </a:xfrm>
          <a:prstGeom prst="rect">
            <a:avLst/>
          </a:prstGeom>
        </p:spPr>
        <p:txBody>
          <a:bodyPr/>
          <a:lstStyle>
            <a:lvl1pPr algn="ctr">
              <a:defRPr sz="2800">
                <a:latin typeface="Times New Roman"/>
                <a:ea typeface="Times New Roman"/>
                <a:cs typeface="Times New Roman"/>
                <a:sym typeface="Times New Roman"/>
              </a:defRPr>
            </a:lvl1pPr>
          </a:lstStyle>
          <a:p>
            <a:pPr/>
            <a:r>
              <a:t>3. AGENT INSPIRED TRADING USING RECURRENT REINFORCEMENT LEARNING AND LSTM NEURAL NETWORKS</a:t>
            </a:r>
          </a:p>
        </p:txBody>
      </p:sp>
      <p:sp>
        <p:nvSpPr>
          <p:cNvPr id="134" name="Content Placeholder 2"/>
          <p:cNvSpPr txBox="1"/>
          <p:nvPr>
            <p:ph type="body" idx="1"/>
          </p:nvPr>
        </p:nvSpPr>
        <p:spPr>
          <a:xfrm>
            <a:off x="976431" y="1797978"/>
            <a:ext cx="10515601" cy="4351339"/>
          </a:xfrm>
          <a:prstGeom prst="rect">
            <a:avLst/>
          </a:prstGeom>
        </p:spPr>
        <p:txBody>
          <a:bodyPr/>
          <a:lstStyle/>
          <a:p>
            <a:pPr marL="0" indent="0" algn="just">
              <a:buSzTx/>
              <a:buNone/>
              <a:defRPr sz="2400">
                <a:latin typeface="Times New Roman"/>
                <a:ea typeface="Times New Roman"/>
                <a:cs typeface="Times New Roman"/>
                <a:sym typeface="Times New Roman"/>
              </a:defRPr>
            </a:pPr>
          </a:p>
          <a:p>
            <a:pPr marL="240631" indent="-240631" algn="just">
              <a:buFontTx/>
              <a:defRPr sz="2400">
                <a:latin typeface="Times New Roman"/>
                <a:ea typeface="Times New Roman"/>
                <a:cs typeface="Times New Roman"/>
                <a:sym typeface="Times New Roman"/>
              </a:defRPr>
            </a:pPr>
            <a:r>
              <a:t>B</a:t>
            </a:r>
            <a:r>
              <a:t>y David W. Lu in 2016</a:t>
            </a:r>
          </a:p>
          <a:p>
            <a:pPr marL="240631" indent="-240631" algn="just">
              <a:buFontTx/>
              <a:defRPr sz="2400">
                <a:latin typeface="Times New Roman"/>
                <a:ea typeface="Times New Roman"/>
                <a:cs typeface="Times New Roman"/>
                <a:sym typeface="Times New Roman"/>
              </a:defRPr>
            </a:pPr>
            <a:r>
              <a:t>He talks about the creation of </a:t>
            </a:r>
            <a:r>
              <a:rPr b="1"/>
              <a:t>“hedonistic”</a:t>
            </a:r>
            <a:r>
              <a:t> learning system. In order to accomplish similar level of performance and generality, like a human, he felt that we needed to construct and learn the knowledge directly from raw inputs, such as vision, without any hand-engineered features, which can be achieved by deep learning of neural networks particularly an LSTM by treating all the features as a function of time.</a:t>
            </a:r>
          </a:p>
          <a:p>
            <a:pPr marL="240631" indent="-240631" algn="just">
              <a:buFontTx/>
              <a:defRPr sz="2400">
                <a:latin typeface="Times New Roman"/>
                <a:ea typeface="Times New Roman"/>
                <a:cs typeface="Times New Roman"/>
                <a:sym typeface="Times New Roman"/>
              </a:defRPr>
            </a:pPr>
            <a:r>
              <a:t>Combining the two, he referred it to simply as </a:t>
            </a:r>
            <a:r>
              <a:rPr b="1"/>
              <a:t>deep reinforcement learning</a:t>
            </a:r>
            <a:r>
              <a:t>, which could create an artificial agent.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xfrm>
            <a:off x="1048869" y="365125"/>
            <a:ext cx="10515601" cy="1325563"/>
          </a:xfrm>
          <a:prstGeom prst="rect">
            <a:avLst/>
          </a:prstGeom>
        </p:spPr>
        <p:txBody>
          <a:bodyPr/>
          <a:lstStyle>
            <a:lvl1pPr>
              <a:defRPr sz="3200">
                <a:latin typeface="Times New Roman"/>
                <a:ea typeface="Times New Roman"/>
                <a:cs typeface="Times New Roman"/>
                <a:sym typeface="Times New Roman"/>
              </a:defRPr>
            </a:lvl1pPr>
          </a:lstStyle>
          <a:p>
            <a:pPr/>
            <a:r>
              <a:t>THE STRUCTURE OF THE STOCK TRADING SYSTEM</a:t>
            </a:r>
          </a:p>
        </p:txBody>
      </p:sp>
      <p:sp>
        <p:nvSpPr>
          <p:cNvPr id="137" name="Content Placeholder 2"/>
          <p:cNvSpPr txBox="1"/>
          <p:nvPr>
            <p:ph type="body" idx="1"/>
          </p:nvPr>
        </p:nvSpPr>
        <p:spPr>
          <a:xfrm>
            <a:off x="838200" y="1825625"/>
            <a:ext cx="10515600" cy="4351338"/>
          </a:xfrm>
          <a:prstGeom prst="rect">
            <a:avLst/>
          </a:prstGeom>
        </p:spPr>
        <p:txBody>
          <a:bodyPr/>
          <a:lstStyle/>
          <a:p>
            <a:pPr marL="0" indent="0" algn="just">
              <a:buSzTx/>
              <a:buNone/>
              <a:defRPr>
                <a:latin typeface="Times New Roman"/>
                <a:ea typeface="Times New Roman"/>
                <a:cs typeface="Times New Roman"/>
                <a:sym typeface="Times New Roman"/>
              </a:defRPr>
            </a:pPr>
          </a:p>
          <a:p>
            <a:pPr marL="280736" indent="-280736" algn="just">
              <a:buFontTx/>
              <a:defRPr>
                <a:latin typeface="Times New Roman"/>
                <a:ea typeface="Times New Roman"/>
                <a:cs typeface="Times New Roman"/>
                <a:sym typeface="Times New Roman"/>
              </a:defRPr>
            </a:pPr>
            <a:r>
              <a:t>B</a:t>
            </a:r>
            <a:r>
              <a:t>y Jae Won Lee, an article published more than a decade ago, in 2006</a:t>
            </a:r>
          </a:p>
          <a:p>
            <a:pPr marL="280736" indent="-280736" algn="just">
              <a:buFontTx/>
              <a:defRPr>
                <a:latin typeface="Times New Roman"/>
                <a:ea typeface="Times New Roman"/>
                <a:cs typeface="Times New Roman"/>
                <a:sym typeface="Times New Roman"/>
              </a:defRPr>
            </a:pPr>
            <a:r>
              <a:t>Conveys how the dynamics have been shifting in terms of stock market analysis.</a:t>
            </a:r>
          </a:p>
          <a:p>
            <a:pPr marL="280736" indent="-280736" algn="just">
              <a:buFontTx/>
              <a:defRPr>
                <a:latin typeface="Times New Roman"/>
                <a:ea typeface="Times New Roman"/>
                <a:cs typeface="Times New Roman"/>
                <a:sym typeface="Times New Roman"/>
              </a:defRPr>
            </a:pPr>
            <a:r>
              <a:t>Gives the insight on why automation in stock market analysis is important in the first place and he talks about using Deep Learning techniques and </a:t>
            </a:r>
            <a:r>
              <a:rPr i="1"/>
              <a:t>compares</a:t>
            </a:r>
            <a:r>
              <a:t> the use of a </a:t>
            </a:r>
            <a:r>
              <a:rPr b="1"/>
              <a:t>CNN</a:t>
            </a:r>
            <a:r>
              <a:t> as opposed to </a:t>
            </a:r>
            <a:r>
              <a:rPr b="1"/>
              <a:t>LSTM.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