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6" r:id="rId1"/>
  </p:sldMasterIdLst>
  <p:notesMasterIdLst>
    <p:notesMasterId r:id="rId15"/>
  </p:notesMasterIdLst>
  <p:sldIdLst>
    <p:sldId id="589" r:id="rId2"/>
    <p:sldId id="590" r:id="rId3"/>
    <p:sldId id="591" r:id="rId4"/>
    <p:sldId id="592" r:id="rId5"/>
    <p:sldId id="593" r:id="rId6"/>
    <p:sldId id="595" r:id="rId7"/>
    <p:sldId id="594" r:id="rId8"/>
    <p:sldId id="600" r:id="rId9"/>
    <p:sldId id="599" r:id="rId10"/>
    <p:sldId id="596" r:id="rId11"/>
    <p:sldId id="597" r:id="rId12"/>
    <p:sldId id="598" r:id="rId13"/>
    <p:sldId id="601" r:id="rId14"/>
  </p:sldIdLst>
  <p:sldSz cx="9144000" cy="6858000" type="screen4x3"/>
  <p:notesSz cx="6858000" cy="9926638"/>
  <p:custDataLst>
    <p:tags r:id="rId1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58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orient="horz" pos="867" userDrawn="1">
          <p15:clr>
            <a:srgbClr val="A4A3A4"/>
          </p15:clr>
        </p15:guide>
        <p15:guide id="6" pos="5602" userDrawn="1">
          <p15:clr>
            <a:srgbClr val="A4A3A4"/>
          </p15:clr>
        </p15:guide>
        <p15:guide id="7" orient="horz" pos="4042" userDrawn="1">
          <p15:clr>
            <a:srgbClr val="A4A3A4"/>
          </p15:clr>
        </p15:guide>
        <p15:guide id="8" pos="1973" userDrawn="1">
          <p15:clr>
            <a:srgbClr val="A4A3A4"/>
          </p15:clr>
        </p15:guide>
        <p15:guide id="9" pos="34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1" name="Autor" initials="A" lastIdx="1" clrIdx="1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0039"/>
    <a:srgbClr val="3399FF"/>
    <a:srgbClr val="9B9070"/>
    <a:srgbClr val="968C6D"/>
    <a:srgbClr val="EAEAEA"/>
    <a:srgbClr val="63305E"/>
    <a:srgbClr val="E37222"/>
    <a:srgbClr val="005A8B"/>
    <a:srgbClr val="3E5D57"/>
    <a:srgbClr val="706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6" autoAdjust="0"/>
    <p:restoredTop sz="94935" autoAdjust="0"/>
  </p:normalViewPr>
  <p:slideViewPr>
    <p:cSldViewPr snapToGrid="0" showGuides="1">
      <p:cViewPr varScale="1">
        <p:scale>
          <a:sx n="132" d="100"/>
          <a:sy n="132" d="100"/>
        </p:scale>
        <p:origin x="1128" y="132"/>
      </p:cViewPr>
      <p:guideLst>
        <p:guide pos="158"/>
        <p:guide orient="horz" pos="2160"/>
        <p:guide pos="2880"/>
        <p:guide orient="horz" pos="867"/>
        <p:guide pos="5602"/>
        <p:guide orient="horz" pos="4042"/>
        <p:guide pos="1973"/>
        <p:guide pos="34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9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8056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98056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F15BB497-A31A-4E1B-BCD8-06CAE7786CDB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5" rIns="91430" bIns="45715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1" y="4777194"/>
            <a:ext cx="5486400" cy="3908614"/>
          </a:xfrm>
          <a:prstGeom prst="rect">
            <a:avLst/>
          </a:prstGeom>
        </p:spPr>
        <p:txBody>
          <a:bodyPr vert="horz" lIns="91430" tIns="45715" rIns="91430" bIns="45715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8588"/>
            <a:ext cx="2971800" cy="49805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4" y="9428588"/>
            <a:ext cx="2971800" cy="49805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2F967223-AFC9-419A-974D-4BB4787C1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274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204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67223-AFC9-419A-974D-4BB4787C1D3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180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67223-AFC9-419A-974D-4BB4787C1D3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18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67223-AFC9-419A-974D-4BB4787C1D3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942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67223-AFC9-419A-974D-4BB4787C1D3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063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67223-AFC9-419A-974D-4BB4787C1D3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286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67223-AFC9-419A-974D-4BB4787C1D3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079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67223-AFC9-419A-974D-4BB4787C1D3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192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67223-AFC9-419A-974D-4BB4787C1D3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345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67223-AFC9-419A-974D-4BB4787C1D3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0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67223-AFC9-419A-974D-4BB4787C1D3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392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67223-AFC9-419A-974D-4BB4787C1D3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778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67223-AFC9-419A-974D-4BB4787C1D3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303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930910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5" name="think-cell Folie" r:id="rId4" imgW="460" imgH="457" progId="TCLayout.ActiveDocument.1">
                  <p:embed/>
                </p:oleObj>
              </mc:Choice>
              <mc:Fallback>
                <p:oleObj name="think-cell Folie" r:id="rId4" imgW="460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80000" y="1692000"/>
            <a:ext cx="8676000" cy="453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 smtClean="0"/>
              <a:t>Text der ersten Ebene (18pt)</a:t>
            </a:r>
          </a:p>
          <a:p>
            <a:pPr lvl="1"/>
            <a:r>
              <a:rPr lang="de-DE" dirty="0" smtClean="0"/>
              <a:t>Text der zweiten Ebene</a:t>
            </a:r>
          </a:p>
          <a:p>
            <a:pPr lvl="2"/>
            <a:r>
              <a:rPr lang="de-DE" dirty="0" smtClean="0"/>
              <a:t>Text der dritten Ebene</a:t>
            </a:r>
          </a:p>
          <a:p>
            <a:pPr lvl="3"/>
            <a:r>
              <a:rPr lang="de-DE" dirty="0" smtClean="0"/>
              <a:t>Text der vierten Ebene</a:t>
            </a:r>
          </a:p>
          <a:p>
            <a:pPr lvl="4"/>
            <a:r>
              <a:rPr lang="de-DE" dirty="0" smtClean="0"/>
              <a:t>Text der fünften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5759-0F4D-43E0-A012-6B1071B8BD3F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platzhalter 2"/>
          <p:cNvSpPr>
            <a:spLocks noGrp="1"/>
          </p:cNvSpPr>
          <p:nvPr>
            <p:ph type="body" idx="15" hasCustomPrompt="1"/>
          </p:nvPr>
        </p:nvSpPr>
        <p:spPr>
          <a:xfrm>
            <a:off x="180000" y="1332000"/>
            <a:ext cx="8676000" cy="324000"/>
          </a:xfrm>
          <a:noFill/>
        </p:spPr>
        <p:txBody>
          <a:bodyPr wrap="square" tIns="0" bIns="0" rtlCol="0" anchor="ctr">
            <a:spAutoFit/>
          </a:bodyPr>
          <a:lstStyle>
            <a:lvl1pPr marL="0" indent="0">
              <a:spcBef>
                <a:spcPts val="0"/>
              </a:spcBef>
              <a:buNone/>
              <a:defRPr lang="de-DE" sz="1800" b="1" baseline="0" dirty="0" smtClean="0">
                <a:solidFill>
                  <a:schemeClr val="tx1"/>
                </a:solidFill>
                <a:latin typeface="+mj-lt"/>
                <a:cs typeface="+mn-cs"/>
              </a:defRPr>
            </a:lvl1pPr>
          </a:lstStyle>
          <a:p>
            <a:pPr marL="0" lvl="0"/>
            <a:r>
              <a:rPr lang="de-DE" dirty="0" smtClean="0"/>
              <a:t>Zwischenüberschrift (18pt / fett)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2000" y="72000"/>
            <a:ext cx="6768000" cy="288000"/>
          </a:xfrm>
        </p:spPr>
        <p:txBody>
          <a:bodyPr bIns="0"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 smtClean="0"/>
              <a:t>Kapitelüberschrift (14pt)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62000" y="360000"/>
            <a:ext cx="6768000" cy="648000"/>
          </a:xfrm>
        </p:spPr>
        <p:txBody>
          <a:bodyPr tIns="0">
            <a:noAutofit/>
          </a:bodyPr>
          <a:lstStyle>
            <a:lvl1pPr>
              <a:spcBef>
                <a:spcPts val="0"/>
              </a:spcBef>
              <a:defRPr sz="1800" b="1"/>
            </a:lvl1pPr>
          </a:lstStyle>
          <a:p>
            <a:pPr lvl="0"/>
            <a:r>
              <a:rPr lang="de-DE" dirty="0" smtClean="0"/>
              <a:t>Überschrift zweizeilig (18pt / fett)</a:t>
            </a:r>
          </a:p>
        </p:txBody>
      </p:sp>
      <p:sp>
        <p:nvSpPr>
          <p:cNvPr id="13" name="Fußzeilenplatzhalter 1"/>
          <p:cNvSpPr>
            <a:spLocks noGrp="1"/>
          </p:cNvSpPr>
          <p:nvPr>
            <p:ph type="ftr" sz="quarter" idx="16"/>
          </p:nvPr>
        </p:nvSpPr>
        <p:spPr>
          <a:xfrm>
            <a:off x="180000" y="6574553"/>
            <a:ext cx="7200000" cy="2880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GB" dirty="0" smtClean="0"/>
              <a:t>FAST - Rollout Communication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9287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80000" y="1332000"/>
            <a:ext cx="4068000" cy="324000"/>
          </a:xfrm>
          <a:noFill/>
        </p:spPr>
        <p:txBody>
          <a:bodyPr wrap="square" tIns="0" bIns="0" rtlCol="0" anchor="ctr">
            <a:spAutoFit/>
          </a:bodyPr>
          <a:lstStyle>
            <a:lvl1pPr marL="0" indent="0">
              <a:spcBef>
                <a:spcPts val="0"/>
              </a:spcBef>
              <a:buNone/>
              <a:defRPr lang="de-DE" sz="1400" b="1" baseline="0" dirty="0" smtClean="0">
                <a:solidFill>
                  <a:schemeClr val="tx1"/>
                </a:solidFill>
                <a:latin typeface="+mj-lt"/>
                <a:cs typeface="+mn-cs"/>
              </a:defRPr>
            </a:lvl1pPr>
          </a:lstStyle>
          <a:p>
            <a:pPr marL="0" lvl="0"/>
            <a:r>
              <a:rPr lang="de-DE" dirty="0" smtClean="0"/>
              <a:t>Zwischenüberschrift (14pt / fett)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80000" y="1692000"/>
            <a:ext cx="4068000" cy="4536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 baseline="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 der ersten Ebene (14pt)</a:t>
            </a:r>
          </a:p>
          <a:p>
            <a:pPr lvl="1"/>
            <a:r>
              <a:rPr lang="de-DE" dirty="0" smtClean="0"/>
              <a:t>Text der zweiten Ebene</a:t>
            </a:r>
          </a:p>
          <a:p>
            <a:pPr lvl="2"/>
            <a:r>
              <a:rPr lang="de-DE" dirty="0" smtClean="0"/>
              <a:t>Text der dritten Ebene</a:t>
            </a:r>
          </a:p>
          <a:p>
            <a:pPr lvl="3"/>
            <a:r>
              <a:rPr lang="de-DE" dirty="0" smtClean="0"/>
              <a:t>Text der vierten Ebene</a:t>
            </a:r>
          </a:p>
          <a:p>
            <a:pPr lvl="4"/>
            <a:r>
              <a:rPr lang="de-DE" dirty="0" smtClean="0"/>
              <a:t>Text der fünften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52000" y="1332000"/>
            <a:ext cx="4068000" cy="324000"/>
          </a:xfrm>
          <a:noFill/>
        </p:spPr>
        <p:txBody>
          <a:bodyPr vert="horz" wrap="square" lIns="91440" tIns="0" rIns="91440" bIns="0" rtlCol="0" anchor="ctr">
            <a:spAutoFit/>
          </a:bodyPr>
          <a:lstStyle>
            <a:lvl1pPr marL="0" indent="0">
              <a:spcBef>
                <a:spcPts val="0"/>
              </a:spcBef>
              <a:buNone/>
              <a:defRPr lang="de-DE" sz="1400" b="1" smtClean="0">
                <a:solidFill>
                  <a:schemeClr val="tx1"/>
                </a:solidFill>
                <a:latin typeface="+mj-lt"/>
                <a:cs typeface="+mn-cs"/>
              </a:defRPr>
            </a:lvl1pPr>
          </a:lstStyle>
          <a:p>
            <a:pPr marL="0" lvl="0"/>
            <a:r>
              <a:rPr lang="de-DE" dirty="0" smtClean="0"/>
              <a:t>Zwischenüberschrift (14pt / fett)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752000" y="1692000"/>
            <a:ext cx="4068000" cy="4536000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 der ersten Ebene (14pt)</a:t>
            </a:r>
          </a:p>
          <a:p>
            <a:pPr lvl="1"/>
            <a:r>
              <a:rPr lang="de-DE" dirty="0" smtClean="0"/>
              <a:t>Text der zweiten Ebene</a:t>
            </a:r>
          </a:p>
          <a:p>
            <a:pPr lvl="2"/>
            <a:r>
              <a:rPr lang="de-DE" dirty="0" smtClean="0"/>
              <a:t>Text der dritten Ebene</a:t>
            </a:r>
          </a:p>
          <a:p>
            <a:pPr lvl="3"/>
            <a:r>
              <a:rPr lang="de-DE" dirty="0" smtClean="0"/>
              <a:t>Text der vierten Ebene</a:t>
            </a:r>
          </a:p>
          <a:p>
            <a:pPr lvl="4"/>
            <a:r>
              <a:rPr lang="de-DE" dirty="0" smtClean="0"/>
              <a:t>Text der fünften Ebene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5759-0F4D-43E0-A012-6B1071B8BD3F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2000" y="72000"/>
            <a:ext cx="6768000" cy="288000"/>
          </a:xfrm>
        </p:spPr>
        <p:txBody>
          <a:bodyPr bIns="0"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 smtClean="0"/>
              <a:t>Kapitelüberschrift (14pt)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62000" y="360000"/>
            <a:ext cx="6768000" cy="648000"/>
          </a:xfrm>
        </p:spPr>
        <p:txBody>
          <a:bodyPr tIns="0">
            <a:noAutofit/>
          </a:bodyPr>
          <a:lstStyle>
            <a:lvl1pPr>
              <a:spcBef>
                <a:spcPts val="0"/>
              </a:spcBef>
              <a:defRPr sz="1800" b="1"/>
            </a:lvl1pPr>
          </a:lstStyle>
          <a:p>
            <a:pPr lvl="0"/>
            <a:r>
              <a:rPr lang="de-DE" dirty="0" smtClean="0"/>
              <a:t>Überschrift zweizeilig (18pt / fett)</a:t>
            </a:r>
          </a:p>
        </p:txBody>
      </p:sp>
      <p:sp>
        <p:nvSpPr>
          <p:cNvPr id="13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180000" y="6574553"/>
            <a:ext cx="7200000" cy="2880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GB" dirty="0" smtClean="0"/>
              <a:t>FAST - Rollout Communication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03421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52000" y="2520000"/>
            <a:ext cx="7092000" cy="72000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92737"/>
              </a:buClr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Untertitel (18pt), maximal zweizeilig</a:t>
            </a:r>
          </a:p>
          <a:p>
            <a:endParaRPr lang="de-DE" dirty="0" smtClean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2413" y="612000"/>
            <a:ext cx="7092000" cy="540000"/>
          </a:xfrm>
        </p:spPr>
        <p:txBody>
          <a:bodyPr lIns="0" tIns="0" rIns="0" bIns="0">
            <a:no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Titel Präsentation (36pt/fett)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13" y="1152000"/>
            <a:ext cx="7092000" cy="1260000"/>
          </a:xfrm>
        </p:spPr>
        <p:txBody>
          <a:bodyPr lIns="0" tIns="4680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92737"/>
              </a:buClr>
              <a:buSzTx/>
              <a:buFont typeface="Arial" panose="020B0604020202020204" pitchFamily="34" charset="0"/>
              <a:buNone/>
              <a:tabLst/>
              <a:defRPr sz="3600" b="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9273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zwei weitere Zeilen (36pt)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9273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max. dreizeilig</a:t>
            </a:r>
          </a:p>
        </p:txBody>
      </p:sp>
      <p:pic>
        <p:nvPicPr>
          <p:cNvPr id="16" name="Grafik 15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5940000"/>
            <a:ext cx="1328400" cy="392113"/>
          </a:xfrm>
          <a:prstGeom prst="rect">
            <a:avLst/>
          </a:prstGeom>
        </p:spPr>
      </p:pic>
      <p:sp>
        <p:nvSpPr>
          <p:cNvPr id="2" name="Fußzeilenplatzhalter 1"/>
          <p:cNvSpPr>
            <a:spLocks noGrp="1"/>
          </p:cNvSpPr>
          <p:nvPr>
            <p:ph type="ftr" sz="quarter" idx="12"/>
          </p:nvPr>
        </p:nvSpPr>
        <p:spPr>
          <a:xfrm>
            <a:off x="180000" y="6574553"/>
            <a:ext cx="7200000" cy="2880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GB" dirty="0" smtClean="0"/>
              <a:t>FAST - Rollout Communication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9648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992000" y="6574553"/>
            <a:ext cx="1008000" cy="288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DA45F-5DD9-4C1C-BC04-8AF4146ABFAE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4" name="Fußzeilenplatzhalter 1"/>
          <p:cNvSpPr>
            <a:spLocks noGrp="1"/>
          </p:cNvSpPr>
          <p:nvPr>
            <p:ph type="ftr" sz="quarter" idx="12"/>
          </p:nvPr>
        </p:nvSpPr>
        <p:spPr>
          <a:xfrm>
            <a:off x="180000" y="6574553"/>
            <a:ext cx="7200000" cy="2880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GB" dirty="0" smtClean="0"/>
              <a:t>FAST - Rollout Communication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504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11" Type="http://schemas.openxmlformats.org/officeDocument/2006/relationships/image" Target="../media/image3.emf"/><Relationship Id="rId5" Type="http://schemas.openxmlformats.org/officeDocument/2006/relationships/theme" Target="../theme/theme1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9504800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0" name="think-cell Folie" r:id="rId8" imgW="460" imgH="457" progId="TCLayout.ActiveDocument.1">
                  <p:embed/>
                </p:oleObj>
              </mc:Choice>
              <mc:Fallback>
                <p:oleObj name="think-cell Folie" r:id="rId8" imgW="460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fik 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5062"/>
            <a:ext cx="9128645" cy="324000"/>
          </a:xfrm>
          <a:prstGeom prst="rect">
            <a:avLst/>
          </a:prstGeom>
        </p:spPr>
      </p:pic>
      <p:pic>
        <p:nvPicPr>
          <p:cNvPr id="7" name="Grafik 6"/>
          <p:cNvPicPr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24000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80000" y="1332000"/>
            <a:ext cx="8676000" cy="48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 der ersten Ebene (18pt)</a:t>
            </a:r>
          </a:p>
          <a:p>
            <a:pPr lvl="1"/>
            <a:r>
              <a:rPr lang="de-DE" dirty="0" smtClean="0"/>
              <a:t>Text der zweiten Ebene</a:t>
            </a:r>
          </a:p>
          <a:p>
            <a:pPr lvl="2"/>
            <a:r>
              <a:rPr lang="de-DE" dirty="0" smtClean="0"/>
              <a:t>Text der dritten Ebene</a:t>
            </a:r>
          </a:p>
          <a:p>
            <a:pPr lvl="3"/>
            <a:r>
              <a:rPr lang="de-DE" dirty="0" smtClean="0"/>
              <a:t>Text der vierten Ebene</a:t>
            </a:r>
          </a:p>
          <a:p>
            <a:pPr lvl="4"/>
            <a:r>
              <a:rPr lang="de-DE" dirty="0" smtClean="0"/>
              <a:t>Text der fünften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92000" y="6574553"/>
            <a:ext cx="10080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FC15759-0F4D-43E0-A012-6B1071B8BD3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396000"/>
            <a:ext cx="1328400" cy="392113"/>
          </a:xfrm>
          <a:prstGeom prst="rect">
            <a:avLst/>
          </a:prstGeom>
        </p:spPr>
      </p:pic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80000" y="6574553"/>
            <a:ext cx="7200000" cy="2880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GB" dirty="0" smtClean="0"/>
              <a:t>FAST - Rollout Communication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160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868" r:id="rId3"/>
    <p:sldLayoutId id="2147483869" r:id="rId4"/>
  </p:sldLayoutIdLst>
  <p:timing>
    <p:tnLst>
      <p:par>
        <p:cTn id="1" dur="indefinite" restart="never" nodeType="tmRoot"/>
      </p:par>
    </p:tnLst>
  </p:timing>
  <p:hf hd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892737"/>
        </a:buClr>
        <a:buSzTx/>
        <a:buFont typeface="Wingdings 2" panose="05020102010507070707" pitchFamily="18" charset="2"/>
        <a:buNone/>
        <a:tabLst/>
        <a:defRPr sz="1400" b="0" i="0" kern="1200">
          <a:solidFill>
            <a:srgbClr val="40404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500"/>
        </a:spcBef>
        <a:buClr>
          <a:srgbClr val="892737"/>
        </a:buClr>
        <a:buFont typeface="Arial" panose="020B0604020202020204" pitchFamily="34" charset="0"/>
        <a:buNone/>
        <a:defRPr sz="1800" kern="120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80000" indent="-180000" algn="l" defTabSz="914400" rtl="0" eaLnBrk="1" latinLnBrk="0" hangingPunct="1">
        <a:lnSpc>
          <a:spcPct val="100000"/>
        </a:lnSpc>
        <a:spcBef>
          <a:spcPts val="500"/>
        </a:spcBef>
        <a:buClr>
          <a:srgbClr val="892737"/>
        </a:buClr>
        <a:buFont typeface="Wingdings 2" panose="05020102010507070707" pitchFamily="18" charset="2"/>
        <a:buChar char=""/>
        <a:defRPr sz="1800" b="0" kern="1200" baseline="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60000" indent="-180000" algn="l" defTabSz="914400" rtl="0" eaLnBrk="1" latinLnBrk="0" hangingPunct="1">
        <a:lnSpc>
          <a:spcPct val="100000"/>
        </a:lnSpc>
        <a:spcBef>
          <a:spcPts val="500"/>
        </a:spcBef>
        <a:buClr>
          <a:srgbClr val="404040"/>
        </a:buClr>
        <a:buFont typeface="Symbol" panose="05050102010706020507" pitchFamily="18" charset="2"/>
        <a:buChar char="-"/>
        <a:defRPr sz="1800" kern="120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40000" indent="-180000" algn="l" defTabSz="914400" rtl="0" eaLnBrk="1" latinLnBrk="0" hangingPunct="1">
        <a:lnSpc>
          <a:spcPct val="100000"/>
        </a:lnSpc>
        <a:spcBef>
          <a:spcPts val="500"/>
        </a:spcBef>
        <a:buClr>
          <a:srgbClr val="404040"/>
        </a:buClr>
        <a:buFont typeface="Symbol" panose="05050102010706020507" pitchFamily="18" charset="2"/>
        <a:buChar char="-"/>
        <a:defRPr sz="1800" kern="120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20000" indent="-180000" algn="l" defTabSz="914400" rtl="0" eaLnBrk="1" latinLnBrk="0" hangingPunct="1">
        <a:lnSpc>
          <a:spcPct val="100000"/>
        </a:lnSpc>
        <a:spcBef>
          <a:spcPts val="500"/>
        </a:spcBef>
        <a:buClr>
          <a:srgbClr val="404040"/>
        </a:buClr>
        <a:buFont typeface="Symbol" panose="05050102010706020507" pitchFamily="18" charset="2"/>
        <a:buChar char="-"/>
        <a:defRPr sz="1800" kern="120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50825" y="607356"/>
            <a:ext cx="8643938" cy="1724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de-DE" altLang="de-DE" sz="4800" b="1" dirty="0" smtClean="0"/>
              <a:t>Angular 6 Schulung</a:t>
            </a:r>
            <a:endParaRPr lang="en-GB" altLang="de-DE" sz="4800" dirty="0" smtClean="0"/>
          </a:p>
        </p:txBody>
      </p:sp>
    </p:spTree>
    <p:extLst>
      <p:ext uri="{BB962C8B-B14F-4D97-AF65-F5344CB8AC3E}">
        <p14:creationId xmlns:p14="http://schemas.microsoft.com/office/powerpoint/2010/main" val="337184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180000" y="325438"/>
            <a:ext cx="5016114" cy="530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defRPr/>
            </a:pPr>
            <a:r>
              <a:rPr lang="de-DE" altLang="de-DE" sz="2400" b="0" dirty="0" smtClean="0">
                <a:solidFill>
                  <a:srgbClr val="404040"/>
                </a:solidFill>
              </a:rPr>
              <a:t>Komponente (1)</a:t>
            </a:r>
            <a:endParaRPr lang="de-DE" altLang="de-DE" sz="2400" b="0" dirty="0">
              <a:solidFill>
                <a:srgbClr val="40404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1BDA45F-5DD9-4C1C-BC04-8AF4146ABFAE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80000" y="6574553"/>
            <a:ext cx="7200000" cy="288000"/>
          </a:xfrm>
        </p:spPr>
        <p:txBody>
          <a:bodyPr/>
          <a:lstStyle/>
          <a:p>
            <a:r>
              <a:rPr lang="en-US" altLang="de-DE" dirty="0" smtClean="0">
                <a:solidFill>
                  <a:srgbClr val="404040"/>
                </a:solidFill>
              </a:rPr>
              <a:t>Angular-</a:t>
            </a:r>
            <a:r>
              <a:rPr lang="en-US" altLang="de-DE" dirty="0" err="1" smtClean="0">
                <a:solidFill>
                  <a:srgbClr val="404040"/>
                </a:solidFill>
              </a:rPr>
              <a:t>Schulung</a:t>
            </a:r>
            <a:endParaRPr lang="de-DE" altLang="de-DE" dirty="0">
              <a:solidFill>
                <a:srgbClr val="404040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55600" y="1666899"/>
            <a:ext cx="7982857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-bundesliga-tabelle'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'./bundesliga-tabelle.component.html'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styleUrls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'./bundesliga-tabelle.component.css'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BundesligaTabelleComponent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OnInit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}</a:t>
            </a:r>
            <a:b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ngOnInit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792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180000" y="325438"/>
            <a:ext cx="5016114" cy="530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defRPr/>
            </a:pPr>
            <a:r>
              <a:rPr lang="de-DE" altLang="de-DE" sz="2400" b="0" dirty="0" smtClean="0">
                <a:solidFill>
                  <a:srgbClr val="404040"/>
                </a:solidFill>
              </a:rPr>
              <a:t>Data-Binding</a:t>
            </a:r>
            <a:endParaRPr lang="de-DE" altLang="de-DE" sz="2400" b="0" dirty="0">
              <a:solidFill>
                <a:srgbClr val="40404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1BDA45F-5DD9-4C1C-BC04-8AF4146ABFAE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80000" y="6574553"/>
            <a:ext cx="7200000" cy="288000"/>
          </a:xfrm>
        </p:spPr>
        <p:txBody>
          <a:bodyPr/>
          <a:lstStyle/>
          <a:p>
            <a:r>
              <a:rPr lang="en-US" altLang="de-DE" dirty="0" smtClean="0">
                <a:solidFill>
                  <a:srgbClr val="404040"/>
                </a:solidFill>
              </a:rPr>
              <a:t>Angular-</a:t>
            </a:r>
            <a:r>
              <a:rPr lang="en-US" altLang="de-DE" dirty="0" err="1" smtClean="0">
                <a:solidFill>
                  <a:srgbClr val="404040"/>
                </a:solidFill>
              </a:rPr>
              <a:t>Schulung</a:t>
            </a:r>
            <a:endParaRPr lang="de-DE" altLang="de-DE" dirty="0">
              <a:solidFill>
                <a:srgbClr val="404040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80000" y="1572554"/>
            <a:ext cx="8643938" cy="4204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de-DE" sz="2400" dirty="0" err="1" smtClean="0"/>
              <a:t>dgfdgdf</a:t>
            </a:r>
            <a:endParaRPr lang="en-GB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3155277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180000" y="325438"/>
            <a:ext cx="5016114" cy="530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defRPr/>
            </a:pPr>
            <a:r>
              <a:rPr lang="de-DE" altLang="de-DE" sz="2400" b="0" dirty="0" smtClean="0">
                <a:solidFill>
                  <a:srgbClr val="404040"/>
                </a:solidFill>
              </a:rPr>
              <a:t>Event-Handling</a:t>
            </a:r>
            <a:endParaRPr lang="de-DE" altLang="de-DE" sz="2400" b="0" dirty="0">
              <a:solidFill>
                <a:srgbClr val="40404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1BDA45F-5DD9-4C1C-BC04-8AF4146ABFAE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80000" y="6574553"/>
            <a:ext cx="7200000" cy="288000"/>
          </a:xfrm>
        </p:spPr>
        <p:txBody>
          <a:bodyPr/>
          <a:lstStyle/>
          <a:p>
            <a:r>
              <a:rPr lang="en-US" altLang="de-DE" dirty="0" smtClean="0">
                <a:solidFill>
                  <a:srgbClr val="404040"/>
                </a:solidFill>
              </a:rPr>
              <a:t>Angular-</a:t>
            </a:r>
            <a:r>
              <a:rPr lang="en-US" altLang="de-DE" dirty="0" err="1" smtClean="0">
                <a:solidFill>
                  <a:srgbClr val="404040"/>
                </a:solidFill>
              </a:rPr>
              <a:t>Schulung</a:t>
            </a:r>
            <a:endParaRPr lang="de-DE" altLang="de-DE" dirty="0">
              <a:solidFill>
                <a:srgbClr val="404040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80000" y="1572554"/>
            <a:ext cx="8643938" cy="4204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de-DE" sz="2400" dirty="0" err="1" smtClean="0"/>
              <a:t>dgfdgdf</a:t>
            </a:r>
            <a:endParaRPr lang="en-GB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3686578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180000" y="325438"/>
            <a:ext cx="5016114" cy="530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defRPr/>
            </a:pPr>
            <a:r>
              <a:rPr lang="de-DE" altLang="de-DE" sz="2400" b="0" dirty="0" smtClean="0">
                <a:solidFill>
                  <a:srgbClr val="404040"/>
                </a:solidFill>
              </a:rPr>
              <a:t>Services</a:t>
            </a:r>
            <a:endParaRPr lang="de-DE" altLang="de-DE" sz="2400" b="0" dirty="0">
              <a:solidFill>
                <a:srgbClr val="40404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1BDA45F-5DD9-4C1C-BC04-8AF4146ABFAE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80000" y="6574553"/>
            <a:ext cx="7200000" cy="288000"/>
          </a:xfrm>
        </p:spPr>
        <p:txBody>
          <a:bodyPr/>
          <a:lstStyle/>
          <a:p>
            <a:r>
              <a:rPr lang="en-US" altLang="de-DE" dirty="0" smtClean="0">
                <a:solidFill>
                  <a:srgbClr val="404040"/>
                </a:solidFill>
              </a:rPr>
              <a:t>Angular-</a:t>
            </a:r>
            <a:r>
              <a:rPr lang="en-US" altLang="de-DE" dirty="0" err="1" smtClean="0">
                <a:solidFill>
                  <a:srgbClr val="404040"/>
                </a:solidFill>
              </a:rPr>
              <a:t>Schulung</a:t>
            </a:r>
            <a:endParaRPr lang="de-DE" altLang="de-DE" dirty="0">
              <a:solidFill>
                <a:srgbClr val="404040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80000" y="1572554"/>
            <a:ext cx="8643938" cy="4204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de-DE" sz="2400" dirty="0" err="1" smtClean="0"/>
              <a:t>dgfdgdf</a:t>
            </a:r>
            <a:endParaRPr lang="en-GB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3782584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180000" y="325438"/>
            <a:ext cx="2015218" cy="530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defRPr/>
            </a:pPr>
            <a:r>
              <a:rPr lang="de-DE" altLang="de-DE" sz="2400" b="0" dirty="0" smtClean="0">
                <a:solidFill>
                  <a:srgbClr val="404040"/>
                </a:solidFill>
              </a:rPr>
              <a:t>Agenda</a:t>
            </a:r>
            <a:endParaRPr lang="de-DE" altLang="de-DE" sz="2400" b="0" dirty="0">
              <a:solidFill>
                <a:srgbClr val="40404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1BDA45F-5DD9-4C1C-BC04-8AF4146ABFAE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80000" y="6574553"/>
            <a:ext cx="7200000" cy="288000"/>
          </a:xfrm>
        </p:spPr>
        <p:txBody>
          <a:bodyPr/>
          <a:lstStyle/>
          <a:p>
            <a:r>
              <a:rPr lang="en-US" altLang="de-DE" dirty="0" smtClean="0">
                <a:solidFill>
                  <a:srgbClr val="404040"/>
                </a:solidFill>
              </a:rPr>
              <a:t>Angular-</a:t>
            </a:r>
            <a:r>
              <a:rPr lang="en-US" altLang="de-DE" dirty="0" err="1" smtClean="0">
                <a:solidFill>
                  <a:srgbClr val="404040"/>
                </a:solidFill>
              </a:rPr>
              <a:t>Schulung</a:t>
            </a:r>
            <a:endParaRPr lang="de-DE" altLang="de-DE" dirty="0">
              <a:solidFill>
                <a:srgbClr val="404040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80000" y="1572554"/>
            <a:ext cx="8643938" cy="4204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de-DE" sz="2400" dirty="0" smtClean="0"/>
              <a:t>Angular 6 – </a:t>
            </a:r>
            <a:r>
              <a:rPr lang="en-GB" altLang="de-DE" sz="2400" dirty="0" err="1" smtClean="0"/>
              <a:t>Überblick</a:t>
            </a:r>
            <a:endParaRPr lang="en-GB" altLang="de-DE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de-DE" sz="2400" dirty="0" smtClean="0"/>
              <a:t>Angular CLI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de-DE" sz="2400" dirty="0" smtClean="0"/>
              <a:t>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de-DE" sz="2400" dirty="0" smtClean="0"/>
              <a:t>Routing</a:t>
            </a:r>
            <a:endParaRPr lang="en-GB" altLang="de-DE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de-DE" sz="2400" dirty="0" smtClean="0"/>
              <a:t>Components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altLang="de-DE" sz="2400" dirty="0" smtClean="0"/>
              <a:t>Component-Controller</a:t>
            </a:r>
            <a:endParaRPr lang="en-GB" altLang="de-DE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altLang="de-DE" sz="2400" dirty="0"/>
              <a:t>Templates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altLang="de-DE" sz="2400" dirty="0"/>
              <a:t>Data-Binding (Input, Output)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altLang="de-DE" sz="2400" dirty="0"/>
              <a:t>Event-Handling (Event-Emitter)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de-DE" sz="2400" dirty="0" smtClean="0"/>
              <a:t>Services</a:t>
            </a:r>
          </a:p>
          <a:p>
            <a:endParaRPr lang="en-GB" alt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3584632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180000" y="325438"/>
            <a:ext cx="5016114" cy="530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defRPr/>
            </a:pPr>
            <a:r>
              <a:rPr lang="de-DE" altLang="de-DE" sz="2400" b="0" dirty="0" smtClean="0">
                <a:solidFill>
                  <a:srgbClr val="404040"/>
                </a:solidFill>
              </a:rPr>
              <a:t>Angular 6 - Überblick </a:t>
            </a:r>
            <a:endParaRPr lang="de-DE" altLang="de-DE" sz="2400" b="0" dirty="0">
              <a:solidFill>
                <a:srgbClr val="40404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1BDA45F-5DD9-4C1C-BC04-8AF4146ABFAE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80000" y="6574553"/>
            <a:ext cx="7200000" cy="288000"/>
          </a:xfrm>
        </p:spPr>
        <p:txBody>
          <a:bodyPr/>
          <a:lstStyle/>
          <a:p>
            <a:r>
              <a:rPr lang="en-US" altLang="de-DE" dirty="0" smtClean="0">
                <a:solidFill>
                  <a:srgbClr val="404040"/>
                </a:solidFill>
              </a:rPr>
              <a:t>Angular-</a:t>
            </a:r>
            <a:r>
              <a:rPr lang="en-US" altLang="de-DE" dirty="0" err="1" smtClean="0">
                <a:solidFill>
                  <a:srgbClr val="404040"/>
                </a:solidFill>
              </a:rPr>
              <a:t>Schulung</a:t>
            </a:r>
            <a:endParaRPr lang="de-DE" altLang="de-DE" dirty="0">
              <a:solidFill>
                <a:srgbClr val="404040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80000" y="1572554"/>
            <a:ext cx="8643938" cy="4204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de-DE" sz="2400" dirty="0" smtClean="0"/>
              <a:t>Typescript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de-DE" sz="2400" dirty="0" smtClean="0"/>
              <a:t>Node / NPM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de-DE" sz="2400" dirty="0" smtClean="0"/>
              <a:t>CLI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de-DE" sz="2400" dirty="0" smtClean="0"/>
              <a:t>Dev-Server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de-DE" sz="2400" dirty="0" smtClean="0"/>
              <a:t>Testing (Unit- und e2e-Tests)</a:t>
            </a:r>
          </a:p>
          <a:p>
            <a:endParaRPr lang="en-GB" altLang="de-DE" sz="2400" dirty="0" smtClean="0"/>
          </a:p>
          <a:p>
            <a:endParaRPr lang="en-GB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  <a:p>
            <a:endParaRPr lang="en-GB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3644799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180000" y="325438"/>
            <a:ext cx="5016114" cy="530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defRPr/>
            </a:pPr>
            <a:r>
              <a:rPr lang="de-DE" altLang="de-DE" sz="2400" b="0" dirty="0" smtClean="0">
                <a:solidFill>
                  <a:srgbClr val="404040"/>
                </a:solidFill>
              </a:rPr>
              <a:t>Angular 6 - CLI</a:t>
            </a:r>
            <a:endParaRPr lang="de-DE" altLang="de-DE" sz="2400" b="0" dirty="0">
              <a:solidFill>
                <a:srgbClr val="40404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1BDA45F-5DD9-4C1C-BC04-8AF4146ABFAE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80000" y="6574553"/>
            <a:ext cx="7200000" cy="288000"/>
          </a:xfrm>
        </p:spPr>
        <p:txBody>
          <a:bodyPr/>
          <a:lstStyle/>
          <a:p>
            <a:r>
              <a:rPr lang="en-US" altLang="de-DE" dirty="0" smtClean="0">
                <a:solidFill>
                  <a:srgbClr val="404040"/>
                </a:solidFill>
              </a:rPr>
              <a:t>Angular-</a:t>
            </a:r>
            <a:r>
              <a:rPr lang="en-US" altLang="de-DE" dirty="0" err="1" smtClean="0">
                <a:solidFill>
                  <a:srgbClr val="404040"/>
                </a:solidFill>
              </a:rPr>
              <a:t>Schulung</a:t>
            </a:r>
            <a:endParaRPr lang="de-DE" altLang="de-DE" dirty="0">
              <a:solidFill>
                <a:srgbClr val="404040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80000" y="1572554"/>
            <a:ext cx="8643938" cy="4204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de-DE" sz="2400" dirty="0" err="1" smtClean="0"/>
              <a:t>Generierungstool</a:t>
            </a:r>
            <a:endParaRPr lang="en-GB" altLang="de-DE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de-DE" sz="2400" dirty="0" err="1" smtClean="0"/>
              <a:t>Projekt</a:t>
            </a:r>
            <a:endParaRPr lang="en-GB" altLang="de-DE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de-DE" sz="2400" dirty="0" err="1" smtClean="0"/>
              <a:t>Modul</a:t>
            </a:r>
            <a:endParaRPr lang="en-GB" altLang="de-DE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de-DE" sz="2400" dirty="0" err="1" smtClean="0"/>
              <a:t>Komponente</a:t>
            </a:r>
            <a:endParaRPr lang="en-GB" altLang="de-DE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de-DE" sz="2400" dirty="0" smtClean="0"/>
              <a:t>Service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altLang="de-DE" sz="2400" dirty="0"/>
          </a:p>
          <a:p>
            <a:pPr lvl="1"/>
            <a:r>
              <a:rPr lang="en-GB" altLang="de-DE" sz="2400" dirty="0" smtClean="0"/>
              <a:t>ng &lt;</a:t>
            </a:r>
            <a:r>
              <a:rPr lang="en-GB" altLang="de-DE" sz="2400" dirty="0" err="1" smtClean="0"/>
              <a:t>Kommando</a:t>
            </a:r>
            <a:r>
              <a:rPr lang="en-GB" altLang="de-DE" sz="2400" dirty="0" smtClean="0"/>
              <a:t>&gt;</a:t>
            </a:r>
          </a:p>
          <a:p>
            <a:pPr lvl="1"/>
            <a:endParaRPr lang="en-GB" altLang="de-DE" sz="2400" dirty="0"/>
          </a:p>
          <a:p>
            <a:pPr lvl="1"/>
            <a:r>
              <a:rPr lang="en-GB" altLang="de-DE" sz="2400" dirty="0" smtClean="0"/>
              <a:t>new, serve, build, generate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208019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180000" y="325438"/>
            <a:ext cx="5016114" cy="530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defRPr/>
            </a:pPr>
            <a:r>
              <a:rPr lang="de-DE" altLang="de-DE" sz="2400" b="0" dirty="0" smtClean="0">
                <a:solidFill>
                  <a:srgbClr val="404040"/>
                </a:solidFill>
              </a:rPr>
              <a:t>Modul</a:t>
            </a:r>
            <a:endParaRPr lang="de-DE" altLang="de-DE" sz="2400" b="0" dirty="0">
              <a:solidFill>
                <a:srgbClr val="40404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1BDA45F-5DD9-4C1C-BC04-8AF4146ABFAE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80000" y="6574553"/>
            <a:ext cx="7200000" cy="288000"/>
          </a:xfrm>
        </p:spPr>
        <p:txBody>
          <a:bodyPr/>
          <a:lstStyle/>
          <a:p>
            <a:r>
              <a:rPr lang="en-US" altLang="de-DE" dirty="0" smtClean="0">
                <a:solidFill>
                  <a:srgbClr val="404040"/>
                </a:solidFill>
              </a:rPr>
              <a:t>Angular-</a:t>
            </a:r>
            <a:r>
              <a:rPr lang="en-US" altLang="de-DE" dirty="0" err="1" smtClean="0">
                <a:solidFill>
                  <a:srgbClr val="404040"/>
                </a:solidFill>
              </a:rPr>
              <a:t>Schulung</a:t>
            </a:r>
            <a:endParaRPr lang="de-DE" altLang="de-DE" dirty="0">
              <a:solidFill>
                <a:srgbClr val="404040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80000" y="1572554"/>
            <a:ext cx="8643938" cy="4204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de-DE" sz="2400" dirty="0" err="1" smtClean="0"/>
              <a:t>NgModules</a:t>
            </a:r>
            <a:endParaRPr lang="en-GB" altLang="de-DE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de-DE" sz="2400" dirty="0" err="1" smtClean="0"/>
              <a:t>Strukturierung</a:t>
            </a:r>
            <a:r>
              <a:rPr lang="en-GB" altLang="de-DE" sz="2400" dirty="0" smtClean="0"/>
              <a:t> / </a:t>
            </a:r>
            <a:r>
              <a:rPr lang="en-GB" altLang="de-DE" sz="2400" dirty="0" err="1" smtClean="0"/>
              <a:t>Modularisierung</a:t>
            </a:r>
            <a:r>
              <a:rPr lang="en-GB" altLang="de-DE" sz="2400" dirty="0" smtClean="0"/>
              <a:t> der </a:t>
            </a:r>
            <a:r>
              <a:rPr lang="en-GB" altLang="de-DE" sz="2400" dirty="0" err="1" smtClean="0"/>
              <a:t>Anwendung</a:t>
            </a:r>
            <a:endParaRPr lang="en-GB" altLang="de-DE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altLang="de-DE" sz="2400" dirty="0" err="1" smtClean="0"/>
              <a:t>fachliche</a:t>
            </a:r>
            <a:r>
              <a:rPr lang="en-GB" altLang="de-DE" sz="2400" dirty="0" smtClean="0"/>
              <a:t> </a:t>
            </a:r>
            <a:r>
              <a:rPr lang="en-GB" altLang="de-DE" sz="2400" dirty="0" err="1" smtClean="0"/>
              <a:t>Einheiten</a:t>
            </a:r>
            <a:r>
              <a:rPr lang="en-GB" altLang="de-DE" sz="2400" dirty="0" smtClean="0"/>
              <a:t> ( </a:t>
            </a:r>
            <a:r>
              <a:rPr lang="en-GB" altLang="de-DE" sz="2400" dirty="0" err="1" smtClean="0"/>
              <a:t>Anwendungsdomäne</a:t>
            </a:r>
            <a:r>
              <a:rPr lang="en-GB" altLang="de-DE" sz="2400" dirty="0" smtClean="0"/>
              <a:t> 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altLang="de-DE" sz="2400" dirty="0" err="1" smtClean="0"/>
              <a:t>Bestimmte</a:t>
            </a:r>
            <a:r>
              <a:rPr lang="en-GB" altLang="de-DE" sz="2400" dirty="0" smtClean="0"/>
              <a:t> </a:t>
            </a:r>
            <a:r>
              <a:rPr lang="en-GB" altLang="de-DE" sz="2400" dirty="0" err="1" smtClean="0"/>
              <a:t>Funktionalität</a:t>
            </a:r>
            <a:r>
              <a:rPr lang="en-GB" altLang="de-DE" sz="2400" dirty="0" smtClean="0"/>
              <a:t> </a:t>
            </a:r>
            <a:r>
              <a:rPr lang="en-GB" altLang="de-DE" sz="2400" dirty="0" err="1" smtClean="0"/>
              <a:t>wird</a:t>
            </a:r>
            <a:r>
              <a:rPr lang="en-GB" altLang="de-DE" sz="2400" dirty="0" smtClean="0"/>
              <a:t> </a:t>
            </a:r>
            <a:r>
              <a:rPr lang="en-GB" altLang="de-DE" sz="2400" dirty="0" err="1" smtClean="0"/>
              <a:t>exportiert</a:t>
            </a:r>
            <a:endParaRPr lang="en-GB" altLang="de-DE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de-DE" sz="2400" dirty="0" err="1" smtClean="0"/>
              <a:t>Kleine</a:t>
            </a:r>
            <a:r>
              <a:rPr lang="en-GB" altLang="de-DE" sz="2400" dirty="0" smtClean="0"/>
              <a:t> </a:t>
            </a:r>
            <a:r>
              <a:rPr lang="en-GB" altLang="de-DE" sz="2400" dirty="0" err="1" smtClean="0"/>
              <a:t>Anwendung</a:t>
            </a:r>
            <a:r>
              <a:rPr lang="en-GB" altLang="de-DE" sz="2400" dirty="0" smtClean="0"/>
              <a:t> </a:t>
            </a:r>
            <a:r>
              <a:rPr lang="en-GB" altLang="de-DE" sz="2400" dirty="0" err="1" smtClean="0"/>
              <a:t>haben</a:t>
            </a:r>
            <a:r>
              <a:rPr lang="en-GB" altLang="de-DE" sz="2400" dirty="0" smtClean="0"/>
              <a:t> </a:t>
            </a:r>
            <a:r>
              <a:rPr lang="en-GB" altLang="de-DE" sz="2400" dirty="0" err="1" smtClean="0"/>
              <a:t>meistens</a:t>
            </a:r>
            <a:r>
              <a:rPr lang="en-GB" altLang="de-DE" sz="2400" dirty="0" smtClean="0"/>
              <a:t> </a:t>
            </a:r>
            <a:r>
              <a:rPr lang="en-GB" altLang="de-DE" sz="2400" dirty="0" err="1" smtClean="0"/>
              <a:t>nur</a:t>
            </a:r>
            <a:r>
              <a:rPr lang="en-GB" altLang="de-DE" sz="2400" dirty="0" smtClean="0"/>
              <a:t> </a:t>
            </a:r>
            <a:r>
              <a:rPr lang="en-GB" altLang="de-DE" sz="2400" dirty="0" err="1" smtClean="0"/>
              <a:t>ein</a:t>
            </a:r>
            <a:r>
              <a:rPr lang="en-GB" altLang="de-DE" sz="2400" dirty="0" smtClean="0"/>
              <a:t> </a:t>
            </a:r>
            <a:r>
              <a:rPr lang="en-GB" altLang="de-DE" sz="2400" dirty="0" err="1" smtClean="0"/>
              <a:t>Modul</a:t>
            </a:r>
            <a:r>
              <a:rPr lang="en-GB" altLang="de-DE" sz="2400" dirty="0" smtClean="0"/>
              <a:t> und </a:t>
            </a:r>
            <a:r>
              <a:rPr lang="en-GB" altLang="de-DE" sz="2400" dirty="0" err="1" smtClean="0"/>
              <a:t>viele</a:t>
            </a:r>
            <a:r>
              <a:rPr lang="en-GB" altLang="de-DE" sz="2400" dirty="0" smtClean="0"/>
              <a:t> </a:t>
            </a:r>
            <a:r>
              <a:rPr lang="en-GB" altLang="de-DE" sz="2400" dirty="0" err="1" smtClean="0"/>
              <a:t>Komponenten</a:t>
            </a:r>
            <a:endParaRPr lang="en-GB" altLang="de-DE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de-DE" sz="2400" dirty="0" err="1" smtClean="0"/>
              <a:t>Wichtig</a:t>
            </a:r>
            <a:r>
              <a:rPr lang="en-GB" altLang="de-DE" sz="2400" dirty="0" smtClean="0"/>
              <a:t>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altLang="de-DE" sz="2400" dirty="0" smtClean="0"/>
              <a:t>Module vs. </a:t>
            </a:r>
            <a:r>
              <a:rPr lang="en-GB" altLang="de-DE" sz="2400" dirty="0" err="1" smtClean="0"/>
              <a:t>Komponente</a:t>
            </a:r>
            <a:endParaRPr lang="en-GB" altLang="de-DE" sz="2400" dirty="0" smtClean="0"/>
          </a:p>
          <a:p>
            <a:pPr lvl="1"/>
            <a:endParaRPr lang="en-GB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3271967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180000" y="325438"/>
            <a:ext cx="5016114" cy="530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defRPr/>
            </a:pPr>
            <a:r>
              <a:rPr lang="de-DE" altLang="de-DE" sz="2400" b="0" dirty="0" smtClean="0">
                <a:solidFill>
                  <a:srgbClr val="404040"/>
                </a:solidFill>
              </a:rPr>
              <a:t>Modul (1)</a:t>
            </a:r>
            <a:endParaRPr lang="de-DE" altLang="de-DE" sz="2400" b="0" dirty="0">
              <a:solidFill>
                <a:srgbClr val="40404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1BDA45F-5DD9-4C1C-BC04-8AF4146ABFAE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80000" y="6574553"/>
            <a:ext cx="7200000" cy="288000"/>
          </a:xfrm>
        </p:spPr>
        <p:txBody>
          <a:bodyPr/>
          <a:lstStyle/>
          <a:p>
            <a:r>
              <a:rPr lang="en-US" altLang="de-DE" dirty="0" smtClean="0">
                <a:solidFill>
                  <a:srgbClr val="404040"/>
                </a:solidFill>
              </a:rPr>
              <a:t>Angular-</a:t>
            </a:r>
            <a:r>
              <a:rPr lang="en-US" altLang="de-DE" dirty="0" err="1" smtClean="0">
                <a:solidFill>
                  <a:srgbClr val="404040"/>
                </a:solidFill>
              </a:rPr>
              <a:t>Schulung</a:t>
            </a:r>
            <a:endParaRPr lang="de-DE" altLang="de-DE" dirty="0">
              <a:solidFill>
                <a:srgbClr val="404040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80000" y="1572554"/>
            <a:ext cx="8643938" cy="4204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lvl="1"/>
            <a:endParaRPr lang="en-GB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40114" y="1627905"/>
            <a:ext cx="4801314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de-DE" altLang="de-DE" sz="2000" b="1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NgModule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declarations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b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BundesligaTabelleComponent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  <a:b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imports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b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BrowserModule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AppRoutingModule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  <a:b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providers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[],</a:t>
            </a:r>
            <a:b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de-DE" altLang="de-DE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AppModule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}</a:t>
            </a:r>
            <a:endParaRPr kumimoji="0" lang="de-DE" altLang="de-DE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835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180000" y="325438"/>
            <a:ext cx="5016114" cy="530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defRPr/>
            </a:pPr>
            <a:r>
              <a:rPr lang="de-DE" altLang="de-DE" sz="2400" b="0" dirty="0" smtClean="0">
                <a:solidFill>
                  <a:srgbClr val="404040"/>
                </a:solidFill>
              </a:rPr>
              <a:t>Routing</a:t>
            </a:r>
            <a:endParaRPr lang="de-DE" altLang="de-DE" sz="2400" b="0" dirty="0">
              <a:solidFill>
                <a:srgbClr val="40404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1BDA45F-5DD9-4C1C-BC04-8AF4146ABFAE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80000" y="6574553"/>
            <a:ext cx="7200000" cy="288000"/>
          </a:xfrm>
        </p:spPr>
        <p:txBody>
          <a:bodyPr/>
          <a:lstStyle/>
          <a:p>
            <a:r>
              <a:rPr lang="en-US" altLang="de-DE" dirty="0" smtClean="0">
                <a:solidFill>
                  <a:srgbClr val="404040"/>
                </a:solidFill>
              </a:rPr>
              <a:t>Angular-</a:t>
            </a:r>
            <a:r>
              <a:rPr lang="en-US" altLang="de-DE" dirty="0" err="1" smtClean="0">
                <a:solidFill>
                  <a:srgbClr val="404040"/>
                </a:solidFill>
              </a:rPr>
              <a:t>Schulung</a:t>
            </a:r>
            <a:endParaRPr lang="de-DE" altLang="de-DE" dirty="0">
              <a:solidFill>
                <a:srgbClr val="404040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80000" y="1572554"/>
            <a:ext cx="8643938" cy="4204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de-DE" sz="2400" dirty="0" smtClean="0"/>
              <a:t>Navigation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de-DE" sz="2400" dirty="0" err="1"/>
              <a:t>basiert</a:t>
            </a:r>
            <a:r>
              <a:rPr lang="en-GB" altLang="de-DE" sz="2400" dirty="0"/>
              <a:t> auf History-API des Browsers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de-DE" sz="2400" dirty="0" err="1" smtClean="0"/>
              <a:t>Komponenten</a:t>
            </a:r>
            <a:r>
              <a:rPr lang="en-GB" altLang="de-DE" sz="2400" dirty="0"/>
              <a:t> </a:t>
            </a:r>
            <a:r>
              <a:rPr lang="en-GB" altLang="de-DE" sz="2400" dirty="0" smtClean="0"/>
              <a:t>/ Path Mapping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de-DE" sz="2400" dirty="0" smtClean="0"/>
              <a:t>Routing </a:t>
            </a:r>
            <a:r>
              <a:rPr lang="en-GB" altLang="de-DE" sz="2400" dirty="0" err="1" smtClean="0"/>
              <a:t>ist</a:t>
            </a:r>
            <a:r>
              <a:rPr lang="en-GB" altLang="de-DE" sz="2400" dirty="0" smtClean="0"/>
              <a:t> </a:t>
            </a:r>
            <a:r>
              <a:rPr lang="en-GB" altLang="de-DE" sz="2400" dirty="0" err="1" smtClean="0"/>
              <a:t>ein</a:t>
            </a:r>
            <a:r>
              <a:rPr lang="en-GB" altLang="de-DE" sz="2400" dirty="0" smtClean="0"/>
              <a:t> </a:t>
            </a:r>
            <a:r>
              <a:rPr lang="en-GB" altLang="de-DE" sz="2400" dirty="0" err="1" smtClean="0"/>
              <a:t>eigenes</a:t>
            </a:r>
            <a:r>
              <a:rPr lang="en-GB" altLang="de-DE" sz="2400" dirty="0" smtClean="0"/>
              <a:t> </a:t>
            </a:r>
            <a:r>
              <a:rPr lang="en-GB" altLang="de-DE" sz="2400" dirty="0" err="1" smtClean="0"/>
              <a:t>Modul</a:t>
            </a:r>
            <a:endParaRPr lang="en-GB" altLang="de-DE" sz="2400" dirty="0"/>
          </a:p>
          <a:p>
            <a:endParaRPr lang="en-GB" altLang="de-DE" sz="2400" dirty="0" smtClean="0"/>
          </a:p>
          <a:p>
            <a:r>
              <a:rPr lang="en-GB" altLang="de-DE" sz="2400" dirty="0" smtClean="0"/>
              <a:t>	http</a:t>
            </a:r>
            <a:r>
              <a:rPr lang="en-GB" altLang="de-DE" sz="2400" dirty="0"/>
              <a:t>://localhost:4200/bundesliga-tabelle</a:t>
            </a:r>
            <a:endParaRPr lang="en-GB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803425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180000" y="325438"/>
            <a:ext cx="5016114" cy="530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defRPr/>
            </a:pPr>
            <a:r>
              <a:rPr lang="de-DE" altLang="de-DE" sz="2400" b="0" dirty="0" smtClean="0">
                <a:solidFill>
                  <a:srgbClr val="404040"/>
                </a:solidFill>
              </a:rPr>
              <a:t>Routing (1)</a:t>
            </a:r>
            <a:endParaRPr lang="de-DE" altLang="de-DE" sz="2400" b="0" dirty="0">
              <a:solidFill>
                <a:srgbClr val="40404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1BDA45F-5DD9-4C1C-BC04-8AF4146ABFAE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80000" y="6574553"/>
            <a:ext cx="7200000" cy="288000"/>
          </a:xfrm>
        </p:spPr>
        <p:txBody>
          <a:bodyPr/>
          <a:lstStyle/>
          <a:p>
            <a:r>
              <a:rPr lang="en-US" altLang="de-DE" dirty="0" smtClean="0">
                <a:solidFill>
                  <a:srgbClr val="404040"/>
                </a:solidFill>
              </a:rPr>
              <a:t>Angular-</a:t>
            </a:r>
            <a:r>
              <a:rPr lang="en-US" altLang="de-DE" dirty="0" err="1" smtClean="0">
                <a:solidFill>
                  <a:srgbClr val="404040"/>
                </a:solidFill>
              </a:rPr>
              <a:t>Schulung</a:t>
            </a:r>
            <a:endParaRPr lang="de-DE" altLang="de-DE" dirty="0">
              <a:solidFill>
                <a:srgbClr val="404040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75772" y="1810382"/>
            <a:ext cx="7491153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[{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'bundesliga-tabelle'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BundesligaTabelleComponent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}];</a:t>
            </a:r>
            <a:b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NgModule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imports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RouterModule.</a:t>
            </a:r>
            <a:r>
              <a:rPr kumimoji="0" lang="de-DE" altLang="de-DE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forRoot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)],</a:t>
            </a:r>
            <a:b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exports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RouterModule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AppRoutingModule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}</a:t>
            </a:r>
            <a:endParaRPr kumimoji="0" lang="de-DE" altLang="de-DE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8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180000" y="325438"/>
            <a:ext cx="5016114" cy="530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defRPr/>
            </a:pPr>
            <a:r>
              <a:rPr lang="de-DE" altLang="de-DE" sz="2400" b="0" dirty="0" smtClean="0">
                <a:solidFill>
                  <a:srgbClr val="404040"/>
                </a:solidFill>
              </a:rPr>
              <a:t>Komponente</a:t>
            </a:r>
            <a:endParaRPr lang="de-DE" altLang="de-DE" sz="2400" b="0" dirty="0">
              <a:solidFill>
                <a:srgbClr val="40404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1BDA45F-5DD9-4C1C-BC04-8AF4146ABFAE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80000" y="6574553"/>
            <a:ext cx="7200000" cy="288000"/>
          </a:xfrm>
        </p:spPr>
        <p:txBody>
          <a:bodyPr/>
          <a:lstStyle/>
          <a:p>
            <a:r>
              <a:rPr lang="en-US" altLang="de-DE" dirty="0" smtClean="0">
                <a:solidFill>
                  <a:srgbClr val="404040"/>
                </a:solidFill>
              </a:rPr>
              <a:t>Angular-</a:t>
            </a:r>
            <a:r>
              <a:rPr lang="en-US" altLang="de-DE" dirty="0" err="1" smtClean="0">
                <a:solidFill>
                  <a:srgbClr val="404040"/>
                </a:solidFill>
              </a:rPr>
              <a:t>Schulung</a:t>
            </a:r>
            <a:endParaRPr lang="de-DE" altLang="de-DE" dirty="0">
              <a:solidFill>
                <a:srgbClr val="404040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80000" y="1572554"/>
            <a:ext cx="8643938" cy="4204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de-DE" sz="2400" dirty="0" smtClean="0"/>
              <a:t>View Einheit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altLang="de-DE" sz="2400" dirty="0" smtClean="0"/>
              <a:t>Kapselung einer View </a:t>
            </a:r>
            <a:r>
              <a:rPr lang="en-GB" altLang="de-DE" sz="2400" dirty="0" err="1" smtClean="0"/>
              <a:t>innerhalb</a:t>
            </a:r>
            <a:r>
              <a:rPr lang="en-GB" altLang="de-DE" sz="2400" dirty="0" smtClean="0"/>
              <a:t> der </a:t>
            </a:r>
            <a:r>
              <a:rPr lang="en-GB" altLang="de-DE" sz="2400" dirty="0" err="1" smtClean="0"/>
              <a:t>Anwendung</a:t>
            </a:r>
            <a:endParaRPr lang="en-GB" altLang="de-DE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altLang="de-DE" sz="2400" dirty="0" smtClean="0"/>
              <a:t>Template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altLang="de-DE" sz="2400" dirty="0" smtClean="0"/>
              <a:t>Component-Controller</a:t>
            </a:r>
          </a:p>
          <a:p>
            <a:pPr lvl="2"/>
            <a:endParaRPr lang="en-GB" altLang="de-DE" sz="2400" dirty="0" smtClean="0"/>
          </a:p>
          <a:p>
            <a:pPr lvl="2"/>
            <a:r>
              <a:rPr lang="en-GB" altLang="de-DE" sz="2400" dirty="0" err="1" smtClean="0"/>
              <a:t>Beispiele</a:t>
            </a:r>
            <a:r>
              <a:rPr lang="en-GB" altLang="de-DE" sz="2400" dirty="0" smtClean="0"/>
              <a:t>:</a:t>
            </a:r>
          </a:p>
          <a:p>
            <a:pPr lvl="2"/>
            <a:r>
              <a:rPr lang="en-GB" altLang="de-DE" sz="2400" dirty="0" smtClean="0"/>
              <a:t>Context-</a:t>
            </a:r>
            <a:r>
              <a:rPr lang="en-GB" altLang="de-DE" sz="2400" dirty="0" err="1" smtClean="0"/>
              <a:t>Menü</a:t>
            </a:r>
            <a:endParaRPr lang="en-GB" altLang="de-DE" sz="2400" dirty="0" smtClean="0"/>
          </a:p>
          <a:p>
            <a:pPr lvl="2"/>
            <a:r>
              <a:rPr lang="en-GB" altLang="de-DE" sz="2400" dirty="0" smtClean="0"/>
              <a:t>Filter</a:t>
            </a:r>
          </a:p>
          <a:p>
            <a:pPr lvl="2"/>
            <a:r>
              <a:rPr lang="en-GB" altLang="de-DE" sz="2400" dirty="0" smtClean="0"/>
              <a:t>AutoComplete </a:t>
            </a:r>
            <a:r>
              <a:rPr lang="en-GB" altLang="de-DE" sz="2400" dirty="0" err="1" smtClean="0"/>
              <a:t>mit</a:t>
            </a:r>
            <a:r>
              <a:rPr lang="en-GB" altLang="de-DE" sz="2400" dirty="0" smtClean="0"/>
              <a:t> </a:t>
            </a:r>
            <a:r>
              <a:rPr lang="en-GB" altLang="de-DE" sz="2400" dirty="0" err="1" smtClean="0"/>
              <a:t>Filterung</a:t>
            </a:r>
            <a:endParaRPr lang="en-GB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33615234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15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Year&gt;&lt;m_yearfmt&gt;&lt;begin val=&quot;0&quot;/&gt;&lt;end val=&quot;4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d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1&quot;&gt;&lt;elem m_fUsage=&quot;1.00000000000000000000E+00&quot;&gt;&lt;m_msothmcolidx val=&quot;0&quot;/&gt;&lt;m_rgb r=&quot;43&quot; g=&quot;AB&quot; b=&quot;48&quot;/&gt;&lt;m_nBrightness val=&quot;0&quot;/&gt;&lt;/elem&gt;&lt;/m_vecMRU&gt;&lt;/m_mruColor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RGO Design Sekundärfarben Abstufungen">
  <a:themeElements>
    <a:clrScheme name="ERGO Sekundärfarben Abstufungen">
      <a:dk1>
        <a:srgbClr val="404040"/>
      </a:dk1>
      <a:lt1>
        <a:srgbClr val="FFFFFF"/>
      </a:lt1>
      <a:dk2>
        <a:srgbClr val="404040"/>
      </a:dk2>
      <a:lt2>
        <a:srgbClr val="FFFFFF"/>
      </a:lt2>
      <a:accent1>
        <a:srgbClr val="892737"/>
      </a:accent1>
      <a:accent2>
        <a:srgbClr val="B3707D"/>
      </a:accent2>
      <a:accent3>
        <a:srgbClr val="C4919B"/>
      </a:accent3>
      <a:accent4>
        <a:srgbClr val="D6B3B9"/>
      </a:accent4>
      <a:accent5>
        <a:srgbClr val="B0AFAD"/>
      </a:accent5>
      <a:accent6>
        <a:srgbClr val="D5D4D3"/>
      </a:accent6>
      <a:hlink>
        <a:srgbClr val="892737"/>
      </a:hlink>
      <a:folHlink>
        <a:srgbClr val="892737"/>
      </a:folHlink>
    </a:clrScheme>
    <a:fontScheme name="ERGO Schrift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RGO Folienmaster 4-3.potx" id="{DBB80DB5-2194-416A-A36F-18BB11F0F907}" vid="{D0ECEC10-F02D-4E78-9D77-3C5016E141EC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198</Words>
  <Application>Microsoft Office PowerPoint</Application>
  <PresentationFormat>Bildschirmpräsentation (4:3)</PresentationFormat>
  <Paragraphs>119</Paragraphs>
  <Slides>13</Slides>
  <Notes>13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Symbol</vt:lpstr>
      <vt:lpstr>Wingdings 2</vt:lpstr>
      <vt:lpstr>ERGO Design Sekundärfarben Abstufungen</vt:lpstr>
      <vt:lpstr>think-cell 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2017-01-18T15:37:09Z</dcterms:created>
  <dcterms:modified xsi:type="dcterms:W3CDTF">2018-11-05T12:28:26Z</dcterms:modified>
</cp:coreProperties>
</file>