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16"/>
  </p:notesMasterIdLst>
  <p:sldIdLst>
    <p:sldId id="589" r:id="rId2"/>
    <p:sldId id="590" r:id="rId3"/>
    <p:sldId id="591" r:id="rId4"/>
    <p:sldId id="592" r:id="rId5"/>
    <p:sldId id="593" r:id="rId6"/>
    <p:sldId id="595" r:id="rId7"/>
    <p:sldId id="594" r:id="rId8"/>
    <p:sldId id="600" r:id="rId9"/>
    <p:sldId id="599" r:id="rId10"/>
    <p:sldId id="596" r:id="rId11"/>
    <p:sldId id="597" r:id="rId12"/>
    <p:sldId id="602" r:id="rId13"/>
    <p:sldId id="598" r:id="rId14"/>
    <p:sldId id="601" r:id="rId15"/>
  </p:sldIdLst>
  <p:sldSz cx="9144000" cy="6858000" type="screen4x3"/>
  <p:notesSz cx="6858000" cy="9926638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pos="5602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4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1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39"/>
    <a:srgbClr val="3399FF"/>
    <a:srgbClr val="9B9070"/>
    <a:srgbClr val="968C6D"/>
    <a:srgbClr val="EAEAEA"/>
    <a:srgbClr val="63305E"/>
    <a:srgbClr val="E37222"/>
    <a:srgbClr val="005A8B"/>
    <a:srgbClr val="3E5D57"/>
    <a:srgbClr val="706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935" autoAdjust="0"/>
  </p:normalViewPr>
  <p:slideViewPr>
    <p:cSldViewPr snapToGrid="0" showGuides="1">
      <p:cViewPr varScale="1">
        <p:scale>
          <a:sx n="73" d="100"/>
          <a:sy n="73" d="100"/>
        </p:scale>
        <p:origin x="918" y="78"/>
      </p:cViewPr>
      <p:guideLst>
        <p:guide pos="158"/>
        <p:guide orient="horz" pos="2160"/>
        <p:guide pos="2880"/>
        <p:guide orient="horz" pos="867"/>
        <p:guide pos="5602"/>
        <p:guide orient="horz" pos="4042"/>
        <p:guide pos="1973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805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805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F15BB497-A31A-4E1B-BCD8-06CAE7786CDB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77194"/>
            <a:ext cx="5486400" cy="3908614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8"/>
            <a:ext cx="2971800" cy="49805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9428588"/>
            <a:ext cx="2971800" cy="49805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2F967223-AFC9-419A-974D-4BB4787C1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7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0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8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1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94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6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8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7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19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3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77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0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309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name="think-cell Folie" r:id="rId4" imgW="460" imgH="457" progId="TCLayout.ActiveDocument.1">
                  <p:embed/>
                </p:oleObj>
              </mc:Choice>
              <mc:Fallback>
                <p:oleObj name="think-cell Folie" r:id="rId4" imgW="460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80000" y="1692000"/>
            <a:ext cx="8676000" cy="453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Text der ersten Ebene (18pt)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5759-0F4D-43E0-A012-6B1071B8BD3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180000" y="1332000"/>
            <a:ext cx="8676000" cy="324000"/>
          </a:xfrm>
          <a:noFill/>
        </p:spPr>
        <p:txBody>
          <a:bodyPr wrap="square" tIns="0" bIns="0" rtlCol="0" anchor="ctr">
            <a:spAutoFit/>
          </a:bodyPr>
          <a:lstStyle>
            <a:lvl1pPr marL="0" indent="0">
              <a:spcBef>
                <a:spcPts val="0"/>
              </a:spcBef>
              <a:buNone/>
              <a:defRPr lang="de-DE" sz="1800" b="1" baseline="0" dirty="0" smtClean="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 marL="0" lvl="0"/>
            <a:r>
              <a:rPr lang="de-DE" dirty="0" smtClean="0"/>
              <a:t>Zwischenüberschrift (18pt / fett)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2000" y="72000"/>
            <a:ext cx="6768000" cy="288000"/>
          </a:xfrm>
        </p:spPr>
        <p:txBody>
          <a:bodyPr bIns="0"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Kapitelüberschrift (14pt)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2000" y="360000"/>
            <a:ext cx="6768000" cy="648000"/>
          </a:xfrm>
        </p:spPr>
        <p:txBody>
          <a:bodyPr tIns="0">
            <a:noAutofit/>
          </a:bodyPr>
          <a:lstStyle>
            <a:lvl1pPr>
              <a:spcBef>
                <a:spcPts val="0"/>
              </a:spcBef>
              <a:defRPr sz="1800" b="1"/>
            </a:lvl1pPr>
          </a:lstStyle>
          <a:p>
            <a:pPr lvl="0"/>
            <a:r>
              <a:rPr lang="de-DE" dirty="0" smtClean="0"/>
              <a:t>Überschrift zweizeilig (18pt / fett)</a:t>
            </a: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6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8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80000" y="1332000"/>
            <a:ext cx="4068000" cy="324000"/>
          </a:xfrm>
          <a:noFill/>
        </p:spPr>
        <p:txBody>
          <a:bodyPr wrap="square" tIns="0" bIns="0" rtlCol="0" anchor="ctr">
            <a:spAutoFit/>
          </a:bodyPr>
          <a:lstStyle>
            <a:lvl1pPr marL="0" indent="0">
              <a:spcBef>
                <a:spcPts val="0"/>
              </a:spcBef>
              <a:buNone/>
              <a:defRPr lang="de-DE" sz="1400" b="1" baseline="0" dirty="0" smtClean="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 marL="0" lvl="0"/>
            <a:r>
              <a:rPr lang="de-DE" dirty="0" smtClean="0"/>
              <a:t>Zwischenüberschrift (14pt / fett)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80000" y="1692000"/>
            <a:ext cx="4068000" cy="453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der ersten Ebene (14pt)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1332000"/>
            <a:ext cx="4068000" cy="324000"/>
          </a:xfrm>
          <a:noFill/>
        </p:spPr>
        <p:txBody>
          <a:bodyPr vert="horz" wrap="square" lIns="91440" tIns="0" rIns="91440" bIns="0" rtlCol="0" anchor="ctr">
            <a:spAutoFit/>
          </a:bodyPr>
          <a:lstStyle>
            <a:lvl1pPr marL="0" indent="0">
              <a:spcBef>
                <a:spcPts val="0"/>
              </a:spcBef>
              <a:buNone/>
              <a:defRPr lang="de-DE" sz="1400" b="1" smtClean="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 marL="0" lvl="0"/>
            <a:r>
              <a:rPr lang="de-DE" dirty="0" smtClean="0"/>
              <a:t>Zwischenüberschrift (14pt / fett)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752000" y="1692000"/>
            <a:ext cx="4068000" cy="4536000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der ersten Ebene (14pt)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5759-0F4D-43E0-A012-6B1071B8BD3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2000" y="72000"/>
            <a:ext cx="6768000" cy="288000"/>
          </a:xfrm>
        </p:spPr>
        <p:txBody>
          <a:bodyPr bIns="0"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Kapitelüberschrift (14pt)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2000" y="360000"/>
            <a:ext cx="6768000" cy="648000"/>
          </a:xfrm>
        </p:spPr>
        <p:txBody>
          <a:bodyPr tIns="0">
            <a:noAutofit/>
          </a:bodyPr>
          <a:lstStyle>
            <a:lvl1pPr>
              <a:spcBef>
                <a:spcPts val="0"/>
              </a:spcBef>
              <a:defRPr sz="1800" b="1"/>
            </a:lvl1pPr>
          </a:lstStyle>
          <a:p>
            <a:pPr lvl="0"/>
            <a:r>
              <a:rPr lang="de-DE" dirty="0" smtClean="0"/>
              <a:t>Überschrift zweizeilig (18pt / fett)</a:t>
            </a: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3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2000" y="2520000"/>
            <a:ext cx="7092000" cy="72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Untertitel (18pt), maximal zweizeilig</a:t>
            </a:r>
          </a:p>
          <a:p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2413" y="612000"/>
            <a:ext cx="7092000" cy="540000"/>
          </a:xfrm>
        </p:spPr>
        <p:txBody>
          <a:bodyPr lIns="0" tIns="0" rIns="0" bIns="0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Titel Präsentation (36pt/fett)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13" y="1152000"/>
            <a:ext cx="7092000" cy="1260000"/>
          </a:xfrm>
        </p:spPr>
        <p:txBody>
          <a:bodyPr lIns="0" tIns="4680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zwei weitere Zeilen (36pt)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max. dreizeilig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5940000"/>
            <a:ext cx="1328400" cy="392113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64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992000" y="6574553"/>
            <a:ext cx="1008000" cy="28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DA45F-5DD9-4C1C-BC04-8AF4146ABFA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0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3.emf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504800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think-cell Folie" r:id="rId8" imgW="460" imgH="457" progId="TCLayout.ActiveDocument.1">
                  <p:embed/>
                </p:oleObj>
              </mc:Choice>
              <mc:Fallback>
                <p:oleObj name="think-cell Folie" r:id="rId8" imgW="460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5062"/>
            <a:ext cx="9128645" cy="32400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24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" y="1332000"/>
            <a:ext cx="8676000" cy="48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 der ersten Ebene (18pt)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92000" y="6574553"/>
            <a:ext cx="100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C15759-0F4D-43E0-A012-6B1071B8BD3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396000"/>
            <a:ext cx="1328400" cy="392113"/>
          </a:xfrm>
          <a:prstGeom prst="rect">
            <a:avLst/>
          </a:prstGeom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6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868" r:id="rId3"/>
    <p:sldLayoutId id="2147483869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892737"/>
        </a:buClr>
        <a:buSzTx/>
        <a:buFont typeface="Wingdings 2" panose="05020102010507070707" pitchFamily="18" charset="2"/>
        <a:buNone/>
        <a:tabLst/>
        <a:defRPr sz="1400" b="0" i="0" kern="1200">
          <a:solidFill>
            <a:srgbClr val="40404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892737"/>
        </a:buClr>
        <a:buFont typeface="Arial" panose="020B0604020202020204" pitchFamily="34" charset="0"/>
        <a:buNone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892737"/>
        </a:buClr>
        <a:buFont typeface="Wingdings 2" panose="05020102010507070707" pitchFamily="18" charset="2"/>
        <a:buChar char=""/>
        <a:defRPr sz="1800" b="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404040"/>
        </a:buClr>
        <a:buFont typeface="Symbol" panose="05050102010706020507" pitchFamily="18" charset="2"/>
        <a:buChar char="-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404040"/>
        </a:buClr>
        <a:buFont typeface="Symbol" panose="05050102010706020507" pitchFamily="18" charset="2"/>
        <a:buChar char="-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404040"/>
        </a:buClr>
        <a:buFont typeface="Symbol" panose="05050102010706020507" pitchFamily="18" charset="2"/>
        <a:buChar char="-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607356"/>
            <a:ext cx="8643938" cy="1724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altLang="de-DE" sz="4800" b="1" dirty="0" smtClean="0"/>
              <a:t>Angular 6 Schulung</a:t>
            </a:r>
            <a:endParaRPr lang="en-GB" altLang="de-DE" sz="4800" dirty="0" smtClean="0"/>
          </a:p>
        </p:txBody>
      </p:sp>
    </p:spTree>
    <p:extLst>
      <p:ext uri="{BB962C8B-B14F-4D97-AF65-F5344CB8AC3E}">
        <p14:creationId xmlns:p14="http://schemas.microsoft.com/office/powerpoint/2010/main" val="33718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Komponente (1)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5600" y="1666899"/>
            <a:ext cx="798285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-bundesliga-tabelle'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'./bundesliga-tabelle.component.html'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'./bundesliga-tabelle.component.css'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BundesligaTabelleComponent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Data-Binding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Input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583" y="2213079"/>
            <a:ext cx="462819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-liga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-liga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0710" y="2899770"/>
            <a:ext cx="47516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Liga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Liga.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ErsteLiga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7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Data-Binding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Output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4205" y="2952180"/>
            <a:ext cx="487505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@Output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ligaChange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&lt;Liga&gt;();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updateLiga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ligaName: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Liga[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ligaChange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205" y="2155369"/>
            <a:ext cx="487505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-liga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-liga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73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Event-Handling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2697" y="2007662"/>
            <a:ext cx="808426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ligen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updateLiga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kumimoji="0" lang="de-DE" altLang="de-DE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Services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000" y="1618123"/>
            <a:ext cx="89482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Injectable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TabelleService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tabelle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liga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Liga) : Observable&lt;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TabelleMannschaft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[]&gt; {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'https://www.openligadb.de/api/getbltable/'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+liga+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'/2018'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&lt;Observable&lt;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TabelleMannschaft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[]&gt;&gt;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84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2015218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Agenda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Angular 6 – </a:t>
            </a:r>
            <a:r>
              <a:rPr lang="en-GB" altLang="de-DE" sz="2400" dirty="0" err="1" smtClean="0"/>
              <a:t>Überblick</a:t>
            </a:r>
            <a:endParaRPr lang="en-GB" alt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Angular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Components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Component-Controller</a:t>
            </a:r>
            <a:endParaRPr lang="en-GB" alt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/>
              <a:t>Templates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/>
              <a:t>Data-Binding (Input, Output)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/>
              <a:t>Event-Handling (Event-Emitter)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Services</a:t>
            </a:r>
          </a:p>
          <a:p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584632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Angular 6 - Überblick 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Node / NPM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Dev-Server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Testing (Unit- und e2e-Tests)</a:t>
            </a:r>
          </a:p>
          <a:p>
            <a:endParaRPr lang="en-GB" altLang="de-DE" sz="2400" dirty="0" smtClean="0"/>
          </a:p>
          <a:p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64479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Angular 6 - CLI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Generierungstool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Projekt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Modul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Komponente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de-DE" sz="2400" dirty="0"/>
          </a:p>
          <a:p>
            <a:pPr lvl="1"/>
            <a:r>
              <a:rPr lang="en-GB" altLang="de-DE" sz="2400" dirty="0" smtClean="0"/>
              <a:t>ng &lt;</a:t>
            </a:r>
            <a:r>
              <a:rPr lang="en-GB" altLang="de-DE" sz="2400" dirty="0" err="1" smtClean="0"/>
              <a:t>Kommando</a:t>
            </a:r>
            <a:r>
              <a:rPr lang="en-GB" altLang="de-DE" sz="2400" dirty="0" smtClean="0"/>
              <a:t>&gt;</a:t>
            </a:r>
          </a:p>
          <a:p>
            <a:pPr lvl="1"/>
            <a:endParaRPr lang="en-GB" altLang="de-DE" sz="2400" dirty="0"/>
          </a:p>
          <a:p>
            <a:pPr lvl="1"/>
            <a:r>
              <a:rPr lang="en-GB" altLang="de-DE" sz="2400" dirty="0" smtClean="0"/>
              <a:t>new, serve, build, 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0801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Modul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NgModules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Strukturierung</a:t>
            </a:r>
            <a:r>
              <a:rPr lang="en-GB" altLang="de-DE" sz="2400" dirty="0" smtClean="0"/>
              <a:t> / </a:t>
            </a:r>
            <a:r>
              <a:rPr lang="en-GB" altLang="de-DE" sz="2400" dirty="0" err="1" smtClean="0"/>
              <a:t>Modularisierung</a:t>
            </a:r>
            <a:r>
              <a:rPr lang="en-GB" altLang="de-DE" sz="2400" dirty="0" smtClean="0"/>
              <a:t> der </a:t>
            </a:r>
            <a:r>
              <a:rPr lang="en-GB" altLang="de-DE" sz="2400" dirty="0" err="1" smtClean="0"/>
              <a:t>Anwendung</a:t>
            </a:r>
            <a:endParaRPr lang="en-GB" altLang="de-DE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fachliche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Einheiten</a:t>
            </a:r>
            <a:r>
              <a:rPr lang="en-GB" altLang="de-DE" sz="2400" dirty="0" smtClean="0"/>
              <a:t> ( </a:t>
            </a:r>
            <a:r>
              <a:rPr lang="en-GB" altLang="de-DE" sz="2400" dirty="0" err="1" smtClean="0"/>
              <a:t>Anwendungsdomäne</a:t>
            </a:r>
            <a:r>
              <a:rPr lang="en-GB" altLang="de-DE" sz="2400" dirty="0" smtClean="0"/>
              <a:t> 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Bestimmte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Funktionalität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wird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exportiert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Kleine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Anwendung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haben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meistens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nur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ein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Modul</a:t>
            </a:r>
            <a:r>
              <a:rPr lang="en-GB" altLang="de-DE" sz="2400" dirty="0" smtClean="0"/>
              <a:t> und </a:t>
            </a:r>
            <a:r>
              <a:rPr lang="en-GB" altLang="de-DE" sz="2400" dirty="0" err="1" smtClean="0"/>
              <a:t>viele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Komponenten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Wichtig</a:t>
            </a:r>
            <a:r>
              <a:rPr lang="en-GB" altLang="de-DE" sz="2400" dirty="0" smtClean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Module vs. </a:t>
            </a:r>
            <a:r>
              <a:rPr lang="en-GB" altLang="de-DE" sz="2400" dirty="0" err="1" smtClean="0"/>
              <a:t>Komponente</a:t>
            </a:r>
            <a:endParaRPr lang="en-GB" altLang="de-DE" sz="2400" dirty="0" smtClean="0"/>
          </a:p>
          <a:p>
            <a:pPr lvl="1"/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96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Modul (1)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lvl="1"/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0114" y="1627905"/>
            <a:ext cx="480131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BundesligaTabelleComponent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de-DE" alt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35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Routing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Navigation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/>
              <a:t>basiert</a:t>
            </a:r>
            <a:r>
              <a:rPr lang="en-GB" altLang="de-DE" sz="2400" dirty="0"/>
              <a:t> auf History-API des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Komponenten</a:t>
            </a:r>
            <a:r>
              <a:rPr lang="en-GB" altLang="de-DE" sz="2400" dirty="0"/>
              <a:t> </a:t>
            </a:r>
            <a:r>
              <a:rPr lang="en-GB" altLang="de-DE" sz="2400" dirty="0" smtClean="0"/>
              <a:t>/ Path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Routing </a:t>
            </a:r>
            <a:r>
              <a:rPr lang="en-GB" altLang="de-DE" sz="2400" dirty="0" err="1" smtClean="0"/>
              <a:t>ist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ein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eigenes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Modul</a:t>
            </a:r>
            <a:endParaRPr lang="en-GB" altLang="de-DE" sz="2400" dirty="0"/>
          </a:p>
          <a:p>
            <a:endParaRPr lang="en-GB" altLang="de-DE" sz="2400" dirty="0" smtClean="0"/>
          </a:p>
          <a:p>
            <a:r>
              <a:rPr lang="en-GB" altLang="de-DE" sz="2400" dirty="0" smtClean="0"/>
              <a:t>	http</a:t>
            </a:r>
            <a:r>
              <a:rPr lang="en-GB" altLang="de-DE" sz="2400" dirty="0"/>
              <a:t>://localhost:4200/bundesliga-tabelle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803425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Routing (1)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5772" y="1810382"/>
            <a:ext cx="749115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'bundesliga-tabelle'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BundesligaTabelleComponent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RouterModule.</a:t>
            </a:r>
            <a:r>
              <a:rPr kumimoji="0" lang="de-DE" altLang="de-DE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forRoot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de-DE" alt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Komponente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View Einheit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Kapselung einer View </a:t>
            </a:r>
            <a:r>
              <a:rPr lang="en-GB" altLang="de-DE" sz="2400" dirty="0" err="1" smtClean="0"/>
              <a:t>innerhalb</a:t>
            </a:r>
            <a:r>
              <a:rPr lang="en-GB" altLang="de-DE" sz="2400" dirty="0" smtClean="0"/>
              <a:t> der </a:t>
            </a:r>
            <a:r>
              <a:rPr lang="en-GB" altLang="de-DE" sz="2400" dirty="0" err="1" smtClean="0"/>
              <a:t>Anwendung</a:t>
            </a:r>
            <a:endParaRPr lang="en-GB" altLang="de-DE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Component-Controller</a:t>
            </a:r>
          </a:p>
          <a:p>
            <a:pPr lvl="2"/>
            <a:endParaRPr lang="en-GB" altLang="de-DE" sz="2400" dirty="0" smtClean="0"/>
          </a:p>
          <a:p>
            <a:pPr lvl="2"/>
            <a:r>
              <a:rPr lang="en-GB" altLang="de-DE" sz="2400" dirty="0" err="1" smtClean="0"/>
              <a:t>Beispiele</a:t>
            </a:r>
            <a:r>
              <a:rPr lang="en-GB" altLang="de-DE" sz="2400" dirty="0" smtClean="0"/>
              <a:t>:</a:t>
            </a:r>
          </a:p>
          <a:p>
            <a:pPr lvl="2"/>
            <a:r>
              <a:rPr lang="en-GB" altLang="de-DE" sz="2400" dirty="0" smtClean="0"/>
              <a:t>Context-</a:t>
            </a:r>
            <a:r>
              <a:rPr lang="en-GB" altLang="de-DE" sz="2400" dirty="0" err="1" smtClean="0"/>
              <a:t>Menü</a:t>
            </a:r>
            <a:endParaRPr lang="en-GB" altLang="de-DE" sz="2400" dirty="0" smtClean="0"/>
          </a:p>
          <a:p>
            <a:pPr lvl="2"/>
            <a:r>
              <a:rPr lang="en-GB" altLang="de-DE" sz="2400" dirty="0" smtClean="0"/>
              <a:t>Filter</a:t>
            </a:r>
          </a:p>
          <a:p>
            <a:pPr lvl="2"/>
            <a:r>
              <a:rPr lang="en-GB" altLang="de-DE" sz="2400" dirty="0" smtClean="0"/>
              <a:t>AutoComplete </a:t>
            </a:r>
            <a:r>
              <a:rPr lang="en-GB" altLang="de-DE" sz="2400" dirty="0" err="1" smtClean="0"/>
              <a:t>mit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Filterung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361523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1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43&quot; g=&quot;AB&quot; b=&quot;48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GO Design Sekundärfarben Abstufungen">
  <a:themeElements>
    <a:clrScheme name="ERGO Sekundärfarben Abstufungen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892737"/>
      </a:accent1>
      <a:accent2>
        <a:srgbClr val="B3707D"/>
      </a:accent2>
      <a:accent3>
        <a:srgbClr val="C4919B"/>
      </a:accent3>
      <a:accent4>
        <a:srgbClr val="D6B3B9"/>
      </a:accent4>
      <a:accent5>
        <a:srgbClr val="B0AFAD"/>
      </a:accent5>
      <a:accent6>
        <a:srgbClr val="D5D4D3"/>
      </a:accent6>
      <a:hlink>
        <a:srgbClr val="892737"/>
      </a:hlink>
      <a:folHlink>
        <a:srgbClr val="892737"/>
      </a:folHlink>
    </a:clrScheme>
    <a:fontScheme name="ERGO Schrift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RGO Folienmaster 4-3.potx" id="{DBB80DB5-2194-416A-A36F-18BB11F0F907}" vid="{D0ECEC10-F02D-4E78-9D77-3C5016E141E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Bildschirmpräsentation (4:3)</PresentationFormat>
  <Paragraphs>127</Paragraphs>
  <Slides>14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 2</vt:lpstr>
      <vt:lpstr>ERGO Design Sekundärfarben Abstufungen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2017-01-18T15:37:09Z</dcterms:created>
  <dcterms:modified xsi:type="dcterms:W3CDTF">2018-11-05T16:49:03Z</dcterms:modified>
</cp:coreProperties>
</file>