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93" r:id="rId3"/>
    <p:sldId id="294" r:id="rId4"/>
    <p:sldId id="257" r:id="rId5"/>
    <p:sldId id="259" r:id="rId6"/>
    <p:sldId id="261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81" r:id="rId16"/>
    <p:sldId id="274" r:id="rId17"/>
    <p:sldId id="275" r:id="rId18"/>
    <p:sldId id="276" r:id="rId19"/>
    <p:sldId id="289" r:id="rId20"/>
    <p:sldId id="291" r:id="rId21"/>
    <p:sldId id="295" r:id="rId22"/>
    <p:sldId id="296" r:id="rId23"/>
    <p:sldId id="290" r:id="rId24"/>
    <p:sldId id="277" r:id="rId25"/>
    <p:sldId id="286" r:id="rId26"/>
    <p:sldId id="287" r:id="rId27"/>
    <p:sldId id="278" r:id="rId28"/>
    <p:sldId id="288" r:id="rId29"/>
    <p:sldId id="279" r:id="rId30"/>
    <p:sldId id="292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5" autoAdjust="0"/>
  </p:normalViewPr>
  <p:slideViewPr>
    <p:cSldViewPr>
      <p:cViewPr>
        <p:scale>
          <a:sx n="59" d="100"/>
          <a:sy n="59" d="100"/>
        </p:scale>
        <p:origin x="-19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3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B1064-88A5-4D2F-9DB8-0CD20DC9A6E0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5DCC6-C55D-4D23-88F7-C9355D8BC5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669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Kita sudah mengenal Multivariate regressions, yaitu model regression yang mana satu</a:t>
            </a:r>
            <a:r>
              <a:rPr lang="id-ID" baseline="0" dirty="0"/>
              <a:t> prediktor x menghasilkan lebih atau banyak variate y. Jika prediktor x tidak diketahui, tetapi kita memiliki informasi nilai-nilai y, dengan nilai y pada waktu yang berbeda (t1, t2, ...) maka disinilah time series digunakan. Hal yang kita lakukan lumayan sederhana yaitu melakukan plotting kurva diantara variable y dan parameter t, kemudian lihat pattern dari kurva tersebut, extract atau putuskan model dari pattern tersebut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99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Secara umum diregresi kita mengambil independent variable x untuk memforcast dependent variable</a:t>
            </a:r>
            <a:r>
              <a:rPr lang="id-ID" baseline="0" dirty="0"/>
              <a:t> y.</a:t>
            </a:r>
          </a:p>
          <a:p>
            <a:r>
              <a:rPr lang="id-ID" baseline="0" dirty="0"/>
              <a:t>Tidak demikian di time series, di time series kita menggunakan dependent y diwaktu lampau untuk melakukan forecast y saat ini, salah satu contoh model Time series yaitu AR model, dan karena hanya menggunkan satu variate maka disebut univariate timeseries.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165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d-ID" dirty="0"/>
              <a:t>Atau </a:t>
            </a:r>
          </a:p>
          <a:p>
            <a:pPr algn="just"/>
            <a:r>
              <a:rPr lang="id-ID" dirty="0"/>
              <a:t>Time series adalah sekumpulan data yang memiliki index waktu, dimana range interval waktu tersebut adalah konstan. </a:t>
            </a:r>
          </a:p>
          <a:p>
            <a:pPr algn="just"/>
            <a:r>
              <a:rPr lang="id-ID" dirty="0"/>
              <a:t>Time series juga digunakan pada statistic, econometric, mathematical finance, weather</a:t>
            </a:r>
            <a:r>
              <a:rPr lang="id-ID" baseline="0" dirty="0"/>
              <a:t> forecasting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762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Contoh : seorang analisis yang ingin mengetahui banyak mobil yang dibeli oleh sebuah keluarga dalam satu tahun terakhir. Untuk melakukan itu, dia mengoleksi data sample, katakan, 500 keluarga dan mencatat data berapa</a:t>
            </a:r>
            <a:r>
              <a:rPr lang="id-ID" baseline="0" dirty="0"/>
              <a:t> banyak mobil mereka beli di satu tahun terakhir.</a:t>
            </a:r>
            <a:endParaRPr lang="id-ID" dirty="0"/>
          </a:p>
          <a:p>
            <a:r>
              <a:rPr lang="id-ID" dirty="0"/>
              <a:t>Cross-sectional ini memberikan gambaran</a:t>
            </a:r>
            <a:r>
              <a:rPr lang="id-ID" baseline="0" dirty="0"/>
              <a:t> kilasan dari suatu populasi untuk durasi tertentu.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44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Yang diatas</a:t>
            </a:r>
            <a:r>
              <a:rPr lang="id-ID" baseline="0" dirty="0"/>
              <a:t> ini juga 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837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3512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Secara umum suatu data dikatakan stasioner jika proses tidak bergantung pada waktu. Maksudnya, saat mean dan variance suatu data yaitu konstan. Stasioner dibagi dua yaitu</a:t>
            </a:r>
            <a:r>
              <a:rPr lang="id-ID" baseline="0" dirty="0" smtClean="0"/>
              <a:t> stasioner mean dan stasioner variance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599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393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6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3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958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46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855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271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971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1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839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460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wmf"/><Relationship Id="rId3" Type="http://schemas.openxmlformats.org/officeDocument/2006/relationships/image" Target="../media/image19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3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0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05064"/>
            <a:ext cx="7772400" cy="1470025"/>
          </a:xfrm>
        </p:spPr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933056"/>
            <a:ext cx="6400800" cy="1752600"/>
          </a:xfrm>
        </p:spPr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Data Science Indonesia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67" y="1340768"/>
            <a:ext cx="2207945" cy="220794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23528" y="5805264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20477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Contoh cross sectional data: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, jika kita hanya mengambil profit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Then we call this, time series data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00616"/>
              </p:ext>
            </p:extLst>
          </p:nvPr>
        </p:nvGraphicFramePr>
        <p:xfrm>
          <a:off x="1125960" y="172329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Number Employe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21893"/>
              </p:ext>
            </p:extLst>
          </p:nvPr>
        </p:nvGraphicFramePr>
        <p:xfrm>
          <a:off x="837928" y="4099554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23528" y="69269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1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Sederhannya</a:t>
            </a: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Cross sectional data :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 multiple-variable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one-time</a:t>
            </a:r>
          </a:p>
          <a:p>
            <a:pPr marL="0" indent="0">
              <a:buNone/>
            </a:pPr>
            <a:endParaRPr lang="id-ID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 data :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multiple-time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one-variable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4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Patterns emerging in time 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Tergantung pada frekuensi data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(tiap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jam, harian, minggu, dll.) yang muncul berbeda pada suatu data yang mana membangun komponen untuk dimodelkan. </a:t>
            </a:r>
          </a:p>
          <a:p>
            <a:pPr marL="0" indent="0" algn="just">
              <a:buNone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Kadang pattern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 bisa hanya naik atau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turun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dengan kemiringan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konstan atau tidak konstan.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Beberapa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 data bisa terlihat seperti dibawah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ini</a:t>
            </a: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C:\Users\LENOVO G40\Pictures\grafik patter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47060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Komponen dari time 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Pattern pada time series kadang diklasifikasikan menjadi trend,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seasonal,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dan random componen.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Trend : pattern jangka panjang relatif konstan yang berlangsung lebih dari setahun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Seasonal : pattern yang muncul di interval dimana banyaknya kejadian adalah dalam setahun atau lebih pendek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" y="1196752"/>
            <a:ext cx="4728068" cy="209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4628" y="342279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Gambar 1. Contoh Pattern Seasonal </a:t>
            </a:r>
            <a:endParaRPr lang="id-ID" dirty="0"/>
          </a:p>
        </p:txBody>
      </p:sp>
      <p:pic>
        <p:nvPicPr>
          <p:cNvPr id="11267" name="Picture 3" descr="C:\Users\LENOVO G40\Pictures\tren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68" y="1377330"/>
            <a:ext cx="39052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01825" y="486916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Gambar 2. Contoh Pattern Trend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74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2A1064-39F9-43BE-90C2-E22C286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egressive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“AR(p)”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9D8378B-2B04-4183-B9F4-71273A7A1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id-ID" sz="2800" dirty="0" smtClean="0">
                    <a:latin typeface="Times New Roman" pitchFamily="18" charset="0"/>
                    <a:cs typeface="Times New Roman" pitchFamily="18" charset="0"/>
                  </a:rPr>
                  <a:t>Model time series yang menggunakan variable 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8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sz="2800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d-ID" sz="28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id-ID" sz="2800" dirty="0" smtClean="0">
                    <a:latin typeface="Times New Roman" pitchFamily="18" charset="0"/>
                    <a:cs typeface="Times New Roman" pitchFamily="18" charset="0"/>
                  </a:rPr>
                  <a:t>lampau sebanyak </a:t>
                </a:r>
                <a:r>
                  <a:rPr lang="id-ID" sz="2800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id-ID" sz="2800" dirty="0" smtClean="0">
                    <a:latin typeface="Times New Roman" pitchFamily="18" charset="0"/>
                    <a:cs typeface="Times New Roman" pitchFamily="18" charset="0"/>
                  </a:rPr>
                  <a:t> sebagai prediktornya. </a:t>
                </a:r>
                <a:r>
                  <a:rPr lang="id-ID" sz="2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id-ID" sz="28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d-ID" sz="2800" dirty="0" smtClean="0">
                    <a:latin typeface="Times New Roman" pitchFamily="18" charset="0"/>
                    <a:cs typeface="Times New Roman" pitchFamily="18" charset="0"/>
                  </a:rPr>
                  <a:t>adalah banyak lag yang digunakan, </a:t>
                </a:r>
                <a14:m>
                  <m:oMath xmlns:m="http://schemas.openxmlformats.org/officeDocument/2006/math">
                    <m:r>
                      <a:rPr lang="id-ID" sz="2800" i="1" dirty="0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id-ID" sz="2800" i="1" dirty="0" smtClean="0">
                        <a:latin typeface="Cambria Math"/>
                        <a:cs typeface="Times New Roman" pitchFamily="18" charset="0"/>
                      </a:rPr>
                      <m:t> = 1, 2, …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9D8378B-2B04-4183-B9F4-71273A7A1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348" r="-14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8C45F5CF-4DC6-4C9F-80BC-57B21EE15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00313"/>
              </p:ext>
            </p:extLst>
          </p:nvPr>
        </p:nvGraphicFramePr>
        <p:xfrm>
          <a:off x="2339752" y="3715784"/>
          <a:ext cx="3049763" cy="3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4" imgW="2184400" imgH="254000" progId="Equation.DSMT4">
                  <p:embed/>
                </p:oleObj>
              </mc:Choice>
              <mc:Fallback>
                <p:oleObj name="Equation" r:id="rId4" imgW="2184400" imgH="254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="" xmlns:a16="http://schemas.microsoft.com/office/drawing/2014/main" id="{8C45F5CF-4DC6-4C9F-80BC-57B21EE15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715784"/>
                        <a:ext cx="3049763" cy="349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4EFC095E-54A3-4CD8-8D2C-8B100F33D26A}"/>
              </a:ext>
            </a:extLst>
          </p:cNvPr>
          <p:cNvGrpSpPr/>
          <p:nvPr/>
        </p:nvGrpSpPr>
        <p:grpSpPr>
          <a:xfrm>
            <a:off x="370846" y="4375927"/>
            <a:ext cx="8018221" cy="1628220"/>
            <a:chOff x="-89157" y="3137830"/>
            <a:chExt cx="10690961" cy="1379845"/>
          </a:xfrm>
        </p:grpSpPr>
        <p:graphicFrame>
          <p:nvGraphicFramePr>
            <p:cNvPr id="7" name="Object 6">
              <a:extLst>
                <a:ext uri="{FF2B5EF4-FFF2-40B4-BE49-F238E27FC236}">
                  <a16:creationId xmlns="" xmlns:a16="http://schemas.microsoft.com/office/drawing/2014/main" id="{162F718F-36CF-4743-A2C4-FE2E1618171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04382" y="3137830"/>
            <a:ext cx="2565437" cy="327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6" name="Equation" r:id="rId6" imgW="2184400" imgH="279400" progId="Equation.DSMT4">
                    <p:embed/>
                  </p:oleObj>
                </mc:Choice>
                <mc:Fallback>
                  <p:oleObj name="Equation" r:id="rId6" imgW="2184400" imgH="279400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="" xmlns:a16="http://schemas.microsoft.com/office/drawing/2014/main" id="{162F718F-36CF-4743-A2C4-FE2E161817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82" y="3137830"/>
                          <a:ext cx="2565437" cy="3277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8388600-AE96-4044-A103-BE3286312E51}"/>
                </a:ext>
              </a:extLst>
            </p:cNvPr>
            <p:cNvSpPr/>
            <p:nvPr/>
          </p:nvSpPr>
          <p:spPr>
            <a:xfrm>
              <a:off x="-89157" y="3579623"/>
              <a:ext cx="127214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71450" algn="just"/>
              <a:r>
                <a:rPr lang="en-US" sz="1350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Dimana</a:t>
              </a:r>
              <a:r>
                <a:rPr lang="id-ID" sz="135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en-US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="" xmlns:a16="http://schemas.microsoft.com/office/drawing/2014/main" id="{996BDCB6-9CF4-4564-94C5-2EF22C85D35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04382" y="3514631"/>
            <a:ext cx="775150" cy="27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7" name="Equation" r:id="rId8" imgW="710891" imgH="241195" progId="Equation.DSMT4">
                    <p:embed/>
                  </p:oleObj>
                </mc:Choice>
                <mc:Fallback>
                  <p:oleObj name="Equation" r:id="rId8" imgW="710891" imgH="241195" progId="Equation.DSMT4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="" xmlns:a16="http://schemas.microsoft.com/office/drawing/2014/main" id="{996BDCB6-9CF4-4564-94C5-2EF22C85D3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82" y="3514631"/>
                          <a:ext cx="775150" cy="272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136C950F-1DBC-4F96-B0A2-9A12EED27453}"/>
                </a:ext>
              </a:extLst>
            </p:cNvPr>
            <p:cNvGrpSpPr/>
            <p:nvPr/>
          </p:nvGrpSpPr>
          <p:grpSpPr>
            <a:xfrm>
              <a:off x="370107" y="3779677"/>
              <a:ext cx="10231697" cy="737998"/>
              <a:chOff x="370107" y="3779677"/>
              <a:chExt cx="10231697" cy="73799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="" xmlns:a16="http://schemas.microsoft.com/office/drawing/2014/main" id="{88B107DE-0728-4760-8907-180C7433A255}"/>
                  </a:ext>
                </a:extLst>
              </p:cNvPr>
              <p:cNvGrpSpPr/>
              <p:nvPr/>
            </p:nvGrpSpPr>
            <p:grpSpPr>
              <a:xfrm>
                <a:off x="387310" y="3779677"/>
                <a:ext cx="6971245" cy="369332"/>
                <a:chOff x="450031" y="3812904"/>
                <a:chExt cx="6971245" cy="369332"/>
              </a:xfrm>
            </p:grpSpPr>
            <p:graphicFrame>
              <p:nvGraphicFramePr>
                <p:cNvPr id="16" name="Object 15">
                  <a:extLst>
                    <a:ext uri="{FF2B5EF4-FFF2-40B4-BE49-F238E27FC236}">
                      <a16:creationId xmlns="" xmlns:a16="http://schemas.microsoft.com/office/drawing/2014/main" id="{7A159F91-FC04-4919-BEC8-02E949B30B7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50031" y="3895885"/>
                <a:ext cx="249216" cy="249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78" name="Equation" r:id="rId10" imgW="152268" imgH="164957" progId="Equation.DSMT4">
                        <p:embed/>
                      </p:oleObj>
                    </mc:Choice>
                    <mc:Fallback>
                      <p:oleObj name="Equation" r:id="rId10" imgW="152268" imgH="164957" progId="Equation.DSMT4">
                        <p:embed/>
                        <p:pic>
                          <p:nvPicPr>
                            <p:cNvPr id="16" name="Object 15">
                              <a:extLst>
                                <a:ext uri="{FF2B5EF4-FFF2-40B4-BE49-F238E27FC236}">
                                  <a16:creationId xmlns="" xmlns:a16="http://schemas.microsoft.com/office/drawing/2014/main" id="{7A159F91-FC04-4919-BEC8-02E949B30B7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031" y="3895885"/>
                              <a:ext cx="249216" cy="24921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Object 16">
                  <a:extLst>
                    <a:ext uri="{FF2B5EF4-FFF2-40B4-BE49-F238E27FC236}">
                      <a16:creationId xmlns="" xmlns:a16="http://schemas.microsoft.com/office/drawing/2014/main" id="{36BD8E7C-36D5-4906-B4D4-6F8082D91A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2049525" y="3895885"/>
                <a:ext cx="249216" cy="2620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79" name="Equation" r:id="rId12" imgW="177646" imgH="228402" progId="Equation.DSMT4">
                        <p:embed/>
                      </p:oleObj>
                    </mc:Choice>
                    <mc:Fallback>
                      <p:oleObj name="Equation" r:id="rId12" imgW="177646" imgH="228402" progId="Equation.DSMT4">
                        <p:embed/>
                        <p:pic>
                          <p:nvPicPr>
                            <p:cNvPr id="17" name="Object 16">
                              <a:extLst>
                                <a:ext uri="{FF2B5EF4-FFF2-40B4-BE49-F238E27FC236}">
                                  <a16:creationId xmlns="" xmlns:a16="http://schemas.microsoft.com/office/drawing/2014/main" id="{36BD8E7C-36D5-4906-B4D4-6F8082D91AB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49525" y="3895885"/>
                              <a:ext cx="249216" cy="26200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" name="Rectangle 25">
                  <a:extLst>
                    <a:ext uri="{FF2B5EF4-FFF2-40B4-BE49-F238E27FC236}">
                      <a16:creationId xmlns="" xmlns:a16="http://schemas.microsoft.com/office/drawing/2014/main" id="{7FF88FB8-8EA9-4F6D-8845-DFD9268F5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564" y="3812904"/>
                  <a:ext cx="682871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68580" tIns="34290" rIns="68580" bIns="3429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id-ID" altLang="en-US" sz="135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= Rata-rata (mean) </a:t>
                  </a:r>
                  <a:endParaRPr lang="id-ID" altLang="en-US" sz="15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5F164736-01DE-409F-9555-BD9176C7A982}"/>
                  </a:ext>
                </a:extLst>
              </p:cNvPr>
              <p:cNvGrpSpPr/>
              <p:nvPr/>
            </p:nvGrpSpPr>
            <p:grpSpPr>
              <a:xfrm>
                <a:off x="370107" y="4135644"/>
                <a:ext cx="10231697" cy="382031"/>
                <a:chOff x="370107" y="4135644"/>
                <a:chExt cx="10231697" cy="382031"/>
              </a:xfrm>
            </p:grpSpPr>
            <p:graphicFrame>
              <p:nvGraphicFramePr>
                <p:cNvPr id="13" name="Object 12">
                  <a:extLst>
                    <a:ext uri="{FF2B5EF4-FFF2-40B4-BE49-F238E27FC236}">
                      <a16:creationId xmlns="" xmlns:a16="http://schemas.microsoft.com/office/drawing/2014/main" id="{4E56DE05-61BC-4F30-A46E-B7D8B2C2F9C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70107" y="4135644"/>
                <a:ext cx="209551" cy="349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80" name="Equation" r:id="rId14" imgW="152334" imgH="228501" progId="Equation.DSMT4">
                        <p:embed/>
                      </p:oleObj>
                    </mc:Choice>
                    <mc:Fallback>
                      <p:oleObj name="Equation" r:id="rId14" imgW="152334" imgH="228501" progId="Equation.DSMT4">
                        <p:embed/>
                        <p:pic>
                          <p:nvPicPr>
                            <p:cNvPr id="13" name="Object 12">
                              <a:extLst>
                                <a:ext uri="{FF2B5EF4-FFF2-40B4-BE49-F238E27FC236}">
                                  <a16:creationId xmlns="" xmlns:a16="http://schemas.microsoft.com/office/drawing/2014/main" id="{4E56DE05-61BC-4F30-A46E-B7D8B2C2F9C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0107" y="4135644"/>
                              <a:ext cx="209551" cy="34925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" name="Object 13">
                  <a:extLst>
                    <a:ext uri="{FF2B5EF4-FFF2-40B4-BE49-F238E27FC236}">
                      <a16:creationId xmlns="" xmlns:a16="http://schemas.microsoft.com/office/drawing/2014/main" id="{665F52C1-58DA-44BF-B822-8918AC01126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8225373" y="4162096"/>
                <a:ext cx="290855" cy="3305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81" name="Equation" r:id="rId16" imgW="203112" imgH="241195" progId="Equation.DSMT4">
                        <p:embed/>
                      </p:oleObj>
                    </mc:Choice>
                    <mc:Fallback>
                      <p:oleObj name="Equation" r:id="rId16" imgW="203112" imgH="241195" progId="Equation.DSMT4">
                        <p:embed/>
                        <p:pic>
                          <p:nvPicPr>
                            <p:cNvPr id="14" name="Object 13">
                              <a:extLst>
                                <a:ext uri="{FF2B5EF4-FFF2-40B4-BE49-F238E27FC236}">
                                  <a16:creationId xmlns="" xmlns:a16="http://schemas.microsoft.com/office/drawing/2014/main" id="{665F52C1-58DA-44BF-B822-8918AC01126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25373" y="4162096"/>
                              <a:ext cx="290855" cy="3305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" name="Rectangle 29">
                  <a:extLst>
                    <a:ext uri="{FF2B5EF4-FFF2-40B4-BE49-F238E27FC236}">
                      <a16:creationId xmlns="" xmlns:a16="http://schemas.microsoft.com/office/drawing/2014/main" id="{552606EA-6B1D-4862-8D60-B55F058C5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915" y="4148343"/>
                  <a:ext cx="10054889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68580" tIns="34290" rIns="68580" bIns="3429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id-ID" altLang="en-US" sz="135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= Suatu proses white noise pada waktu ke t yang diasumsikan mempunyai rata-rata 0 dan variansi konstan </a:t>
                  </a:r>
                  <a:endParaRPr lang="id-ID" altLang="en-US" sz="15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19" name="Straight Connector 18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9D219-6072-4346-A682-76571FF3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Moving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“MA(q)”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6BC6A11-481A-4D4C-97EC-6B234AD06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id-ID" dirty="0" smtClean="0">
                    <a:latin typeface="Times New Roman" pitchFamily="18" charset="0"/>
                    <a:cs typeface="Times New Roman" pitchFamily="18" charset="0"/>
                  </a:rPr>
                  <a:t>Model time series yang menggunakan error dari variable 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d-ID" dirty="0" smtClean="0">
                    <a:latin typeface="Times New Roman" pitchFamily="18" charset="0"/>
                    <a:cs typeface="Times New Roman" pitchFamily="18" charset="0"/>
                  </a:rPr>
                  <a:t> sebagai predictornya.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BC6A11-481A-4D4C-97EC-6B234AD06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887" r="-18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DB83C39E-FCA8-451C-96E7-C5DA705E9E08}"/>
              </a:ext>
            </a:extLst>
          </p:cNvPr>
          <p:cNvSpPr txBox="1">
            <a:spLocks/>
          </p:cNvSpPr>
          <p:nvPr/>
        </p:nvSpPr>
        <p:spPr>
          <a:xfrm>
            <a:off x="1331640" y="5877272"/>
            <a:ext cx="5944484" cy="6210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id-ID" sz="1350" dirty="0" smtClean="0"/>
              <a:t>model </a:t>
            </a:r>
            <a:r>
              <a:rPr lang="id-ID" sz="1350" dirty="0"/>
              <a:t>yang menggambarkan ketergantungan peubah </a:t>
            </a:r>
            <a:r>
              <a:rPr lang="id-ID" sz="1350" dirty="0" smtClean="0"/>
              <a:t>terikaty </a:t>
            </a:r>
            <a:endParaRPr lang="en-US" sz="1350" i="1" dirty="0"/>
          </a:p>
          <a:p>
            <a:pPr>
              <a:buFont typeface="Arial" panose="020B0604020202020204" pitchFamily="34" charset="0"/>
              <a:buNone/>
            </a:pPr>
            <a:r>
              <a:rPr lang="id-ID" sz="1350" dirty="0"/>
              <a:t>terhadap nilai-nilai </a:t>
            </a:r>
            <a:r>
              <a:rPr lang="id-ID" sz="1350" i="1" dirty="0"/>
              <a:t>error</a:t>
            </a:r>
            <a:r>
              <a:rPr lang="id-ID" sz="1350" dirty="0"/>
              <a:t> pada waktu sebelumnya yang berurutan</a:t>
            </a:r>
            <a:endParaRPr lang="id-ID" sz="105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4BC01CD-16C1-4239-99E7-D84BD968B2E7}"/>
              </a:ext>
            </a:extLst>
          </p:cNvPr>
          <p:cNvGrpSpPr/>
          <p:nvPr/>
        </p:nvGrpSpPr>
        <p:grpSpPr>
          <a:xfrm>
            <a:off x="2483768" y="5013176"/>
            <a:ext cx="6331182" cy="1204946"/>
            <a:chOff x="11863" y="2843486"/>
            <a:chExt cx="8441575" cy="1606594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33AB9FBA-D38F-43A7-ABC9-5697948962D7}"/>
                </a:ext>
              </a:extLst>
            </p:cNvPr>
            <p:cNvSpPr/>
            <p:nvPr/>
          </p:nvSpPr>
          <p:spPr>
            <a:xfrm>
              <a:off x="11863" y="2843486"/>
              <a:ext cx="127214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71450" algn="just"/>
              <a:r>
                <a:rPr lang="en-US" sz="1350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Dimana</a:t>
              </a:r>
              <a:r>
                <a:rPr lang="id-ID" sz="135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en-US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Object 6">
              <a:extLst>
                <a:ext uri="{FF2B5EF4-FFF2-40B4-BE49-F238E27FC236}">
                  <a16:creationId xmlns="" xmlns:a16="http://schemas.microsoft.com/office/drawing/2014/main" id="{46CAD829-9D8A-4841-8BF2-1A6F56F785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382" y="3514631"/>
            <a:ext cx="775150" cy="27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0" name="Equation" r:id="rId4" imgW="710891" imgH="241195" progId="Equation.DSMT4">
                    <p:embed/>
                  </p:oleObj>
                </mc:Choice>
                <mc:Fallback>
                  <p:oleObj name="Equation" r:id="rId4" imgW="710891" imgH="241195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="" xmlns:a16="http://schemas.microsoft.com/office/drawing/2014/main" id="{46CAD829-9D8A-4841-8BF2-1A6F56F785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82" y="3514631"/>
                          <a:ext cx="775150" cy="272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="" xmlns:a16="http://schemas.microsoft.com/office/drawing/2014/main" id="{9F251ADA-4FD9-4BB0-980C-9E3D3B7905C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288338" y="4205605"/>
            <a:ext cx="165100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1" name="Equation" r:id="rId6" imgW="114120" imgH="177480" progId="Equation.DSMT4">
                    <p:embed/>
                  </p:oleObj>
                </mc:Choice>
                <mc:Fallback>
                  <p:oleObj name="Equation" r:id="rId6" imgW="114120" imgH="17748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="" xmlns:a16="http://schemas.microsoft.com/office/drawing/2014/main" id="{9F251ADA-4FD9-4BB0-980C-9E3D3B7905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8338" y="4205605"/>
                          <a:ext cx="165100" cy="2444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>
            <a:extLst>
              <a:ext uri="{FF2B5EF4-FFF2-40B4-BE49-F238E27FC236}">
                <a16:creationId xmlns="" xmlns:a16="http://schemas.microsoft.com/office/drawing/2014/main" id="{1FDE1934-5CE4-492E-9889-C2515AAA5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270221"/>
              </p:ext>
            </p:extLst>
          </p:nvPr>
        </p:nvGraphicFramePr>
        <p:xfrm>
          <a:off x="3563888" y="3898776"/>
          <a:ext cx="2659466" cy="31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8" imgW="2108200" imgH="254000" progId="Equation.DSMT4">
                  <p:embed/>
                </p:oleObj>
              </mc:Choice>
              <mc:Fallback>
                <p:oleObj name="Equation" r:id="rId8" imgW="2108200" imgH="2540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="" xmlns:a16="http://schemas.microsoft.com/office/drawing/2014/main" id="{1FDE1934-5CE4-492E-9889-C2515AAA5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898776"/>
                        <a:ext cx="2659466" cy="311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="" xmlns:a16="http://schemas.microsoft.com/office/drawing/2014/main" id="{ECD00A30-C833-434C-9DF2-7C3831501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977278"/>
              </p:ext>
            </p:extLst>
          </p:nvPr>
        </p:nvGraphicFramePr>
        <p:xfrm>
          <a:off x="1567503" y="4509120"/>
          <a:ext cx="1832529" cy="23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10" imgW="2184400" imgH="279400" progId="Equation.DSMT4">
                  <p:embed/>
                </p:oleObj>
              </mc:Choice>
              <mc:Fallback>
                <p:oleObj name="Equation" r:id="rId10" imgW="2184400" imgH="279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="" xmlns:a16="http://schemas.microsoft.com/office/drawing/2014/main" id="{ECD00A30-C833-434C-9DF2-7C3831501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503" y="4509120"/>
                        <a:ext cx="1832529" cy="234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9D219-6072-4346-A682-76571FF3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Autoregressive Moving Average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ARMA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(p,q)”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BC6A11-481A-4D4C-97EC-6B234AD0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Kadang kadang, suatu model di time series dapat merupakan gabungan dari dua model time series lainnya. Contohnya adalah gabungan dari AR dan MA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3C57CBC-7808-4B0E-91B3-BE898A0C3E10}"/>
              </a:ext>
            </a:extLst>
          </p:cNvPr>
          <p:cNvSpPr txBox="1">
            <a:spLocks/>
          </p:cNvSpPr>
          <p:nvPr/>
        </p:nvSpPr>
        <p:spPr>
          <a:xfrm>
            <a:off x="395536" y="4293096"/>
            <a:ext cx="5944484" cy="6210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350" dirty="0" smtClean="0"/>
              <a:t>Kada</a:t>
            </a:r>
            <a:endParaRPr lang="id-ID" sz="90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4206727-7E4E-4943-97CD-76EBE44F5A19}"/>
              </a:ext>
            </a:extLst>
          </p:cNvPr>
          <p:cNvGrpSpPr/>
          <p:nvPr/>
        </p:nvGrpSpPr>
        <p:grpSpPr>
          <a:xfrm>
            <a:off x="899592" y="3861048"/>
            <a:ext cx="6783768" cy="1236845"/>
            <a:chOff x="-528796" y="2843486"/>
            <a:chExt cx="9045024" cy="1649127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46B0C20B-3803-4A97-B44C-75B33E7E34B9}"/>
                </a:ext>
              </a:extLst>
            </p:cNvPr>
            <p:cNvSpPr/>
            <p:nvPr/>
          </p:nvSpPr>
          <p:spPr>
            <a:xfrm>
              <a:off x="-528796" y="2843486"/>
              <a:ext cx="2353465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71450" algn="just"/>
              <a:r>
                <a:rPr lang="en-US" sz="1350" dirty="0"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r>
                <a:rPr lang="id-ID" sz="1350" dirty="0">
                  <a:ea typeface="Calibri" panose="020F0502020204030204" pitchFamily="34" charset="0"/>
                  <a:cs typeface="Times New Roman" panose="02020603050405020304" pitchFamily="18" charset="0"/>
                </a:rPr>
                <a:t>ang ditulis menjadi</a:t>
              </a:r>
              <a:endParaRPr lang="en-US" sz="135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Object 6">
              <a:extLst>
                <a:ext uri="{FF2B5EF4-FFF2-40B4-BE49-F238E27FC236}">
                  <a16:creationId xmlns="" xmlns:a16="http://schemas.microsoft.com/office/drawing/2014/main" id="{3828B896-577D-45B1-AECC-CAEF95C794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25373" y="4162096"/>
            <a:ext cx="290855" cy="330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Equation" r:id="rId3" imgW="203112" imgH="241195" progId="Equation.DSMT4">
                    <p:embed/>
                  </p:oleObj>
                </mc:Choice>
                <mc:Fallback>
                  <p:oleObj name="Equation" r:id="rId3" imgW="203112" imgH="241195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="" xmlns:a16="http://schemas.microsoft.com/office/drawing/2014/main" id="{3828B896-577D-45B1-AECC-CAEF95C794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5373" y="4162096"/>
                          <a:ext cx="290855" cy="3305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>
            <a:extLst>
              <a:ext uri="{FF2B5EF4-FFF2-40B4-BE49-F238E27FC236}">
                <a16:creationId xmlns="" xmlns:a16="http://schemas.microsoft.com/office/drawing/2014/main" id="{1D16D48F-814F-46D2-A139-E02D74C46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323056"/>
              </p:ext>
            </p:extLst>
          </p:nvPr>
        </p:nvGraphicFramePr>
        <p:xfrm>
          <a:off x="2987824" y="4252542"/>
          <a:ext cx="1651392" cy="33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1231366" imgH="253890" progId="Equation.DSMT4">
                  <p:embed/>
                </p:oleObj>
              </mc:Choice>
              <mc:Fallback>
                <p:oleObj name="Equation" r:id="rId5" imgW="1231366" imgH="25389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="" xmlns:a16="http://schemas.microsoft.com/office/drawing/2014/main" id="{1D16D48F-814F-46D2-A139-E02D74C46C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252542"/>
                        <a:ext cx="1651392" cy="332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="" xmlns:a16="http://schemas.microsoft.com/office/drawing/2014/main" id="{1F4D4DF5-7562-4CF2-BC33-6B8727BF4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156439"/>
              </p:ext>
            </p:extLst>
          </p:nvPr>
        </p:nvGraphicFramePr>
        <p:xfrm>
          <a:off x="1625742" y="5733256"/>
          <a:ext cx="4827271" cy="30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7" imgW="3860800" imgH="254000" progId="Equation.DSMT4">
                  <p:embed/>
                </p:oleObj>
              </mc:Choice>
              <mc:Fallback>
                <p:oleObj name="Equation" r:id="rId7" imgW="3860800" imgH="2540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="" xmlns:a16="http://schemas.microsoft.com/office/drawing/2014/main" id="{1F4D4DF5-7562-4CF2-BC33-6B8727BF4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742" y="5733256"/>
                        <a:ext cx="4827271" cy="308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67544" y="162880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Stasioner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id-ID" dirty="0" smtClean="0">
                    <a:latin typeface="Times New Roman" pitchFamily="18" charset="0"/>
                    <a:cs typeface="Times New Roman" pitchFamily="18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/>
                          </a:rPr>
                          <m:t>𝑌</m:t>
                        </m:r>
                        <m:r>
                          <a:rPr lang="id-ID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/>
                      </a:rPr>
                      <m:t>=</m:t>
                    </m:r>
                    <m:r>
                      <a:rPr lang="id-ID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/>
                          </a:rPr>
                          <m:t>𝑌</m:t>
                        </m:r>
                        <m:r>
                          <a:rPr lang="id-ID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/>
                      </a:rPr>
                      <m:t>= …= 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id-ID" dirty="0" smtClean="0">
                    <a:latin typeface="Times New Roman" pitchFamily="18" charset="0"/>
                    <a:cs typeface="Times New Roman" pitchFamily="18" charset="0"/>
                  </a:rPr>
                  <a:t> dan 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/>
                          </a:rPr>
                          <m:t>𝑌</m:t>
                        </m:r>
                        <m:r>
                          <a:rPr lang="id-ID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/>
                      </a:rPr>
                      <m:t>=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ctrlPr>
                          <a:rPr lang="id-ID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/>
                          </a:rPr>
                          <m:t>𝑌</m:t>
                        </m:r>
                        <m:r>
                          <a:rPr lang="id-ID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/>
                      </a:rPr>
                      <m:t>= …=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id-ID" dirty="0" smtClean="0">
                    <a:latin typeface="Times New Roman" pitchFamily="18" charset="0"/>
                    <a:cs typeface="Times New Roman" pitchFamily="18" charset="0"/>
                  </a:rPr>
                  <a:t>, maka data dikatakan stasioner.</a:t>
                </a:r>
              </a:p>
              <a:p>
                <a:pPr marL="0" indent="0" algn="just">
                  <a:buNone/>
                </a:pP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id-ID" dirty="0" smtClean="0">
                    <a:latin typeface="Times New Roman" pitchFamily="18" charset="0"/>
                    <a:cs typeface="Times New Roman" pitchFamily="18" charset="0"/>
                  </a:rPr>
                  <a:t>Stasioner dibagi dua :</a:t>
                </a:r>
              </a:p>
              <a:p>
                <a:pPr marL="0" indent="0" algn="just">
                  <a:buNone/>
                </a:pPr>
                <a:r>
                  <a:rPr lang="id-ID" dirty="0" smtClean="0">
                    <a:latin typeface="Times New Roman" pitchFamily="18" charset="0"/>
                    <a:cs typeface="Times New Roman" pitchFamily="18" charset="0"/>
                  </a:rPr>
                  <a:t>Stasioner </a:t>
                </a:r>
                <a:r>
                  <a:rPr lang="id-ID" i="1" dirty="0" smtClean="0">
                    <a:latin typeface="Times New Roman" pitchFamily="18" charset="0"/>
                    <a:cs typeface="Times New Roman" pitchFamily="18" charset="0"/>
                  </a:rPr>
                  <a:t>Mean, </a:t>
                </a:r>
                <a:r>
                  <a:rPr lang="id-ID" dirty="0" smtClean="0">
                    <a:latin typeface="Times New Roman" pitchFamily="18" charset="0"/>
                    <a:cs typeface="Times New Roman" pitchFamily="18" charset="0"/>
                  </a:rPr>
                  <a:t>dan Stasioner </a:t>
                </a:r>
                <a:r>
                  <a:rPr lang="id-ID" i="1" dirty="0" smtClean="0">
                    <a:latin typeface="Times New Roman" pitchFamily="18" charset="0"/>
                    <a:cs typeface="Times New Roman" pitchFamily="18" charset="0"/>
                  </a:rPr>
                  <a:t>Variance.</a:t>
                </a:r>
                <a:endParaRPr lang="id-ID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887" r="-18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8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“Time Series is never ending”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1520" y="198884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Identifikasi Stasioner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Ada beberapa metode yang dapat digunakan untuk mengidentifikasi ke-Stasioneran time series, beberapa diantaranya adalah :</a:t>
            </a:r>
          </a:p>
          <a:p>
            <a:r>
              <a:rPr lang="id-ID" dirty="0" smtClean="0"/>
              <a:t>Rolling plotting</a:t>
            </a:r>
          </a:p>
          <a:p>
            <a:r>
              <a:rPr lang="id-ID" dirty="0" smtClean="0"/>
              <a:t>Uji Dickey-Fuller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23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Rolling Plotting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Rolling plotting adalah salah satu metode yang digunakan untuk mengetahui ke-stasioneran data melalui visualisasi. </a:t>
            </a:r>
          </a:p>
          <a:p>
            <a:pPr marL="0" indent="0">
              <a:buNone/>
            </a:pPr>
            <a:r>
              <a:rPr lang="id-ID" dirty="0" smtClean="0"/>
              <a:t>Caranya adalah, ploting nilai mean dan varian dari time series data. Kemudian amatin apakah mean dan varian cenderung naik, stabil, atau turun.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54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Uji Dickey-Fuller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48498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d-ID" sz="2800" dirty="0" smtClean="0">
                    <a:latin typeface="Times New Roman" pitchFamily="18" charset="0"/>
                    <a:cs typeface="Times New Roman" pitchFamily="18" charset="0"/>
                  </a:rPr>
                  <a:t>Uji Dickey-Fuller, adalah uji statistik yang digunakan untuk mengecek kestasioneran data time series. Hipotesa dari Dickey-Fuller adalah sebagai berikut 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d-ID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id-ID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id-ID" sz="2800" b="0" i="1" smtClean="0">
                        <a:latin typeface="Cambria Math"/>
                      </a:rPr>
                      <m:t> : </m:t>
                    </m:r>
                  </m:oMath>
                </a14:m>
                <a:r>
                  <a:rPr lang="id-ID" sz="2800" dirty="0" smtClean="0">
                    <a:latin typeface="Times New Roman" pitchFamily="18" charset="0"/>
                    <a:cs typeface="Times New Roman" pitchFamily="18" charset="0"/>
                  </a:rPr>
                  <a:t>Time series data tidak stasioner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id-ID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d-ID" sz="2800" b="0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id-ID" sz="2800" dirty="0" smtClean="0">
                    <a:latin typeface="Times New Roman" pitchFamily="18" charset="0"/>
                    <a:cs typeface="Times New Roman" pitchFamily="18" charset="0"/>
                  </a:rPr>
                  <a:t> Jika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/>
                      </a:rPr>
                      <m:t>𝑝</m:t>
                    </m:r>
                    <m:r>
                      <a:rPr lang="id-ID" sz="2800" b="0" i="1" smtClean="0">
                        <a:latin typeface="Cambria Math"/>
                      </a:rPr>
                      <m:t>−</m:t>
                    </m:r>
                    <m:r>
                      <a:rPr lang="id-ID" sz="2800" b="0" i="1" smtClean="0">
                        <a:latin typeface="Cambria Math"/>
                      </a:rPr>
                      <m:t>𝑣𝑎𝑙𝑢𝑒</m:t>
                    </m:r>
                    <m:r>
                      <a:rPr lang="id-ID" sz="2800" b="0" i="1" smtClean="0">
                        <a:latin typeface="Cambria Math"/>
                      </a:rPr>
                      <m:t>&lt;5% </m:t>
                    </m:r>
                  </m:oMath>
                </a14:m>
                <a:r>
                  <a:rPr lang="id-ID" sz="2800" dirty="0" smtClean="0">
                    <a:latin typeface="Times New Roman" pitchFamily="18" charset="0"/>
                    <a:cs typeface="Times New Roman" pitchFamily="18" charset="0"/>
                  </a:rPr>
                  <a:t>, maka tolak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id-ID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id-ID" sz="2800" i="1">
                        <a:latin typeface="Cambria Math"/>
                      </a:rPr>
                      <m:t> </m:t>
                    </m:r>
                  </m:oMath>
                </a14:m>
                <a:endParaRPr lang="id-ID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	  </a:t>
                </a:r>
                <a:r>
                  <a:rPr lang="id-ID" sz="2800" dirty="0" smtClean="0">
                    <a:latin typeface="Times New Roman" pitchFamily="18" charset="0"/>
                    <a:cs typeface="Times New Roman" pitchFamily="18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/>
                      </a:rPr>
                      <m:t>𝑝</m:t>
                    </m:r>
                    <m:r>
                      <a:rPr lang="id-ID" sz="2800" i="1">
                        <a:latin typeface="Cambria Math"/>
                      </a:rPr>
                      <m:t>−</m:t>
                    </m:r>
                    <m:r>
                      <a:rPr lang="id-ID" sz="2800" i="1">
                        <a:latin typeface="Cambria Math"/>
                      </a:rPr>
                      <m:t>𝑣𝑎𝑙𝑢𝑒</m:t>
                    </m:r>
                    <m:r>
                      <a:rPr lang="id-ID" sz="2800" b="0" i="1" smtClean="0">
                        <a:latin typeface="Cambria Math"/>
                      </a:rPr>
                      <m:t>≥</m:t>
                    </m:r>
                    <m:r>
                      <a:rPr lang="id-ID" sz="2800" i="1">
                        <a:latin typeface="Cambria Math"/>
                      </a:rPr>
                      <m:t>5% </m:t>
                    </m:r>
                  </m:oMath>
                </a14:m>
                <a:r>
                  <a:rPr lang="id-ID" sz="2800" dirty="0" smtClean="0">
                    <a:latin typeface="Times New Roman" pitchFamily="18" charset="0"/>
                    <a:cs typeface="Times New Roman" pitchFamily="18" charset="0"/>
                  </a:rPr>
                  <a:t>, maka gagal tolak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id-ID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id-ID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484984"/>
              </a:xfrm>
              <a:blipFill rotWithShape="1">
                <a:blip r:embed="rId2"/>
                <a:stretch>
                  <a:fillRect l="-1481" t="-1751" r="-14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31A9CA-6CE6-4A69-85D5-F34A4943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Non-Stasioner ke Stasioner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9A3CFAD-6F65-4BD7-A524-73DCA2AD2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err="1" smtClean="0"/>
                  <a:t>Transformasi</a:t>
                </a:r>
                <a:r>
                  <a:rPr lang="en-US" dirty="0" smtClean="0"/>
                  <a:t> Box-Cox</a:t>
                </a:r>
                <a:r>
                  <a:rPr lang="id-ID" dirty="0" smtClean="0"/>
                  <a:t>, untuk menstabilkan variance. (stasioner variance)</a:t>
                </a:r>
              </a:p>
              <a:p>
                <a:endParaRPr lang="id-ID" dirty="0"/>
              </a:p>
              <a:p>
                <a:endParaRPr lang="id-ID" dirty="0" smtClean="0"/>
              </a:p>
              <a:p>
                <a:endParaRPr lang="id-ID" dirty="0"/>
              </a:p>
              <a:p>
                <a:endParaRPr lang="id-ID" dirty="0" smtClean="0"/>
              </a:p>
              <a:p>
                <a:endParaRPr lang="id-ID" dirty="0" smtClean="0"/>
              </a:p>
              <a:p>
                <a:endParaRPr lang="id-ID" dirty="0" smtClean="0"/>
              </a:p>
              <a:p>
                <a:r>
                  <a:rPr lang="id-ID" dirty="0" smtClean="0"/>
                  <a:t>D</a:t>
                </a:r>
                <a:r>
                  <a:rPr lang="en-US" dirty="0" err="1" smtClean="0"/>
                  <a:t>ifferencing</a:t>
                </a:r>
                <a:r>
                  <a:rPr lang="id-ID" dirty="0" smtClean="0"/>
                  <a:t>, untuk menstabilkan mean. (stasioner mean)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id-ID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d-ID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d-ID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id-ID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𝑡</m:t>
                        </m:r>
                        <m:r>
                          <a:rPr lang="id-ID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id-ID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9A3CFAD-6F65-4BD7-A524-73DCA2AD2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582B69B4-8648-4885-9C36-82DE6BF62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47746"/>
              </p:ext>
            </p:extLst>
          </p:nvPr>
        </p:nvGraphicFramePr>
        <p:xfrm>
          <a:off x="403610" y="3426525"/>
          <a:ext cx="3692784" cy="77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4" imgW="2476500" imgH="533400" progId="Equation.DSMT4">
                  <p:embed/>
                </p:oleObj>
              </mc:Choice>
              <mc:Fallback>
                <p:oleObj name="Equation" r:id="rId4" imgW="24765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610" y="3426525"/>
                        <a:ext cx="3692784" cy="778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4072A85-9C65-48B4-9124-F3BC68963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197" y="3068416"/>
            <a:ext cx="3246139" cy="1554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9A04124-3E5A-4FA1-A463-AA9B9D27390C}"/>
              </a:ext>
            </a:extLst>
          </p:cNvPr>
          <p:cNvSpPr/>
          <p:nvPr/>
        </p:nvSpPr>
        <p:spPr>
          <a:xfrm>
            <a:off x="4061769" y="2768334"/>
            <a:ext cx="36977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350" dirty="0">
                <a:ea typeface="Calibri" panose="020F0502020204030204" pitchFamily="34" charset="0"/>
              </a:rPr>
              <a:t>Dimana </a:t>
            </a:r>
            <a:r>
              <a:rPr lang="id-ID" sz="135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id-ID" sz="1350" dirty="0">
                <a:ea typeface="Calibri" panose="020F0502020204030204" pitchFamily="34" charset="0"/>
              </a:rPr>
              <a:t> disebut sebagai parameter transformasi</a:t>
            </a:r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2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9D219-6072-4346-A682-76571FF3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Autoregressive Integrated Moving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ARIMA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(p,d,q)”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BC6A11-481A-4D4C-97EC-6B234AD0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Saat time series data didefference sebanyak 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d,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berubah dari non-stasioner ke stasioner, maka model ARIMA(p,d,q) dapat digunakan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65DBE20D-0470-4BB7-BB61-E1011436A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442824"/>
              </p:ext>
            </p:extLst>
          </p:nvPr>
        </p:nvGraphicFramePr>
        <p:xfrm>
          <a:off x="2051720" y="3246664"/>
          <a:ext cx="5811751" cy="54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3352800" imgH="292100" progId="Equation.DSMT4">
                  <p:embed/>
                </p:oleObj>
              </mc:Choice>
              <mc:Fallback>
                <p:oleObj name="Equation" r:id="rId3" imgW="3352800" imgH="2921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="" xmlns:a16="http://schemas.microsoft.com/office/drawing/2014/main" id="{65DBE20D-0470-4BB7-BB61-E1011436A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46664"/>
                        <a:ext cx="5811751" cy="5464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DAAD4AA-121C-4453-B89B-4346A4B07E4A}"/>
              </a:ext>
            </a:extLst>
          </p:cNvPr>
          <p:cNvSpPr/>
          <p:nvPr/>
        </p:nvSpPr>
        <p:spPr>
          <a:xfrm>
            <a:off x="850241" y="4005064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algn="just">
              <a:tabLst>
                <a:tab pos="257175" algn="l"/>
              </a:tabLst>
            </a:pP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Dimana: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tabLst>
                <a:tab pos="257175" algn="l"/>
              </a:tabLst>
            </a:pP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adalah orde </a:t>
            </a:r>
            <a:r>
              <a:rPr lang="id-ID" i="1" dirty="0">
                <a:ea typeface="Calibri" panose="020F0502020204030204" pitchFamily="34" charset="0"/>
                <a:cs typeface="Times New Roman" panose="02020603050405020304" pitchFamily="18" charset="0"/>
              </a:rPr>
              <a:t>autoregressive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tabLst>
                <a:tab pos="257175" algn="l"/>
              </a:tabLst>
            </a:pP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i="1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adalah </a:t>
            </a:r>
            <a:r>
              <a:rPr lang="id-ID" i="1" dirty="0">
                <a:ea typeface="Calibri" panose="020F0502020204030204" pitchFamily="34" charset="0"/>
                <a:cs typeface="Times New Roman" panose="02020603050405020304" pitchFamily="18" charset="0"/>
              </a:rPr>
              <a:t>differencing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/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orde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moving average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9341" y="1484784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31A9CA-6CE6-4A69-85D5-F34A4943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Autocorrelation Function (ACF)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A3CFAD-6F65-4BD7-A524-73DCA2A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koefisien autokorelasi (korelasi deret waktu dengan deret waktu itu sendiri dengan selisih waktu (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lag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) 0, 1, 2 periode atau lebih)</a:t>
            </a:r>
          </a:p>
          <a:p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941F2515-99E1-45C3-A6B5-39BB936BD37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80488" y="3324226"/>
          <a:ext cx="2523743" cy="65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1905000" imgH="508000" progId="Equation.DSMT4">
                  <p:embed/>
                </p:oleObj>
              </mc:Choice>
              <mc:Fallback>
                <p:oleObj name="Equation" r:id="rId3" imgW="19050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488" y="3324226"/>
                        <a:ext cx="2523743" cy="6594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67544" y="1366083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31A9CA-6CE6-4A69-85D5-F34A4943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Partian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Autocorrelation Function (PACF)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A3CFAD-6F65-4BD7-A524-73DCA2A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Digunakan untuk mengukur tingkat keeratan antara 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i="1" baseline="-25000" dirty="0" smtClean="0">
                <a:latin typeface="Times New Roman" pitchFamily="18" charset="0"/>
                <a:cs typeface="Times New Roman" pitchFamily="18" charset="0"/>
              </a:rPr>
              <a:t>t-k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apabila pengaruh dari lag waktu dianggap terpisah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6391A713-F0BD-414F-8D45-092EDB1FE2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017637"/>
              </p:ext>
            </p:extLst>
          </p:nvPr>
        </p:nvGraphicFramePr>
        <p:xfrm>
          <a:off x="3419872" y="3340450"/>
          <a:ext cx="2016224" cy="123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1409088" imgH="863225" progId="Equation.DSMT4">
                  <p:embed/>
                </p:oleObj>
              </mc:Choice>
              <mc:Fallback>
                <p:oleObj name="Equation" r:id="rId3" imgW="1409088" imgH="863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340450"/>
                        <a:ext cx="2016224" cy="1239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59341" y="150973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9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D7866-03CC-4881-AD6D-E4C1B3DF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Identifikasi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="" xmlns:a16="http://schemas.microsoft.com/office/drawing/2014/main" id="{EEE20FCD-67A5-4186-8E34-46ACCBAFF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02325"/>
                  </p:ext>
                </p:extLst>
              </p:nvPr>
            </p:nvGraphicFramePr>
            <p:xfrm>
              <a:off x="755576" y="1494752"/>
              <a:ext cx="7272808" cy="392850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69796">
                      <a:extLst>
                        <a:ext uri="{9D8B030D-6E8A-4147-A177-3AD203B41FA5}">
                          <a16:colId xmlns="" xmlns:a16="http://schemas.microsoft.com/office/drawing/2014/main" val="3848809396"/>
                        </a:ext>
                      </a:extLst>
                    </a:gridCol>
                    <a:gridCol w="2792798">
                      <a:extLst>
                        <a:ext uri="{9D8B030D-6E8A-4147-A177-3AD203B41FA5}">
                          <a16:colId xmlns="" xmlns:a16="http://schemas.microsoft.com/office/drawing/2014/main" val="1902676805"/>
                        </a:ext>
                      </a:extLst>
                    </a:gridCol>
                    <a:gridCol w="3210214">
                      <a:extLst>
                        <a:ext uri="{9D8B030D-6E8A-4147-A177-3AD203B41FA5}">
                          <a16:colId xmlns="" xmlns:a16="http://schemas.microsoft.com/office/drawing/2014/main" val="2768034819"/>
                        </a:ext>
                      </a:extLst>
                    </a:gridCol>
                  </a:tblGrid>
                  <a:tr h="2743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Model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ACF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PACF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="" xmlns:a16="http://schemas.microsoft.com/office/drawing/2014/main" val="2966574105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AR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secara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eksponensial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atau</a:t>
                          </a:r>
                          <a:r>
                            <a:rPr lang="en-US" sz="1800" dirty="0">
                              <a:effectLst/>
                            </a:rPr>
                            <a:t> sinusoidal (Dies Down)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Cut off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(</a:t>
                          </a:r>
                          <a:r>
                            <a:rPr lang="en-US" sz="1800" dirty="0" err="1">
                              <a:effectLst/>
                            </a:rPr>
                            <a:t>terputus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="" xmlns:a16="http://schemas.microsoft.com/office/drawing/2014/main" val="2323364065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MA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Cut off setelah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 (terputus setelah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secara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eksponensial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atau</a:t>
                          </a:r>
                          <a:r>
                            <a:rPr lang="en-US" sz="1800" dirty="0">
                              <a:effectLst/>
                            </a:rPr>
                            <a:t> sinusoidal (Dies Down)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="" xmlns:a16="http://schemas.microsoft.com/office/drawing/2014/main" val="3886824506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ARMA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 (Dies Down after lag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 (Dies Down after lag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="" xmlns:a16="http://schemas.microsoft.com/office/drawing/2014/main" val="2319654286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AR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 atau MA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Cut off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Cut off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="" xmlns:a16="http://schemas.microsoft.com/office/drawing/2014/main" val="2588243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EE20FCD-67A5-4186-8E34-46ACCBAFF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02325"/>
                  </p:ext>
                </p:extLst>
              </p:nvPr>
            </p:nvGraphicFramePr>
            <p:xfrm>
              <a:off x="755576" y="1494752"/>
              <a:ext cx="7272808" cy="38684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69796">
                      <a:extLst>
                        <a:ext uri="{9D8B030D-6E8A-4147-A177-3AD203B41FA5}">
                          <a16:colId xmlns:a16="http://schemas.microsoft.com/office/drawing/2014/main" val="3848809396"/>
                        </a:ext>
                      </a:extLst>
                    </a:gridCol>
                    <a:gridCol w="2792798">
                      <a:extLst>
                        <a:ext uri="{9D8B030D-6E8A-4147-A177-3AD203B41FA5}">
                          <a16:colId xmlns:a16="http://schemas.microsoft.com/office/drawing/2014/main" val="1902676805"/>
                        </a:ext>
                      </a:extLst>
                    </a:gridCol>
                    <a:gridCol w="3210214">
                      <a:extLst>
                        <a:ext uri="{9D8B030D-6E8A-4147-A177-3AD203B41FA5}">
                          <a16:colId xmlns:a16="http://schemas.microsoft.com/office/drawing/2014/main" val="2768034819"/>
                        </a:ext>
                      </a:extLst>
                    </a:gridCol>
                  </a:tblGrid>
                  <a:tr h="2954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Model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ACF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PACF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2966574105"/>
                      </a:ext>
                    </a:extLst>
                  </a:tr>
                  <a:tr h="926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81" t="-37255" r="-476442" b="-28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secara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eksponensial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atau</a:t>
                          </a:r>
                          <a:r>
                            <a:rPr lang="en-US" sz="1800" dirty="0">
                              <a:effectLst/>
                            </a:rPr>
                            <a:t> sinusoidal (Dies Down)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126755" t="-37255" r="-949" b="-2862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3364065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81" t="-148936" r="-476442" b="-2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5534" t="-148936" r="-115904" b="-2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secara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eksponensial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atau</a:t>
                          </a:r>
                          <a:r>
                            <a:rPr lang="en-US" sz="1800" dirty="0">
                              <a:effectLst/>
                            </a:rPr>
                            <a:t> sinusoidal (Dies Down)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3886824506"/>
                      </a:ext>
                    </a:extLst>
                  </a:tr>
                  <a:tr h="926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81" t="-230921" r="-476442" b="-95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5534" t="-230921" r="-115904" b="-95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126755" t="-230921" r="-949" b="-95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654286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81" t="-356738" r="-476442" b="-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5534" t="-356738" r="-115904" b="-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126755" t="-356738" r="-949" b="-2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2435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26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LENOVO G40\Pictures\Residual-Errors-ACF-and-PACF-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59341" y="68580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732F9F-F6B3-42C4-956D-FF2A1B0C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Flow Untuk melakukan Forecasting Time Series data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E5497AA0-01D8-4A6E-BB28-14CB130E8888}"/>
              </a:ext>
            </a:extLst>
          </p:cNvPr>
          <p:cNvGrpSpPr/>
          <p:nvPr/>
        </p:nvGrpSpPr>
        <p:grpSpPr>
          <a:xfrm>
            <a:off x="0" y="2140390"/>
            <a:ext cx="9476749" cy="2529648"/>
            <a:chOff x="27311" y="1369259"/>
            <a:chExt cx="10104984" cy="252964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1976C0F6-4CE5-45C2-AAF8-0B96100A3FFE}"/>
                </a:ext>
              </a:extLst>
            </p:cNvPr>
            <p:cNvSpPr/>
            <p:nvPr/>
          </p:nvSpPr>
          <p:spPr>
            <a:xfrm>
              <a:off x="180622" y="1388533"/>
              <a:ext cx="363056" cy="33078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6D4F09AE-810A-47E5-855E-4B1B71E85C70}"/>
                </a:ext>
              </a:extLst>
            </p:cNvPr>
            <p:cNvSpPr txBox="1"/>
            <p:nvPr/>
          </p:nvSpPr>
          <p:spPr>
            <a:xfrm>
              <a:off x="610063" y="1369259"/>
              <a:ext cx="931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 Cek kestasioneran Time series dengan rolling plotting / uji Dickey-Fuller / ACF-PACF</a:t>
              </a:r>
              <a:endParaRPr lang="id-ID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11D1231-85C5-4C79-9022-9752353FF539}"/>
                </a:ext>
              </a:extLst>
            </p:cNvPr>
            <p:cNvSpPr txBox="1"/>
            <p:nvPr/>
          </p:nvSpPr>
          <p:spPr>
            <a:xfrm>
              <a:off x="653906" y="2135770"/>
              <a:ext cx="9478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id-ID" dirty="0"/>
                <a:t>Buat plot ACF dan PACF masing-masing deret dan perkirakan</a:t>
              </a:r>
              <a:r>
                <a:rPr lang="en-US" dirty="0"/>
                <a:t> </a:t>
              </a:r>
              <a:r>
                <a:rPr lang="id-ID" dirty="0"/>
                <a:t>model ARIMA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5CE9480-B570-4173-86F9-BEAEE6ACEF50}"/>
                </a:ext>
              </a:extLst>
            </p:cNvPr>
            <p:cNvSpPr txBox="1"/>
            <p:nvPr/>
          </p:nvSpPr>
          <p:spPr>
            <a:xfrm>
              <a:off x="27311" y="2858010"/>
              <a:ext cx="3700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6263" lvl="0"/>
              <a:r>
                <a:rPr lang="id-ID" dirty="0"/>
                <a:t>Penaksiran dan pengujian parameter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70E5670F-17A9-4317-8067-BD42442CD0C3}"/>
                </a:ext>
              </a:extLst>
            </p:cNvPr>
            <p:cNvSpPr txBox="1"/>
            <p:nvPr/>
          </p:nvSpPr>
          <p:spPr>
            <a:xfrm>
              <a:off x="653906" y="3252576"/>
              <a:ext cx="7919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id-ID" dirty="0"/>
                <a:t>Pemeriksaan asumsi residual </a:t>
              </a:r>
              <a:r>
                <a:rPr lang="en-US" dirty="0"/>
                <a:t>	</a:t>
              </a:r>
              <a:r>
                <a:rPr lang="id-ID" i="1" dirty="0"/>
                <a:t>white noise </a:t>
              </a:r>
              <a:r>
                <a:rPr lang="id-ID" dirty="0"/>
                <a:t>dan distribusi normal</a:t>
              </a:r>
              <a:endParaRPr lang="en-US" dirty="0"/>
            </a:p>
            <a:p>
              <a:pPr lvl="0"/>
              <a:r>
                <a:rPr lang="id-ID" dirty="0"/>
                <a:t>Jika tidak berdistribusi normal maka</a:t>
              </a:r>
              <a:r>
                <a:rPr lang="en-US" dirty="0"/>
                <a:t> </a:t>
              </a:r>
              <a:r>
                <a:rPr lang="id-ID" dirty="0"/>
                <a:t>lakukan deteksi </a:t>
              </a:r>
              <a:r>
                <a:rPr lang="id-ID" i="1" dirty="0"/>
                <a:t>outlier</a:t>
              </a:r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="" xmlns:a16="http://schemas.microsoft.com/office/drawing/2014/main" id="{0EE29828-8527-439B-864A-DA8072584A91}"/>
                </a:ext>
              </a:extLst>
            </p:cNvPr>
            <p:cNvSpPr/>
            <p:nvPr/>
          </p:nvSpPr>
          <p:spPr>
            <a:xfrm>
              <a:off x="180622" y="1742316"/>
              <a:ext cx="363056" cy="33078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865EC1C7-1C54-4EC3-B2B4-44FE74D05A13}"/>
                </a:ext>
              </a:extLst>
            </p:cNvPr>
            <p:cNvSpPr/>
            <p:nvPr/>
          </p:nvSpPr>
          <p:spPr>
            <a:xfrm>
              <a:off x="618022" y="1763397"/>
              <a:ext cx="85332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n-lt"/>
                  <a:ea typeface="Calibri" panose="020F0502020204030204" pitchFamily="34" charset="0"/>
                </a:rPr>
                <a:t> </a:t>
              </a:r>
              <a:r>
                <a:rPr lang="id-ID" dirty="0">
                  <a:latin typeface="+mn-lt"/>
                  <a:ea typeface="Calibri" panose="020F0502020204030204" pitchFamily="34" charset="0"/>
                </a:rPr>
                <a:t>Jika belum stasioner maka lakukan differencing dan/atau transformasi</a:t>
              </a:r>
              <a:r>
                <a:rPr lang="en-US" dirty="0">
                  <a:latin typeface="+mn-lt"/>
                  <a:ea typeface="Calibri" panose="020F0502020204030204" pitchFamily="34" charset="0"/>
                </a:rPr>
                <a:t> Box-Cox</a:t>
              </a:r>
              <a:r>
                <a:rPr lang="id-ID" dirty="0">
                  <a:latin typeface="+mn-lt"/>
                  <a:ea typeface="Calibri" panose="020F0502020204030204" pitchFamily="34" charset="0"/>
                </a:rPr>
                <a:t>.</a:t>
              </a:r>
              <a:endParaRPr lang="en-US" dirty="0">
                <a:latin typeface="+mn-lt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FE3A6C2F-B545-44EE-B76A-5FF7ADF089FC}"/>
                </a:ext>
              </a:extLst>
            </p:cNvPr>
            <p:cNvSpPr/>
            <p:nvPr/>
          </p:nvSpPr>
          <p:spPr>
            <a:xfrm>
              <a:off x="180622" y="2102171"/>
              <a:ext cx="363056" cy="33078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="" xmlns:a16="http://schemas.microsoft.com/office/drawing/2014/main" id="{D9B71CC8-2895-4466-B286-38C9042E2B45}"/>
                </a:ext>
              </a:extLst>
            </p:cNvPr>
            <p:cNvSpPr/>
            <p:nvPr/>
          </p:nvSpPr>
          <p:spPr>
            <a:xfrm>
              <a:off x="180621" y="2485264"/>
              <a:ext cx="363055" cy="33078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="" xmlns:a16="http://schemas.microsoft.com/office/drawing/2014/main" id="{7E4BC9CE-DC5B-4AFF-9FA6-BD21B4928D88}"/>
                </a:ext>
              </a:extLst>
            </p:cNvPr>
            <p:cNvSpPr/>
            <p:nvPr/>
          </p:nvSpPr>
          <p:spPr>
            <a:xfrm>
              <a:off x="177804" y="2892350"/>
              <a:ext cx="382977" cy="34893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D4EA85E-8FE5-46ED-8D37-CDE44C20959D}"/>
              </a:ext>
            </a:extLst>
          </p:cNvPr>
          <p:cNvSpPr txBox="1"/>
          <p:nvPr/>
        </p:nvSpPr>
        <p:spPr>
          <a:xfrm>
            <a:off x="0" y="3297700"/>
            <a:ext cx="37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3" lvl="0"/>
            <a:r>
              <a:rPr lang="id-ID" dirty="0"/>
              <a:t>Penetapan model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05557016-9B67-4B1A-A1AB-963A546E6C6E}"/>
              </a:ext>
            </a:extLst>
          </p:cNvPr>
          <p:cNvSpPr/>
          <p:nvPr/>
        </p:nvSpPr>
        <p:spPr>
          <a:xfrm>
            <a:off x="127737" y="4141240"/>
            <a:ext cx="382977" cy="348934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Rekomendasi Bacaan</a:t>
            </a: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C:\Users\LENOVO G40\Documents\photo_2018-11-26_21-28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58" y="3733436"/>
            <a:ext cx="2082206" cy="261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LENOVO G40\Documents\photo_2018-11-26_21-27-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79" y="3763624"/>
            <a:ext cx="1852173" cy="26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Users\LENOVO G40\Pictures\41JDyzICN8L._SX405_BO1,204,203,200_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22998"/>
            <a:ext cx="1890128" cy="23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3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732F9F-F6B3-42C4-956D-FF2A1B0C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Let’s Code :*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Our Goals</a:t>
            </a:r>
            <a:br>
              <a:rPr lang="id-ID" sz="3600" dirty="0">
                <a:latin typeface="Times New Roman" pitchFamily="18" charset="0"/>
                <a:cs typeface="Times New Roman" pitchFamily="18" charset="0"/>
              </a:rPr>
            </a:br>
            <a:r>
              <a:rPr lang="id-ID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/>
          </a:bodyPr>
          <a:lstStyle/>
          <a:p>
            <a:pPr algn="just"/>
            <a:r>
              <a:rPr lang="id-ID" dirty="0">
                <a:latin typeface="Times New Roman" pitchFamily="18" charset="0"/>
                <a:cs typeface="Times New Roman" pitchFamily="18" charset="0"/>
              </a:rPr>
              <a:t>Kita akan belajar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mengenai apa saja yang perlu diketahui untuk melakukan forecasting pada time series data.</a:t>
            </a:r>
          </a:p>
          <a:p>
            <a:pPr algn="just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Kita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akan belajar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step-by-step menggunakan python untuk melakukan forecasting pada contoh data yang diberikan.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0698" y="4893022"/>
            <a:ext cx="582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Basicly yang akan kita pelajari adalah: </a:t>
            </a:r>
          </a:p>
          <a:p>
            <a:r>
              <a:rPr lang="id-ID" sz="2400" dirty="0"/>
              <a:t>AR, MA, ARMA, dan ARIMA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84784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id-ID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/>
              <a:lstStyle/>
              <a:p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Multivariate regressions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Ŷ</m:t>
                      </m:r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r>
                        <a:rPr lang="id-ID" b="0" i="1" smtClean="0">
                          <a:latin typeface="Cambria Math"/>
                        </a:rPr>
                        <m:t>𝑎</m:t>
                      </m:r>
                      <m:r>
                        <a:rPr lang="id-ID" b="0" i="1" smtClean="0">
                          <a:latin typeface="Cambria Math"/>
                        </a:rPr>
                        <m:t>+</m:t>
                      </m:r>
                      <m:r>
                        <a:rPr lang="id-ID" b="0" i="1" smtClean="0">
                          <a:latin typeface="Cambria Math"/>
                        </a:rPr>
                        <m:t>𝑏𝑥</m:t>
                      </m:r>
                      <m:r>
                        <a:rPr lang="id-ID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Ŷ</m:t>
                      </m:r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id-ID" b="0" i="1" smtClean="0">
                              <a:latin typeface="Cambria Math"/>
                            </a:rPr>
                            <m:t>1, </m:t>
                          </m:r>
                          <m:r>
                            <a:rPr lang="id-ID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id-ID" b="0" i="1" smtClean="0">
                              <a:latin typeface="Cambria Math"/>
                            </a:rPr>
                            <m:t>2, …</m:t>
                          </m:r>
                        </m:e>
                      </m:d>
                      <m:r>
                        <a:rPr lang="id-ID" b="0" i="1" smtClean="0">
                          <a:latin typeface="Cambria Math"/>
                        </a:rPr>
                        <m:t>, </m:t>
                      </m:r>
                      <m:r>
                        <a:rPr lang="id-ID" b="0" i="1" smtClean="0">
                          <a:latin typeface="Cambria Math"/>
                        </a:rPr>
                        <m:t>𝑑𝑎𝑛</m:t>
                      </m:r>
                      <m:r>
                        <a:rPr lang="id-ID" b="0" i="1" smtClean="0">
                          <a:latin typeface="Cambria Math"/>
                        </a:rPr>
                        <m:t> </m:t>
                      </m:r>
                      <m:r>
                        <a:rPr lang="id-ID" b="0" i="1" smtClean="0">
                          <a:latin typeface="Cambria Math"/>
                        </a:rPr>
                        <m:t>𝑥</m:t>
                      </m:r>
                      <m:r>
                        <a:rPr lang="id-ID" b="0" i="1" smtClean="0">
                          <a:latin typeface="Cambria Math"/>
                          <a:ea typeface="Cambria Math"/>
                        </a:rPr>
                        <m:t>∈ </m:t>
                      </m:r>
                      <m:r>
                        <a:rPr lang="id-ID" b="0" i="1" smtClean="0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 rotWithShape="1">
                <a:blip r:embed="rId3"/>
                <a:stretch>
                  <a:fillRect l="-1630" t="-1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40968"/>
            <a:ext cx="3885672" cy="277093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>
                    <a:latin typeface="Times New Roman" pitchFamily="18" charset="0"/>
                    <a:cs typeface="Times New Roman" pitchFamily="18" charset="0"/>
                  </a:rPr>
                  <a:t>Regresion 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Ŷ</m:t>
                      </m:r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r>
                        <a:rPr lang="id-ID" b="0" i="1" smtClean="0">
                          <a:latin typeface="Cambria Math"/>
                        </a:rPr>
                        <m:t>𝑎</m:t>
                      </m:r>
                      <m:r>
                        <a:rPr lang="id-ID" b="0" i="1" smtClean="0">
                          <a:latin typeface="Cambria Math"/>
                        </a:rPr>
                        <m:t>+</m:t>
                      </m:r>
                      <m:r>
                        <a:rPr lang="id-ID" b="0" i="1" smtClean="0">
                          <a:latin typeface="Cambria Math"/>
                        </a:rPr>
                        <m:t>𝑏𝑥</m:t>
                      </m:r>
                      <m:r>
                        <a:rPr lang="id-ID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>
                  <a:buNone/>
                </a:pP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(model regresi linier)</a:t>
                </a:r>
              </a:p>
              <a:p>
                <a:pPr marL="457200" lvl="1" indent="-457200"/>
                <a:endParaRPr lang="id-ID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-457200">
                  <a:buFont typeface="Arial" pitchFamily="34" charset="0"/>
                  <a:buChar char="•"/>
                </a:pPr>
                <a:r>
                  <a:rPr lang="id-ID" sz="3200" b="0" dirty="0">
                    <a:latin typeface="Times New Roman" pitchFamily="18" charset="0"/>
                    <a:cs typeface="Times New Roman" pitchFamily="18" charset="0"/>
                  </a:rPr>
                  <a:t>Time Series: 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id-ID" sz="3200" b="0" i="1" smtClean="0">
                          <a:latin typeface="Cambria Math"/>
                        </a:rPr>
                        <m:t>=</m:t>
                      </m:r>
                      <m:r>
                        <a:rPr lang="id-ID" sz="3200" b="0" i="1" smtClean="0">
                          <a:latin typeface="Cambria Math"/>
                          <a:ea typeface="Cambria Math"/>
                        </a:rPr>
                        <m:t>𝛽</m:t>
                      </m:r>
                      <m:sSub>
                        <m:sSubPr>
                          <m:ctrlPr>
                            <a:rPr lang="id-ID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id-ID" sz="3200" b="0" i="1" smtClean="0">
                          <a:latin typeface="Cambria Math"/>
                        </a:rPr>
                        <m:t>+</m:t>
                      </m:r>
                      <m:r>
                        <a:rPr lang="id-ID" sz="3200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id-ID" sz="3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>
                  <a:buNone/>
                </a:pP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(model AR time series)</a:t>
                </a:r>
              </a:p>
              <a:p>
                <a:pPr marL="0" indent="0">
                  <a:buNone/>
                </a:pP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6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Time Series</a:t>
            </a:r>
            <a:br>
              <a:rPr lang="id-ID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7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Terminologi</a:t>
            </a:r>
            <a:endParaRPr lang="id-ID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 adalah sekumpulan data observasi dimana nilai pada suatu variabel diambil pada waktu yang berbeda.</a:t>
            </a:r>
          </a:p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Contoh: Data banyak barang laku (tiap bulanan), Besar Anggaran Belanja Pemerintah (tiap tahunan), atau besar GDP suatu negera per tiap quartal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556792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Univariate Time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Series</a:t>
            </a:r>
            <a:br>
              <a:rPr lang="id-ID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7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Terminologi</a:t>
            </a:r>
            <a:endParaRPr lang="id-ID" sz="27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Adalah time series yang memuat singular pengamatan yang tercatat pada interval waktu yang </a:t>
                </a:r>
                <a:r>
                  <a:rPr lang="id-ID" dirty="0" smtClean="0">
                    <a:latin typeface="Times New Roman" pitchFamily="18" charset="0"/>
                    <a:cs typeface="Times New Roman" pitchFamily="18" charset="0"/>
                  </a:rPr>
                  <a:t>konstan. (</a:t>
                </a:r>
                <a:r>
                  <a:rPr lang="id-ID" i="1" dirty="0" smtClean="0">
                    <a:latin typeface="Times New Roman" pitchFamily="18" charset="0"/>
                    <a:cs typeface="Times New Roman" pitchFamily="18" charset="0"/>
                  </a:rPr>
                  <a:t>AR, MA</a:t>
                </a:r>
                <a:r>
                  <a:rPr lang="id-ID" dirty="0" smtClean="0">
                    <a:latin typeface="Times New Roman" pitchFamily="18" charset="0"/>
                    <a:cs typeface="Times New Roman" pitchFamily="18" charset="0"/>
                  </a:rPr>
                  <a:t> adalah contoh model univariate time series)</a:t>
                </a: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Contoh : harga barang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d-ID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id-ID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d-ID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id-ID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id-ID" b="0" i="0" smtClean="0">
                        <a:latin typeface="Cambria Math"/>
                      </a:rPr>
                      <m:t> ,</m:t>
                    </m:r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n-periode.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 r="-18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accent1"/>
                </a:solidFill>
              </a:rPr>
              <a:t>Cross</a:t>
            </a:r>
            <a:r>
              <a:rPr lang="id-ID" dirty="0"/>
              <a:t>-</a:t>
            </a:r>
            <a:r>
              <a:rPr lang="id-ID" dirty="0">
                <a:solidFill>
                  <a:schemeClr val="accent1"/>
                </a:solidFill>
              </a:rPr>
              <a:t>sectional</a:t>
            </a:r>
            <a:r>
              <a:rPr lang="id-ID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Salah satu tipe data yang dikumpulkan dari banyak subyek (misalnya perorangan, perusahaan, daerah, negara) disuatu waktu yang sama atau selama periode waktu tertentu.</a:t>
            </a:r>
          </a:p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Contoh : seorang analisis yang ingin mengetahui banyak mobil yang dibeli oleh sebuah keluarga dalam satu tahun terakhir. Untuk melakukan itu, dia mengoleksi data sample, katakan, 500 keluarga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3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1348</Words>
  <Application>Microsoft Office PowerPoint</Application>
  <PresentationFormat>On-screen Show (4:3)</PresentationFormat>
  <Paragraphs>169</Paragraphs>
  <Slides>30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Time Series Forecasting</vt:lpstr>
      <vt:lpstr>PowerPoint Presentation</vt:lpstr>
      <vt:lpstr>Rekomendasi Bacaan</vt:lpstr>
      <vt:lpstr>Our Goals Overview</vt:lpstr>
      <vt:lpstr>Introduction</vt:lpstr>
      <vt:lpstr>Introduction</vt:lpstr>
      <vt:lpstr>Time Series Terminologi</vt:lpstr>
      <vt:lpstr>Univariate Time Series Terminologi</vt:lpstr>
      <vt:lpstr>Cross-sectional Data</vt:lpstr>
      <vt:lpstr>PowerPoint Presentation</vt:lpstr>
      <vt:lpstr>PowerPoint Presentation</vt:lpstr>
      <vt:lpstr>Patterns emerging in time series data</vt:lpstr>
      <vt:lpstr>PowerPoint Presentation</vt:lpstr>
      <vt:lpstr>Komponen dari time series data</vt:lpstr>
      <vt:lpstr>PowerPoint Presentation</vt:lpstr>
      <vt:lpstr>AutoRegressive “AR(p)”</vt:lpstr>
      <vt:lpstr>Moving Average “MA(q)”</vt:lpstr>
      <vt:lpstr>Autoregressive Moving Average “ARMA(p,q)”</vt:lpstr>
      <vt:lpstr>Stasioner</vt:lpstr>
      <vt:lpstr>Identifikasi Stasioner</vt:lpstr>
      <vt:lpstr>Rolling Plotting</vt:lpstr>
      <vt:lpstr>Uji Dickey-Fuller </vt:lpstr>
      <vt:lpstr>Non-Stasioner ke Stasioner</vt:lpstr>
      <vt:lpstr>Autoregressive Integrated Moving Average “ARIMA(p,d,q)”</vt:lpstr>
      <vt:lpstr>Autocorrelation Function (ACF)</vt:lpstr>
      <vt:lpstr>Partian Autocorrelation Function (PACF)</vt:lpstr>
      <vt:lpstr>Identifikasi</vt:lpstr>
      <vt:lpstr>PowerPoint Presentation</vt:lpstr>
      <vt:lpstr>Flow Untuk melakukan Forecasting Time Series data</vt:lpstr>
      <vt:lpstr>Let’s Code :*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ismail - [2010]</dc:creator>
  <cp:lastModifiedBy>ismail - [2010]</cp:lastModifiedBy>
  <cp:revision>34</cp:revision>
  <dcterms:created xsi:type="dcterms:W3CDTF">2018-11-22T00:28:49Z</dcterms:created>
  <dcterms:modified xsi:type="dcterms:W3CDTF">2018-11-29T11:58:36Z</dcterms:modified>
</cp:coreProperties>
</file>