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7433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221504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150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211548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4862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2051860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860550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391291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263559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4FD8E-F9FF-484C-9A70-57F67E4C39B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326255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4FD8E-F9FF-484C-9A70-57F67E4C39B3}"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253081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4FD8E-F9FF-484C-9A70-57F67E4C39B3}"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352762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4FD8E-F9FF-484C-9A70-57F67E4C39B3}"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185279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4FD8E-F9FF-484C-9A70-57F67E4C39B3}"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412360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4FD8E-F9FF-484C-9A70-57F67E4C39B3}"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229404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34FD8E-F9FF-484C-9A70-57F67E4C39B3}"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45D6D-8315-457F-ACD5-063B0935E2A9}" type="slidenum">
              <a:rPr lang="en-US" smtClean="0"/>
              <a:t>‹#›</a:t>
            </a:fld>
            <a:endParaRPr lang="en-US"/>
          </a:p>
        </p:txBody>
      </p:sp>
    </p:spTree>
    <p:extLst>
      <p:ext uri="{BB962C8B-B14F-4D97-AF65-F5344CB8AC3E}">
        <p14:creationId xmlns:p14="http://schemas.microsoft.com/office/powerpoint/2010/main" val="350700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34FD8E-F9FF-484C-9A70-57F67E4C39B3}" type="datetimeFigureOut">
              <a:rPr lang="en-US" smtClean="0"/>
              <a:t>4/25/2020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B45D6D-8315-457F-ACD5-063B0935E2A9}" type="slidenum">
              <a:rPr lang="en-US" smtClean="0"/>
              <a:t>‹#›</a:t>
            </a:fld>
            <a:endParaRPr lang="en-US"/>
          </a:p>
        </p:txBody>
      </p:sp>
    </p:spTree>
    <p:extLst>
      <p:ext uri="{BB962C8B-B14F-4D97-AF65-F5344CB8AC3E}">
        <p14:creationId xmlns:p14="http://schemas.microsoft.com/office/powerpoint/2010/main" val="3367495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3D9F-E9A7-4B96-9CB5-C867696BFABC}"/>
              </a:ext>
            </a:extLst>
          </p:cNvPr>
          <p:cNvSpPr>
            <a:spLocks noGrp="1"/>
          </p:cNvSpPr>
          <p:nvPr>
            <p:ph type="ctrTitle"/>
          </p:nvPr>
        </p:nvSpPr>
        <p:spPr>
          <a:xfrm>
            <a:off x="1507067" y="1838528"/>
            <a:ext cx="7948218" cy="1673157"/>
          </a:xfrm>
        </p:spPr>
        <p:txBody>
          <a:bodyPr/>
          <a:lstStyle/>
          <a:p>
            <a:r>
              <a:rPr lang="en-US" dirty="0"/>
              <a:t>Data Analytics and Visualization(B9IS107) </a:t>
            </a:r>
          </a:p>
        </p:txBody>
      </p:sp>
      <p:sp>
        <p:nvSpPr>
          <p:cNvPr id="3" name="Subtitle 2">
            <a:extLst>
              <a:ext uri="{FF2B5EF4-FFF2-40B4-BE49-F238E27FC236}">
                <a16:creationId xmlns:a16="http://schemas.microsoft.com/office/drawing/2014/main" id="{BB22FB70-DEB3-480E-9039-351DA4C69E90}"/>
              </a:ext>
            </a:extLst>
          </p:cNvPr>
          <p:cNvSpPr>
            <a:spLocks noGrp="1"/>
          </p:cNvSpPr>
          <p:nvPr>
            <p:ph type="subTitle" idx="1"/>
          </p:nvPr>
        </p:nvSpPr>
        <p:spPr/>
        <p:txBody>
          <a:bodyPr>
            <a:normAutofit lnSpcReduction="10000"/>
          </a:bodyPr>
          <a:lstStyle/>
          <a:p>
            <a:r>
              <a:rPr lang="en-US" dirty="0"/>
              <a:t>Mentor: Dr. Shazia Afzal</a:t>
            </a:r>
          </a:p>
          <a:p>
            <a:r>
              <a:rPr lang="en-US" dirty="0"/>
              <a:t>Student name: Manik Mahashabde</a:t>
            </a:r>
          </a:p>
          <a:p>
            <a:r>
              <a:rPr lang="en-US" dirty="0"/>
              <a:t>Student ID: 10518579</a:t>
            </a:r>
          </a:p>
        </p:txBody>
      </p:sp>
    </p:spTree>
    <p:extLst>
      <p:ext uri="{BB962C8B-B14F-4D97-AF65-F5344CB8AC3E}">
        <p14:creationId xmlns:p14="http://schemas.microsoft.com/office/powerpoint/2010/main" val="152875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91E3-D246-4F52-AFF8-EC268B64F079}"/>
              </a:ext>
            </a:extLst>
          </p:cNvPr>
          <p:cNvSpPr>
            <a:spLocks noGrp="1"/>
          </p:cNvSpPr>
          <p:nvPr>
            <p:ph type="title"/>
          </p:nvPr>
        </p:nvSpPr>
        <p:spPr/>
        <p:txBody>
          <a:bodyPr/>
          <a:lstStyle/>
          <a:p>
            <a:pPr algn="ctr"/>
            <a:r>
              <a:rPr lang="en-US" dirty="0"/>
              <a:t>CAT BOOST</a:t>
            </a:r>
          </a:p>
        </p:txBody>
      </p:sp>
      <p:sp>
        <p:nvSpPr>
          <p:cNvPr id="3" name="Content Placeholder 2">
            <a:extLst>
              <a:ext uri="{FF2B5EF4-FFF2-40B4-BE49-F238E27FC236}">
                <a16:creationId xmlns:a16="http://schemas.microsoft.com/office/drawing/2014/main" id="{278F46D5-D943-4A57-A9EA-1877E4E2AD6A}"/>
              </a:ext>
            </a:extLst>
          </p:cNvPr>
          <p:cNvSpPr>
            <a:spLocks noGrp="1"/>
          </p:cNvSpPr>
          <p:nvPr>
            <p:ph idx="1"/>
          </p:nvPr>
        </p:nvSpPr>
        <p:spPr/>
        <p:txBody>
          <a:bodyPr/>
          <a:lstStyle/>
          <a:p>
            <a:r>
              <a:rPr lang="en-US" dirty="0"/>
              <a:t>This advanced machine learning algorithm for handling categorial data automatically.</a:t>
            </a:r>
          </a:p>
          <a:p>
            <a:r>
              <a:rPr lang="en-US" dirty="0"/>
              <a:t>In the first try with median age field and without log scaling results were fine.</a:t>
            </a:r>
          </a:p>
          <a:p>
            <a:r>
              <a:rPr lang="en-US" dirty="0"/>
              <a:t>In the second try with log scaling and adding parameters such as iterations, </a:t>
            </a:r>
            <a:r>
              <a:rPr lang="en-US" dirty="0" err="1"/>
              <a:t>learning_rate</a:t>
            </a:r>
            <a:r>
              <a:rPr lang="en-US" dirty="0"/>
              <a:t> and depth, the results were much better</a:t>
            </a:r>
          </a:p>
        </p:txBody>
      </p:sp>
    </p:spTree>
    <p:extLst>
      <p:ext uri="{BB962C8B-B14F-4D97-AF65-F5344CB8AC3E}">
        <p14:creationId xmlns:p14="http://schemas.microsoft.com/office/powerpoint/2010/main" val="32764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587C-A47B-419A-A784-06A588C04FBB}"/>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FC6D3FFF-4EC3-460A-9E67-59562828D833}"/>
              </a:ext>
            </a:extLst>
          </p:cNvPr>
          <p:cNvSpPr>
            <a:spLocks noGrp="1"/>
          </p:cNvSpPr>
          <p:nvPr>
            <p:ph idx="1"/>
          </p:nvPr>
        </p:nvSpPr>
        <p:spPr>
          <a:xfrm>
            <a:off x="677334" y="1930401"/>
            <a:ext cx="8596668" cy="4110962"/>
          </a:xfrm>
        </p:spPr>
        <p:txBody>
          <a:bodyPr>
            <a:normAutofit/>
          </a:bodyPr>
          <a:lstStyle/>
          <a:p>
            <a:r>
              <a:rPr lang="en-IN" dirty="0"/>
              <a:t>It can be observed that among the 3 models, linear regression performs better as MAE, MSE, and RMSE values are better in this model as compared to random forest and cat boost algorithms. </a:t>
            </a:r>
            <a:endParaRPr lang="en-US" dirty="0"/>
          </a:p>
          <a:p>
            <a:r>
              <a:rPr lang="en-IN" dirty="0"/>
              <a:t>In terms of Linear regression, this could have been improved further by removing more outlier values from the attributes but then the model’s prediction performance would have been compromised and results will be biased.</a:t>
            </a:r>
          </a:p>
          <a:p>
            <a:r>
              <a:rPr lang="en-IN" dirty="0"/>
              <a:t>The reason for this is there will be more data points of the similar value range and if in future any field comes with the outliers that are not present in the dataset then the model won’t be able to predict them accurately.</a:t>
            </a:r>
          </a:p>
          <a:p>
            <a:r>
              <a:rPr lang="en-IN" dirty="0"/>
              <a:t>In terms of Cat Boosting if target encoding and grid searching would be used the results could have been better but the grid search is very time-consuming. </a:t>
            </a:r>
            <a:endParaRPr lang="en-US" dirty="0"/>
          </a:p>
          <a:p>
            <a:endParaRPr lang="en-US" dirty="0"/>
          </a:p>
        </p:txBody>
      </p:sp>
    </p:spTree>
    <p:extLst>
      <p:ext uri="{BB962C8B-B14F-4D97-AF65-F5344CB8AC3E}">
        <p14:creationId xmlns:p14="http://schemas.microsoft.com/office/powerpoint/2010/main" val="268930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E605-521F-4763-82B4-3B556AC2702B}"/>
              </a:ext>
            </a:extLst>
          </p:cNvPr>
          <p:cNvSpPr>
            <a:spLocks noGrp="1"/>
          </p:cNvSpPr>
          <p:nvPr>
            <p:ph type="title"/>
          </p:nvPr>
        </p:nvSpPr>
        <p:spPr/>
        <p:txBody>
          <a:bodyPr/>
          <a:lstStyle/>
          <a:p>
            <a:pPr algn="ctr"/>
            <a:r>
              <a:rPr lang="en-US" dirty="0">
                <a:solidFill>
                  <a:srgbClr val="FF0000"/>
                </a:solidFill>
              </a:rPr>
              <a:t>PART 1</a:t>
            </a:r>
            <a:br>
              <a:rPr lang="en-US" dirty="0"/>
            </a:br>
            <a:r>
              <a:rPr lang="en-US" dirty="0"/>
              <a:t>Data Warehouse for IMDB Dataset</a:t>
            </a:r>
          </a:p>
        </p:txBody>
      </p:sp>
      <p:sp>
        <p:nvSpPr>
          <p:cNvPr id="3" name="Content Placeholder 2">
            <a:extLst>
              <a:ext uri="{FF2B5EF4-FFF2-40B4-BE49-F238E27FC236}">
                <a16:creationId xmlns:a16="http://schemas.microsoft.com/office/drawing/2014/main" id="{CCA48514-E290-45E5-A045-14747D5A47D7}"/>
              </a:ext>
            </a:extLst>
          </p:cNvPr>
          <p:cNvSpPr>
            <a:spLocks noGrp="1"/>
          </p:cNvSpPr>
          <p:nvPr>
            <p:ph idx="1"/>
          </p:nvPr>
        </p:nvSpPr>
        <p:spPr>
          <a:xfrm>
            <a:off x="677334" y="2160589"/>
            <a:ext cx="8596668" cy="3966833"/>
          </a:xfrm>
        </p:spPr>
        <p:txBody>
          <a:bodyPr/>
          <a:lstStyle/>
          <a:p>
            <a:r>
              <a:rPr lang="en-US" dirty="0"/>
              <a:t>IMDB dataset contains movies records from </a:t>
            </a:r>
            <a:r>
              <a:rPr lang="en-IN" b="1" dirty="0"/>
              <a:t>1895-2004.</a:t>
            </a:r>
          </a:p>
          <a:p>
            <a:r>
              <a:rPr lang="en-IN" dirty="0"/>
              <a:t>3 </a:t>
            </a:r>
            <a:r>
              <a:rPr lang="en-IN" dirty="0" err="1"/>
              <a:t>dimention</a:t>
            </a:r>
            <a:r>
              <a:rPr lang="en-IN" dirty="0"/>
              <a:t> tables are </a:t>
            </a:r>
            <a:r>
              <a:rPr lang="en-IN" dirty="0" err="1"/>
              <a:t>Movie_Dim</a:t>
            </a:r>
            <a:r>
              <a:rPr lang="en-IN" dirty="0"/>
              <a:t>, </a:t>
            </a:r>
            <a:r>
              <a:rPr lang="en-IN" dirty="0" err="1"/>
              <a:t>Actor_Dim</a:t>
            </a:r>
            <a:r>
              <a:rPr lang="en-IN" dirty="0"/>
              <a:t>, and </a:t>
            </a:r>
            <a:r>
              <a:rPr lang="en-IN" dirty="0" err="1"/>
              <a:t>Director_Dim</a:t>
            </a:r>
            <a:r>
              <a:rPr lang="en-IN" dirty="0"/>
              <a:t>.</a:t>
            </a:r>
          </a:p>
          <a:p>
            <a:r>
              <a:rPr lang="en-IN" dirty="0"/>
              <a:t>Fact table consists of important fields such as </a:t>
            </a:r>
            <a:r>
              <a:rPr lang="en-IN" b="1" dirty="0" err="1"/>
              <a:t>num_movies</a:t>
            </a:r>
            <a:r>
              <a:rPr lang="en-IN" b="1" dirty="0"/>
              <a:t> </a:t>
            </a:r>
            <a:r>
              <a:rPr lang="en-IN" dirty="0"/>
              <a:t>and </a:t>
            </a:r>
            <a:r>
              <a:rPr lang="en-IN" b="1" dirty="0" err="1"/>
              <a:t>max_rating</a:t>
            </a:r>
            <a:r>
              <a:rPr lang="en-IN" dirty="0"/>
              <a:t>.</a:t>
            </a:r>
          </a:p>
          <a:p>
            <a:r>
              <a:rPr lang="en-IN" b="1" dirty="0" err="1"/>
              <a:t>num_movies</a:t>
            </a:r>
            <a:r>
              <a:rPr lang="en-IN" b="1" dirty="0"/>
              <a:t> </a:t>
            </a:r>
            <a:r>
              <a:rPr lang="en-IN" dirty="0"/>
              <a:t>are the total number of movies in a particular genre for each year.</a:t>
            </a:r>
          </a:p>
          <a:p>
            <a:r>
              <a:rPr lang="en-IN" b="1" dirty="0" err="1"/>
              <a:t>max_rating</a:t>
            </a:r>
            <a:r>
              <a:rPr lang="en-IN" b="1" dirty="0"/>
              <a:t> </a:t>
            </a:r>
            <a:r>
              <a:rPr lang="en-IN" dirty="0"/>
              <a:t>is the rating of the highest rated movie among each genre for each year.</a:t>
            </a:r>
          </a:p>
          <a:p>
            <a:r>
              <a:rPr lang="en-IN" dirty="0" err="1"/>
              <a:t>MovieKey</a:t>
            </a:r>
            <a:r>
              <a:rPr lang="en-IN" dirty="0"/>
              <a:t> corresponding to foreign key w.r.t to movie details of </a:t>
            </a:r>
            <a:r>
              <a:rPr lang="en-IN" dirty="0" err="1"/>
              <a:t>max_rating</a:t>
            </a:r>
            <a:r>
              <a:rPr lang="en-IN" dirty="0"/>
              <a:t> movie.</a:t>
            </a:r>
          </a:p>
          <a:p>
            <a:r>
              <a:rPr lang="en-IN" dirty="0" err="1"/>
              <a:t>ActorKey</a:t>
            </a:r>
            <a:r>
              <a:rPr lang="en-IN" dirty="0"/>
              <a:t> and </a:t>
            </a:r>
            <a:r>
              <a:rPr lang="en-IN" dirty="0" err="1"/>
              <a:t>DirectorKey</a:t>
            </a:r>
            <a:r>
              <a:rPr lang="en-IN" dirty="0"/>
              <a:t> for respective actor and directors of </a:t>
            </a:r>
            <a:r>
              <a:rPr lang="en-IN" dirty="0" err="1"/>
              <a:t>max_rating</a:t>
            </a:r>
            <a:r>
              <a:rPr lang="en-IN" dirty="0"/>
              <a:t> movie. </a:t>
            </a:r>
          </a:p>
          <a:p>
            <a:endParaRPr lang="en-US" dirty="0"/>
          </a:p>
        </p:txBody>
      </p:sp>
    </p:spTree>
    <p:extLst>
      <p:ext uri="{BB962C8B-B14F-4D97-AF65-F5344CB8AC3E}">
        <p14:creationId xmlns:p14="http://schemas.microsoft.com/office/powerpoint/2010/main" val="353212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7F85-DCBE-4EB0-84AC-B6E6DA071185}"/>
              </a:ext>
            </a:extLst>
          </p:cNvPr>
          <p:cNvSpPr>
            <a:spLocks noGrp="1"/>
          </p:cNvSpPr>
          <p:nvPr>
            <p:ph type="title"/>
          </p:nvPr>
        </p:nvSpPr>
        <p:spPr/>
        <p:txBody>
          <a:bodyPr/>
          <a:lstStyle/>
          <a:p>
            <a:pPr algn="ctr"/>
            <a:r>
              <a:rPr lang="en-US" dirty="0"/>
              <a:t>Data population in DW</a:t>
            </a:r>
          </a:p>
        </p:txBody>
      </p:sp>
      <p:sp>
        <p:nvSpPr>
          <p:cNvPr id="3" name="Content Placeholder 2">
            <a:extLst>
              <a:ext uri="{FF2B5EF4-FFF2-40B4-BE49-F238E27FC236}">
                <a16:creationId xmlns:a16="http://schemas.microsoft.com/office/drawing/2014/main" id="{BEE63C2E-63AC-4F78-94A7-40E4DF42B4F2}"/>
              </a:ext>
            </a:extLst>
          </p:cNvPr>
          <p:cNvSpPr>
            <a:spLocks noGrp="1"/>
          </p:cNvSpPr>
          <p:nvPr>
            <p:ph idx="1"/>
          </p:nvPr>
        </p:nvSpPr>
        <p:spPr/>
        <p:txBody>
          <a:bodyPr/>
          <a:lstStyle/>
          <a:p>
            <a:r>
              <a:rPr lang="en-US" dirty="0"/>
              <a:t>Queries are written in MSSQL for populating the </a:t>
            </a:r>
            <a:r>
              <a:rPr lang="en-US" dirty="0" err="1"/>
              <a:t>dimention</a:t>
            </a:r>
            <a:r>
              <a:rPr lang="en-US" dirty="0"/>
              <a:t> table data. </a:t>
            </a:r>
          </a:p>
          <a:p>
            <a:r>
              <a:rPr lang="en-US" dirty="0"/>
              <a:t>Data is collected in excel sheets then the sheet is added into the </a:t>
            </a:r>
            <a:r>
              <a:rPr lang="en-US" dirty="0" err="1"/>
              <a:t>dimention</a:t>
            </a:r>
            <a:r>
              <a:rPr lang="en-US" dirty="0"/>
              <a:t> table via ETL.</a:t>
            </a:r>
          </a:p>
          <a:p>
            <a:r>
              <a:rPr lang="en-US" dirty="0"/>
              <a:t>Excel Source and ADO NET Destination SSIS tools are used. </a:t>
            </a:r>
          </a:p>
          <a:p>
            <a:r>
              <a:rPr lang="en-US" dirty="0"/>
              <a:t>For fact table data population firstly a query is written in MSSQL.</a:t>
            </a:r>
          </a:p>
          <a:p>
            <a:r>
              <a:rPr lang="en-US" dirty="0"/>
              <a:t>Query is added in OLE DB Source field.</a:t>
            </a:r>
          </a:p>
          <a:p>
            <a:r>
              <a:rPr lang="en-US" dirty="0"/>
              <a:t>Lookups of each dimension table is used. </a:t>
            </a:r>
          </a:p>
          <a:p>
            <a:r>
              <a:rPr lang="en-IN" dirty="0" err="1"/>
              <a:t>TopRatingDirectorActor_Fact</a:t>
            </a:r>
            <a:r>
              <a:rPr lang="en-US" dirty="0"/>
              <a:t> table is selected at OLE DB destination.</a:t>
            </a:r>
          </a:p>
          <a:p>
            <a:endParaRPr lang="en-US" dirty="0"/>
          </a:p>
        </p:txBody>
      </p:sp>
    </p:spTree>
    <p:extLst>
      <p:ext uri="{BB962C8B-B14F-4D97-AF65-F5344CB8AC3E}">
        <p14:creationId xmlns:p14="http://schemas.microsoft.com/office/powerpoint/2010/main" val="78499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577D-5DEE-4569-B7B7-865BD272AF6E}"/>
              </a:ext>
            </a:extLst>
          </p:cNvPr>
          <p:cNvSpPr>
            <a:spLocks noGrp="1"/>
          </p:cNvSpPr>
          <p:nvPr>
            <p:ph type="title"/>
          </p:nvPr>
        </p:nvSpPr>
        <p:spPr/>
        <p:txBody>
          <a:bodyPr/>
          <a:lstStyle/>
          <a:p>
            <a:pPr algn="ctr"/>
            <a:r>
              <a:rPr lang="en-US" dirty="0"/>
              <a:t>SSRS BI Reports</a:t>
            </a:r>
          </a:p>
        </p:txBody>
      </p:sp>
      <p:sp>
        <p:nvSpPr>
          <p:cNvPr id="3" name="Content Placeholder 2">
            <a:extLst>
              <a:ext uri="{FF2B5EF4-FFF2-40B4-BE49-F238E27FC236}">
                <a16:creationId xmlns:a16="http://schemas.microsoft.com/office/drawing/2014/main" id="{14B2AF44-EB4E-4AB0-91E9-4D3280A22F48}"/>
              </a:ext>
            </a:extLst>
          </p:cNvPr>
          <p:cNvSpPr>
            <a:spLocks noGrp="1"/>
          </p:cNvSpPr>
          <p:nvPr>
            <p:ph idx="1"/>
          </p:nvPr>
        </p:nvSpPr>
        <p:spPr/>
        <p:txBody>
          <a:bodyPr/>
          <a:lstStyle/>
          <a:p>
            <a:r>
              <a:rPr lang="en-IN" dirty="0"/>
              <a:t>Total number of 5 BI reports.</a:t>
            </a:r>
          </a:p>
          <a:p>
            <a:r>
              <a:rPr lang="en-IN" dirty="0"/>
              <a:t>1</a:t>
            </a:r>
            <a:r>
              <a:rPr lang="en-IN" baseline="30000" dirty="0"/>
              <a:t>st</a:t>
            </a:r>
            <a:r>
              <a:rPr lang="en-IN" dirty="0"/>
              <a:t> report(</a:t>
            </a:r>
            <a:r>
              <a:rPr lang="en-IN" dirty="0" err="1"/>
              <a:t>tabular+matrix</a:t>
            </a:r>
            <a:r>
              <a:rPr lang="en-IN" dirty="0"/>
              <a:t>) on Movie genres categories.</a:t>
            </a:r>
          </a:p>
          <a:p>
            <a:r>
              <a:rPr lang="en-IN" dirty="0"/>
              <a:t>2</a:t>
            </a:r>
            <a:r>
              <a:rPr lang="en-IN" baseline="30000" dirty="0"/>
              <a:t>nd</a:t>
            </a:r>
            <a:r>
              <a:rPr lang="en-IN" dirty="0"/>
              <a:t> report(tabular) on Highest rated actors and respective movies.</a:t>
            </a:r>
          </a:p>
          <a:p>
            <a:r>
              <a:rPr lang="en-IN" dirty="0"/>
              <a:t>3</a:t>
            </a:r>
            <a:r>
              <a:rPr lang="en-IN" baseline="30000" dirty="0"/>
              <a:t>rd</a:t>
            </a:r>
            <a:r>
              <a:rPr lang="en-IN" dirty="0"/>
              <a:t> report(tabular) on Females acting in Drama genre over period 2000-2004</a:t>
            </a:r>
            <a:endParaRPr lang="en-US" dirty="0"/>
          </a:p>
          <a:p>
            <a:r>
              <a:rPr lang="en-US" dirty="0"/>
              <a:t>4</a:t>
            </a:r>
            <a:r>
              <a:rPr lang="en-US" baseline="30000" dirty="0"/>
              <a:t>th</a:t>
            </a:r>
            <a:r>
              <a:rPr lang="en-US" dirty="0"/>
              <a:t> report(tabular) on </a:t>
            </a:r>
            <a:r>
              <a:rPr lang="en-IN" dirty="0"/>
              <a:t>Top rated movies, actors, and directors.</a:t>
            </a:r>
            <a:endParaRPr lang="en-US" dirty="0"/>
          </a:p>
          <a:p>
            <a:endParaRPr lang="en-US" dirty="0"/>
          </a:p>
        </p:txBody>
      </p:sp>
    </p:spTree>
    <p:extLst>
      <p:ext uri="{BB962C8B-B14F-4D97-AF65-F5344CB8AC3E}">
        <p14:creationId xmlns:p14="http://schemas.microsoft.com/office/powerpoint/2010/main" val="263994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2F8B-4CAA-4258-B780-75DF5FC395A5}"/>
              </a:ext>
            </a:extLst>
          </p:cNvPr>
          <p:cNvSpPr>
            <a:spLocks noGrp="1"/>
          </p:cNvSpPr>
          <p:nvPr>
            <p:ph type="title"/>
          </p:nvPr>
        </p:nvSpPr>
        <p:spPr/>
        <p:txBody>
          <a:bodyPr/>
          <a:lstStyle/>
          <a:p>
            <a:pPr algn="ctr"/>
            <a:r>
              <a:rPr lang="en-US" dirty="0"/>
              <a:t>Tableau Visualization</a:t>
            </a:r>
          </a:p>
        </p:txBody>
      </p:sp>
      <p:sp>
        <p:nvSpPr>
          <p:cNvPr id="3" name="Content Placeholder 2">
            <a:extLst>
              <a:ext uri="{FF2B5EF4-FFF2-40B4-BE49-F238E27FC236}">
                <a16:creationId xmlns:a16="http://schemas.microsoft.com/office/drawing/2014/main" id="{07AA98D7-42BB-4CE6-9446-A236F79F95E4}"/>
              </a:ext>
            </a:extLst>
          </p:cNvPr>
          <p:cNvSpPr>
            <a:spLocks noGrp="1"/>
          </p:cNvSpPr>
          <p:nvPr>
            <p:ph idx="1"/>
          </p:nvPr>
        </p:nvSpPr>
        <p:spPr/>
        <p:txBody>
          <a:bodyPr/>
          <a:lstStyle/>
          <a:p>
            <a:r>
              <a:rPr lang="en-US" dirty="0"/>
              <a:t>Total 4 visualizations.</a:t>
            </a:r>
          </a:p>
          <a:p>
            <a:r>
              <a:rPr lang="en-IN" dirty="0"/>
              <a:t>Comparison of Top 3 movie genres which are Action, Comedy, and Drama in motion chart for period 1994-2004.</a:t>
            </a:r>
          </a:p>
          <a:p>
            <a:r>
              <a:rPr lang="en-IN" dirty="0"/>
              <a:t>Top 10 directors of all time.</a:t>
            </a:r>
          </a:p>
          <a:p>
            <a:r>
              <a:rPr lang="en-IN" dirty="0"/>
              <a:t>Count of female and male actors in each movie. </a:t>
            </a:r>
          </a:p>
          <a:p>
            <a:r>
              <a:rPr lang="en-IN" dirty="0"/>
              <a:t>List of highest-rated action movies of each year.</a:t>
            </a:r>
            <a:endParaRPr lang="en-US" dirty="0"/>
          </a:p>
        </p:txBody>
      </p:sp>
    </p:spTree>
    <p:extLst>
      <p:ext uri="{BB962C8B-B14F-4D97-AF65-F5344CB8AC3E}">
        <p14:creationId xmlns:p14="http://schemas.microsoft.com/office/powerpoint/2010/main" val="364424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5DC2-06C7-459C-853B-3CE6BCE05222}"/>
              </a:ext>
            </a:extLst>
          </p:cNvPr>
          <p:cNvSpPr>
            <a:spLocks noGrp="1"/>
          </p:cNvSpPr>
          <p:nvPr>
            <p:ph type="title"/>
          </p:nvPr>
        </p:nvSpPr>
        <p:spPr>
          <a:xfrm>
            <a:off x="677334" y="383356"/>
            <a:ext cx="8596668" cy="1320800"/>
          </a:xfrm>
        </p:spPr>
        <p:txBody>
          <a:bodyPr/>
          <a:lstStyle/>
          <a:p>
            <a:pPr algn="ctr"/>
            <a:r>
              <a:rPr lang="en-US" dirty="0">
                <a:solidFill>
                  <a:srgbClr val="FF0000"/>
                </a:solidFill>
              </a:rPr>
              <a:t>PART 2</a:t>
            </a:r>
            <a:br>
              <a:rPr lang="en-US" dirty="0">
                <a:solidFill>
                  <a:srgbClr val="FF0000"/>
                </a:solidFill>
              </a:rPr>
            </a:br>
            <a:r>
              <a:rPr lang="en-US" dirty="0">
                <a:solidFill>
                  <a:srgbClr val="92D050"/>
                </a:solidFill>
              </a:rPr>
              <a:t>Data Mining for Salary Prediction Dataset</a:t>
            </a:r>
          </a:p>
        </p:txBody>
      </p:sp>
      <p:sp>
        <p:nvSpPr>
          <p:cNvPr id="3" name="Content Placeholder 2">
            <a:extLst>
              <a:ext uri="{FF2B5EF4-FFF2-40B4-BE49-F238E27FC236}">
                <a16:creationId xmlns:a16="http://schemas.microsoft.com/office/drawing/2014/main" id="{2ED85F88-7C2D-44E9-BAD6-E15AA4C4A5C8}"/>
              </a:ext>
            </a:extLst>
          </p:cNvPr>
          <p:cNvSpPr>
            <a:spLocks noGrp="1"/>
          </p:cNvSpPr>
          <p:nvPr>
            <p:ph idx="1"/>
          </p:nvPr>
        </p:nvSpPr>
        <p:spPr/>
        <p:txBody>
          <a:bodyPr/>
          <a:lstStyle/>
          <a:p>
            <a:r>
              <a:rPr lang="en-US" dirty="0"/>
              <a:t>In this dataset salary is predicted based on various parameters like age, occupation, college degree, year, gender, hair color etc. </a:t>
            </a:r>
          </a:p>
          <a:p>
            <a:r>
              <a:rPr lang="en-US" dirty="0"/>
              <a:t>There are 111000 rows and 12 columns in the dataset.</a:t>
            </a:r>
          </a:p>
          <a:p>
            <a:r>
              <a:rPr lang="en-US" dirty="0"/>
              <a:t>The model is trained with training set for salary prediction then it is tested against a testing set for accuracy metrics. </a:t>
            </a:r>
          </a:p>
          <a:p>
            <a:r>
              <a:rPr lang="en-US" dirty="0"/>
              <a:t>The models used are </a:t>
            </a:r>
            <a:r>
              <a:rPr lang="en-US" b="1" dirty="0"/>
              <a:t>linear regression, random forest regression </a:t>
            </a:r>
            <a:r>
              <a:rPr lang="en-US" dirty="0"/>
              <a:t>and </a:t>
            </a:r>
            <a:r>
              <a:rPr lang="en-US" b="1" dirty="0"/>
              <a:t>cat boost.</a:t>
            </a:r>
          </a:p>
          <a:p>
            <a:r>
              <a:rPr lang="en-US" dirty="0"/>
              <a:t>The accuracy metrics is based on </a:t>
            </a:r>
            <a:r>
              <a:rPr lang="en-US" b="1" dirty="0"/>
              <a:t>Mean Squared Error, Mean Absolute Error</a:t>
            </a:r>
            <a:r>
              <a:rPr lang="en-US" dirty="0"/>
              <a:t>, </a:t>
            </a:r>
            <a:r>
              <a:rPr lang="en-US" b="1" dirty="0"/>
              <a:t>Root mean square error </a:t>
            </a:r>
            <a:r>
              <a:rPr lang="en-US" dirty="0"/>
              <a:t>and </a:t>
            </a:r>
            <a:r>
              <a:rPr lang="en-US" b="1" dirty="0"/>
              <a:t>accuracy</a:t>
            </a:r>
            <a:r>
              <a:rPr lang="en-US" dirty="0"/>
              <a:t>.</a:t>
            </a:r>
          </a:p>
          <a:p>
            <a:r>
              <a:rPr lang="en-US" dirty="0"/>
              <a:t>Libraries used are pandas, </a:t>
            </a:r>
            <a:r>
              <a:rPr lang="en-US" dirty="0" err="1"/>
              <a:t>sklearn</a:t>
            </a:r>
            <a:r>
              <a:rPr lang="en-US" dirty="0"/>
              <a:t>, matplotlib, </a:t>
            </a:r>
            <a:r>
              <a:rPr lang="en-US" dirty="0" err="1"/>
              <a:t>numpy</a:t>
            </a:r>
            <a:r>
              <a:rPr lang="en-US" dirty="0"/>
              <a:t> etc.</a:t>
            </a:r>
          </a:p>
          <a:p>
            <a:r>
              <a:rPr lang="en-US" dirty="0"/>
              <a:t>Year and age has the highest correlation with salary</a:t>
            </a:r>
          </a:p>
          <a:p>
            <a:endParaRPr lang="en-US" dirty="0"/>
          </a:p>
        </p:txBody>
      </p:sp>
    </p:spTree>
    <p:extLst>
      <p:ext uri="{BB962C8B-B14F-4D97-AF65-F5344CB8AC3E}">
        <p14:creationId xmlns:p14="http://schemas.microsoft.com/office/powerpoint/2010/main" val="307765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3F26-7084-449F-BCB0-CE9E499FF9C6}"/>
              </a:ext>
            </a:extLst>
          </p:cNvPr>
          <p:cNvSpPr>
            <a:spLocks noGrp="1"/>
          </p:cNvSpPr>
          <p:nvPr>
            <p:ph type="title"/>
          </p:nvPr>
        </p:nvSpPr>
        <p:spPr/>
        <p:txBody>
          <a:bodyPr/>
          <a:lstStyle/>
          <a:p>
            <a:pPr algn="ctr"/>
            <a:r>
              <a:rPr lang="en-US" dirty="0"/>
              <a:t>Data cleaning and understanding</a:t>
            </a:r>
          </a:p>
        </p:txBody>
      </p:sp>
      <p:sp>
        <p:nvSpPr>
          <p:cNvPr id="3" name="Content Placeholder 2">
            <a:extLst>
              <a:ext uri="{FF2B5EF4-FFF2-40B4-BE49-F238E27FC236}">
                <a16:creationId xmlns:a16="http://schemas.microsoft.com/office/drawing/2014/main" id="{172A2E73-90BD-4A5A-9A2E-329AE7E8F2CD}"/>
              </a:ext>
            </a:extLst>
          </p:cNvPr>
          <p:cNvSpPr>
            <a:spLocks noGrp="1"/>
          </p:cNvSpPr>
          <p:nvPr>
            <p:ph idx="1"/>
          </p:nvPr>
        </p:nvSpPr>
        <p:spPr>
          <a:xfrm>
            <a:off x="677334" y="1857081"/>
            <a:ext cx="8596668" cy="4184282"/>
          </a:xfrm>
        </p:spPr>
        <p:txBody>
          <a:bodyPr/>
          <a:lstStyle/>
          <a:p>
            <a:r>
              <a:rPr lang="en-US" dirty="0"/>
              <a:t>For data understanding correlation is calculated between salary and other attributes to calculate dependencies.</a:t>
            </a:r>
          </a:p>
          <a:p>
            <a:r>
              <a:rPr lang="en-US" dirty="0"/>
              <a:t>Heatmap is also plotted for better understanding.</a:t>
            </a:r>
          </a:p>
          <a:p>
            <a:r>
              <a:rPr lang="en-US" dirty="0"/>
              <a:t>Different outliers are plotted of age, year and height with salary.</a:t>
            </a:r>
          </a:p>
          <a:p>
            <a:r>
              <a:rPr lang="en-US" dirty="0"/>
              <a:t>For data cleaning some values from salary were ignored like negative salary and salary &gt;3000000 as the dependencies was very less.</a:t>
            </a:r>
          </a:p>
          <a:p>
            <a:r>
              <a:rPr lang="en-US" dirty="0"/>
              <a:t>Null, empty, incorrect fields were set to Unknown for fields with less correlation with salary.</a:t>
            </a:r>
          </a:p>
          <a:p>
            <a:r>
              <a:rPr lang="en-US" dirty="0"/>
              <a:t>As age has the highest correlation with salary, the median of age was calculated and inserted instead of null fields for all models.</a:t>
            </a:r>
          </a:p>
          <a:p>
            <a:pPr marL="0" indent="0">
              <a:buNone/>
            </a:pPr>
            <a:endParaRPr lang="en-US" dirty="0"/>
          </a:p>
        </p:txBody>
      </p:sp>
    </p:spTree>
    <p:extLst>
      <p:ext uri="{BB962C8B-B14F-4D97-AF65-F5344CB8AC3E}">
        <p14:creationId xmlns:p14="http://schemas.microsoft.com/office/powerpoint/2010/main" val="12141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3466-F033-4FCF-8DB2-A8E2FC0D18AC}"/>
              </a:ext>
            </a:extLst>
          </p:cNvPr>
          <p:cNvSpPr>
            <a:spLocks noGrp="1"/>
          </p:cNvSpPr>
          <p:nvPr>
            <p:ph type="title"/>
          </p:nvPr>
        </p:nvSpPr>
        <p:spPr/>
        <p:txBody>
          <a:bodyPr/>
          <a:lstStyle/>
          <a:p>
            <a:pPr algn="ctr"/>
            <a:r>
              <a:rPr lang="en-US" dirty="0"/>
              <a:t>LINEAR REGRESSION</a:t>
            </a:r>
          </a:p>
        </p:txBody>
      </p:sp>
      <p:sp>
        <p:nvSpPr>
          <p:cNvPr id="3" name="Content Placeholder 2">
            <a:extLst>
              <a:ext uri="{FF2B5EF4-FFF2-40B4-BE49-F238E27FC236}">
                <a16:creationId xmlns:a16="http://schemas.microsoft.com/office/drawing/2014/main" id="{58FF5624-8965-4093-A680-7702D893A590}"/>
              </a:ext>
            </a:extLst>
          </p:cNvPr>
          <p:cNvSpPr>
            <a:spLocks noGrp="1"/>
          </p:cNvSpPr>
          <p:nvPr>
            <p:ph idx="1"/>
          </p:nvPr>
        </p:nvSpPr>
        <p:spPr/>
        <p:txBody>
          <a:bodyPr/>
          <a:lstStyle/>
          <a:p>
            <a:r>
              <a:rPr lang="en-US" dirty="0"/>
              <a:t>The reason for choosing linear regression is because of linear relation between independent variable( salary) and dependent variables (age, occupation, college degree, year, gender, hair color)</a:t>
            </a:r>
          </a:p>
          <a:p>
            <a:r>
              <a:rPr lang="en-US" dirty="0"/>
              <a:t>In the 1</a:t>
            </a:r>
            <a:r>
              <a:rPr lang="en-US" baseline="30000" dirty="0"/>
              <a:t>st</a:t>
            </a:r>
            <a:r>
              <a:rPr lang="en-US" dirty="0"/>
              <a:t> try age attribute with fields have null were removed and model was trained results were not very good.</a:t>
            </a:r>
          </a:p>
          <a:p>
            <a:r>
              <a:rPr lang="en-US" dirty="0"/>
              <a:t>In the 2</a:t>
            </a:r>
            <a:r>
              <a:rPr lang="en-US" baseline="30000" dirty="0"/>
              <a:t>nd</a:t>
            </a:r>
            <a:r>
              <a:rPr lang="en-US" dirty="0"/>
              <a:t> try median age for age attribute was taken and the value was replaced in place of null fields the result was slightly better.</a:t>
            </a:r>
          </a:p>
          <a:p>
            <a:r>
              <a:rPr lang="en-US" dirty="0"/>
              <a:t>However there were many skewed values in the salary field hence log scaling was used.</a:t>
            </a:r>
          </a:p>
          <a:p>
            <a:r>
              <a:rPr lang="en-US" dirty="0"/>
              <a:t>In the 3</a:t>
            </a:r>
            <a:r>
              <a:rPr lang="en-US" baseline="30000" dirty="0"/>
              <a:t>rd</a:t>
            </a:r>
            <a:r>
              <a:rPr lang="en-US" dirty="0"/>
              <a:t> try results such as MAE, MSE, AMSE, accuracy were pretty good.</a:t>
            </a:r>
          </a:p>
          <a:p>
            <a:endParaRPr lang="en-US" dirty="0"/>
          </a:p>
        </p:txBody>
      </p:sp>
    </p:spTree>
    <p:extLst>
      <p:ext uri="{BB962C8B-B14F-4D97-AF65-F5344CB8AC3E}">
        <p14:creationId xmlns:p14="http://schemas.microsoft.com/office/powerpoint/2010/main" val="135621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669E-E7C2-4C66-BCEC-1F1EDED65699}"/>
              </a:ext>
            </a:extLst>
          </p:cNvPr>
          <p:cNvSpPr>
            <a:spLocks noGrp="1"/>
          </p:cNvSpPr>
          <p:nvPr>
            <p:ph type="title"/>
          </p:nvPr>
        </p:nvSpPr>
        <p:spPr/>
        <p:txBody>
          <a:bodyPr/>
          <a:lstStyle/>
          <a:p>
            <a:pPr algn="ctr"/>
            <a:r>
              <a:rPr lang="en-US" dirty="0"/>
              <a:t>Random Forest</a:t>
            </a:r>
          </a:p>
        </p:txBody>
      </p:sp>
      <p:sp>
        <p:nvSpPr>
          <p:cNvPr id="3" name="Content Placeholder 2">
            <a:extLst>
              <a:ext uri="{FF2B5EF4-FFF2-40B4-BE49-F238E27FC236}">
                <a16:creationId xmlns:a16="http://schemas.microsoft.com/office/drawing/2014/main" id="{B96B30A0-9886-49DD-9F21-93259D1CA736}"/>
              </a:ext>
            </a:extLst>
          </p:cNvPr>
          <p:cNvSpPr>
            <a:spLocks noGrp="1"/>
          </p:cNvSpPr>
          <p:nvPr>
            <p:ph idx="1"/>
          </p:nvPr>
        </p:nvSpPr>
        <p:spPr/>
        <p:txBody>
          <a:bodyPr/>
          <a:lstStyle/>
          <a:p>
            <a:r>
              <a:rPr lang="en-US" dirty="0"/>
              <a:t>Works on the decision trees and is good for fine tuning of the dataset.</a:t>
            </a:r>
          </a:p>
          <a:p>
            <a:r>
              <a:rPr lang="en-US" dirty="0"/>
              <a:t>Works on </a:t>
            </a:r>
            <a:r>
              <a:rPr lang="en-US" dirty="0" err="1"/>
              <a:t>n_estimators</a:t>
            </a:r>
            <a:r>
              <a:rPr lang="en-US" dirty="0"/>
              <a:t> which tells decision trees to be used for each process at each level.</a:t>
            </a:r>
          </a:p>
          <a:p>
            <a:r>
              <a:rPr lang="en-US" dirty="0"/>
              <a:t>In the first try with median age field, </a:t>
            </a:r>
            <a:r>
              <a:rPr lang="en-US" b="1" dirty="0" err="1"/>
              <a:t>n_estimators</a:t>
            </a:r>
            <a:r>
              <a:rPr lang="en-US" b="1" dirty="0"/>
              <a:t> =5 </a:t>
            </a:r>
            <a:r>
              <a:rPr lang="en-US" dirty="0"/>
              <a:t>was used which gave fine results.</a:t>
            </a:r>
          </a:p>
          <a:p>
            <a:r>
              <a:rPr lang="en-US" dirty="0"/>
              <a:t>In the second try with median age field, </a:t>
            </a:r>
            <a:r>
              <a:rPr lang="en-US" b="1" dirty="0" err="1"/>
              <a:t>n_estimators</a:t>
            </a:r>
            <a:r>
              <a:rPr lang="en-US" b="1" dirty="0"/>
              <a:t> =10 </a:t>
            </a:r>
            <a:r>
              <a:rPr lang="en-US" dirty="0"/>
              <a:t>was used the result was much better than before.</a:t>
            </a:r>
          </a:p>
          <a:p>
            <a:endParaRPr lang="en-US" dirty="0"/>
          </a:p>
        </p:txBody>
      </p:sp>
    </p:spTree>
    <p:extLst>
      <p:ext uri="{BB962C8B-B14F-4D97-AF65-F5344CB8AC3E}">
        <p14:creationId xmlns:p14="http://schemas.microsoft.com/office/powerpoint/2010/main" val="26332387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256</TotalTime>
  <Words>973</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Data Analytics and Visualization(B9IS107) </vt:lpstr>
      <vt:lpstr>PART 1 Data Warehouse for IMDB Dataset</vt:lpstr>
      <vt:lpstr>Data population in DW</vt:lpstr>
      <vt:lpstr>SSRS BI Reports</vt:lpstr>
      <vt:lpstr>Tableau Visualization</vt:lpstr>
      <vt:lpstr>PART 2 Data Mining for Salary Prediction Dataset</vt:lpstr>
      <vt:lpstr>Data cleaning and understanding</vt:lpstr>
      <vt:lpstr>LINEAR REGRESSION</vt:lpstr>
      <vt:lpstr>Random Forest</vt:lpstr>
      <vt:lpstr>CAT BOOST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 Mahashabde</dc:creator>
  <cp:lastModifiedBy>Manik Mahashabde</cp:lastModifiedBy>
  <cp:revision>36</cp:revision>
  <dcterms:created xsi:type="dcterms:W3CDTF">2020-04-25T01:45:36Z</dcterms:created>
  <dcterms:modified xsi:type="dcterms:W3CDTF">2020-04-25T15:11:29Z</dcterms:modified>
</cp:coreProperties>
</file>