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43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4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7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87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89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465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58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5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6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0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2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8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28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8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39F4FF1-3B25-4960-B50D-E946DE770E91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A685EE4-5AA2-4769-8BB9-1A22F63474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17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Abstractive  </a:t>
            </a:r>
            <a:r>
              <a:rPr lang="en-US" dirty="0" smtClean="0"/>
              <a:t>Linguistic Summarization with </a:t>
            </a:r>
            <a:r>
              <a:rPr lang="en-US" dirty="0" err="1" smtClean="0"/>
              <a:t>Keras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Ruba </a:t>
            </a:r>
            <a:r>
              <a:rPr lang="en-US" b="1" dirty="0" err="1" smtClean="0"/>
              <a:t>Almahasneh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Prof </a:t>
            </a:r>
            <a:r>
              <a:rPr lang="en-US" b="1" dirty="0" err="1"/>
              <a:t>Bálint</a:t>
            </a:r>
            <a:r>
              <a:rPr lang="en-US" b="1" dirty="0"/>
              <a:t> </a:t>
            </a:r>
            <a:r>
              <a:rPr lang="en-US" b="1" dirty="0" smtClean="0"/>
              <a:t>GYIRES-TÓTH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5156279"/>
            <a:ext cx="2768254" cy="63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97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65" y="5123058"/>
            <a:ext cx="8534400" cy="1507067"/>
          </a:xfrm>
        </p:spPr>
        <p:txBody>
          <a:bodyPr/>
          <a:lstStyle/>
          <a:p>
            <a:r>
              <a:rPr lang="en-US" b="1" dirty="0" smtClean="0"/>
              <a:t>Model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685800"/>
            <a:ext cx="11080376" cy="474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44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309" y="374469"/>
            <a:ext cx="8600303" cy="5320937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sz="2400" b="1" dirty="0">
                <a:solidFill>
                  <a:schemeClr val="bg1"/>
                </a:solidFill>
              </a:rPr>
              <a:t>Cleaning (lowercase</a:t>
            </a:r>
            <a:r>
              <a:rPr lang="en-US" sz="2400" b="1" dirty="0" smtClean="0">
                <a:solidFill>
                  <a:schemeClr val="bg1"/>
                </a:solidFill>
              </a:rPr>
              <a:t>, remove </a:t>
            </a:r>
            <a:r>
              <a:rPr lang="en-US" sz="2400" b="1" dirty="0">
                <a:solidFill>
                  <a:schemeClr val="bg1"/>
                </a:solidFill>
              </a:rPr>
              <a:t>HTML tags</a:t>
            </a:r>
            <a:r>
              <a:rPr lang="en-US" sz="2400" b="1" dirty="0" smtClean="0">
                <a:solidFill>
                  <a:schemeClr val="bg1"/>
                </a:solidFill>
              </a:rPr>
              <a:t>, remove </a:t>
            </a:r>
            <a:r>
              <a:rPr lang="en-US" sz="2400" b="1" dirty="0">
                <a:solidFill>
                  <a:schemeClr val="bg1"/>
                </a:solidFill>
              </a:rPr>
              <a:t>(‘s),parenthesis ( ),Eliminate punctuations and special </a:t>
            </a:r>
            <a:r>
              <a:rPr lang="en-US" sz="2400" b="1" dirty="0" smtClean="0">
                <a:solidFill>
                  <a:schemeClr val="bg1"/>
                </a:solidFill>
              </a:rPr>
              <a:t>characters, remove stop words, short words)</a:t>
            </a:r>
            <a:endParaRPr lang="en-US" sz="2400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Removing anomalies </a:t>
            </a:r>
            <a:r>
              <a:rPr lang="en-US" sz="2400" b="1" dirty="0" smtClean="0">
                <a:solidFill>
                  <a:schemeClr val="bg1"/>
                </a:solidFill>
              </a:rPr>
              <a:t>(remove </a:t>
            </a:r>
            <a:r>
              <a:rPr lang="en-US" sz="2400" b="1" dirty="0">
                <a:solidFill>
                  <a:schemeClr val="bg1"/>
                </a:solidFill>
              </a:rPr>
              <a:t>short </a:t>
            </a:r>
            <a:r>
              <a:rPr lang="en-US" sz="2400" b="1" dirty="0" smtClean="0">
                <a:solidFill>
                  <a:schemeClr val="bg1"/>
                </a:solidFill>
              </a:rPr>
              <a:t>sentences, Long sentences)</a:t>
            </a:r>
            <a:endParaRPr lang="en-US" sz="2400" b="1" dirty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Tokenization (Text Tokenizer + Summary Tokenizer: </a:t>
            </a:r>
            <a:r>
              <a:rPr lang="en-US" sz="2400" dirty="0">
                <a:solidFill>
                  <a:schemeClr val="bg1"/>
                </a:solidFill>
              </a:rPr>
              <a:t>dividing the text into a set of meaningful pieces (tokens)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Word index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Sequences 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Padding sequences 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i="1" dirty="0">
                <a:solidFill>
                  <a:schemeClr val="bg1"/>
                </a:solidFill>
              </a:rPr>
              <a:t>Stemming and lemmatization </a:t>
            </a:r>
            <a:endParaRPr lang="en-US" sz="2400" i="1" dirty="0" smtClean="0">
              <a:solidFill>
                <a:schemeClr val="bg1"/>
              </a:solidFill>
            </a:endParaRPr>
          </a:p>
          <a:p>
            <a:r>
              <a:rPr lang="en-US" sz="2400" b="1" dirty="0" smtClean="0">
                <a:solidFill>
                  <a:schemeClr val="bg1"/>
                </a:solidFill>
              </a:rPr>
              <a:t>Embedding</a:t>
            </a: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LSTM –RNN different architectures tried out</a:t>
            </a: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Recursive Model 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lvl="0"/>
            <a:r>
              <a:rPr lang="en-US" sz="2400" b="1" dirty="0">
                <a:solidFill>
                  <a:schemeClr val="bg1"/>
                </a:solidFill>
              </a:rPr>
              <a:t>Attention </a:t>
            </a:r>
            <a:r>
              <a:rPr lang="en-US" sz="2400" b="1" dirty="0" smtClean="0">
                <a:solidFill>
                  <a:schemeClr val="bg1"/>
                </a:solidFill>
              </a:rPr>
              <a:t>Mechanism</a:t>
            </a:r>
          </a:p>
          <a:p>
            <a:pPr lvl="0"/>
            <a:r>
              <a:rPr lang="en-US" sz="2400" b="1" dirty="0" err="1">
                <a:solidFill>
                  <a:schemeClr val="bg1"/>
                </a:solidFill>
              </a:rPr>
              <a:t>TimeDistributed</a:t>
            </a:r>
            <a:r>
              <a:rPr lang="en-US" sz="2400" dirty="0">
                <a:solidFill>
                  <a:schemeClr val="bg1"/>
                </a:solidFill>
              </a:rPr>
              <a:t> </a:t>
            </a:r>
            <a:endParaRPr lang="en-US" sz="2400" dirty="0" smtClean="0">
              <a:solidFill>
                <a:schemeClr val="bg1"/>
              </a:solidFill>
            </a:endParaRPr>
          </a:p>
          <a:p>
            <a:pPr lvl="0"/>
            <a:r>
              <a:rPr lang="en-US" sz="2400" b="1" dirty="0" smtClean="0">
                <a:solidFill>
                  <a:schemeClr val="bg1"/>
                </a:solidFill>
              </a:rPr>
              <a:t>Dense</a:t>
            </a:r>
          </a:p>
          <a:p>
            <a:pPr lvl="0"/>
            <a:r>
              <a:rPr lang="en-US" sz="2400" b="1" dirty="0" err="1" smtClean="0">
                <a:solidFill>
                  <a:schemeClr val="bg1"/>
                </a:solidFill>
              </a:rPr>
              <a:t>Softmax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pPr lvl="0"/>
            <a:endParaRPr lang="en-US" b="1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49081" y="5166601"/>
            <a:ext cx="8534400" cy="1507067"/>
          </a:xfrm>
        </p:spPr>
        <p:txBody>
          <a:bodyPr/>
          <a:lstStyle/>
          <a:p>
            <a:r>
              <a:rPr lang="en-US" b="1" dirty="0" smtClean="0"/>
              <a:t>Model Building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55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74" y="5196219"/>
            <a:ext cx="8534400" cy="1507067"/>
          </a:xfrm>
        </p:spPr>
        <p:txBody>
          <a:bodyPr/>
          <a:lstStyle/>
          <a:p>
            <a:r>
              <a:rPr lang="en-US" b="1" dirty="0"/>
              <a:t>Prediction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83" y="801189"/>
            <a:ext cx="8220891" cy="11146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96983" y="2159726"/>
            <a:ext cx="8038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 latinLnBrk="1"/>
            <a:r>
              <a:rPr lang="en-US" b="1" dirty="0"/>
              <a:t>Review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simply bar simply fantastic love vegan high protein helpful need find alternative protein sources also provide amazing flavors favorite peanut butter one </a:t>
            </a:r>
          </a:p>
          <a:p>
            <a:pPr fontAlgn="base" latinLnBrk="1"/>
            <a:r>
              <a:rPr lang="en-US" b="1" dirty="0"/>
              <a:t>Original summary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simply awesome </a:t>
            </a:r>
          </a:p>
          <a:p>
            <a:pPr fontAlgn="base" latinLnBrk="1"/>
            <a:r>
              <a:rPr lang="en-US" b="1" dirty="0"/>
              <a:t>Predicted summary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</a:rPr>
              <a:t>delicious</a:t>
            </a:r>
          </a:p>
          <a:p>
            <a:pPr fontAlgn="base" latinLnBrk="1"/>
            <a:r>
              <a:rPr lang="en-US" dirty="0"/>
              <a:t> </a:t>
            </a:r>
          </a:p>
          <a:p>
            <a:pPr lvl="0" fontAlgn="base" latinLnBrk="1"/>
            <a:r>
              <a:rPr lang="en-US" b="1" dirty="0"/>
              <a:t>Review</a:t>
            </a:r>
            <a:r>
              <a:rPr lang="en-US" dirty="0">
                <a:solidFill>
                  <a:schemeClr val="bg1"/>
                </a:solidFill>
              </a:rPr>
              <a:t>: longer find flavored tea stores amazon place get thanks amazon </a:t>
            </a:r>
          </a:p>
          <a:p>
            <a:pPr fontAlgn="base" latinLnBrk="1"/>
            <a:r>
              <a:rPr lang="en-US" b="1" dirty="0"/>
              <a:t>Original summary</a:t>
            </a:r>
            <a:r>
              <a:rPr lang="en-US" dirty="0"/>
              <a:t>: </a:t>
            </a:r>
            <a:r>
              <a:rPr lang="en-US" dirty="0">
                <a:solidFill>
                  <a:schemeClr val="bg1"/>
                </a:solidFill>
              </a:rPr>
              <a:t>raspberry tea </a:t>
            </a:r>
          </a:p>
          <a:p>
            <a:pPr fontAlgn="base" latinLnBrk="1"/>
            <a:r>
              <a:rPr lang="en-US" b="1" dirty="0"/>
              <a:t>Predicted summary</a:t>
            </a:r>
            <a:r>
              <a:rPr lang="en-US" dirty="0"/>
              <a:t>:  </a:t>
            </a:r>
            <a:r>
              <a:rPr lang="en-US" dirty="0">
                <a:solidFill>
                  <a:schemeClr val="bg1"/>
                </a:solidFill>
              </a:rPr>
              <a:t>great tea</a:t>
            </a:r>
          </a:p>
        </p:txBody>
      </p:sp>
    </p:spTree>
    <p:extLst>
      <p:ext uri="{BB962C8B-B14F-4D97-AF65-F5344CB8AC3E}">
        <p14:creationId xmlns:p14="http://schemas.microsoft.com/office/powerpoint/2010/main" val="40940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6" y="5240865"/>
            <a:ext cx="8534400" cy="1507067"/>
          </a:xfrm>
        </p:spPr>
        <p:txBody>
          <a:bodyPr/>
          <a:lstStyle/>
          <a:p>
            <a:r>
              <a:rPr lang="en-US" dirty="0" smtClean="0"/>
              <a:t>Evaluation and Enhancement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87680"/>
            <a:ext cx="8534400" cy="269965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After many iterations the </a:t>
            </a:r>
            <a:r>
              <a:rPr lang="en-US" b="1" dirty="0">
                <a:solidFill>
                  <a:schemeClr val="bg1"/>
                </a:solidFill>
              </a:rPr>
              <a:t>best results I have achieved were in the diagram below, with 12 epochs,128 batch size, </a:t>
            </a:r>
            <a:r>
              <a:rPr lang="en-US" b="1" dirty="0" err="1">
                <a:solidFill>
                  <a:schemeClr val="bg1"/>
                </a:solidFill>
              </a:rPr>
              <a:t>adam</a:t>
            </a:r>
            <a:r>
              <a:rPr lang="en-US" b="1" dirty="0">
                <a:solidFill>
                  <a:schemeClr val="bg1"/>
                </a:solidFill>
              </a:rPr>
              <a:t> optimizer, with drop out 0.4 and early stopping mechanism. training </a:t>
            </a:r>
            <a:r>
              <a:rPr lang="en-US" b="1" dirty="0" err="1">
                <a:solidFill>
                  <a:schemeClr val="bg1"/>
                </a:solidFill>
              </a:rPr>
              <a:t>Val_loss</a:t>
            </a:r>
            <a:r>
              <a:rPr lang="en-US" b="1" dirty="0">
                <a:solidFill>
                  <a:schemeClr val="bg1"/>
                </a:solidFill>
              </a:rPr>
              <a:t> around </a:t>
            </a:r>
            <a:r>
              <a:rPr lang="en-US" b="1" dirty="0" smtClean="0">
                <a:solidFill>
                  <a:schemeClr val="bg1"/>
                </a:solidFill>
              </a:rPr>
              <a:t>2.1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31" y="1769638"/>
            <a:ext cx="4632869" cy="387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888274" y="2185851"/>
            <a:ext cx="6461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I have used ROUGE: recall-based evaluation, BLEU: precision-based evaluation metric for evaluation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8274" y="3187337"/>
            <a:ext cx="5982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chemeClr val="bg1"/>
                </a:solidFill>
              </a:rPr>
              <a:t>Possible enhancements 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Beam search is a good way to enhance the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GLOVE</a:t>
            </a:r>
            <a:r>
              <a:rPr lang="en-US" dirty="0"/>
              <a:t> </a:t>
            </a:r>
            <a:r>
              <a:rPr lang="en-US" dirty="0" smtClean="0"/>
              <a:t>Embedding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C-RNN-GAN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</a:t>
            </a:r>
            <a:r>
              <a:rPr lang="en-US" dirty="0" smtClean="0"/>
              <a:t>yper-parameter </a:t>
            </a:r>
            <a:r>
              <a:rPr lang="en-US" dirty="0"/>
              <a:t>optimization and Gaussian Process</a:t>
            </a:r>
          </a:p>
        </p:txBody>
      </p:sp>
    </p:spTree>
    <p:extLst>
      <p:ext uri="{BB962C8B-B14F-4D97-AF65-F5344CB8AC3E}">
        <p14:creationId xmlns:p14="http://schemas.microsoft.com/office/powerpoint/2010/main" val="4249961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5400000">
            <a:off x="-3940040" y="4060612"/>
            <a:ext cx="8534400" cy="1507067"/>
          </a:xfrm>
        </p:spPr>
        <p:txBody>
          <a:bodyPr/>
          <a:lstStyle/>
          <a:p>
            <a:r>
              <a:rPr lang="en-US" dirty="0" err="1" smtClean="0"/>
              <a:t>RougE</a:t>
            </a:r>
            <a:r>
              <a:rPr lang="en-US" dirty="0" smtClean="0"/>
              <a:t> </a:t>
            </a:r>
            <a:r>
              <a:rPr lang="en-US" smtClean="0"/>
              <a:t>+ </a:t>
            </a:r>
            <a:r>
              <a:rPr lang="en-US" smtClean="0"/>
              <a:t>BLEU Scores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97" y="161226"/>
            <a:ext cx="11205210" cy="642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324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237</TotalTime>
  <Words>199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Wingdings</vt:lpstr>
      <vt:lpstr>Wingdings 3</vt:lpstr>
      <vt:lpstr>Slice</vt:lpstr>
      <vt:lpstr>Abstractive  Linguistic Summarization with Keras</vt:lpstr>
      <vt:lpstr>Model</vt:lpstr>
      <vt:lpstr>Model Building </vt:lpstr>
      <vt:lpstr>Prediction</vt:lpstr>
      <vt:lpstr>Evaluation and Enhancement </vt:lpstr>
      <vt:lpstr>RougE + BLEU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Linguistic Summarization with Keras</dc:title>
  <dc:creator>Ruba</dc:creator>
  <cp:lastModifiedBy>Ruba</cp:lastModifiedBy>
  <cp:revision>44</cp:revision>
  <dcterms:created xsi:type="dcterms:W3CDTF">2021-05-09T08:06:44Z</dcterms:created>
  <dcterms:modified xsi:type="dcterms:W3CDTF">2021-05-09T12:06:59Z</dcterms:modified>
</cp:coreProperties>
</file>