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Playfair Display"/>
      <p:regular r:id="rId47"/>
      <p:bold r:id="rId48"/>
      <p:italic r:id="rId49"/>
      <p:boldItalic r:id="rId50"/>
    </p:embeddedFont>
    <p:embeddedFont>
      <p:font typeface="Montserrat"/>
      <p:regular r:id="rId51"/>
      <p:bold r:id="rId52"/>
      <p:italic r:id="rId53"/>
      <p:boldItalic r:id="rId54"/>
    </p:embeddedFont>
    <p:embeddedFont>
      <p:font typeface="Lato"/>
      <p:regular r:id="rId55"/>
      <p:bold r:id="rId56"/>
      <p:italic r:id="rId57"/>
      <p:boldItalic r:id="rId58"/>
    </p:embeddedFont>
    <p:embeddedFont>
      <p:font typeface="Montserrat Medium"/>
      <p:regular r:id="rId59"/>
      <p:bold r:id="rId60"/>
      <p:italic r:id="rId61"/>
      <p:boldItalic r:id="rId62"/>
    </p:embeddedFont>
    <p:embeddedFont>
      <p:font typeface="Questrial"/>
      <p:regular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2DF74A-F01A-4E32-9061-441D22632A91}">
  <a:tblStyle styleId="{5D2DF74A-F01A-4E32-9061-441D22632A9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3DCC26F-785D-457F-AE50-19892CEF67A2}" styleName="Table_1">
    <a:wholeTbl>
      <a:tcTxStyle b="off" i="off">
        <a:font>
          <a:latin typeface="Arial"/>
          <a:ea typeface="Arial"/>
          <a:cs typeface="Arial"/>
        </a:font>
        <a:srgbClr val="000000"/>
      </a:tcTxStyle>
      <a:tcStyle>
        <a:tcBdr>
          <a:left>
            <a:ln cap="flat" cmpd="sng" w="9525">
              <a:solidFill>
                <a:srgbClr val="212121"/>
              </a:solidFill>
              <a:prstDash val="solid"/>
              <a:round/>
              <a:headEnd len="sm" w="sm" type="none"/>
              <a:tailEnd len="sm" w="sm" type="none"/>
            </a:ln>
          </a:left>
          <a:right>
            <a:ln cap="flat" cmpd="sng" w="9525">
              <a:solidFill>
                <a:srgbClr val="212121"/>
              </a:solidFill>
              <a:prstDash val="solid"/>
              <a:round/>
              <a:headEnd len="sm" w="sm" type="none"/>
              <a:tailEnd len="sm" w="sm" type="none"/>
            </a:ln>
          </a:right>
          <a:top>
            <a:ln cap="flat" cmpd="sng" w="9525">
              <a:solidFill>
                <a:srgbClr val="212121"/>
              </a:solidFill>
              <a:prstDash val="solid"/>
              <a:round/>
              <a:headEnd len="sm" w="sm" type="none"/>
              <a:tailEnd len="sm" w="sm" type="none"/>
            </a:ln>
          </a:top>
          <a:bottom>
            <a:ln cap="flat" cmpd="sng" w="9525">
              <a:solidFill>
                <a:srgbClr val="212121"/>
              </a:solidFill>
              <a:prstDash val="solid"/>
              <a:round/>
              <a:headEnd len="sm" w="sm" type="none"/>
              <a:tailEnd len="sm" w="sm" type="none"/>
            </a:ln>
          </a:bottom>
          <a:insideH>
            <a:ln cap="flat" cmpd="sng" w="9525">
              <a:solidFill>
                <a:srgbClr val="212121"/>
              </a:solidFill>
              <a:prstDash val="solid"/>
              <a:round/>
              <a:headEnd len="sm" w="sm" type="none"/>
              <a:tailEnd len="sm" w="sm" type="none"/>
            </a:ln>
          </a:insideH>
          <a:insideV>
            <a:ln cap="flat" cmpd="sng" w="9525">
              <a:solidFill>
                <a:srgbClr val="212121"/>
              </a:solidFill>
              <a:prstDash val="solid"/>
              <a:round/>
              <a:headEnd len="sm" w="sm" type="none"/>
              <a:tailEnd len="sm" w="sm" type="none"/>
            </a:ln>
          </a:insideV>
        </a:tcBdr>
        <a:fill>
          <a:solidFill>
            <a:srgbClr val="FFFFFF">
              <a:alpha val="0"/>
            </a:srgbClr>
          </a:solidFill>
        </a:fill>
      </a:tcStyle>
    </a:wholeTbl>
    <a:band1H>
      <a:tcTxStyle/>
      <a:tcStyle>
        <a:fill>
          <a:solidFill>
            <a:srgbClr val="212121">
              <a:alpha val="40000"/>
            </a:srgbClr>
          </a:solidFill>
        </a:fill>
      </a:tcStyle>
    </a:band1H>
    <a:band2H>
      <a:tcTxStyle/>
    </a:band2H>
    <a:band1V>
      <a:tcTxStyle/>
      <a:tcStyle>
        <a:tcBdr>
          <a:top>
            <a:ln cap="flat" cmpd="sng" w="9525">
              <a:solidFill>
                <a:srgbClr val="212121"/>
              </a:solidFill>
              <a:prstDash val="solid"/>
              <a:round/>
              <a:headEnd len="sm" w="sm" type="none"/>
              <a:tailEnd len="sm" w="sm" type="none"/>
            </a:ln>
          </a:top>
          <a:bottom>
            <a:ln cap="flat" cmpd="sng" w="9525">
              <a:solidFill>
                <a:srgbClr val="212121"/>
              </a:solidFill>
              <a:prstDash val="solid"/>
              <a:round/>
              <a:headEnd len="sm" w="sm" type="none"/>
              <a:tailEnd len="sm" w="sm" type="none"/>
            </a:ln>
          </a:bottom>
        </a:tcBdr>
        <a:fill>
          <a:solidFill>
            <a:srgbClr val="212121">
              <a:alpha val="40000"/>
            </a:srgbClr>
          </a:solidFill>
        </a:fill>
      </a:tcStyle>
    </a:band1V>
    <a:band2V>
      <a:tcTxStyle/>
    </a:band2V>
    <a:lastCol>
      <a:tcTxStyle b="on" i="off"/>
      <a:tcStyle>
        <a:tcBdr>
          <a:left>
            <a:ln cap="flat" cmpd="sng" w="9525">
              <a:solidFill>
                <a:srgbClr val="212121"/>
              </a:solidFill>
              <a:prstDash val="solid"/>
              <a:round/>
              <a:headEnd len="sm" w="sm" type="none"/>
              <a:tailEnd len="sm" w="sm" type="none"/>
            </a:ln>
          </a:left>
          <a:right>
            <a:ln cap="flat" cmpd="sng" w="9525">
              <a:solidFill>
                <a:srgbClr val="212121"/>
              </a:solidFill>
              <a:prstDash val="solid"/>
              <a:round/>
              <a:headEnd len="sm" w="sm" type="none"/>
              <a:tailEnd len="sm" w="sm" type="none"/>
            </a:ln>
          </a:right>
          <a:top>
            <a:ln cap="flat" cmpd="sng" w="9525">
              <a:solidFill>
                <a:srgbClr val="212121"/>
              </a:solidFill>
              <a:prstDash val="solid"/>
              <a:round/>
              <a:headEnd len="sm" w="sm" type="none"/>
              <a:tailEnd len="sm" w="sm" type="none"/>
            </a:ln>
          </a:top>
          <a:bottom>
            <a:ln cap="flat" cmpd="sng" w="9525">
              <a:solidFill>
                <a:srgbClr val="212121"/>
              </a:solidFill>
              <a:prstDash val="solid"/>
              <a:round/>
              <a:headEnd len="sm" w="sm" type="none"/>
              <a:tailEnd len="sm" w="sm" type="none"/>
            </a:ln>
          </a:bottom>
          <a:insideH>
            <a:ln cap="flat" cmpd="sng" w="9525">
              <a:solidFill>
                <a:srgbClr val="21212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rgbClr val="212121"/>
              </a:solidFill>
              <a:prstDash val="solid"/>
              <a:round/>
              <a:headEnd len="sm" w="sm" type="none"/>
              <a:tailEnd len="sm" w="sm" type="none"/>
            </a:ln>
          </a:left>
          <a:right>
            <a:ln cap="flat" cmpd="sng" w="9525">
              <a:solidFill>
                <a:srgbClr val="212121"/>
              </a:solidFill>
              <a:prstDash val="solid"/>
              <a:round/>
              <a:headEnd len="sm" w="sm" type="none"/>
              <a:tailEnd len="sm" w="sm" type="none"/>
            </a:ln>
          </a:right>
          <a:top>
            <a:ln cap="flat" cmpd="sng" w="9525">
              <a:solidFill>
                <a:srgbClr val="212121"/>
              </a:solidFill>
              <a:prstDash val="solid"/>
              <a:round/>
              <a:headEnd len="sm" w="sm" type="none"/>
              <a:tailEnd len="sm" w="sm" type="none"/>
            </a:ln>
          </a:top>
          <a:bottom>
            <a:ln cap="flat" cmpd="sng" w="9525">
              <a:solidFill>
                <a:srgbClr val="212121"/>
              </a:solidFill>
              <a:prstDash val="solid"/>
              <a:round/>
              <a:headEnd len="sm" w="sm" type="none"/>
              <a:tailEnd len="sm" w="sm" type="none"/>
            </a:ln>
          </a:bottom>
          <a:insideH>
            <a:ln cap="flat" cmpd="sng" w="9525">
              <a:solidFill>
                <a:srgbClr val="21212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rgbClr val="212121"/>
              </a:solidFill>
              <a:prstDash val="solid"/>
              <a:round/>
              <a:headEnd len="sm" w="sm" type="none"/>
              <a:tailEnd len="sm" w="sm" type="none"/>
            </a:ln>
          </a:left>
          <a:right>
            <a:ln cap="flat" cmpd="sng" w="9525">
              <a:solidFill>
                <a:srgbClr val="212121"/>
              </a:solidFill>
              <a:prstDash val="solid"/>
              <a:round/>
              <a:headEnd len="sm" w="sm" type="none"/>
              <a:tailEnd len="sm" w="sm" type="none"/>
            </a:ln>
          </a:right>
          <a:top>
            <a:ln cap="flat" cmpd="sng" w="9525">
              <a:solidFill>
                <a:srgbClr val="212121"/>
              </a:solidFill>
              <a:prstDash val="solid"/>
              <a:round/>
              <a:headEnd len="sm" w="sm" type="none"/>
              <a:tailEnd len="sm" w="sm" type="none"/>
            </a:ln>
          </a:top>
          <a:bottom>
            <a:ln cap="flat" cmpd="sng" w="9525">
              <a:solidFill>
                <a:srgbClr val="21212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rgbClr val="FFFFFF"/>
      </a:tcTxStyle>
      <a:tcStyle>
        <a:tcBdr>
          <a:left>
            <a:ln cap="flat" cmpd="sng" w="9525">
              <a:solidFill>
                <a:srgbClr val="212121"/>
              </a:solidFill>
              <a:prstDash val="solid"/>
              <a:round/>
              <a:headEnd len="sm" w="sm" type="none"/>
              <a:tailEnd len="sm" w="sm" type="none"/>
            </a:ln>
          </a:left>
          <a:right>
            <a:ln cap="flat" cmpd="sng" w="9525">
              <a:solidFill>
                <a:srgbClr val="212121"/>
              </a:solidFill>
              <a:prstDash val="solid"/>
              <a:round/>
              <a:headEnd len="sm" w="sm" type="none"/>
              <a:tailEnd len="sm" w="sm" type="none"/>
            </a:ln>
          </a:right>
          <a:top>
            <a:ln cap="flat" cmpd="sng" w="9525">
              <a:solidFill>
                <a:srgbClr val="212121"/>
              </a:solidFill>
              <a:prstDash val="solid"/>
              <a:round/>
              <a:headEnd len="sm" w="sm" type="none"/>
              <a:tailEnd len="sm" w="sm" type="none"/>
            </a:ln>
          </a:top>
          <a:bottom>
            <a:ln cap="flat" cmpd="sng" w="9525">
              <a:solidFill>
                <a:srgbClr val="FFFFFF"/>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21212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42" Type="http://schemas.openxmlformats.org/officeDocument/2006/relationships/slide" Target="slides/slide36.xml"/><Relationship Id="rId47" Type="http://schemas.openxmlformats.org/officeDocument/2006/relationships/font" Target="fonts/PlayfairDisplay-regular.fntdata"/><Relationship Id="rId63" Type="http://schemas.openxmlformats.org/officeDocument/2006/relationships/font" Target="fonts/Questrial-regular.fntdata"/><Relationship Id="rId21" Type="http://schemas.openxmlformats.org/officeDocument/2006/relationships/slide" Target="slides/slide15.xml"/><Relationship Id="rId68" Type="http://schemas.openxmlformats.org/officeDocument/2006/relationships/customXml" Target="../customXml/item1.xml"/><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slide" Target="slides/slide39.xml"/><Relationship Id="rId32" Type="http://schemas.openxmlformats.org/officeDocument/2006/relationships/slide" Target="slides/slide26.xml"/><Relationship Id="rId37" Type="http://schemas.openxmlformats.org/officeDocument/2006/relationships/slide" Target="slides/slide31.xml"/><Relationship Id="rId66" Type="http://schemas.openxmlformats.org/officeDocument/2006/relationships/font" Target="fonts/OpenSans-italic.fntdata"/><Relationship Id="rId24" Type="http://schemas.openxmlformats.org/officeDocument/2006/relationships/slide" Target="slides/slide18.xml"/><Relationship Id="rId53" Type="http://schemas.openxmlformats.org/officeDocument/2006/relationships/font" Target="fonts/Montserrat-italic.fntdata"/><Relationship Id="rId11" Type="http://schemas.openxmlformats.org/officeDocument/2006/relationships/slide" Target="slides/slide5.xml"/><Relationship Id="rId58" Type="http://schemas.openxmlformats.org/officeDocument/2006/relationships/font" Target="fonts/Lato-boldItalic.fntdata"/><Relationship Id="rId5" Type="http://schemas.openxmlformats.org/officeDocument/2006/relationships/slideMaster" Target="slideMasters/slideMaster1.xml"/><Relationship Id="rId61" Type="http://schemas.openxmlformats.org/officeDocument/2006/relationships/font" Target="fonts/MontserratMedium-italic.fntdata"/><Relationship Id="rId19" Type="http://schemas.openxmlformats.org/officeDocument/2006/relationships/slide" Target="slides/slide13.xml"/><Relationship Id="rId43" Type="http://schemas.openxmlformats.org/officeDocument/2006/relationships/slide" Target="slides/slide37.xml"/><Relationship Id="rId48" Type="http://schemas.openxmlformats.org/officeDocument/2006/relationships/font" Target="fonts/PlayfairDisplay-bold.fntdata"/><Relationship Id="rId30" Type="http://schemas.openxmlformats.org/officeDocument/2006/relationships/slide" Target="slides/slide24.xml"/><Relationship Id="rId35" Type="http://schemas.openxmlformats.org/officeDocument/2006/relationships/slide" Target="slides/slide29.xml"/><Relationship Id="rId64" Type="http://schemas.openxmlformats.org/officeDocument/2006/relationships/font" Target="fonts/OpenSans-regular.fntdata"/><Relationship Id="rId22" Type="http://schemas.openxmlformats.org/officeDocument/2006/relationships/slide" Target="slides/slide16.xml"/><Relationship Id="rId27" Type="http://schemas.openxmlformats.org/officeDocument/2006/relationships/slide" Target="slides/slide21.xml"/><Relationship Id="rId56" Type="http://schemas.openxmlformats.org/officeDocument/2006/relationships/font" Target="fonts/Lato-bold.fntdata"/><Relationship Id="rId14" Type="http://schemas.openxmlformats.org/officeDocument/2006/relationships/slide" Target="slides/slide8.xml"/><Relationship Id="rId69" Type="http://schemas.openxmlformats.org/officeDocument/2006/relationships/customXml" Target="../customXml/item2.xml"/><Relationship Id="rId8" Type="http://schemas.openxmlformats.org/officeDocument/2006/relationships/slide" Target="slides/slide2.xml"/><Relationship Id="rId51" Type="http://schemas.openxmlformats.org/officeDocument/2006/relationships/font" Target="fonts/Montserrat-regular.fntdata"/><Relationship Id="rId3" Type="http://schemas.openxmlformats.org/officeDocument/2006/relationships/presProps" Target="presProps.xml"/><Relationship Id="rId46" Type="http://schemas.openxmlformats.org/officeDocument/2006/relationships/slide" Target="slides/slide40.xml"/><Relationship Id="rId33" Type="http://schemas.openxmlformats.org/officeDocument/2006/relationships/slide" Target="slides/slide27.xml"/><Relationship Id="rId38" Type="http://schemas.openxmlformats.org/officeDocument/2006/relationships/slide" Target="slides/slide32.xml"/><Relationship Id="rId67" Type="http://schemas.openxmlformats.org/officeDocument/2006/relationships/font" Target="fonts/OpenSans-boldItalic.fntdata"/><Relationship Id="rId25" Type="http://schemas.openxmlformats.org/officeDocument/2006/relationships/slide" Target="slides/slide19.xml"/><Relationship Id="rId12" Type="http://schemas.openxmlformats.org/officeDocument/2006/relationships/slide" Target="slides/slide6.xml"/><Relationship Id="rId59" Type="http://schemas.openxmlformats.org/officeDocument/2006/relationships/font" Target="fonts/MontserratMedium-regular.fntdata"/><Relationship Id="rId17" Type="http://schemas.openxmlformats.org/officeDocument/2006/relationships/slide" Target="slides/slide11.xml"/><Relationship Id="rId41" Type="http://schemas.openxmlformats.org/officeDocument/2006/relationships/slide" Target="slides/slide35.xml"/><Relationship Id="rId62" Type="http://schemas.openxmlformats.org/officeDocument/2006/relationships/font" Target="fonts/MontserratMedium-boldItalic.fntdata"/><Relationship Id="rId20" Type="http://schemas.openxmlformats.org/officeDocument/2006/relationships/slide" Target="slides/slide14.xml"/><Relationship Id="rId54" Type="http://schemas.openxmlformats.org/officeDocument/2006/relationships/font" Target="fonts/Montserrat-boldItalic.fntdata"/><Relationship Id="rId70" Type="http://schemas.openxmlformats.org/officeDocument/2006/relationships/customXml" Target="../customXml/item3.xml"/><Relationship Id="rId1" Type="http://schemas.openxmlformats.org/officeDocument/2006/relationships/theme" Target="theme/theme1.xml"/><Relationship Id="rId6" Type="http://schemas.openxmlformats.org/officeDocument/2006/relationships/notesMaster" Target="notesMasters/notesMaster1.xml"/><Relationship Id="rId49" Type="http://schemas.openxmlformats.org/officeDocument/2006/relationships/font" Target="fonts/PlayfairDisplay-italic.fntdata"/><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57" Type="http://schemas.openxmlformats.org/officeDocument/2006/relationships/font" Target="fonts/Lato-italic.fntdata"/><Relationship Id="rId15" Type="http://schemas.openxmlformats.org/officeDocument/2006/relationships/slide" Target="slides/slide9.xml"/><Relationship Id="rId44" Type="http://schemas.openxmlformats.org/officeDocument/2006/relationships/slide" Target="slides/slide38.xml"/><Relationship Id="rId31" Type="http://schemas.openxmlformats.org/officeDocument/2006/relationships/slide" Target="slides/slide25.xml"/><Relationship Id="rId65" Type="http://schemas.openxmlformats.org/officeDocument/2006/relationships/font" Target="fonts/OpenSans-bold.fntdata"/><Relationship Id="rId60" Type="http://schemas.openxmlformats.org/officeDocument/2006/relationships/font" Target="fonts/MontserratMedium-bold.fntdata"/><Relationship Id="rId52" Type="http://schemas.openxmlformats.org/officeDocument/2006/relationships/font" Target="fonts/Montserrat-bold.fntdata"/><Relationship Id="rId10" Type="http://schemas.openxmlformats.org/officeDocument/2006/relationships/slide" Target="slides/slide4.xml"/><Relationship Id="rId4" Type="http://schemas.openxmlformats.org/officeDocument/2006/relationships/tableStyles" Target="tableStyles.xml"/><Relationship Id="rId9" Type="http://schemas.openxmlformats.org/officeDocument/2006/relationships/slide" Target="slides/slide3.xml"/><Relationship Id="rId39" Type="http://schemas.openxmlformats.org/officeDocument/2006/relationships/slide" Target="slides/slide33.xml"/><Relationship Id="rId13" Type="http://schemas.openxmlformats.org/officeDocument/2006/relationships/slide" Target="slides/slide7.xml"/><Relationship Id="rId18" Type="http://schemas.openxmlformats.org/officeDocument/2006/relationships/slide" Target="slides/slide12.xml"/><Relationship Id="rId34" Type="http://schemas.openxmlformats.org/officeDocument/2006/relationships/slide" Target="slides/slide28.xml"/><Relationship Id="rId50" Type="http://schemas.openxmlformats.org/officeDocument/2006/relationships/font" Target="fonts/PlayfairDisplay-boldItalic.fntdata"/><Relationship Id="rId55"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3b8d0c5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3b8d0c5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fad930e611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fad930e611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2b9e7331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2b9e7331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f53d884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f53d884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ad930e611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ad930e611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ad930e611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ad930e611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ad930e611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ad930e611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ad930e611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fad930e611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fb4cac947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fb4cac947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fad930e61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fad930e61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fb4cac94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fb4cac94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434f3bc2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434f3bc2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fad930e611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fad930e611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fb4cac947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fb4cac947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fad930e611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fad930e611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53bb11a4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53bb11a4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f9e3d1870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f9e3d1870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04c300a1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04c300a1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fad930e611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fad930e611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153b8d0c5b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153b8d0c5b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153b8d0c5b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153b8d0c5b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53b8d0c5b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53b8d0c5b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34f3bc24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34f3bc24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53b8d0c5b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53b8d0c5b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0465d58f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20465d58f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153b8d0c5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53b8d0c5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53b8d0c5b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53b8d0c5b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53b8d0c5b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53b8d0c5b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434f3bc2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434f3bc2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434f3bc24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434f3bc24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434f3bc2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434f3bc2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434f3bc24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434f3bc24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434f3bc24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1434f3bc24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7cb1c8bed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7cb1c8bed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fb4cac947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fb4cac947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7cb1c8bed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7cb1c8be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34f3bc24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434f3bc24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fad930e61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fad930e611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fb4cac94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fb4cac94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0" y="490"/>
            <a:ext cx="5153705" cy="5134399"/>
            <a:chOff x="0" y="75"/>
            <a:chExt cx="5153705" cy="5152950"/>
          </a:xfrm>
        </p:grpSpPr>
        <p:sp>
          <p:nvSpPr>
            <p:cNvPr id="13" name="Google Shape;13;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1646" y="-75"/>
              <a:ext cx="2299800" cy="2300100"/>
            </a:xfrm>
            <a:prstGeom prst="diagStripe">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652821" y="590035"/>
              <a:ext cx="2300100" cy="2299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8" name="Google Shape;18;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9" name="Google Shape;19;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grpSp>
        <p:nvGrpSpPr>
          <p:cNvPr id="107" name="Google Shape;107;p11"/>
          <p:cNvGrpSpPr/>
          <p:nvPr/>
        </p:nvGrpSpPr>
        <p:grpSpPr>
          <a:xfrm>
            <a:off x="4406400" y="0"/>
            <a:ext cx="4737600" cy="5143065"/>
            <a:chOff x="4406400" y="0"/>
            <a:chExt cx="4737600" cy="5143065"/>
          </a:xfrm>
        </p:grpSpPr>
        <p:sp>
          <p:nvSpPr>
            <p:cNvPr id="108" name="Google Shape;108;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a:off x="6908099" y="2069505"/>
              <a:ext cx="808800" cy="808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5400000">
              <a:off x="7227414" y="3710807"/>
              <a:ext cx="808800" cy="808800"/>
            </a:xfrm>
            <a:prstGeom prst="diagStripe">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7" name="Google Shape;127;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8" name="Google Shape;12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6908099" y="2069505"/>
              <a:ext cx="808800" cy="808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7227414" y="3710807"/>
              <a:ext cx="808800" cy="808800"/>
            </a:xfrm>
            <a:prstGeom prst="diagStripe">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grpSp>
        <p:nvGrpSpPr>
          <p:cNvPr id="43" name="Google Shape;43;p4"/>
          <p:cNvGrpSpPr/>
          <p:nvPr/>
        </p:nvGrpSpPr>
        <p:grpSpPr>
          <a:xfrm>
            <a:off x="0" y="381001"/>
            <a:ext cx="1037850" cy="1016287"/>
            <a:chOff x="0" y="381001"/>
            <a:chExt cx="1037850" cy="1016287"/>
          </a:xfrm>
        </p:grpSpPr>
        <p:sp>
          <p:nvSpPr>
            <p:cNvPr id="44" name="Google Shape;44;p4"/>
            <p:cNvSpPr/>
            <p:nvPr/>
          </p:nvSpPr>
          <p:spPr>
            <a:xfrm rot="-5400000">
              <a:off x="0" y="381001"/>
              <a:ext cx="808800" cy="808800"/>
            </a:xfrm>
            <a:prstGeom prst="diagStripe">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flipH="1">
              <a:off x="229050" y="588489"/>
              <a:ext cx="808800" cy="808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7" name="Google Shape;47;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8" name="Google Shape;48;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grpSp>
        <p:nvGrpSpPr>
          <p:cNvPr id="50" name="Google Shape;50;p5"/>
          <p:cNvGrpSpPr/>
          <p:nvPr/>
        </p:nvGrpSpPr>
        <p:grpSpPr>
          <a:xfrm>
            <a:off x="0" y="381001"/>
            <a:ext cx="1037850" cy="1016287"/>
            <a:chOff x="0" y="381001"/>
            <a:chExt cx="1037850" cy="1016287"/>
          </a:xfrm>
        </p:grpSpPr>
        <p:sp>
          <p:nvSpPr>
            <p:cNvPr id="51" name="Google Shape;51;p5"/>
            <p:cNvSpPr/>
            <p:nvPr/>
          </p:nvSpPr>
          <p:spPr>
            <a:xfrm rot="-5400000">
              <a:off x="0" y="381001"/>
              <a:ext cx="808800" cy="808800"/>
            </a:xfrm>
            <a:prstGeom prst="diagStripe">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flipH="1">
              <a:off x="229050" y="588489"/>
              <a:ext cx="808800" cy="808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4" name="Google Shape;54;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 name="Google Shape;5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6"/>
          <p:cNvGrpSpPr/>
          <p:nvPr/>
        </p:nvGrpSpPr>
        <p:grpSpPr>
          <a:xfrm>
            <a:off x="0" y="381001"/>
            <a:ext cx="1037850" cy="1016287"/>
            <a:chOff x="0" y="381001"/>
            <a:chExt cx="1037850" cy="1016287"/>
          </a:xfrm>
        </p:grpSpPr>
        <p:sp>
          <p:nvSpPr>
            <p:cNvPr id="59" name="Google Shape;59;p6"/>
            <p:cNvSpPr/>
            <p:nvPr/>
          </p:nvSpPr>
          <p:spPr>
            <a:xfrm rot="-5400000">
              <a:off x="0" y="381001"/>
              <a:ext cx="808800" cy="808800"/>
            </a:xfrm>
            <a:prstGeom prst="diagStripe">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flipH="1">
              <a:off x="229050" y="588489"/>
              <a:ext cx="808800" cy="808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2" name="Google Shape;6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grpSp>
        <p:nvGrpSpPr>
          <p:cNvPr id="64" name="Google Shape;64;p7"/>
          <p:cNvGrpSpPr/>
          <p:nvPr/>
        </p:nvGrpSpPr>
        <p:grpSpPr>
          <a:xfrm>
            <a:off x="0" y="381001"/>
            <a:ext cx="1037850" cy="1016287"/>
            <a:chOff x="0" y="381001"/>
            <a:chExt cx="1037850" cy="1016287"/>
          </a:xfrm>
        </p:grpSpPr>
        <p:sp>
          <p:nvSpPr>
            <p:cNvPr id="65" name="Google Shape;65;p7"/>
            <p:cNvSpPr/>
            <p:nvPr/>
          </p:nvSpPr>
          <p:spPr>
            <a:xfrm rot="-5400000">
              <a:off x="0" y="381001"/>
              <a:ext cx="808800" cy="808800"/>
            </a:xfrm>
            <a:prstGeom prst="diagStripe">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
            <p:cNvSpPr/>
            <p:nvPr/>
          </p:nvSpPr>
          <p:spPr>
            <a:xfrm flipH="1">
              <a:off x="229050" y="588489"/>
              <a:ext cx="808800" cy="808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8" name="Google Shape;68;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grpSp>
        <p:nvGrpSpPr>
          <p:cNvPr id="71" name="Google Shape;71;p8"/>
          <p:cNvGrpSpPr/>
          <p:nvPr/>
        </p:nvGrpSpPr>
        <p:grpSpPr>
          <a:xfrm>
            <a:off x="4406400" y="0"/>
            <a:ext cx="4737600" cy="5143500"/>
            <a:chOff x="4406400" y="0"/>
            <a:chExt cx="4737600" cy="5143500"/>
          </a:xfrm>
        </p:grpSpPr>
        <p:sp>
          <p:nvSpPr>
            <p:cNvPr id="72" name="Google Shape;72;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6908099" y="2069680"/>
              <a:ext cx="808800" cy="808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7227414" y="3711189"/>
              <a:ext cx="808800" cy="808800"/>
            </a:xfrm>
            <a:prstGeom prst="diagStripe">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grpSp>
        <p:nvGrpSpPr>
          <p:cNvPr id="93" name="Google Shape;93;p9"/>
          <p:cNvGrpSpPr/>
          <p:nvPr/>
        </p:nvGrpSpPr>
        <p:grpSpPr>
          <a:xfrm>
            <a:off x="0" y="381001"/>
            <a:ext cx="1037850" cy="1016287"/>
            <a:chOff x="0" y="381001"/>
            <a:chExt cx="1037850" cy="1016287"/>
          </a:xfrm>
        </p:grpSpPr>
        <p:sp>
          <p:nvSpPr>
            <p:cNvPr id="94" name="Google Shape;94;p9"/>
            <p:cNvSpPr/>
            <p:nvPr/>
          </p:nvSpPr>
          <p:spPr>
            <a:xfrm rot="-5400000">
              <a:off x="0" y="381001"/>
              <a:ext cx="808800" cy="808800"/>
            </a:xfrm>
            <a:prstGeom prst="diagStripe">
              <a:avLst>
                <a:gd fmla="val 50000" name="adj"/>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flipH="1">
              <a:off x="229050" y="588489"/>
              <a:ext cx="808800" cy="808800"/>
            </a:xfrm>
            <a:prstGeom prst="diagStrip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7" name="Google Shape;97;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8" name="Google Shape;98;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grpSp>
        <p:nvGrpSpPr>
          <p:cNvPr id="101" name="Google Shape;101;p10"/>
          <p:cNvGrpSpPr/>
          <p:nvPr/>
        </p:nvGrpSpPr>
        <p:grpSpPr>
          <a:xfrm>
            <a:off x="0" y="4128572"/>
            <a:ext cx="698925" cy="684657"/>
            <a:chOff x="0" y="3785672"/>
            <a:chExt cx="698925" cy="684657"/>
          </a:xfrm>
        </p:grpSpPr>
        <p:sp>
          <p:nvSpPr>
            <p:cNvPr id="102" name="Google Shape;102;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5" name="Google Shape;10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6200" y="4792125"/>
            <a:ext cx="971290" cy="2751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hyperlink" Target="mailto:tHRive@accionlabs.com" TargetMode="External"/><Relationship Id="rId10" Type="http://schemas.openxmlformats.org/officeDocument/2006/relationships/hyperlink" Target="mailto:india_accounts@accionlabs.com" TargetMode="External"/><Relationship Id="rId13" Type="http://schemas.openxmlformats.org/officeDocument/2006/relationships/hyperlink" Target="mailto:travel_desk@accionlabs.com" TargetMode="External"/><Relationship Id="rId12" Type="http://schemas.openxmlformats.org/officeDocument/2006/relationships/hyperlink" Target="mailto:narendra.ryali@accionlabs.com" TargetMode="External"/><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mailto:Corp_hr@accionlabs.com" TargetMode="External"/><Relationship Id="rId4" Type="http://schemas.openxmlformats.org/officeDocument/2006/relationships/hyperlink" Target="mailto:Corp_hr@accionlabs.com" TargetMode="External"/><Relationship Id="rId9" Type="http://schemas.openxmlformats.org/officeDocument/2006/relationships/hyperlink" Target="mailto:payroll@accionlabs.com" TargetMode="External"/><Relationship Id="rId15" Type="http://schemas.openxmlformats.org/officeDocument/2006/relationships/hyperlink" Target="mailto:rewards@accionlabs.com" TargetMode="External"/><Relationship Id="rId14" Type="http://schemas.openxmlformats.org/officeDocument/2006/relationships/hyperlink" Target="mailto:rmg@accionlabs.com" TargetMode="External"/><Relationship Id="rId17" Type="http://schemas.openxmlformats.org/officeDocument/2006/relationships/hyperlink" Target="mailto:helpdesk@accionlabs.com" TargetMode="External"/><Relationship Id="rId16" Type="http://schemas.openxmlformats.org/officeDocument/2006/relationships/hyperlink" Target="mailto:referrals@accionlabs.com" TargetMode="External"/><Relationship Id="rId5" Type="http://schemas.openxmlformats.org/officeDocument/2006/relationships/hyperlink" Target="mailto:biz_hr@accionlabs.com" TargetMode="External"/><Relationship Id="rId6" Type="http://schemas.openxmlformats.org/officeDocument/2006/relationships/hyperlink" Target="mailto:learning@accionlabs.com" TargetMode="External"/><Relationship Id="rId18" Type="http://schemas.openxmlformats.org/officeDocument/2006/relationships/hyperlink" Target="mailto:admin.india@accionlabs.com" TargetMode="External"/><Relationship Id="rId7" Type="http://schemas.openxmlformats.org/officeDocument/2006/relationships/hyperlink" Target="mailto:tribhuvan.thakur@accionlabs.com" TargetMode="External"/><Relationship Id="rId8" Type="http://schemas.openxmlformats.org/officeDocument/2006/relationships/hyperlink" Target="mailto:Roshni.das@accionlabs.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www.accionlabs.com/" TargetMode="External"/><Relationship Id="rId4" Type="http://schemas.openxmlformats.org/officeDocument/2006/relationships/hyperlink" Target="https://hcm44.sapsf.com/sf/start?_s.crb=v1ESNYyRnMdosVZOgoGeqCcCOhik4EtyEt2jU1EEfG0%253d#Shell-home" TargetMode="External"/><Relationship Id="rId5" Type="http://schemas.openxmlformats.org/officeDocument/2006/relationships/hyperlink" Target="https://drive.google.com/file/d/1dciTpdVPLQYTBIoBTl2yitG9tAGRIRxf/view?usp=sharing" TargetMode="External"/><Relationship Id="rId6" Type="http://schemas.openxmlformats.org/officeDocument/2006/relationships/hyperlink" Target="https://drive.google.com/drive/folders/1riwx7R18WNT4CESaiInhVEKpUfnl02sP?usp=sharing" TargetMode="External"/><Relationship Id="rId7" Type="http://schemas.openxmlformats.org/officeDocument/2006/relationships/hyperlink" Target="https://intranet.accionlabs.com/presales/#/user" TargetMode="External"/><Relationship Id="rId8" Type="http://schemas.openxmlformats.org/officeDocument/2006/relationships/hyperlink" Target="https://jam44.sapjam.com/hom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1" Type="http://schemas.openxmlformats.org/officeDocument/2006/relationships/slide" Target="/ppt/slides/slide24.xml"/><Relationship Id="rId10" Type="http://schemas.openxmlformats.org/officeDocument/2006/relationships/slide" Target="/ppt/slides/slide22.xml"/><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slide" Target="/ppt/slides/slide8.xml"/><Relationship Id="rId4" Type="http://schemas.openxmlformats.org/officeDocument/2006/relationships/slide" Target="/ppt/slides/slide13.xml"/><Relationship Id="rId9" Type="http://schemas.openxmlformats.org/officeDocument/2006/relationships/slide" Target="/ppt/slides/slide20.xml"/><Relationship Id="rId5" Type="http://schemas.openxmlformats.org/officeDocument/2006/relationships/slide" Target="/ppt/slides/slide15.xml"/><Relationship Id="rId6" Type="http://schemas.openxmlformats.org/officeDocument/2006/relationships/slide" Target="/ppt/slides/slide16.xml"/><Relationship Id="rId7" Type="http://schemas.openxmlformats.org/officeDocument/2006/relationships/slide" Target="/ppt/slides/slide18.xml"/><Relationship Id="rId8" Type="http://schemas.openxmlformats.org/officeDocument/2006/relationships/slide" Target="/ppt/slides/slide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MANAGER’S HANDBOOK</a:t>
            </a:r>
            <a:endParaRPr/>
          </a:p>
        </p:txBody>
      </p:sp>
      <p:sp>
        <p:nvSpPr>
          <p:cNvPr id="136" name="Google Shape;136;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2"/>
          <p:cNvSpPr txBox="1"/>
          <p:nvPr/>
        </p:nvSpPr>
        <p:spPr>
          <a:xfrm>
            <a:off x="1466675" y="3443350"/>
            <a:ext cx="2618100" cy="8373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Agile SDLC process - changes, bugs, enhancements</a:t>
            </a:r>
            <a:endParaRPr sz="1000">
              <a:solidFill>
                <a:schemeClr val="lt1"/>
              </a:solidFill>
              <a:latin typeface="Questrial"/>
              <a:ea typeface="Questrial"/>
              <a:cs typeface="Questrial"/>
              <a:sym typeface="Questrial"/>
            </a:endParaRPr>
          </a:p>
          <a:p>
            <a:pPr indent="-292100" lvl="0" marL="45720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QA process - manual</a:t>
            </a:r>
            <a:endParaRPr sz="1000">
              <a:solidFill>
                <a:schemeClr val="lt1"/>
              </a:solidFill>
              <a:latin typeface="Questrial"/>
              <a:ea typeface="Questrial"/>
              <a:cs typeface="Questrial"/>
              <a:sym typeface="Questrial"/>
            </a:endParaRPr>
          </a:p>
          <a:p>
            <a:pPr indent="-292100" lvl="0" marL="45720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QA process - automation</a:t>
            </a:r>
            <a:endParaRPr sz="1000">
              <a:solidFill>
                <a:schemeClr val="lt1"/>
              </a:solidFill>
              <a:latin typeface="Questrial"/>
              <a:ea typeface="Questrial"/>
              <a:cs typeface="Questrial"/>
              <a:sym typeface="Questrial"/>
            </a:endParaRPr>
          </a:p>
          <a:p>
            <a:pPr indent="-292100" lvl="0" marL="45720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Version control process</a:t>
            </a:r>
            <a:endParaRPr sz="1000">
              <a:solidFill>
                <a:schemeClr val="lt1"/>
              </a:solidFill>
              <a:latin typeface="Questrial"/>
              <a:ea typeface="Questrial"/>
              <a:cs typeface="Questrial"/>
              <a:sym typeface="Questrial"/>
            </a:endParaRPr>
          </a:p>
          <a:p>
            <a:pPr indent="-292100" lvl="0" marL="45720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Build process</a:t>
            </a:r>
            <a:endParaRPr sz="1000">
              <a:solidFill>
                <a:schemeClr val="lt1"/>
              </a:solidFill>
              <a:latin typeface="Questrial"/>
              <a:ea typeface="Questrial"/>
              <a:cs typeface="Questrial"/>
              <a:sym typeface="Questrial"/>
            </a:endParaRPr>
          </a:p>
          <a:p>
            <a:pPr indent="-292100" lvl="0" marL="45720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Deployment / release process</a:t>
            </a:r>
            <a:endParaRPr sz="1000">
              <a:solidFill>
                <a:schemeClr val="lt1"/>
              </a:solidFill>
              <a:latin typeface="Questrial"/>
              <a:ea typeface="Questrial"/>
              <a:cs typeface="Questrial"/>
              <a:sym typeface="Questrial"/>
            </a:endParaRPr>
          </a:p>
          <a:p>
            <a:pPr indent="-292100" lvl="0" marL="45720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Status/Time Reporting process</a:t>
            </a:r>
            <a:endParaRPr sz="1000">
              <a:solidFill>
                <a:schemeClr val="lt1"/>
              </a:solidFill>
              <a:latin typeface="Questrial"/>
              <a:ea typeface="Questrial"/>
              <a:cs typeface="Questrial"/>
              <a:sym typeface="Questrial"/>
            </a:endParaRPr>
          </a:p>
          <a:p>
            <a:pPr indent="-292100" lvl="0" marL="45720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Tools training</a:t>
            </a:r>
            <a:endParaRPr sz="1000">
              <a:solidFill>
                <a:schemeClr val="lt1"/>
              </a:solidFill>
              <a:latin typeface="Questrial"/>
              <a:ea typeface="Questrial"/>
              <a:cs typeface="Questrial"/>
              <a:sym typeface="Questrial"/>
            </a:endParaRPr>
          </a:p>
          <a:p>
            <a:pPr indent="-292100" lvl="0" marL="45720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Project Repository - review</a:t>
            </a:r>
            <a:endParaRPr sz="1000">
              <a:solidFill>
                <a:schemeClr val="lt1"/>
              </a:solidFill>
              <a:latin typeface="Questrial"/>
              <a:ea typeface="Questrial"/>
              <a:cs typeface="Questrial"/>
              <a:sym typeface="Questrial"/>
            </a:endParaRPr>
          </a:p>
        </p:txBody>
      </p:sp>
      <p:sp>
        <p:nvSpPr>
          <p:cNvPr id="253" name="Google Shape;253;p22"/>
          <p:cNvSpPr txBox="1"/>
          <p:nvPr/>
        </p:nvSpPr>
        <p:spPr>
          <a:xfrm>
            <a:off x="1827842" y="3098650"/>
            <a:ext cx="10014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Questrial"/>
                <a:ea typeface="Questrial"/>
                <a:cs typeface="Questrial"/>
                <a:sym typeface="Questrial"/>
              </a:rPr>
              <a:t>Process</a:t>
            </a:r>
            <a:endParaRPr>
              <a:solidFill>
                <a:schemeClr val="lt1"/>
              </a:solidFill>
              <a:latin typeface="Questrial"/>
              <a:ea typeface="Questrial"/>
              <a:cs typeface="Questrial"/>
              <a:sym typeface="Questrial"/>
            </a:endParaRPr>
          </a:p>
        </p:txBody>
      </p:sp>
      <p:sp>
        <p:nvSpPr>
          <p:cNvPr id="254" name="Google Shape;254;p22"/>
          <p:cNvSpPr txBox="1"/>
          <p:nvPr/>
        </p:nvSpPr>
        <p:spPr>
          <a:xfrm>
            <a:off x="6384300" y="1843150"/>
            <a:ext cx="2388900" cy="8373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Workstreams</a:t>
            </a:r>
            <a:endParaRPr sz="1000">
              <a:solidFill>
                <a:schemeClr val="lt1"/>
              </a:solidFill>
              <a:latin typeface="Questrial"/>
              <a:ea typeface="Questrial"/>
              <a:cs typeface="Questrial"/>
              <a:sym typeface="Questrial"/>
            </a:endParaRPr>
          </a:p>
          <a:p>
            <a:pPr indent="-292100" lvl="0" marL="45720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Key Initiatives</a:t>
            </a:r>
            <a:endParaRPr sz="1000">
              <a:solidFill>
                <a:schemeClr val="lt1"/>
              </a:solidFill>
              <a:latin typeface="Questrial"/>
              <a:ea typeface="Questrial"/>
              <a:cs typeface="Questrial"/>
              <a:sym typeface="Questrial"/>
            </a:endParaRPr>
          </a:p>
          <a:p>
            <a:pPr indent="-292100" lvl="0" marL="45720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Application Specific Domain Knowledge Transition</a:t>
            </a:r>
            <a:endParaRPr sz="1000">
              <a:solidFill>
                <a:schemeClr val="lt1"/>
              </a:solidFill>
              <a:latin typeface="Questrial"/>
              <a:ea typeface="Questrial"/>
              <a:cs typeface="Questrial"/>
              <a:sym typeface="Questrial"/>
            </a:endParaRPr>
          </a:p>
          <a:p>
            <a:pPr indent="-292100" lvl="0" marL="45720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Past and Current projects</a:t>
            </a:r>
            <a:endParaRPr sz="1000">
              <a:solidFill>
                <a:schemeClr val="lt1"/>
              </a:solidFill>
              <a:latin typeface="Questrial"/>
              <a:ea typeface="Questrial"/>
              <a:cs typeface="Questrial"/>
              <a:sym typeface="Questrial"/>
            </a:endParaRPr>
          </a:p>
          <a:p>
            <a:pPr indent="-292100" lvl="0" marL="45720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Projects roadmap</a:t>
            </a:r>
            <a:endParaRPr sz="1000">
              <a:solidFill>
                <a:schemeClr val="lt1"/>
              </a:solidFill>
              <a:latin typeface="Questrial"/>
              <a:ea typeface="Questrial"/>
              <a:cs typeface="Questrial"/>
              <a:sym typeface="Questrial"/>
            </a:endParaRPr>
          </a:p>
        </p:txBody>
      </p:sp>
      <p:sp>
        <p:nvSpPr>
          <p:cNvPr id="255" name="Google Shape;255;p22"/>
          <p:cNvSpPr txBox="1"/>
          <p:nvPr/>
        </p:nvSpPr>
        <p:spPr>
          <a:xfrm>
            <a:off x="6745467" y="1498450"/>
            <a:ext cx="10014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Questrial"/>
                <a:ea typeface="Questrial"/>
                <a:cs typeface="Questrial"/>
                <a:sym typeface="Questrial"/>
              </a:rPr>
              <a:t>Projects</a:t>
            </a:r>
            <a:endParaRPr>
              <a:solidFill>
                <a:schemeClr val="lt1"/>
              </a:solidFill>
              <a:latin typeface="Questrial"/>
              <a:ea typeface="Questrial"/>
              <a:cs typeface="Questrial"/>
              <a:sym typeface="Questrial"/>
            </a:endParaRPr>
          </a:p>
        </p:txBody>
      </p:sp>
      <p:cxnSp>
        <p:nvCxnSpPr>
          <p:cNvPr id="256" name="Google Shape;256;p22"/>
          <p:cNvCxnSpPr/>
          <p:nvPr/>
        </p:nvCxnSpPr>
        <p:spPr>
          <a:xfrm flipH="1" rot="10800000">
            <a:off x="297689" y="1514501"/>
            <a:ext cx="8681100" cy="33300"/>
          </a:xfrm>
          <a:prstGeom prst="straightConnector1">
            <a:avLst/>
          </a:prstGeom>
          <a:noFill/>
          <a:ln cap="flat" cmpd="sng" w="9525">
            <a:solidFill>
              <a:srgbClr val="595959"/>
            </a:solidFill>
            <a:prstDash val="dash"/>
            <a:round/>
            <a:headEnd len="med" w="med" type="none"/>
            <a:tailEnd len="med" w="med" type="none"/>
          </a:ln>
        </p:spPr>
      </p:cxnSp>
      <p:sp>
        <p:nvSpPr>
          <p:cNvPr id="257" name="Google Shape;257;p22"/>
          <p:cNvSpPr txBox="1"/>
          <p:nvPr/>
        </p:nvSpPr>
        <p:spPr>
          <a:xfrm>
            <a:off x="512750" y="1190225"/>
            <a:ext cx="3964800" cy="3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Montserrat"/>
                <a:ea typeface="Montserrat"/>
                <a:cs typeface="Montserrat"/>
                <a:sym typeface="Montserrat"/>
              </a:rPr>
              <a:t>POST ONBOARDING - </a:t>
            </a:r>
            <a:r>
              <a:rPr lang="en" sz="1200">
                <a:solidFill>
                  <a:schemeClr val="lt1"/>
                </a:solidFill>
                <a:latin typeface="Montserrat"/>
                <a:ea typeface="Montserrat"/>
                <a:cs typeface="Montserrat"/>
                <a:sym typeface="Montserrat"/>
              </a:rPr>
              <a:t>5P INDUCTION MODEL</a:t>
            </a:r>
            <a:endParaRPr sz="1200">
              <a:solidFill>
                <a:schemeClr val="lt1"/>
              </a:solidFill>
              <a:latin typeface="Montserrat"/>
              <a:ea typeface="Montserrat"/>
              <a:cs typeface="Montserrat"/>
              <a:sym typeface="Montserrat"/>
            </a:endParaRPr>
          </a:p>
        </p:txBody>
      </p:sp>
      <p:sp>
        <p:nvSpPr>
          <p:cNvPr id="258" name="Google Shape;258;p22"/>
          <p:cNvSpPr txBox="1"/>
          <p:nvPr/>
        </p:nvSpPr>
        <p:spPr>
          <a:xfrm>
            <a:off x="457200" y="1766950"/>
            <a:ext cx="2950500" cy="1176600"/>
          </a:xfrm>
          <a:prstGeom prst="rect">
            <a:avLst/>
          </a:prstGeom>
          <a:noFill/>
          <a:ln>
            <a:noFill/>
          </a:ln>
        </p:spPr>
        <p:txBody>
          <a:bodyPr anchorCtr="0" anchor="t" bIns="91425" lIns="91425" spcFirstLastPara="1" rIns="91425" wrap="square" tIns="91425">
            <a:noAutofit/>
          </a:bodyPr>
          <a:lstStyle/>
          <a:p>
            <a:pPr indent="-177800" lvl="0" marL="17145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Company Overview</a:t>
            </a:r>
            <a:endParaRPr sz="1000">
              <a:solidFill>
                <a:schemeClr val="lt1"/>
              </a:solidFill>
              <a:latin typeface="Questrial"/>
              <a:ea typeface="Questrial"/>
              <a:cs typeface="Questrial"/>
              <a:sym typeface="Questrial"/>
            </a:endParaRPr>
          </a:p>
          <a:p>
            <a:pPr indent="-177800" lvl="0" marL="17145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Product portfolio / Business values</a:t>
            </a:r>
            <a:endParaRPr sz="1000">
              <a:solidFill>
                <a:schemeClr val="lt1"/>
              </a:solidFill>
              <a:latin typeface="Questrial"/>
              <a:ea typeface="Questrial"/>
              <a:cs typeface="Questrial"/>
              <a:sym typeface="Questrial"/>
            </a:endParaRPr>
          </a:p>
          <a:p>
            <a:pPr indent="-177800" lvl="0" marL="17145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Clients</a:t>
            </a:r>
            <a:endParaRPr sz="1000">
              <a:solidFill>
                <a:schemeClr val="lt1"/>
              </a:solidFill>
              <a:latin typeface="Questrial"/>
              <a:ea typeface="Questrial"/>
              <a:cs typeface="Questrial"/>
              <a:sym typeface="Questrial"/>
            </a:endParaRPr>
          </a:p>
          <a:p>
            <a:pPr indent="-177800" lvl="0" marL="17145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Product overview/demo/journey</a:t>
            </a:r>
            <a:endParaRPr sz="1000">
              <a:solidFill>
                <a:schemeClr val="lt1"/>
              </a:solidFill>
              <a:latin typeface="Questrial"/>
              <a:ea typeface="Questrial"/>
              <a:cs typeface="Questrial"/>
              <a:sym typeface="Questrial"/>
            </a:endParaRPr>
          </a:p>
          <a:p>
            <a:pPr indent="-177800" lvl="0" marL="17145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Domain model</a:t>
            </a:r>
            <a:endParaRPr sz="1000">
              <a:solidFill>
                <a:schemeClr val="lt1"/>
              </a:solidFill>
              <a:latin typeface="Questrial"/>
              <a:ea typeface="Questrial"/>
              <a:cs typeface="Questrial"/>
              <a:sym typeface="Questrial"/>
            </a:endParaRPr>
          </a:p>
          <a:p>
            <a:pPr indent="-177800" lvl="0" marL="17145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Review of User roles/ documentation</a:t>
            </a:r>
            <a:endParaRPr sz="1000">
              <a:solidFill>
                <a:schemeClr val="lt1"/>
              </a:solidFill>
              <a:latin typeface="Questrial"/>
              <a:ea typeface="Questrial"/>
              <a:cs typeface="Questrial"/>
              <a:sym typeface="Questrial"/>
            </a:endParaRPr>
          </a:p>
          <a:p>
            <a:pPr indent="-177800" lvl="0" marL="171450" rtl="0" algn="l">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Self Review of the Demo environment</a:t>
            </a:r>
            <a:endParaRPr sz="1000">
              <a:solidFill>
                <a:schemeClr val="lt1"/>
              </a:solidFill>
              <a:latin typeface="Questrial"/>
              <a:ea typeface="Questrial"/>
              <a:cs typeface="Questrial"/>
              <a:sym typeface="Questrial"/>
            </a:endParaRPr>
          </a:p>
        </p:txBody>
      </p:sp>
      <p:sp>
        <p:nvSpPr>
          <p:cNvPr id="259" name="Google Shape;259;p22"/>
          <p:cNvSpPr txBox="1"/>
          <p:nvPr/>
        </p:nvSpPr>
        <p:spPr>
          <a:xfrm>
            <a:off x="668425" y="1498450"/>
            <a:ext cx="10014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Questrial"/>
                <a:ea typeface="Questrial"/>
                <a:cs typeface="Questrial"/>
                <a:sym typeface="Questrial"/>
              </a:rPr>
              <a:t>Products</a:t>
            </a:r>
            <a:endParaRPr>
              <a:solidFill>
                <a:schemeClr val="lt1"/>
              </a:solidFill>
              <a:latin typeface="Questrial"/>
              <a:ea typeface="Questrial"/>
              <a:cs typeface="Questrial"/>
              <a:sym typeface="Questrial"/>
            </a:endParaRPr>
          </a:p>
        </p:txBody>
      </p:sp>
      <p:sp>
        <p:nvSpPr>
          <p:cNvPr id="260" name="Google Shape;260;p22"/>
          <p:cNvSpPr txBox="1"/>
          <p:nvPr/>
        </p:nvSpPr>
        <p:spPr>
          <a:xfrm>
            <a:off x="3407700" y="1766950"/>
            <a:ext cx="2950500" cy="1373400"/>
          </a:xfrm>
          <a:prstGeom prst="rect">
            <a:avLst/>
          </a:prstGeom>
          <a:noFill/>
          <a:ln>
            <a:noFill/>
          </a:ln>
        </p:spPr>
        <p:txBody>
          <a:bodyPr anchorCtr="0" anchor="t" bIns="91425" lIns="91425" spcFirstLastPara="1" rIns="91425" wrap="square" tIns="91425">
            <a:noAutofit/>
          </a:bodyPr>
          <a:lstStyle/>
          <a:p>
            <a:pPr indent="-177800" lvl="0" marL="1714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Intro meetings:</a:t>
            </a:r>
            <a:endParaRPr sz="1000">
              <a:solidFill>
                <a:schemeClr val="lt1"/>
              </a:solidFill>
              <a:latin typeface="Questrial"/>
              <a:ea typeface="Questrial"/>
              <a:cs typeface="Questrial"/>
              <a:sym typeface="Questrial"/>
            </a:endParaRPr>
          </a:p>
          <a:p>
            <a:pPr indent="-177800" lvl="1" marL="4000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Existing product team</a:t>
            </a:r>
            <a:endParaRPr sz="1000">
              <a:solidFill>
                <a:schemeClr val="lt1"/>
              </a:solidFill>
              <a:latin typeface="Questrial"/>
              <a:ea typeface="Questrial"/>
              <a:cs typeface="Questrial"/>
              <a:sym typeface="Questrial"/>
            </a:endParaRPr>
          </a:p>
          <a:p>
            <a:pPr indent="-177800" lvl="1" marL="4000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Peripheral teams (security, networking, providers etc.)</a:t>
            </a:r>
            <a:endParaRPr sz="1000">
              <a:solidFill>
                <a:schemeClr val="lt1"/>
              </a:solidFill>
              <a:latin typeface="Questrial"/>
              <a:ea typeface="Questrial"/>
              <a:cs typeface="Questrial"/>
              <a:sym typeface="Questrial"/>
            </a:endParaRPr>
          </a:p>
          <a:p>
            <a:pPr indent="-177800" lvl="1" marL="4000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Product management team</a:t>
            </a:r>
            <a:endParaRPr sz="1000">
              <a:solidFill>
                <a:schemeClr val="lt1"/>
              </a:solidFill>
              <a:latin typeface="Questrial"/>
              <a:ea typeface="Questrial"/>
              <a:cs typeface="Questrial"/>
              <a:sym typeface="Questrial"/>
            </a:endParaRPr>
          </a:p>
          <a:p>
            <a:pPr indent="-177800" lvl="1" marL="4000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Business Team</a:t>
            </a:r>
            <a:endParaRPr sz="1000">
              <a:solidFill>
                <a:schemeClr val="lt1"/>
              </a:solidFill>
              <a:latin typeface="Questrial"/>
              <a:ea typeface="Questrial"/>
              <a:cs typeface="Questrial"/>
              <a:sym typeface="Questrial"/>
            </a:endParaRPr>
          </a:p>
          <a:p>
            <a:pPr indent="-177800" lvl="0" marL="1714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Org Chart Review</a:t>
            </a:r>
            <a:endParaRPr sz="1000">
              <a:solidFill>
                <a:schemeClr val="lt1"/>
              </a:solidFill>
              <a:latin typeface="Questrial"/>
              <a:ea typeface="Questrial"/>
              <a:cs typeface="Questrial"/>
              <a:sym typeface="Questrial"/>
            </a:endParaRPr>
          </a:p>
          <a:p>
            <a:pPr indent="-177800" lvl="0" marL="1714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Culture Introduction and Initiation</a:t>
            </a:r>
            <a:endParaRPr sz="1000">
              <a:solidFill>
                <a:schemeClr val="lt1"/>
              </a:solidFill>
              <a:latin typeface="Questrial"/>
              <a:ea typeface="Questrial"/>
              <a:cs typeface="Questrial"/>
              <a:sym typeface="Questrial"/>
            </a:endParaRPr>
          </a:p>
        </p:txBody>
      </p:sp>
      <p:sp>
        <p:nvSpPr>
          <p:cNvPr id="261" name="Google Shape;261;p22"/>
          <p:cNvSpPr txBox="1"/>
          <p:nvPr/>
        </p:nvSpPr>
        <p:spPr>
          <a:xfrm>
            <a:off x="3768867" y="1498450"/>
            <a:ext cx="10014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Questrial"/>
                <a:ea typeface="Questrial"/>
                <a:cs typeface="Questrial"/>
                <a:sym typeface="Questrial"/>
              </a:rPr>
              <a:t>People</a:t>
            </a:r>
            <a:endParaRPr>
              <a:solidFill>
                <a:schemeClr val="lt1"/>
              </a:solidFill>
              <a:latin typeface="Questrial"/>
              <a:ea typeface="Questrial"/>
              <a:cs typeface="Questrial"/>
              <a:sym typeface="Questrial"/>
            </a:endParaRPr>
          </a:p>
        </p:txBody>
      </p:sp>
      <p:sp>
        <p:nvSpPr>
          <p:cNvPr id="262" name="Google Shape;262;p22"/>
          <p:cNvSpPr txBox="1"/>
          <p:nvPr/>
        </p:nvSpPr>
        <p:spPr>
          <a:xfrm>
            <a:off x="4599525" y="3443350"/>
            <a:ext cx="3221100" cy="1835100"/>
          </a:xfrm>
          <a:prstGeom prst="rect">
            <a:avLst/>
          </a:prstGeom>
          <a:noFill/>
          <a:ln>
            <a:noFill/>
          </a:ln>
        </p:spPr>
        <p:txBody>
          <a:bodyPr anchorCtr="0" anchor="t" bIns="91425" lIns="91425" spcFirstLastPara="1" rIns="91425" wrap="square" tIns="91425">
            <a:noAutofit/>
          </a:bodyPr>
          <a:lstStyle/>
          <a:p>
            <a:pPr indent="-177800" lvl="0" marL="1714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Environments setup</a:t>
            </a:r>
            <a:endParaRPr sz="1000">
              <a:solidFill>
                <a:schemeClr val="lt1"/>
              </a:solidFill>
              <a:latin typeface="Questrial"/>
              <a:ea typeface="Questrial"/>
              <a:cs typeface="Questrial"/>
              <a:sym typeface="Questrial"/>
            </a:endParaRPr>
          </a:p>
          <a:p>
            <a:pPr indent="-177800" lvl="0" marL="1714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Architecture review/discussion</a:t>
            </a:r>
            <a:endParaRPr sz="1000">
              <a:solidFill>
                <a:schemeClr val="lt1"/>
              </a:solidFill>
              <a:latin typeface="Questrial"/>
              <a:ea typeface="Questrial"/>
              <a:cs typeface="Questrial"/>
              <a:sym typeface="Questrial"/>
            </a:endParaRPr>
          </a:p>
          <a:p>
            <a:pPr indent="-177800" lvl="0" marL="1714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Code Walkthroughs - Collaborative</a:t>
            </a:r>
            <a:endParaRPr sz="1000">
              <a:solidFill>
                <a:schemeClr val="lt1"/>
              </a:solidFill>
              <a:latin typeface="Questrial"/>
              <a:ea typeface="Questrial"/>
              <a:cs typeface="Questrial"/>
              <a:sym typeface="Questrial"/>
            </a:endParaRPr>
          </a:p>
          <a:p>
            <a:pPr indent="-177800" lvl="0" marL="1714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Code Review - Self Paced</a:t>
            </a:r>
            <a:endParaRPr sz="1000">
              <a:solidFill>
                <a:schemeClr val="lt1"/>
              </a:solidFill>
              <a:latin typeface="Questrial"/>
              <a:ea typeface="Questrial"/>
              <a:cs typeface="Questrial"/>
              <a:sym typeface="Questrial"/>
            </a:endParaRPr>
          </a:p>
          <a:p>
            <a:pPr indent="-177800" lvl="0" marL="1714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Review API Documentation</a:t>
            </a:r>
            <a:endParaRPr sz="1000">
              <a:solidFill>
                <a:schemeClr val="lt1"/>
              </a:solidFill>
              <a:latin typeface="Questrial"/>
              <a:ea typeface="Questrial"/>
              <a:cs typeface="Questrial"/>
              <a:sym typeface="Questrial"/>
            </a:endParaRPr>
          </a:p>
          <a:p>
            <a:pPr indent="-177800" lvl="0" marL="1714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Programming Guidelines/Best Practices</a:t>
            </a:r>
            <a:endParaRPr sz="1000">
              <a:solidFill>
                <a:schemeClr val="lt1"/>
              </a:solidFill>
              <a:latin typeface="Questrial"/>
              <a:ea typeface="Questrial"/>
              <a:cs typeface="Questrial"/>
              <a:sym typeface="Questrial"/>
            </a:endParaRPr>
          </a:p>
          <a:p>
            <a:pPr indent="-177800" lvl="0" marL="1714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Self review of all technical documents/code, etc</a:t>
            </a:r>
            <a:endParaRPr sz="1000">
              <a:solidFill>
                <a:schemeClr val="lt1"/>
              </a:solidFill>
              <a:latin typeface="Questrial"/>
              <a:ea typeface="Questrial"/>
              <a:cs typeface="Questrial"/>
              <a:sym typeface="Questrial"/>
            </a:endParaRPr>
          </a:p>
          <a:p>
            <a:pPr indent="-177800" lvl="0" marL="1714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Test framework review</a:t>
            </a:r>
            <a:endParaRPr sz="1000">
              <a:solidFill>
                <a:schemeClr val="lt1"/>
              </a:solidFill>
              <a:latin typeface="Questrial"/>
              <a:ea typeface="Questrial"/>
              <a:cs typeface="Questrial"/>
              <a:sym typeface="Questrial"/>
            </a:endParaRPr>
          </a:p>
          <a:p>
            <a:pPr indent="-177800" lvl="0" marL="1714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Test cases/Test plans review</a:t>
            </a:r>
            <a:endParaRPr sz="1000">
              <a:solidFill>
                <a:schemeClr val="lt1"/>
              </a:solidFill>
              <a:latin typeface="Questrial"/>
              <a:ea typeface="Questrial"/>
              <a:cs typeface="Questrial"/>
              <a:sym typeface="Questrial"/>
            </a:endParaRPr>
          </a:p>
          <a:p>
            <a:pPr indent="-177800" lvl="0" marL="1714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Infrastructure and CI/CD Review</a:t>
            </a:r>
            <a:endParaRPr sz="1000">
              <a:solidFill>
                <a:schemeClr val="lt1"/>
              </a:solidFill>
              <a:latin typeface="Questrial"/>
              <a:ea typeface="Questrial"/>
              <a:cs typeface="Questrial"/>
              <a:sym typeface="Questrial"/>
            </a:endParaRPr>
          </a:p>
        </p:txBody>
      </p:sp>
      <p:sp>
        <p:nvSpPr>
          <p:cNvPr id="263" name="Google Shape;263;p22"/>
          <p:cNvSpPr txBox="1"/>
          <p:nvPr/>
        </p:nvSpPr>
        <p:spPr>
          <a:xfrm>
            <a:off x="5045108" y="3098650"/>
            <a:ext cx="10014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Questrial"/>
                <a:ea typeface="Questrial"/>
                <a:cs typeface="Questrial"/>
                <a:sym typeface="Questrial"/>
              </a:rPr>
              <a:t>Platforms</a:t>
            </a:r>
            <a:endParaRPr>
              <a:solidFill>
                <a:schemeClr val="lt1"/>
              </a:solidFill>
              <a:latin typeface="Questrial"/>
              <a:ea typeface="Questrial"/>
              <a:cs typeface="Questrial"/>
              <a:sym typeface="Questrial"/>
            </a:endParaRPr>
          </a:p>
        </p:txBody>
      </p:sp>
      <p:sp>
        <p:nvSpPr>
          <p:cNvPr id="264" name="Google Shape;264;p22"/>
          <p:cNvSpPr/>
          <p:nvPr/>
        </p:nvSpPr>
        <p:spPr>
          <a:xfrm>
            <a:off x="4531933" y="5195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265" name="Google Shape;265;p22"/>
          <p:cNvSpPr/>
          <p:nvPr/>
        </p:nvSpPr>
        <p:spPr>
          <a:xfrm>
            <a:off x="2770558" y="5195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266" name="Google Shape;266;p22"/>
          <p:cNvSpPr/>
          <p:nvPr/>
        </p:nvSpPr>
        <p:spPr>
          <a:xfrm>
            <a:off x="6342033" y="5195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267" name="Google Shape;267;p22"/>
          <p:cNvSpPr txBox="1"/>
          <p:nvPr/>
        </p:nvSpPr>
        <p:spPr>
          <a:xfrm>
            <a:off x="1355833" y="5153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Connect with the offered candidate</a:t>
            </a:r>
            <a:endParaRPr b="1" sz="800">
              <a:solidFill>
                <a:schemeClr val="lt1"/>
              </a:solidFill>
              <a:latin typeface="Lato"/>
              <a:ea typeface="Lato"/>
              <a:cs typeface="Lato"/>
              <a:sym typeface="Lato"/>
            </a:endParaRPr>
          </a:p>
        </p:txBody>
      </p:sp>
      <p:sp>
        <p:nvSpPr>
          <p:cNvPr id="268" name="Google Shape;268;p22"/>
          <p:cNvSpPr txBox="1"/>
          <p:nvPr/>
        </p:nvSpPr>
        <p:spPr>
          <a:xfrm>
            <a:off x="3165917" y="5153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Introduction with the techlead/buddy</a:t>
            </a:r>
            <a:endParaRPr b="1" sz="800">
              <a:solidFill>
                <a:schemeClr val="lt1"/>
              </a:solidFill>
              <a:latin typeface="Lato"/>
              <a:ea typeface="Lato"/>
              <a:cs typeface="Lato"/>
              <a:sym typeface="Lato"/>
            </a:endParaRPr>
          </a:p>
        </p:txBody>
      </p:sp>
      <p:sp>
        <p:nvSpPr>
          <p:cNvPr id="269" name="Google Shape;269;p22"/>
          <p:cNvSpPr txBox="1"/>
          <p:nvPr/>
        </p:nvSpPr>
        <p:spPr>
          <a:xfrm>
            <a:off x="4976018" y="5153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Project updates</a:t>
            </a:r>
            <a:endParaRPr b="1" sz="800">
              <a:solidFill>
                <a:schemeClr val="lt1"/>
              </a:solidFill>
              <a:latin typeface="Lato"/>
              <a:ea typeface="Lato"/>
              <a:cs typeface="Lato"/>
              <a:sym typeface="Lato"/>
            </a:endParaRPr>
          </a:p>
        </p:txBody>
      </p:sp>
      <p:sp>
        <p:nvSpPr>
          <p:cNvPr id="270" name="Google Shape;270;p22"/>
          <p:cNvSpPr txBox="1"/>
          <p:nvPr/>
        </p:nvSpPr>
        <p:spPr>
          <a:xfrm>
            <a:off x="6786137" y="5154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Intro with the BU</a:t>
            </a:r>
            <a:endParaRPr b="1" sz="800">
              <a:solidFill>
                <a:schemeClr val="lt1"/>
              </a:solidFill>
              <a:latin typeface="Lato"/>
              <a:ea typeface="Lato"/>
              <a:cs typeface="Lato"/>
              <a:sym typeface="Lato"/>
            </a:endParaRPr>
          </a:p>
        </p:txBody>
      </p:sp>
      <p:cxnSp>
        <p:nvCxnSpPr>
          <p:cNvPr id="271" name="Google Shape;271;p22"/>
          <p:cNvCxnSpPr/>
          <p:nvPr/>
        </p:nvCxnSpPr>
        <p:spPr>
          <a:xfrm flipH="1" rot="10800000">
            <a:off x="297689" y="371501"/>
            <a:ext cx="8681100" cy="33300"/>
          </a:xfrm>
          <a:prstGeom prst="straightConnector1">
            <a:avLst/>
          </a:prstGeom>
          <a:noFill/>
          <a:ln cap="flat" cmpd="sng" w="9525">
            <a:solidFill>
              <a:srgbClr val="595959"/>
            </a:solidFill>
            <a:prstDash val="dash"/>
            <a:round/>
            <a:headEnd len="med" w="med" type="none"/>
            <a:tailEnd len="med" w="med" type="none"/>
          </a:ln>
        </p:spPr>
      </p:cxnSp>
      <p:sp>
        <p:nvSpPr>
          <p:cNvPr id="272" name="Google Shape;272;p22"/>
          <p:cNvSpPr txBox="1"/>
          <p:nvPr/>
        </p:nvSpPr>
        <p:spPr>
          <a:xfrm>
            <a:off x="1168025" y="82150"/>
            <a:ext cx="1898400" cy="3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Montserrat"/>
                <a:ea typeface="Montserrat"/>
                <a:cs typeface="Montserrat"/>
                <a:sym typeface="Montserrat"/>
              </a:rPr>
              <a:t>PRE-ONBOARDING</a:t>
            </a:r>
            <a:endParaRPr sz="1200">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3"/>
          <p:cNvSpPr/>
          <p:nvPr/>
        </p:nvSpPr>
        <p:spPr>
          <a:xfrm>
            <a:off x="4531933" y="14339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278" name="Google Shape;278;p23"/>
          <p:cNvSpPr/>
          <p:nvPr/>
        </p:nvSpPr>
        <p:spPr>
          <a:xfrm>
            <a:off x="2770558" y="14339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279" name="Google Shape;279;p23"/>
          <p:cNvSpPr/>
          <p:nvPr/>
        </p:nvSpPr>
        <p:spPr>
          <a:xfrm>
            <a:off x="6342033" y="14339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280" name="Google Shape;280;p23"/>
          <p:cNvSpPr txBox="1"/>
          <p:nvPr/>
        </p:nvSpPr>
        <p:spPr>
          <a:xfrm>
            <a:off x="1355833" y="14297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latin typeface="Lato"/>
                <a:ea typeface="Lato"/>
                <a:cs typeface="Lato"/>
                <a:sym typeface="Lato"/>
              </a:rPr>
              <a:t>Identify 10% of the team as designated buddies</a:t>
            </a:r>
            <a:endParaRPr b="1" sz="900">
              <a:solidFill>
                <a:schemeClr val="lt1"/>
              </a:solidFill>
              <a:latin typeface="Lato"/>
              <a:ea typeface="Lato"/>
              <a:cs typeface="Lato"/>
              <a:sym typeface="Lato"/>
            </a:endParaRPr>
          </a:p>
        </p:txBody>
      </p:sp>
      <p:sp>
        <p:nvSpPr>
          <p:cNvPr id="281" name="Google Shape;281;p23"/>
          <p:cNvSpPr txBox="1"/>
          <p:nvPr/>
        </p:nvSpPr>
        <p:spPr>
          <a:xfrm>
            <a:off x="3165917" y="14297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latin typeface="Lato"/>
                <a:ea typeface="Lato"/>
                <a:cs typeface="Lato"/>
                <a:sym typeface="Lato"/>
              </a:rPr>
              <a:t>Groom</a:t>
            </a:r>
            <a:r>
              <a:rPr b="1" lang="en" sz="900">
                <a:solidFill>
                  <a:schemeClr val="lt1"/>
                </a:solidFill>
                <a:latin typeface="Lato"/>
                <a:ea typeface="Lato"/>
                <a:cs typeface="Lato"/>
                <a:sym typeface="Lato"/>
              </a:rPr>
              <a:t> and train to discuss details with the new joinee</a:t>
            </a:r>
            <a:endParaRPr b="1" sz="900">
              <a:solidFill>
                <a:schemeClr val="lt1"/>
              </a:solidFill>
              <a:latin typeface="Lato"/>
              <a:ea typeface="Lato"/>
              <a:cs typeface="Lato"/>
              <a:sym typeface="Lato"/>
            </a:endParaRPr>
          </a:p>
        </p:txBody>
      </p:sp>
      <p:sp>
        <p:nvSpPr>
          <p:cNvPr id="282" name="Google Shape;282;p23"/>
          <p:cNvSpPr txBox="1"/>
          <p:nvPr/>
        </p:nvSpPr>
        <p:spPr>
          <a:xfrm>
            <a:off x="4976018" y="14297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latin typeface="Lato"/>
                <a:ea typeface="Lato"/>
                <a:cs typeface="Lato"/>
                <a:sym typeface="Lato"/>
              </a:rPr>
              <a:t>Continuous connect</a:t>
            </a:r>
            <a:endParaRPr b="1" sz="900">
              <a:solidFill>
                <a:schemeClr val="lt1"/>
              </a:solidFill>
              <a:latin typeface="Lato"/>
              <a:ea typeface="Lato"/>
              <a:cs typeface="Lato"/>
              <a:sym typeface="Lato"/>
            </a:endParaRPr>
          </a:p>
        </p:txBody>
      </p:sp>
      <p:sp>
        <p:nvSpPr>
          <p:cNvPr id="283" name="Google Shape;283;p23"/>
          <p:cNvSpPr txBox="1"/>
          <p:nvPr/>
        </p:nvSpPr>
        <p:spPr>
          <a:xfrm>
            <a:off x="6786137" y="14298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latin typeface="Lato"/>
                <a:ea typeface="Lato"/>
                <a:cs typeface="Lato"/>
                <a:sym typeface="Lato"/>
              </a:rPr>
              <a:t>Introduction and induction</a:t>
            </a:r>
            <a:endParaRPr b="1" sz="900">
              <a:solidFill>
                <a:schemeClr val="lt1"/>
              </a:solidFill>
              <a:latin typeface="Lato"/>
              <a:ea typeface="Lato"/>
              <a:cs typeface="Lato"/>
              <a:sym typeface="Lato"/>
            </a:endParaRPr>
          </a:p>
        </p:txBody>
      </p:sp>
      <p:cxnSp>
        <p:nvCxnSpPr>
          <p:cNvPr id="284" name="Google Shape;284;p23"/>
          <p:cNvCxnSpPr/>
          <p:nvPr/>
        </p:nvCxnSpPr>
        <p:spPr>
          <a:xfrm flipH="1" rot="10800000">
            <a:off x="297689" y="1285901"/>
            <a:ext cx="8681100" cy="33300"/>
          </a:xfrm>
          <a:prstGeom prst="straightConnector1">
            <a:avLst/>
          </a:prstGeom>
          <a:noFill/>
          <a:ln cap="flat" cmpd="sng" w="9525">
            <a:solidFill>
              <a:srgbClr val="595959"/>
            </a:solidFill>
            <a:prstDash val="dash"/>
            <a:round/>
            <a:headEnd len="med" w="med" type="none"/>
            <a:tailEnd len="med" w="med" type="none"/>
          </a:ln>
        </p:spPr>
      </p:cxnSp>
      <p:sp>
        <p:nvSpPr>
          <p:cNvPr id="285" name="Google Shape;285;p23"/>
          <p:cNvSpPr txBox="1"/>
          <p:nvPr/>
        </p:nvSpPr>
        <p:spPr>
          <a:xfrm>
            <a:off x="1168025" y="996550"/>
            <a:ext cx="3404100" cy="36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IDENTIFYING &amp; GROOMING</a:t>
            </a:r>
            <a:endParaRPr sz="1200">
              <a:solidFill>
                <a:schemeClr val="lt1"/>
              </a:solidFill>
              <a:latin typeface="Montserrat"/>
              <a:ea typeface="Montserrat"/>
              <a:cs typeface="Montserrat"/>
              <a:sym typeface="Montserrat"/>
            </a:endParaRPr>
          </a:p>
        </p:txBody>
      </p:sp>
      <p:sp>
        <p:nvSpPr>
          <p:cNvPr id="286" name="Google Shape;286;p23"/>
          <p:cNvSpPr txBox="1"/>
          <p:nvPr>
            <p:ph type="title"/>
          </p:nvPr>
        </p:nvSpPr>
        <p:spPr>
          <a:xfrm>
            <a:off x="1297500" y="241350"/>
            <a:ext cx="7038900" cy="53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50"/>
              <a:t>BUDDY FOR THE NEW JOINEES</a:t>
            </a:r>
            <a:endParaRPr sz="2150"/>
          </a:p>
        </p:txBody>
      </p:sp>
      <p:sp>
        <p:nvSpPr>
          <p:cNvPr id="287" name="Google Shape;287;p23"/>
          <p:cNvSpPr txBox="1"/>
          <p:nvPr/>
        </p:nvSpPr>
        <p:spPr>
          <a:xfrm>
            <a:off x="1297500" y="1981200"/>
            <a:ext cx="6755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Pre-joining, buddy to meet the new joiner for self intro and offer to answer any questions as a colleague.</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About Accionlabs, project, people, what they are currently working on, exciting points.</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Dos:</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Self-introduction</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Accion office culture</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Partnering for buddy lunch if in office</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Introduction to support teams</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Helping with stationary items/particular software installation (if any).</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Ensure asset allocation is done timely (if any).</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Helping with access card and attendance.</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 Crisp introduction of project and organisational culture information.</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Dont’s:</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1. Avoid </a:t>
            </a:r>
            <a:r>
              <a:rPr lang="en" sz="1000">
                <a:solidFill>
                  <a:schemeClr val="lt1"/>
                </a:solidFill>
                <a:latin typeface="Lato"/>
                <a:ea typeface="Lato"/>
                <a:cs typeface="Lato"/>
                <a:sym typeface="Lato"/>
              </a:rPr>
              <a:t>discussing</a:t>
            </a:r>
            <a:r>
              <a:rPr lang="en" sz="1000">
                <a:solidFill>
                  <a:schemeClr val="lt1"/>
                </a:solidFill>
                <a:latin typeface="Lato"/>
                <a:ea typeface="Lato"/>
                <a:cs typeface="Lato"/>
                <a:sym typeface="Lato"/>
              </a:rPr>
              <a:t> compensation, organisational or project related sensitive information.</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(same can be conveyed by managers if required).</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2. Avoid negative feedback</a:t>
            </a:r>
            <a:endParaRPr sz="10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graphicFrame>
        <p:nvGraphicFramePr>
          <p:cNvPr id="292" name="Google Shape;292;p24"/>
          <p:cNvGraphicFramePr/>
          <p:nvPr/>
        </p:nvGraphicFramePr>
        <p:xfrm>
          <a:off x="228600" y="848300"/>
          <a:ext cx="3000000" cy="3000000"/>
        </p:xfrm>
        <a:graphic>
          <a:graphicData uri="http://schemas.openxmlformats.org/drawingml/2006/table">
            <a:tbl>
              <a:tblPr>
                <a:noFill/>
                <a:tableStyleId>{5D2DF74A-F01A-4E32-9061-441D22632A91}</a:tableStyleId>
              </a:tblPr>
              <a:tblGrid>
                <a:gridCol w="1641200"/>
                <a:gridCol w="2328825"/>
                <a:gridCol w="2328825"/>
                <a:gridCol w="2328825"/>
              </a:tblGrid>
              <a:tr h="387925">
                <a:tc>
                  <a:txBody>
                    <a:bodyPr/>
                    <a:lstStyle/>
                    <a:p>
                      <a:pPr indent="0" lvl="0" marL="0" rtl="0" algn="ctr">
                        <a:lnSpc>
                          <a:spcPct val="100000"/>
                        </a:lnSpc>
                        <a:spcBef>
                          <a:spcPts val="0"/>
                        </a:spcBef>
                        <a:spcAft>
                          <a:spcPts val="0"/>
                        </a:spcAft>
                        <a:buNone/>
                      </a:pPr>
                      <a:r>
                        <a:rPr b="1" lang="en" sz="1100">
                          <a:solidFill>
                            <a:schemeClr val="dk1"/>
                          </a:solidFill>
                          <a:latin typeface="Lato"/>
                          <a:ea typeface="Lato"/>
                          <a:cs typeface="Lato"/>
                          <a:sym typeface="Lato"/>
                        </a:rPr>
                        <a:t>TYPES OF CHECKS</a:t>
                      </a:r>
                      <a:endParaRPr b="1" sz="1100">
                        <a:solidFill>
                          <a:schemeClr val="dk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solidFill>
                      <a:srgbClr val="F4CCCC"/>
                    </a:solidFill>
                  </a:tcPr>
                </a:tc>
                <a:tc>
                  <a:txBody>
                    <a:bodyPr/>
                    <a:lstStyle/>
                    <a:p>
                      <a:pPr indent="0" lvl="0" marL="0" rtl="0" algn="ctr">
                        <a:lnSpc>
                          <a:spcPct val="100000"/>
                        </a:lnSpc>
                        <a:spcBef>
                          <a:spcPts val="0"/>
                        </a:spcBef>
                        <a:spcAft>
                          <a:spcPts val="0"/>
                        </a:spcAft>
                        <a:buNone/>
                      </a:pPr>
                      <a:r>
                        <a:rPr b="1" lang="en" sz="1100">
                          <a:solidFill>
                            <a:schemeClr val="dk1"/>
                          </a:solidFill>
                          <a:latin typeface="Lato"/>
                          <a:ea typeface="Lato"/>
                          <a:cs typeface="Lato"/>
                          <a:sym typeface="Lato"/>
                        </a:rPr>
                        <a:t>DETAILS</a:t>
                      </a:r>
                      <a:endParaRPr b="1" sz="1100">
                        <a:solidFill>
                          <a:schemeClr val="dk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solidFill>
                      <a:srgbClr val="F4CCCC"/>
                    </a:solidFill>
                  </a:tcPr>
                </a:tc>
                <a:tc>
                  <a:txBody>
                    <a:bodyPr/>
                    <a:lstStyle/>
                    <a:p>
                      <a:pPr indent="0" lvl="0" marL="0" rtl="0" algn="ctr">
                        <a:lnSpc>
                          <a:spcPct val="100000"/>
                        </a:lnSpc>
                        <a:spcBef>
                          <a:spcPts val="0"/>
                        </a:spcBef>
                        <a:spcAft>
                          <a:spcPts val="0"/>
                        </a:spcAft>
                        <a:buNone/>
                      </a:pPr>
                      <a:r>
                        <a:rPr b="1" lang="en" sz="1100">
                          <a:solidFill>
                            <a:schemeClr val="dk1"/>
                          </a:solidFill>
                          <a:latin typeface="Lato"/>
                          <a:ea typeface="Lato"/>
                          <a:cs typeface="Lato"/>
                          <a:sym typeface="Lato"/>
                        </a:rPr>
                        <a:t>TAT FOR THE INTERIM REPORT</a:t>
                      </a:r>
                      <a:endParaRPr b="1" sz="1100">
                        <a:solidFill>
                          <a:schemeClr val="dk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solidFill>
                      <a:srgbClr val="F4CCCC"/>
                    </a:solidFill>
                  </a:tcPr>
                </a:tc>
                <a:tc>
                  <a:txBody>
                    <a:bodyPr/>
                    <a:lstStyle/>
                    <a:p>
                      <a:pPr indent="0" lvl="0" marL="0" rtl="0" algn="ctr">
                        <a:lnSpc>
                          <a:spcPct val="100000"/>
                        </a:lnSpc>
                        <a:spcBef>
                          <a:spcPts val="0"/>
                        </a:spcBef>
                        <a:spcAft>
                          <a:spcPts val="0"/>
                        </a:spcAft>
                        <a:buNone/>
                      </a:pPr>
                      <a:r>
                        <a:rPr b="1" lang="en" sz="1100">
                          <a:solidFill>
                            <a:schemeClr val="dk1"/>
                          </a:solidFill>
                          <a:latin typeface="Lato"/>
                          <a:ea typeface="Lato"/>
                          <a:cs typeface="Lato"/>
                          <a:sym typeface="Lato"/>
                        </a:rPr>
                        <a:t>TAT FOR THE FINAL REPORT</a:t>
                      </a:r>
                      <a:endParaRPr b="1" sz="1100">
                        <a:solidFill>
                          <a:schemeClr val="dk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solidFill>
                      <a:srgbClr val="F4CCCC"/>
                    </a:solidFill>
                  </a:tcPr>
                </a:tc>
              </a:tr>
              <a:tr h="359825">
                <a:tc rowSpan="3">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Education Check</a:t>
                      </a:r>
                      <a:endParaRPr sz="1000">
                        <a:solidFill>
                          <a:schemeClr val="lt1"/>
                        </a:solidFill>
                        <a:latin typeface="Lato"/>
                        <a:ea typeface="Lato"/>
                        <a:cs typeface="Lato"/>
                        <a:sym typeface="Lato"/>
                      </a:endParaRPr>
                    </a:p>
                  </a:txBody>
                  <a:tcPr marT="91425" marB="91425" marR="68575" marL="68575" anchor="ctr">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Post-Graduation/ Graduation</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9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14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r>
              <a:tr h="359825">
                <a:tc vMerge="1"/>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Graduation / Pre-University</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Lato"/>
                          <a:ea typeface="Lato"/>
                          <a:cs typeface="Lato"/>
                          <a:sym typeface="Lato"/>
                        </a:rPr>
                        <a:t>9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14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r>
              <a:tr h="312300">
                <a:tc vMerge="1"/>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SSLC</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Lato"/>
                          <a:ea typeface="Lato"/>
                          <a:cs typeface="Lato"/>
                          <a:sym typeface="Lato"/>
                        </a:rPr>
                        <a:t>9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14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r>
              <a:tr h="359825">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Employment Check</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 All employment</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Lato"/>
                          <a:ea typeface="Lato"/>
                          <a:cs typeface="Lato"/>
                          <a:sym typeface="Lato"/>
                        </a:rPr>
                        <a:t>9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14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r>
              <a:tr h="359825">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Criminal Verification</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Westlaw India (Written Confirmation)</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5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7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r>
              <a:tr h="312300">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Current Address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Physical Verification</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3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5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r>
              <a:tr h="359825">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Permanent Address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Postal Department</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Lato"/>
                          <a:ea typeface="Lato"/>
                          <a:cs typeface="Lato"/>
                          <a:sym typeface="Lato"/>
                        </a:rPr>
                        <a:t>9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14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r>
              <a:tr h="472250">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Emergency Contact Verification</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Telephonic</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1 working day</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2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r>
              <a:tr h="312300">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Drug Test</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10 Panel</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3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4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r>
              <a:tr h="312300">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ID Check</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PAN Card</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3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Lato"/>
                          <a:ea typeface="Lato"/>
                          <a:cs typeface="Lato"/>
                          <a:sym typeface="Lato"/>
                        </a:rPr>
                        <a:t>5 Working Days</a:t>
                      </a:r>
                      <a:endParaRPr sz="1000">
                        <a:solidFill>
                          <a:schemeClr val="lt1"/>
                        </a:solidFill>
                        <a:latin typeface="Lato"/>
                        <a:ea typeface="Lato"/>
                        <a:cs typeface="Lato"/>
                        <a:sym typeface="Lato"/>
                      </a:endParaRPr>
                    </a:p>
                  </a:txBody>
                  <a:tcPr marT="91425" marB="91425" marR="68575" marL="68575">
                    <a:lnL cap="flat" cmpd="sng" w="12650">
                      <a:solidFill>
                        <a:srgbClr val="999999"/>
                      </a:solidFill>
                      <a:prstDash val="solid"/>
                      <a:round/>
                      <a:headEnd len="sm" w="sm" type="none"/>
                      <a:tailEnd len="sm" w="sm" type="none"/>
                    </a:lnL>
                    <a:lnR cap="flat" cmpd="sng" w="12650">
                      <a:solidFill>
                        <a:srgbClr val="999999"/>
                      </a:solidFill>
                      <a:prstDash val="solid"/>
                      <a:round/>
                      <a:headEnd len="sm" w="sm" type="none"/>
                      <a:tailEnd len="sm" w="sm" type="none"/>
                    </a:lnR>
                    <a:lnT cap="flat" cmpd="sng" w="12650">
                      <a:solidFill>
                        <a:srgbClr val="999999"/>
                      </a:solidFill>
                      <a:prstDash val="solid"/>
                      <a:round/>
                      <a:headEnd len="sm" w="sm" type="none"/>
                      <a:tailEnd len="sm" w="sm" type="none"/>
                    </a:lnT>
                    <a:lnB cap="flat" cmpd="sng" w="12650">
                      <a:solidFill>
                        <a:srgbClr val="999999"/>
                      </a:solidFill>
                      <a:prstDash val="solid"/>
                      <a:round/>
                      <a:headEnd len="sm" w="sm" type="none"/>
                      <a:tailEnd len="sm" w="sm" type="none"/>
                    </a:lnB>
                  </a:tcPr>
                </a:tc>
              </a:tr>
            </a:tbl>
          </a:graphicData>
        </a:graphic>
      </p:graphicFrame>
      <p:sp>
        <p:nvSpPr>
          <p:cNvPr id="293" name="Google Shape;293;p24"/>
          <p:cNvSpPr txBox="1"/>
          <p:nvPr>
            <p:ph type="title"/>
          </p:nvPr>
        </p:nvSpPr>
        <p:spPr>
          <a:xfrm>
            <a:off x="1052550" y="252450"/>
            <a:ext cx="7038900" cy="53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50"/>
              <a:t>BACKGROUND VERIFICATION &amp; TAT</a:t>
            </a:r>
            <a:endParaRPr sz="21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5"/>
          <p:cNvSpPr txBox="1"/>
          <p:nvPr>
            <p:ph type="title"/>
          </p:nvPr>
        </p:nvSpPr>
        <p:spPr>
          <a:xfrm>
            <a:off x="1297500" y="241350"/>
            <a:ext cx="7038900" cy="536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LEAVE &amp; ATTENDANCE</a:t>
            </a:r>
            <a:endParaRPr/>
          </a:p>
        </p:txBody>
      </p:sp>
      <p:sp>
        <p:nvSpPr>
          <p:cNvPr id="299" name="Google Shape;299;p25"/>
          <p:cNvSpPr txBox="1"/>
          <p:nvPr/>
        </p:nvSpPr>
        <p:spPr>
          <a:xfrm>
            <a:off x="1010925" y="3791150"/>
            <a:ext cx="7038900" cy="554100"/>
          </a:xfrm>
          <a:prstGeom prst="rect">
            <a:avLst/>
          </a:prstGeom>
          <a:noFill/>
          <a:ln>
            <a:noFill/>
          </a:ln>
        </p:spPr>
        <p:txBody>
          <a:bodyPr anchorCtr="0" anchor="t" bIns="91425" lIns="91425" spcFirstLastPara="1" rIns="91425" wrap="square" tIns="91425">
            <a:spAutoFit/>
          </a:bodyPr>
          <a:lstStyle/>
          <a:p>
            <a:pPr indent="-304800" lvl="0" marL="457200" rtl="0" algn="ctr">
              <a:spcBef>
                <a:spcPts val="0"/>
              </a:spcBef>
              <a:spcAft>
                <a:spcPts val="0"/>
              </a:spcAft>
              <a:buClr>
                <a:schemeClr val="lt1"/>
              </a:buClr>
              <a:buSzPts val="1200"/>
              <a:buFont typeface="Lato"/>
              <a:buChar char="●"/>
            </a:pPr>
            <a:r>
              <a:rPr i="1" lang="en" sz="1200">
                <a:solidFill>
                  <a:schemeClr val="lt1"/>
                </a:solidFill>
                <a:latin typeface="Lato"/>
                <a:ea typeface="Lato"/>
                <a:cs typeface="Lato"/>
                <a:sym typeface="Lato"/>
              </a:rPr>
              <a:t>Leave and holiday planning of all team members to ensure Business Continuity</a:t>
            </a:r>
            <a:endParaRPr i="1" sz="1200">
              <a:solidFill>
                <a:schemeClr val="lt1"/>
              </a:solidFill>
              <a:latin typeface="Lato"/>
              <a:ea typeface="Lato"/>
              <a:cs typeface="Lato"/>
              <a:sym typeface="Lato"/>
            </a:endParaRPr>
          </a:p>
          <a:p>
            <a:pPr indent="-304800" lvl="0" marL="457200" rtl="0" algn="ctr">
              <a:spcBef>
                <a:spcPts val="0"/>
              </a:spcBef>
              <a:spcAft>
                <a:spcPts val="0"/>
              </a:spcAft>
              <a:buClr>
                <a:schemeClr val="lt1"/>
              </a:buClr>
              <a:buSzPts val="1200"/>
              <a:buFont typeface="Lato"/>
              <a:buChar char="●"/>
            </a:pPr>
            <a:r>
              <a:rPr i="1" lang="en" sz="1200">
                <a:solidFill>
                  <a:schemeClr val="lt1"/>
                </a:solidFill>
                <a:latin typeface="Lato"/>
                <a:ea typeface="Lato"/>
                <a:cs typeface="Lato"/>
                <a:sym typeface="Lato"/>
              </a:rPr>
              <a:t>Salary hold information to HR in case of long absence of team member (leaves not applied on tHRive)</a:t>
            </a:r>
            <a:endParaRPr i="1" sz="1200">
              <a:solidFill>
                <a:schemeClr val="lt1"/>
              </a:solidFill>
              <a:latin typeface="Lato"/>
              <a:ea typeface="Lato"/>
              <a:cs typeface="Lato"/>
              <a:sym typeface="Lato"/>
            </a:endParaRPr>
          </a:p>
        </p:txBody>
      </p:sp>
      <p:sp>
        <p:nvSpPr>
          <p:cNvPr id="300" name="Google Shape;300;p25"/>
          <p:cNvSpPr/>
          <p:nvPr/>
        </p:nvSpPr>
        <p:spPr>
          <a:xfrm>
            <a:off x="4608133" y="14339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301" name="Google Shape;301;p25"/>
          <p:cNvSpPr/>
          <p:nvPr/>
        </p:nvSpPr>
        <p:spPr>
          <a:xfrm>
            <a:off x="2846758" y="14339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302" name="Google Shape;302;p25"/>
          <p:cNvSpPr/>
          <p:nvPr/>
        </p:nvSpPr>
        <p:spPr>
          <a:xfrm>
            <a:off x="6418233" y="14339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303" name="Google Shape;303;p25"/>
          <p:cNvSpPr txBox="1"/>
          <p:nvPr/>
        </p:nvSpPr>
        <p:spPr>
          <a:xfrm>
            <a:off x="1432025" y="1271124"/>
            <a:ext cx="1266600" cy="6444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Lato"/>
                <a:ea typeface="Lato"/>
                <a:cs typeface="Lato"/>
                <a:sym typeface="Lato"/>
              </a:rPr>
              <a:t>Attendance to be updated every week on tHRive</a:t>
            </a:r>
            <a:endParaRPr b="1" sz="1100">
              <a:solidFill>
                <a:schemeClr val="lt1"/>
              </a:solidFill>
              <a:latin typeface="Lato"/>
              <a:ea typeface="Lato"/>
              <a:cs typeface="Lato"/>
              <a:sym typeface="Lato"/>
            </a:endParaRPr>
          </a:p>
        </p:txBody>
      </p:sp>
      <p:sp>
        <p:nvSpPr>
          <p:cNvPr id="304" name="Google Shape;304;p25"/>
          <p:cNvSpPr txBox="1"/>
          <p:nvPr/>
        </p:nvSpPr>
        <p:spPr>
          <a:xfrm>
            <a:off x="3242108" y="1271124"/>
            <a:ext cx="1266600" cy="6444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Verified and approved by Manager</a:t>
            </a:r>
            <a:endParaRPr b="1" sz="1000">
              <a:solidFill>
                <a:schemeClr val="lt1"/>
              </a:solidFill>
              <a:latin typeface="Lato"/>
              <a:ea typeface="Lato"/>
              <a:cs typeface="Lato"/>
              <a:sym typeface="Lato"/>
            </a:endParaRPr>
          </a:p>
        </p:txBody>
      </p:sp>
      <p:sp>
        <p:nvSpPr>
          <p:cNvPr id="305" name="Google Shape;305;p25"/>
          <p:cNvSpPr txBox="1"/>
          <p:nvPr/>
        </p:nvSpPr>
        <p:spPr>
          <a:xfrm>
            <a:off x="5052207" y="1271124"/>
            <a:ext cx="1266600" cy="6444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Payroll linked with the TS. Absences calculated as LOP</a:t>
            </a:r>
            <a:endParaRPr b="1" sz="1000">
              <a:solidFill>
                <a:schemeClr val="lt1"/>
              </a:solidFill>
              <a:latin typeface="Lato"/>
              <a:ea typeface="Lato"/>
              <a:cs typeface="Lato"/>
              <a:sym typeface="Lato"/>
            </a:endParaRPr>
          </a:p>
        </p:txBody>
      </p:sp>
      <p:sp>
        <p:nvSpPr>
          <p:cNvPr id="306" name="Google Shape;306;p25"/>
          <p:cNvSpPr txBox="1"/>
          <p:nvPr/>
        </p:nvSpPr>
        <p:spPr>
          <a:xfrm>
            <a:off x="6862325" y="1271151"/>
            <a:ext cx="1266600" cy="6444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Leaves to be updated as per the </a:t>
            </a:r>
            <a:r>
              <a:rPr b="1" lang="en" sz="1000">
                <a:solidFill>
                  <a:schemeClr val="lt1"/>
                </a:solidFill>
                <a:latin typeface="Lato"/>
                <a:ea typeface="Lato"/>
                <a:cs typeface="Lato"/>
                <a:sym typeface="Lato"/>
              </a:rPr>
              <a:t>absence</a:t>
            </a:r>
            <a:endParaRPr b="1" sz="1000">
              <a:solidFill>
                <a:schemeClr val="lt1"/>
              </a:solidFill>
              <a:latin typeface="Lato"/>
              <a:ea typeface="Lato"/>
              <a:cs typeface="Lato"/>
              <a:sym typeface="Lato"/>
            </a:endParaRPr>
          </a:p>
        </p:txBody>
      </p:sp>
      <p:grpSp>
        <p:nvGrpSpPr>
          <p:cNvPr id="307" name="Google Shape;307;p25"/>
          <p:cNvGrpSpPr/>
          <p:nvPr/>
        </p:nvGrpSpPr>
        <p:grpSpPr>
          <a:xfrm>
            <a:off x="533250" y="2554607"/>
            <a:ext cx="1645129" cy="844877"/>
            <a:chOff x="387425" y="1705250"/>
            <a:chExt cx="1556708" cy="572100"/>
          </a:xfrm>
        </p:grpSpPr>
        <p:grpSp>
          <p:nvGrpSpPr>
            <p:cNvPr id="308" name="Google Shape;308;p25"/>
            <p:cNvGrpSpPr/>
            <p:nvPr/>
          </p:nvGrpSpPr>
          <p:grpSpPr>
            <a:xfrm>
              <a:off x="442111" y="1705250"/>
              <a:ext cx="1502023" cy="572100"/>
              <a:chOff x="442100" y="1705250"/>
              <a:chExt cx="1968575" cy="572100"/>
            </a:xfrm>
          </p:grpSpPr>
          <p:sp>
            <p:nvSpPr>
              <p:cNvPr id="309" name="Google Shape;309;p25"/>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100"/>
              </a:p>
            </p:txBody>
          </p:sp>
          <p:sp>
            <p:nvSpPr>
              <p:cNvPr id="310" name="Google Shape;310;p25"/>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Lato"/>
                    <a:ea typeface="Lato"/>
                    <a:cs typeface="Lato"/>
                    <a:sym typeface="Lato"/>
                  </a:rPr>
                  <a:t>Team’s availability planning</a:t>
                </a:r>
                <a:endParaRPr sz="1100">
                  <a:solidFill>
                    <a:schemeClr val="lt1"/>
                  </a:solidFill>
                  <a:latin typeface="Lato"/>
                  <a:ea typeface="Lato"/>
                  <a:cs typeface="Lato"/>
                  <a:sym typeface="Lato"/>
                </a:endParaRPr>
              </a:p>
            </p:txBody>
          </p:sp>
        </p:grpSp>
        <p:sp>
          <p:nvSpPr>
            <p:cNvPr id="311" name="Google Shape;311;p25"/>
            <p:cNvSpPr/>
            <p:nvPr/>
          </p:nvSpPr>
          <p:spPr>
            <a:xfrm>
              <a:off x="387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grpSp>
        <p:nvGrpSpPr>
          <p:cNvPr id="312" name="Google Shape;312;p25"/>
          <p:cNvGrpSpPr/>
          <p:nvPr/>
        </p:nvGrpSpPr>
        <p:grpSpPr>
          <a:xfrm>
            <a:off x="2143828" y="2554607"/>
            <a:ext cx="1645118" cy="844877"/>
            <a:chOff x="2292425" y="1705250"/>
            <a:chExt cx="1556697" cy="572100"/>
          </a:xfrm>
        </p:grpSpPr>
        <p:grpSp>
          <p:nvGrpSpPr>
            <p:cNvPr id="313" name="Google Shape;313;p25"/>
            <p:cNvGrpSpPr/>
            <p:nvPr/>
          </p:nvGrpSpPr>
          <p:grpSpPr>
            <a:xfrm>
              <a:off x="2347099" y="1705250"/>
              <a:ext cx="1502023" cy="572100"/>
              <a:chOff x="442100" y="1705250"/>
              <a:chExt cx="1968575" cy="572100"/>
            </a:xfrm>
          </p:grpSpPr>
          <p:sp>
            <p:nvSpPr>
              <p:cNvPr id="314" name="Google Shape;314;p25"/>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100"/>
              </a:p>
            </p:txBody>
          </p:sp>
          <p:sp>
            <p:nvSpPr>
              <p:cNvPr id="315" name="Google Shape;315;p25"/>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Lato"/>
                    <a:ea typeface="Lato"/>
                    <a:cs typeface="Lato"/>
                    <a:sym typeface="Lato"/>
                  </a:rPr>
                  <a:t>Advance application of leaves with a back up planned for the absence</a:t>
                </a:r>
                <a:endParaRPr sz="1100">
                  <a:solidFill>
                    <a:schemeClr val="lt1"/>
                  </a:solidFill>
                  <a:latin typeface="Lato"/>
                  <a:ea typeface="Lato"/>
                  <a:cs typeface="Lato"/>
                  <a:sym typeface="Lato"/>
                </a:endParaRPr>
              </a:p>
            </p:txBody>
          </p:sp>
        </p:grpSp>
        <p:sp>
          <p:nvSpPr>
            <p:cNvPr id="316" name="Google Shape;316;p25"/>
            <p:cNvSpPr/>
            <p:nvPr/>
          </p:nvSpPr>
          <p:spPr>
            <a:xfrm>
              <a:off x="2292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grpSp>
        <p:nvGrpSpPr>
          <p:cNvPr id="317" name="Google Shape;317;p25"/>
          <p:cNvGrpSpPr/>
          <p:nvPr/>
        </p:nvGrpSpPr>
        <p:grpSpPr>
          <a:xfrm>
            <a:off x="3754391" y="2554607"/>
            <a:ext cx="1645118" cy="844877"/>
            <a:chOff x="3816425" y="1705250"/>
            <a:chExt cx="1556697" cy="572100"/>
          </a:xfrm>
        </p:grpSpPr>
        <p:grpSp>
          <p:nvGrpSpPr>
            <p:cNvPr id="318" name="Google Shape;318;p25"/>
            <p:cNvGrpSpPr/>
            <p:nvPr/>
          </p:nvGrpSpPr>
          <p:grpSpPr>
            <a:xfrm>
              <a:off x="3871099" y="1705250"/>
              <a:ext cx="1502023" cy="572100"/>
              <a:chOff x="442100" y="1705250"/>
              <a:chExt cx="1968575" cy="572100"/>
            </a:xfrm>
          </p:grpSpPr>
          <p:sp>
            <p:nvSpPr>
              <p:cNvPr id="319" name="Google Shape;319;p25"/>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100"/>
              </a:p>
            </p:txBody>
          </p:sp>
          <p:sp>
            <p:nvSpPr>
              <p:cNvPr id="320" name="Google Shape;320;p25"/>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Lato"/>
                    <a:ea typeface="Lato"/>
                    <a:cs typeface="Lato"/>
                    <a:sym typeface="Lato"/>
                  </a:rPr>
                  <a:t>Planned and unplanned back up for continuity of work</a:t>
                </a:r>
                <a:endParaRPr sz="1100">
                  <a:solidFill>
                    <a:schemeClr val="lt1"/>
                  </a:solidFill>
                  <a:latin typeface="Lato"/>
                  <a:ea typeface="Lato"/>
                  <a:cs typeface="Lato"/>
                  <a:sym typeface="Lato"/>
                </a:endParaRPr>
              </a:p>
            </p:txBody>
          </p:sp>
        </p:grpSp>
        <p:sp>
          <p:nvSpPr>
            <p:cNvPr id="321" name="Google Shape;321;p25"/>
            <p:cNvSpPr/>
            <p:nvPr/>
          </p:nvSpPr>
          <p:spPr>
            <a:xfrm>
              <a:off x="3816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grpSp>
        <p:nvGrpSpPr>
          <p:cNvPr id="322" name="Google Shape;322;p25"/>
          <p:cNvGrpSpPr/>
          <p:nvPr/>
        </p:nvGrpSpPr>
        <p:grpSpPr>
          <a:xfrm>
            <a:off x="5364954" y="2554607"/>
            <a:ext cx="1645118" cy="844877"/>
            <a:chOff x="5340425" y="1705250"/>
            <a:chExt cx="1556697" cy="572100"/>
          </a:xfrm>
        </p:grpSpPr>
        <p:grpSp>
          <p:nvGrpSpPr>
            <p:cNvPr id="323" name="Google Shape;323;p25"/>
            <p:cNvGrpSpPr/>
            <p:nvPr/>
          </p:nvGrpSpPr>
          <p:grpSpPr>
            <a:xfrm>
              <a:off x="5395099" y="1705250"/>
              <a:ext cx="1502023" cy="572100"/>
              <a:chOff x="442100" y="1705250"/>
              <a:chExt cx="1968575" cy="572100"/>
            </a:xfrm>
          </p:grpSpPr>
          <p:sp>
            <p:nvSpPr>
              <p:cNvPr id="324" name="Google Shape;324;p25"/>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100"/>
              </a:p>
            </p:txBody>
          </p:sp>
          <p:sp>
            <p:nvSpPr>
              <p:cNvPr id="325" name="Google Shape;325;p25"/>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Lato"/>
                    <a:ea typeface="Lato"/>
                    <a:cs typeface="Lato"/>
                    <a:sym typeface="Lato"/>
                  </a:rPr>
                  <a:t>Lapsable leaves to be utilised in time to avoid </a:t>
                </a:r>
                <a:r>
                  <a:rPr lang="en" sz="1100">
                    <a:solidFill>
                      <a:schemeClr val="lt1"/>
                    </a:solidFill>
                    <a:latin typeface="Lato"/>
                    <a:ea typeface="Lato"/>
                    <a:cs typeface="Lato"/>
                    <a:sym typeface="Lato"/>
                  </a:rPr>
                  <a:t>accumulation</a:t>
                </a:r>
                <a:endParaRPr sz="1100">
                  <a:solidFill>
                    <a:schemeClr val="lt1"/>
                  </a:solidFill>
                  <a:latin typeface="Lato"/>
                  <a:ea typeface="Lato"/>
                  <a:cs typeface="Lato"/>
                  <a:sym typeface="Lato"/>
                </a:endParaRPr>
              </a:p>
            </p:txBody>
          </p:sp>
        </p:grpSp>
        <p:sp>
          <p:nvSpPr>
            <p:cNvPr id="326" name="Google Shape;326;p25"/>
            <p:cNvSpPr/>
            <p:nvPr/>
          </p:nvSpPr>
          <p:spPr>
            <a:xfrm>
              <a:off x="5340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grpSp>
        <p:nvGrpSpPr>
          <p:cNvPr id="327" name="Google Shape;327;p25"/>
          <p:cNvGrpSpPr/>
          <p:nvPr/>
        </p:nvGrpSpPr>
        <p:grpSpPr>
          <a:xfrm>
            <a:off x="6975518" y="2554607"/>
            <a:ext cx="1645118" cy="844877"/>
            <a:chOff x="6864425" y="1705250"/>
            <a:chExt cx="1556697" cy="572100"/>
          </a:xfrm>
        </p:grpSpPr>
        <p:grpSp>
          <p:nvGrpSpPr>
            <p:cNvPr id="328" name="Google Shape;328;p25"/>
            <p:cNvGrpSpPr/>
            <p:nvPr/>
          </p:nvGrpSpPr>
          <p:grpSpPr>
            <a:xfrm>
              <a:off x="6919099" y="1705250"/>
              <a:ext cx="1502023" cy="572100"/>
              <a:chOff x="442100" y="1705250"/>
              <a:chExt cx="1968575" cy="572100"/>
            </a:xfrm>
          </p:grpSpPr>
          <p:sp>
            <p:nvSpPr>
              <p:cNvPr id="329" name="Google Shape;329;p25"/>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100"/>
              </a:p>
            </p:txBody>
          </p:sp>
          <p:sp>
            <p:nvSpPr>
              <p:cNvPr id="330" name="Google Shape;330;p25"/>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Lato"/>
                    <a:ea typeface="Lato"/>
                    <a:cs typeface="Lato"/>
                    <a:sym typeface="Lato"/>
                  </a:rPr>
                  <a:t>Team &amp; supervisor always to be informed about availability &amp; absence</a:t>
                </a:r>
                <a:endParaRPr sz="1100">
                  <a:solidFill>
                    <a:schemeClr val="lt1"/>
                  </a:solidFill>
                  <a:latin typeface="Lato"/>
                  <a:ea typeface="Lato"/>
                  <a:cs typeface="Lato"/>
                  <a:sym typeface="Lato"/>
                </a:endParaRPr>
              </a:p>
            </p:txBody>
          </p:sp>
        </p:grpSp>
        <p:sp>
          <p:nvSpPr>
            <p:cNvPr id="331" name="Google Shape;331;p25"/>
            <p:cNvSpPr/>
            <p:nvPr/>
          </p:nvSpPr>
          <p:spPr>
            <a:xfrm>
              <a:off x="6864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grpSp>
      <p:cxnSp>
        <p:nvCxnSpPr>
          <p:cNvPr id="332" name="Google Shape;332;p25"/>
          <p:cNvCxnSpPr/>
          <p:nvPr/>
        </p:nvCxnSpPr>
        <p:spPr>
          <a:xfrm flipH="1" rot="10800000">
            <a:off x="297689" y="2428901"/>
            <a:ext cx="8681100" cy="33300"/>
          </a:xfrm>
          <a:prstGeom prst="straightConnector1">
            <a:avLst/>
          </a:prstGeom>
          <a:noFill/>
          <a:ln cap="flat" cmpd="sng" w="9525">
            <a:solidFill>
              <a:srgbClr val="595959"/>
            </a:solidFill>
            <a:prstDash val="dash"/>
            <a:round/>
            <a:headEnd len="med" w="med" type="none"/>
            <a:tailEnd len="med" w="med" type="none"/>
          </a:ln>
        </p:spPr>
      </p:cxnSp>
      <p:sp>
        <p:nvSpPr>
          <p:cNvPr id="333" name="Google Shape;333;p25"/>
          <p:cNvSpPr txBox="1"/>
          <p:nvPr/>
        </p:nvSpPr>
        <p:spPr>
          <a:xfrm>
            <a:off x="329825" y="2139550"/>
            <a:ext cx="2157000" cy="3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Montserrat"/>
                <a:ea typeface="Montserrat"/>
                <a:cs typeface="Montserrat"/>
                <a:sym typeface="Montserrat"/>
              </a:rPr>
              <a:t>AS A TEAM MANAGER:</a:t>
            </a:r>
            <a:endParaRPr sz="1200">
              <a:solidFill>
                <a:schemeClr val="lt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6"/>
          <p:cNvSpPr txBox="1"/>
          <p:nvPr>
            <p:ph type="title"/>
          </p:nvPr>
        </p:nvSpPr>
        <p:spPr>
          <a:xfrm>
            <a:off x="466575" y="109625"/>
            <a:ext cx="8498400" cy="53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ABSCONDING / NON-RESPONSE FROM TEAM MEMBER</a:t>
            </a:r>
            <a:endParaRPr/>
          </a:p>
          <a:p>
            <a:pPr indent="0" lvl="0" marL="0" rtl="0" algn="l">
              <a:spcBef>
                <a:spcPts val="0"/>
              </a:spcBef>
              <a:spcAft>
                <a:spcPts val="0"/>
              </a:spcAft>
              <a:buNone/>
            </a:pPr>
            <a:r>
              <a:rPr lang="en"/>
              <a:t>more than 48 hours </a:t>
            </a:r>
            <a:endParaRPr/>
          </a:p>
        </p:txBody>
      </p:sp>
      <p:grpSp>
        <p:nvGrpSpPr>
          <p:cNvPr id="339" name="Google Shape;339;p26"/>
          <p:cNvGrpSpPr/>
          <p:nvPr/>
        </p:nvGrpSpPr>
        <p:grpSpPr>
          <a:xfrm>
            <a:off x="4275313" y="1331924"/>
            <a:ext cx="592825" cy="2853496"/>
            <a:chOff x="2801153" y="1099800"/>
            <a:chExt cx="1411487" cy="2839300"/>
          </a:xfrm>
        </p:grpSpPr>
        <p:sp>
          <p:nvSpPr>
            <p:cNvPr id="340" name="Google Shape;340;p26"/>
            <p:cNvSpPr/>
            <p:nvPr/>
          </p:nvSpPr>
          <p:spPr>
            <a:xfrm>
              <a:off x="2801153" y="2321800"/>
              <a:ext cx="907800" cy="1617300"/>
            </a:xfrm>
            <a:prstGeom prst="bentUpArrow">
              <a:avLst>
                <a:gd fmla="val 25000" name="adj1"/>
                <a:gd fmla="val 25012" name="adj2"/>
                <a:gd fmla="val 25000" name="adj3"/>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1" name="Google Shape;341;p26"/>
            <p:cNvSpPr/>
            <p:nvPr/>
          </p:nvSpPr>
          <p:spPr>
            <a:xfrm>
              <a:off x="3377141" y="1099800"/>
              <a:ext cx="835500" cy="2056800"/>
            </a:xfrm>
            <a:prstGeom prst="bentArrow">
              <a:avLst>
                <a:gd fmla="val 25000" name="adj1"/>
                <a:gd fmla="val 25000" name="adj2"/>
                <a:gd fmla="val 25000" name="adj3"/>
                <a:gd fmla="val 43750" name="adj4"/>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342" name="Google Shape;342;p26"/>
          <p:cNvGrpSpPr/>
          <p:nvPr/>
        </p:nvGrpSpPr>
        <p:grpSpPr>
          <a:xfrm>
            <a:off x="1755847" y="902249"/>
            <a:ext cx="2519768" cy="3716734"/>
            <a:chOff x="788750" y="788750"/>
            <a:chExt cx="2066400" cy="3590700"/>
          </a:xfrm>
        </p:grpSpPr>
        <p:grpSp>
          <p:nvGrpSpPr>
            <p:cNvPr id="343" name="Google Shape;343;p26"/>
            <p:cNvGrpSpPr/>
            <p:nvPr/>
          </p:nvGrpSpPr>
          <p:grpSpPr>
            <a:xfrm>
              <a:off x="788750" y="788750"/>
              <a:ext cx="2066400" cy="1299800"/>
              <a:chOff x="788750" y="788750"/>
              <a:chExt cx="2066400" cy="1299800"/>
            </a:xfrm>
          </p:grpSpPr>
          <p:sp>
            <p:nvSpPr>
              <p:cNvPr id="344" name="Google Shape;344;p26"/>
              <p:cNvSpPr/>
              <p:nvPr/>
            </p:nvSpPr>
            <p:spPr>
              <a:xfrm>
                <a:off x="788750" y="788750"/>
                <a:ext cx="2066400" cy="999900"/>
              </a:xfrm>
              <a:prstGeom prst="roundRect">
                <a:avLst>
                  <a:gd fmla="val 16667" name="adj"/>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Identify (DM/TL):</a:t>
                </a:r>
                <a:endParaRPr b="1"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When an individual is not available on the communication channels / calls with no prior notice - call on their phone, drop a text or an email.</a:t>
                </a:r>
                <a:endParaRPr sz="1000">
                  <a:solidFill>
                    <a:schemeClr val="lt1"/>
                  </a:solidFill>
                  <a:latin typeface="Lato"/>
                  <a:ea typeface="Lato"/>
                  <a:cs typeface="Lato"/>
                  <a:sym typeface="Lato"/>
                </a:endParaRPr>
              </a:p>
            </p:txBody>
          </p:sp>
          <p:sp>
            <p:nvSpPr>
              <p:cNvPr id="345" name="Google Shape;345;p26"/>
              <p:cNvSpPr/>
              <p:nvPr/>
            </p:nvSpPr>
            <p:spPr>
              <a:xfrm>
                <a:off x="1627550" y="1788550"/>
                <a:ext cx="388800" cy="300000"/>
              </a:xfrm>
              <a:prstGeom prst="downArrow">
                <a:avLst>
                  <a:gd fmla="val 50000" name="adj1"/>
                  <a:gd fmla="val 50000" name="adj2"/>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346" name="Google Shape;346;p26"/>
            <p:cNvGrpSpPr/>
            <p:nvPr/>
          </p:nvGrpSpPr>
          <p:grpSpPr>
            <a:xfrm>
              <a:off x="788750" y="2084150"/>
              <a:ext cx="2066400" cy="1299800"/>
              <a:chOff x="788750" y="788750"/>
              <a:chExt cx="2066400" cy="1299800"/>
            </a:xfrm>
          </p:grpSpPr>
          <p:sp>
            <p:nvSpPr>
              <p:cNvPr id="347" name="Google Shape;347;p26"/>
              <p:cNvSpPr/>
              <p:nvPr/>
            </p:nvSpPr>
            <p:spPr>
              <a:xfrm>
                <a:off x="788750" y="788750"/>
                <a:ext cx="2066400" cy="999900"/>
              </a:xfrm>
              <a:prstGeom prst="roundRect">
                <a:avLst>
                  <a:gd fmla="val 16667" name="adj"/>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Inform:</a:t>
                </a:r>
                <a:endParaRPr b="1"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In case there is no response, communicate about the same to HR over the email. </a:t>
                </a:r>
                <a:endParaRPr sz="1000">
                  <a:solidFill>
                    <a:schemeClr val="lt1"/>
                  </a:solidFill>
                  <a:latin typeface="Lato"/>
                  <a:ea typeface="Lato"/>
                  <a:cs typeface="Lato"/>
                  <a:sym typeface="Lato"/>
                </a:endParaRPr>
              </a:p>
            </p:txBody>
          </p:sp>
          <p:sp>
            <p:nvSpPr>
              <p:cNvPr id="348" name="Google Shape;348;p26"/>
              <p:cNvSpPr/>
              <p:nvPr/>
            </p:nvSpPr>
            <p:spPr>
              <a:xfrm>
                <a:off x="1627550" y="1788550"/>
                <a:ext cx="388800" cy="300000"/>
              </a:xfrm>
              <a:prstGeom prst="downArrow">
                <a:avLst>
                  <a:gd fmla="val 50000" name="adj1"/>
                  <a:gd fmla="val 50000" name="adj2"/>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49" name="Google Shape;349;p26"/>
            <p:cNvSpPr/>
            <p:nvPr/>
          </p:nvSpPr>
          <p:spPr>
            <a:xfrm>
              <a:off x="788750" y="3379550"/>
              <a:ext cx="2066400" cy="999900"/>
            </a:xfrm>
            <a:prstGeom prst="roundRect">
              <a:avLst>
                <a:gd fmla="val 16667" name="adj"/>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Contact:</a:t>
              </a:r>
              <a:endParaRPr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HR to connect with the employee on their alt/emergency contact number / drop an email on personal email ID. the intention should be to check if things are fine.</a:t>
              </a:r>
              <a:endParaRPr sz="1000">
                <a:solidFill>
                  <a:schemeClr val="lt1"/>
                </a:solidFill>
                <a:latin typeface="Lato"/>
                <a:ea typeface="Lato"/>
                <a:cs typeface="Lato"/>
                <a:sym typeface="Lato"/>
              </a:endParaRPr>
            </a:p>
          </p:txBody>
        </p:sp>
      </p:grpSp>
      <p:grpSp>
        <p:nvGrpSpPr>
          <p:cNvPr id="350" name="Google Shape;350;p26"/>
          <p:cNvGrpSpPr/>
          <p:nvPr/>
        </p:nvGrpSpPr>
        <p:grpSpPr>
          <a:xfrm>
            <a:off x="4868266" y="899775"/>
            <a:ext cx="2519768" cy="1345423"/>
            <a:chOff x="788750" y="788750"/>
            <a:chExt cx="2066400" cy="1299800"/>
          </a:xfrm>
        </p:grpSpPr>
        <p:sp>
          <p:nvSpPr>
            <p:cNvPr id="351" name="Google Shape;351;p26"/>
            <p:cNvSpPr/>
            <p:nvPr/>
          </p:nvSpPr>
          <p:spPr>
            <a:xfrm>
              <a:off x="788750" y="788750"/>
              <a:ext cx="2066400" cy="999900"/>
            </a:xfrm>
            <a:prstGeom prst="roundRect">
              <a:avLst>
                <a:gd fmla="val 16667" name="adj"/>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chemeClr val="lt1"/>
                  </a:solidFill>
                  <a:latin typeface="Lato"/>
                  <a:ea typeface="Lato"/>
                  <a:cs typeface="Lato"/>
                  <a:sym typeface="Lato"/>
                </a:rPr>
                <a:t>Action:</a:t>
              </a:r>
              <a:endParaRPr b="1" sz="1000">
                <a:solidFill>
                  <a:schemeClr val="lt1"/>
                </a:solidFill>
                <a:latin typeface="Lato"/>
                <a:ea typeface="Lato"/>
                <a:cs typeface="Lato"/>
                <a:sym typeface="Lato"/>
              </a:endParaRPr>
            </a:p>
            <a:p>
              <a:pPr indent="0" lvl="0" marL="0" rtl="0" algn="l">
                <a:spcBef>
                  <a:spcPts val="0"/>
                </a:spcBef>
                <a:spcAft>
                  <a:spcPts val="0"/>
                </a:spcAft>
                <a:buNone/>
              </a:pPr>
              <a:r>
                <a:rPr lang="en" sz="1000">
                  <a:solidFill>
                    <a:schemeClr val="lt1"/>
                  </a:solidFill>
                  <a:latin typeface="Lato"/>
                  <a:ea typeface="Lato"/>
                  <a:cs typeface="Lato"/>
                  <a:sym typeface="Lato"/>
                </a:rPr>
                <a:t>In case of lack of response. Stop the salary and drop an email communicating the same to the employee.</a:t>
              </a:r>
              <a:endParaRPr sz="1000">
                <a:solidFill>
                  <a:schemeClr val="lt1"/>
                </a:solidFill>
                <a:latin typeface="Lato"/>
                <a:ea typeface="Lato"/>
                <a:cs typeface="Lato"/>
                <a:sym typeface="Lato"/>
              </a:endParaRPr>
            </a:p>
          </p:txBody>
        </p:sp>
        <p:sp>
          <p:nvSpPr>
            <p:cNvPr id="352" name="Google Shape;352;p26"/>
            <p:cNvSpPr/>
            <p:nvPr/>
          </p:nvSpPr>
          <p:spPr>
            <a:xfrm>
              <a:off x="1627550" y="1788550"/>
              <a:ext cx="388800" cy="300000"/>
            </a:xfrm>
            <a:prstGeom prst="downArrow">
              <a:avLst>
                <a:gd fmla="val 50000" name="adj1"/>
                <a:gd fmla="val 50000" name="adj2"/>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353" name="Google Shape;353;p26"/>
          <p:cNvGrpSpPr/>
          <p:nvPr/>
        </p:nvGrpSpPr>
        <p:grpSpPr>
          <a:xfrm>
            <a:off x="4868266" y="2240637"/>
            <a:ext cx="2519768" cy="1345423"/>
            <a:chOff x="788750" y="788750"/>
            <a:chExt cx="2066400" cy="1299800"/>
          </a:xfrm>
        </p:grpSpPr>
        <p:sp>
          <p:nvSpPr>
            <p:cNvPr id="354" name="Google Shape;354;p26"/>
            <p:cNvSpPr/>
            <p:nvPr/>
          </p:nvSpPr>
          <p:spPr>
            <a:xfrm>
              <a:off x="788750" y="788750"/>
              <a:ext cx="2066400" cy="999900"/>
            </a:xfrm>
            <a:prstGeom prst="roundRect">
              <a:avLst>
                <a:gd fmla="val 16667" name="adj"/>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Acquire Assets:</a:t>
              </a:r>
              <a:endParaRPr b="1" sz="1000">
                <a:solidFill>
                  <a:schemeClr val="lt1"/>
                </a:solidFill>
                <a:latin typeface="Lato"/>
                <a:ea typeface="Lato"/>
                <a:cs typeface="Lato"/>
                <a:sym typeface="Lato"/>
              </a:endParaRPr>
            </a:p>
            <a:p>
              <a:pPr indent="0" lvl="0" marL="0" rtl="0" algn="ctr">
                <a:spcBef>
                  <a:spcPts val="0"/>
                </a:spcBef>
                <a:spcAft>
                  <a:spcPts val="0"/>
                </a:spcAft>
                <a:buNone/>
              </a:pPr>
              <a:r>
                <a:rPr lang="en" sz="1000">
                  <a:solidFill>
                    <a:schemeClr val="lt1"/>
                  </a:solidFill>
                  <a:latin typeface="Lato"/>
                  <a:ea typeface="Lato"/>
                  <a:cs typeface="Lato"/>
                  <a:sym typeface="Lato"/>
                </a:rPr>
                <a:t>HR to s</a:t>
              </a:r>
              <a:r>
                <a:rPr lang="en" sz="1000">
                  <a:solidFill>
                    <a:schemeClr val="lt1"/>
                  </a:solidFill>
                  <a:latin typeface="Lato"/>
                  <a:ea typeface="Lato"/>
                  <a:cs typeface="Lato"/>
                  <a:sym typeface="Lato"/>
                </a:rPr>
                <a:t>peak with the admin team to seek help to recover assets.</a:t>
              </a:r>
              <a:endParaRPr sz="1000">
                <a:solidFill>
                  <a:schemeClr val="lt1"/>
                </a:solidFill>
                <a:latin typeface="Lato"/>
                <a:ea typeface="Lato"/>
                <a:cs typeface="Lato"/>
                <a:sym typeface="Lato"/>
              </a:endParaRPr>
            </a:p>
            <a:p>
              <a:pPr indent="0" lvl="0" marL="0" rtl="0" algn="ctr">
                <a:spcBef>
                  <a:spcPts val="0"/>
                </a:spcBef>
                <a:spcAft>
                  <a:spcPts val="0"/>
                </a:spcAft>
                <a:buNone/>
              </a:pPr>
              <a:r>
                <a:t/>
              </a:r>
              <a:endParaRPr sz="1000">
                <a:solidFill>
                  <a:schemeClr val="lt1"/>
                </a:solidFill>
                <a:latin typeface="Lato"/>
                <a:ea typeface="Lato"/>
                <a:cs typeface="Lato"/>
                <a:sym typeface="Lato"/>
              </a:endParaRPr>
            </a:p>
          </p:txBody>
        </p:sp>
        <p:sp>
          <p:nvSpPr>
            <p:cNvPr id="355" name="Google Shape;355;p26"/>
            <p:cNvSpPr/>
            <p:nvPr/>
          </p:nvSpPr>
          <p:spPr>
            <a:xfrm>
              <a:off x="1627550" y="1788550"/>
              <a:ext cx="388800" cy="300000"/>
            </a:xfrm>
            <a:prstGeom prst="downArrow">
              <a:avLst>
                <a:gd fmla="val 50000" name="adj1"/>
                <a:gd fmla="val 50000" name="adj2"/>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56" name="Google Shape;356;p26"/>
          <p:cNvSpPr/>
          <p:nvPr/>
        </p:nvSpPr>
        <p:spPr>
          <a:xfrm>
            <a:off x="4868153" y="3586050"/>
            <a:ext cx="2520000" cy="1035300"/>
          </a:xfrm>
          <a:prstGeom prst="roundRect">
            <a:avLst>
              <a:gd fmla="val 16667" name="adj"/>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chemeClr val="lt1"/>
                </a:solidFill>
                <a:latin typeface="Lato"/>
                <a:ea typeface="Lato"/>
                <a:cs typeface="Lato"/>
                <a:sym typeface="Lato"/>
              </a:rPr>
              <a:t>Legal Action:</a:t>
            </a:r>
            <a:endParaRPr b="1" sz="1000">
              <a:solidFill>
                <a:schemeClr val="lt1"/>
              </a:solidFill>
              <a:latin typeface="Lato"/>
              <a:ea typeface="Lato"/>
              <a:cs typeface="Lato"/>
              <a:sym typeface="Lato"/>
            </a:endParaRPr>
          </a:p>
          <a:p>
            <a:pPr indent="0" lvl="0" marL="0" rtl="0" algn="ctr">
              <a:spcBef>
                <a:spcPts val="0"/>
              </a:spcBef>
              <a:spcAft>
                <a:spcPts val="0"/>
              </a:spcAft>
              <a:buNone/>
            </a:pPr>
            <a:r>
              <a:rPr lang="en" sz="1000">
                <a:solidFill>
                  <a:schemeClr val="lt1"/>
                </a:solidFill>
                <a:latin typeface="Lato"/>
                <a:ea typeface="Lato"/>
                <a:cs typeface="Lato"/>
                <a:sym typeface="Lato"/>
              </a:rPr>
              <a:t>To be initiated by the HR with help of Legal Team</a:t>
            </a:r>
            <a:endParaRPr b="1" sz="10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1117050" y="188925"/>
            <a:ext cx="6909900" cy="536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TRAINING &amp; CERTIFICATIONS- </a:t>
            </a:r>
            <a:r>
              <a:rPr lang="en">
                <a:latin typeface="Lato"/>
                <a:ea typeface="Lato"/>
                <a:cs typeface="Lato"/>
                <a:sym typeface="Lato"/>
              </a:rPr>
              <a:t>tHRive LMS system - Accion University:</a:t>
            </a:r>
            <a:endParaRPr>
              <a:latin typeface="Lato"/>
              <a:ea typeface="Lato"/>
              <a:cs typeface="Lato"/>
              <a:sym typeface="Lato"/>
            </a:endParaRPr>
          </a:p>
          <a:p>
            <a:pPr indent="0" lvl="0" marL="0" rtl="0" algn="ctr">
              <a:spcBef>
                <a:spcPts val="0"/>
              </a:spcBef>
              <a:spcAft>
                <a:spcPts val="0"/>
              </a:spcAft>
              <a:buNone/>
            </a:pPr>
            <a:r>
              <a:t/>
            </a:r>
            <a:endParaRPr sz="622">
              <a:latin typeface="Lato"/>
              <a:ea typeface="Lato"/>
              <a:cs typeface="Lato"/>
              <a:sym typeface="Lato"/>
            </a:endParaRPr>
          </a:p>
          <a:p>
            <a:pPr indent="0" lvl="0" marL="0" rtl="0" algn="l">
              <a:lnSpc>
                <a:spcPct val="115000"/>
              </a:lnSpc>
              <a:spcBef>
                <a:spcPts val="0"/>
              </a:spcBef>
              <a:spcAft>
                <a:spcPts val="0"/>
              </a:spcAft>
              <a:buNone/>
            </a:pPr>
            <a:r>
              <a:rPr lang="en" sz="1300">
                <a:latin typeface="Lato"/>
                <a:ea typeface="Lato"/>
                <a:cs typeface="Lato"/>
                <a:sym typeface="Lato"/>
              </a:rPr>
              <a:t>Accionlabs has recently developed a well-defined policy for people development and sponsors seminars / conferences, external certifications and inhouse learning platforms through Udemy to encourage learning. AccionLabs has an extensive list of technical and soft skills learnings. Some of the flagship programs that we offer are:</a:t>
            </a:r>
            <a:endParaRPr>
              <a:latin typeface="Lato"/>
              <a:ea typeface="Lato"/>
              <a:cs typeface="Lato"/>
              <a:sym typeface="Lato"/>
            </a:endParaRPr>
          </a:p>
        </p:txBody>
      </p:sp>
      <p:sp>
        <p:nvSpPr>
          <p:cNvPr id="362" name="Google Shape;362;p27"/>
          <p:cNvSpPr txBox="1"/>
          <p:nvPr/>
        </p:nvSpPr>
        <p:spPr>
          <a:xfrm>
            <a:off x="3137750" y="1982075"/>
            <a:ext cx="3110400" cy="226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MANDATORY TRAININGS:</a:t>
            </a:r>
            <a:endParaRPr>
              <a:solidFill>
                <a:schemeClr val="lt1"/>
              </a:solidFill>
              <a:latin typeface="Lato"/>
              <a:ea typeface="Lato"/>
              <a:cs typeface="Lato"/>
              <a:sym typeface="Lato"/>
            </a:endParaRPr>
          </a:p>
          <a:p>
            <a:pPr indent="-317500" lvl="0" marL="457200" rtl="0" algn="l">
              <a:lnSpc>
                <a:spcPct val="115000"/>
              </a:lnSpc>
              <a:spcBef>
                <a:spcPts val="1000"/>
              </a:spcBef>
              <a:spcAft>
                <a:spcPts val="0"/>
              </a:spcAft>
              <a:buClr>
                <a:schemeClr val="lt1"/>
              </a:buClr>
              <a:buSzPts val="1400"/>
              <a:buFont typeface="Lato"/>
              <a:buChar char="●"/>
            </a:pPr>
            <a:r>
              <a:rPr lang="en">
                <a:solidFill>
                  <a:schemeClr val="lt1"/>
                </a:solidFill>
                <a:latin typeface="Lato"/>
                <a:ea typeface="Lato"/>
                <a:cs typeface="Lato"/>
                <a:sym typeface="Lato"/>
              </a:rPr>
              <a:t>Policies</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Compliance</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IT Security</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Code of Conduct</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POSH / </a:t>
            </a:r>
            <a:r>
              <a:rPr lang="en">
                <a:solidFill>
                  <a:schemeClr val="lt1"/>
                </a:solidFill>
                <a:latin typeface="Lato"/>
                <a:ea typeface="Lato"/>
                <a:cs typeface="Lato"/>
                <a:sym typeface="Lato"/>
              </a:rPr>
              <a:t>Grievance</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Project-linked compliance training</a:t>
            </a:r>
            <a:endParaRPr>
              <a:solidFill>
                <a:schemeClr val="lt1"/>
              </a:solidFill>
              <a:latin typeface="Lato"/>
              <a:ea typeface="Lato"/>
              <a:cs typeface="Lato"/>
              <a:sym typeface="Lato"/>
            </a:endParaRPr>
          </a:p>
        </p:txBody>
      </p:sp>
      <p:sp>
        <p:nvSpPr>
          <p:cNvPr id="363" name="Google Shape;363;p27"/>
          <p:cNvSpPr txBox="1"/>
          <p:nvPr/>
        </p:nvSpPr>
        <p:spPr>
          <a:xfrm>
            <a:off x="76200" y="1981200"/>
            <a:ext cx="3000000" cy="251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TECHNICAL LEARNING:</a:t>
            </a:r>
            <a:endParaRPr>
              <a:solidFill>
                <a:schemeClr val="lt1"/>
              </a:solidFill>
              <a:latin typeface="Lato"/>
              <a:ea typeface="Lato"/>
              <a:cs typeface="Lato"/>
              <a:sym typeface="Lato"/>
            </a:endParaRPr>
          </a:p>
          <a:p>
            <a:pPr indent="-317500" lvl="0" marL="457200" rtl="0" algn="l">
              <a:lnSpc>
                <a:spcPct val="115000"/>
              </a:lnSpc>
              <a:spcBef>
                <a:spcPts val="1000"/>
              </a:spcBef>
              <a:spcAft>
                <a:spcPts val="0"/>
              </a:spcAft>
              <a:buClr>
                <a:schemeClr val="lt1"/>
              </a:buClr>
              <a:buSzPts val="1400"/>
              <a:buFont typeface="Lato"/>
              <a:buChar char="●"/>
            </a:pPr>
            <a:r>
              <a:rPr lang="en">
                <a:solidFill>
                  <a:schemeClr val="lt1"/>
                </a:solidFill>
                <a:latin typeface="Lato"/>
                <a:ea typeface="Lato"/>
                <a:cs typeface="Lato"/>
                <a:sym typeface="Lato"/>
              </a:rPr>
              <a:t>Udemy</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Pluralsight</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Tech of the Month Recordings</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Reimbursement for technical certifications</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Project-linked technical trainings</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Upskilling / Cross-skilling</a:t>
            </a:r>
            <a:endParaRPr/>
          </a:p>
        </p:txBody>
      </p:sp>
      <p:sp>
        <p:nvSpPr>
          <p:cNvPr id="364" name="Google Shape;364;p27"/>
          <p:cNvSpPr txBox="1"/>
          <p:nvPr/>
        </p:nvSpPr>
        <p:spPr>
          <a:xfrm>
            <a:off x="6171950" y="1954950"/>
            <a:ext cx="3000000" cy="246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SOFT-SKILLS:</a:t>
            </a:r>
            <a:endParaRPr>
              <a:solidFill>
                <a:schemeClr val="lt1"/>
              </a:solidFill>
              <a:latin typeface="Lato"/>
              <a:ea typeface="Lato"/>
              <a:cs typeface="Lato"/>
              <a:sym typeface="Lato"/>
            </a:endParaRPr>
          </a:p>
          <a:p>
            <a:pPr indent="-317500" lvl="0" marL="457200" rtl="0" algn="l">
              <a:lnSpc>
                <a:spcPct val="115000"/>
              </a:lnSpc>
              <a:spcBef>
                <a:spcPts val="1000"/>
              </a:spcBef>
              <a:spcAft>
                <a:spcPts val="0"/>
              </a:spcAft>
              <a:buClr>
                <a:schemeClr val="lt1"/>
              </a:buClr>
              <a:buSzPts val="1400"/>
              <a:buFont typeface="Lato"/>
              <a:buChar char="●"/>
            </a:pPr>
            <a:r>
              <a:rPr lang="en">
                <a:solidFill>
                  <a:schemeClr val="lt1"/>
                </a:solidFill>
                <a:latin typeface="Lato"/>
                <a:ea typeface="Lato"/>
                <a:cs typeface="Lato"/>
                <a:sym typeface="Lato"/>
              </a:rPr>
              <a:t>GROW</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FTM</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EAGLE</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Personal Effectiveness</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sz="1300">
                <a:solidFill>
                  <a:schemeClr val="lt1"/>
                </a:solidFill>
                <a:latin typeface="Lato"/>
                <a:ea typeface="Lato"/>
                <a:cs typeface="Lato"/>
                <a:sym typeface="Lato"/>
              </a:rPr>
              <a:t>Managerial effectiveness</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Competency assessments &amp; evaluation</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Business communication</a:t>
            </a:r>
            <a:endParaRPr sz="13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8"/>
          <p:cNvSpPr txBox="1"/>
          <p:nvPr>
            <p:ph type="title"/>
          </p:nvPr>
        </p:nvSpPr>
        <p:spPr>
          <a:xfrm>
            <a:off x="1297500" y="88950"/>
            <a:ext cx="7038900" cy="536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GOAL SETTING, CONTINUOUS FEEDBACK &amp; PERFORMANCE REVIEW</a:t>
            </a:r>
            <a:endParaRPr/>
          </a:p>
        </p:txBody>
      </p:sp>
      <p:sp>
        <p:nvSpPr>
          <p:cNvPr id="370" name="Google Shape;370;p28"/>
          <p:cNvSpPr/>
          <p:nvPr/>
        </p:nvSpPr>
        <p:spPr>
          <a:xfrm>
            <a:off x="4432642" y="1133280"/>
            <a:ext cx="382200" cy="5883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latin typeface="Lato"/>
              <a:ea typeface="Lato"/>
              <a:cs typeface="Lato"/>
              <a:sym typeface="Lato"/>
            </a:endParaRPr>
          </a:p>
        </p:txBody>
      </p:sp>
      <p:sp>
        <p:nvSpPr>
          <p:cNvPr id="371" name="Google Shape;371;p28"/>
          <p:cNvSpPr/>
          <p:nvPr/>
        </p:nvSpPr>
        <p:spPr>
          <a:xfrm>
            <a:off x="2479611" y="1133280"/>
            <a:ext cx="382200" cy="5883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1000">
              <a:solidFill>
                <a:schemeClr val="lt1"/>
              </a:solidFill>
              <a:latin typeface="Lato"/>
              <a:ea typeface="Lato"/>
              <a:cs typeface="Lato"/>
              <a:sym typeface="Lato"/>
            </a:endParaRPr>
          </a:p>
        </p:txBody>
      </p:sp>
      <p:sp>
        <p:nvSpPr>
          <p:cNvPr id="372" name="Google Shape;372;p28"/>
          <p:cNvSpPr/>
          <p:nvPr/>
        </p:nvSpPr>
        <p:spPr>
          <a:xfrm>
            <a:off x="6439699" y="1133280"/>
            <a:ext cx="382200" cy="5883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1000">
              <a:solidFill>
                <a:schemeClr val="lt1"/>
              </a:solidFill>
              <a:latin typeface="Lato"/>
              <a:ea typeface="Lato"/>
              <a:cs typeface="Lato"/>
              <a:sym typeface="Lato"/>
            </a:endParaRPr>
          </a:p>
        </p:txBody>
      </p:sp>
      <p:sp>
        <p:nvSpPr>
          <p:cNvPr id="373" name="Google Shape;373;p28"/>
          <p:cNvSpPr txBox="1"/>
          <p:nvPr/>
        </p:nvSpPr>
        <p:spPr>
          <a:xfrm>
            <a:off x="910950" y="1125000"/>
            <a:ext cx="1404300" cy="6048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Lato"/>
                <a:ea typeface="Lato"/>
                <a:cs typeface="Lato"/>
                <a:sym typeface="Lato"/>
              </a:rPr>
              <a:t>Goals setting based on KRAs</a:t>
            </a:r>
            <a:endParaRPr b="1" sz="1100">
              <a:solidFill>
                <a:schemeClr val="lt1"/>
              </a:solidFill>
              <a:latin typeface="Lato"/>
              <a:ea typeface="Lato"/>
              <a:cs typeface="Lato"/>
              <a:sym typeface="Lato"/>
            </a:endParaRPr>
          </a:p>
        </p:txBody>
      </p:sp>
      <p:sp>
        <p:nvSpPr>
          <p:cNvPr id="374" name="Google Shape;374;p28"/>
          <p:cNvSpPr txBox="1"/>
          <p:nvPr/>
        </p:nvSpPr>
        <p:spPr>
          <a:xfrm>
            <a:off x="2917989" y="1125000"/>
            <a:ext cx="1404300" cy="6048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Quarterly review and Feedback</a:t>
            </a:r>
            <a:endParaRPr b="1" sz="1000">
              <a:solidFill>
                <a:schemeClr val="lt1"/>
              </a:solidFill>
              <a:latin typeface="Lato"/>
              <a:ea typeface="Lato"/>
              <a:cs typeface="Lato"/>
              <a:sym typeface="Lato"/>
            </a:endParaRPr>
          </a:p>
        </p:txBody>
      </p:sp>
      <p:sp>
        <p:nvSpPr>
          <p:cNvPr id="375" name="Google Shape;375;p28"/>
          <p:cNvSpPr txBox="1"/>
          <p:nvPr/>
        </p:nvSpPr>
        <p:spPr>
          <a:xfrm>
            <a:off x="4925047" y="1125000"/>
            <a:ext cx="1404300" cy="6048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Performance Review</a:t>
            </a:r>
            <a:endParaRPr b="1" sz="1000">
              <a:solidFill>
                <a:schemeClr val="lt1"/>
              </a:solidFill>
              <a:latin typeface="Lato"/>
              <a:ea typeface="Lato"/>
              <a:cs typeface="Lato"/>
              <a:sym typeface="Lato"/>
            </a:endParaRPr>
          </a:p>
        </p:txBody>
      </p:sp>
      <p:sp>
        <p:nvSpPr>
          <p:cNvPr id="376" name="Google Shape;376;p28"/>
          <p:cNvSpPr txBox="1"/>
          <p:nvPr/>
        </p:nvSpPr>
        <p:spPr>
          <a:xfrm>
            <a:off x="6932125" y="1125025"/>
            <a:ext cx="1404300" cy="6048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Salary Revisions</a:t>
            </a:r>
            <a:endParaRPr b="1" sz="1000">
              <a:solidFill>
                <a:schemeClr val="lt1"/>
              </a:solidFill>
              <a:latin typeface="Lato"/>
              <a:ea typeface="Lato"/>
              <a:cs typeface="Lato"/>
              <a:sym typeface="Lato"/>
            </a:endParaRPr>
          </a:p>
        </p:txBody>
      </p:sp>
      <p:grpSp>
        <p:nvGrpSpPr>
          <p:cNvPr id="377" name="Google Shape;377;p28"/>
          <p:cNvGrpSpPr/>
          <p:nvPr/>
        </p:nvGrpSpPr>
        <p:grpSpPr>
          <a:xfrm>
            <a:off x="1734051" y="1968506"/>
            <a:ext cx="2288571" cy="2972662"/>
            <a:chOff x="0" y="598"/>
            <a:chExt cx="2857499" cy="3695043"/>
          </a:xfrm>
        </p:grpSpPr>
        <p:sp>
          <p:nvSpPr>
            <p:cNvPr id="378" name="Google Shape;378;p28"/>
            <p:cNvSpPr/>
            <p:nvPr/>
          </p:nvSpPr>
          <p:spPr>
            <a:xfrm rot="5400000">
              <a:off x="1487909" y="-459602"/>
              <a:ext cx="906600" cy="1827000"/>
            </a:xfrm>
            <a:prstGeom prst="round2SameRect">
              <a:avLst>
                <a:gd fmla="val 16667" name="adj1"/>
                <a:gd fmla="val 0" name="adj2"/>
              </a:avLst>
            </a:prstGeom>
            <a:noFill/>
            <a:ln cap="flat" cmpd="sng" w="9525">
              <a:solidFill>
                <a:srgbClr val="CBCBCB">
                  <a:alpha val="89800"/>
                </a:srgbClr>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Lato"/>
                <a:ea typeface="Lato"/>
                <a:cs typeface="Lato"/>
                <a:sym typeface="Lato"/>
              </a:endParaRPr>
            </a:p>
          </p:txBody>
        </p:sp>
        <p:sp>
          <p:nvSpPr>
            <p:cNvPr id="379" name="Google Shape;379;p28"/>
            <p:cNvSpPr txBox="1"/>
            <p:nvPr/>
          </p:nvSpPr>
          <p:spPr>
            <a:xfrm>
              <a:off x="1027695" y="44847"/>
              <a:ext cx="1782900" cy="818100"/>
            </a:xfrm>
            <a:prstGeom prst="rect">
              <a:avLst/>
            </a:prstGeom>
            <a:noFill/>
            <a:ln>
              <a:noFill/>
            </a:ln>
          </p:spPr>
          <p:txBody>
            <a:bodyPr anchorCtr="0" anchor="ctr" bIns="123825" lIns="247650" spcFirstLastPara="1" rIns="247650" wrap="square" tIns="123825">
              <a:noAutofit/>
            </a:bodyPr>
            <a:lstStyle/>
            <a:p>
              <a:pPr indent="-57150" lvl="1" marL="0" marR="0" rtl="0" algn="l">
                <a:lnSpc>
                  <a:spcPct val="90000"/>
                </a:lnSpc>
                <a:spcBef>
                  <a:spcPts val="0"/>
                </a:spcBef>
                <a:spcAft>
                  <a:spcPts val="0"/>
                </a:spcAft>
                <a:buClr>
                  <a:schemeClr val="lt1"/>
                </a:buClr>
                <a:buSzPts val="900"/>
                <a:buFont typeface="Lato"/>
                <a:buChar char="•"/>
              </a:pPr>
              <a:r>
                <a:rPr b="1" i="0" lang="en" sz="900" u="none" cap="none" strike="noStrike">
                  <a:solidFill>
                    <a:schemeClr val="lt1"/>
                  </a:solidFill>
                  <a:latin typeface="Lato"/>
                  <a:ea typeface="Lato"/>
                  <a:cs typeface="Lato"/>
                  <a:sym typeface="Lato"/>
                </a:rPr>
                <a:t>Achievement Orientation</a:t>
              </a:r>
              <a:endParaRPr sz="900">
                <a:solidFill>
                  <a:schemeClr val="lt1"/>
                </a:solidFill>
                <a:latin typeface="Lato"/>
                <a:ea typeface="Lato"/>
                <a:cs typeface="Lato"/>
                <a:sym typeface="Lato"/>
              </a:endParaRPr>
            </a:p>
            <a:p>
              <a:pPr indent="-57150" lvl="1" marL="0" marR="0" rtl="0" algn="l">
                <a:lnSpc>
                  <a:spcPct val="90000"/>
                </a:lnSpc>
                <a:spcBef>
                  <a:spcPts val="165"/>
                </a:spcBef>
                <a:spcAft>
                  <a:spcPts val="0"/>
                </a:spcAft>
                <a:buClr>
                  <a:schemeClr val="lt1"/>
                </a:buClr>
                <a:buSzPts val="900"/>
                <a:buFont typeface="Lato"/>
                <a:buChar char="•"/>
              </a:pPr>
              <a:r>
                <a:rPr b="1" i="0" lang="en" sz="900" u="none" cap="none" strike="noStrike">
                  <a:solidFill>
                    <a:schemeClr val="lt1"/>
                  </a:solidFill>
                  <a:latin typeface="Lato"/>
                  <a:ea typeface="Lato"/>
                  <a:cs typeface="Lato"/>
                  <a:sym typeface="Lato"/>
                </a:rPr>
                <a:t>Taking accountability</a:t>
              </a:r>
              <a:endParaRPr sz="900">
                <a:solidFill>
                  <a:schemeClr val="lt1"/>
                </a:solidFill>
                <a:latin typeface="Lato"/>
                <a:ea typeface="Lato"/>
                <a:cs typeface="Lato"/>
                <a:sym typeface="Lato"/>
              </a:endParaRPr>
            </a:p>
            <a:p>
              <a:pPr indent="-57150" lvl="1" marL="0" marR="0" rtl="0" algn="l">
                <a:lnSpc>
                  <a:spcPct val="90000"/>
                </a:lnSpc>
                <a:spcBef>
                  <a:spcPts val="165"/>
                </a:spcBef>
                <a:spcAft>
                  <a:spcPts val="0"/>
                </a:spcAft>
                <a:buClr>
                  <a:schemeClr val="lt1"/>
                </a:buClr>
                <a:buSzPts val="900"/>
                <a:buFont typeface="Lato"/>
                <a:buChar char="•"/>
              </a:pPr>
              <a:r>
                <a:rPr b="1" i="0" lang="en" sz="900" u="none" cap="none" strike="noStrike">
                  <a:solidFill>
                    <a:schemeClr val="lt1"/>
                  </a:solidFill>
                  <a:latin typeface="Lato"/>
                  <a:ea typeface="Lato"/>
                  <a:cs typeface="Lato"/>
                  <a:sym typeface="Lato"/>
                </a:rPr>
                <a:t>Quality of Output</a:t>
              </a:r>
              <a:endParaRPr sz="900">
                <a:solidFill>
                  <a:schemeClr val="lt1"/>
                </a:solidFill>
                <a:latin typeface="Lato"/>
                <a:ea typeface="Lato"/>
                <a:cs typeface="Lato"/>
                <a:sym typeface="Lato"/>
              </a:endParaRPr>
            </a:p>
          </p:txBody>
        </p:sp>
        <p:sp>
          <p:nvSpPr>
            <p:cNvPr id="380" name="Google Shape;380;p28"/>
            <p:cNvSpPr/>
            <p:nvPr/>
          </p:nvSpPr>
          <p:spPr>
            <a:xfrm>
              <a:off x="0" y="11212"/>
              <a:ext cx="1027800" cy="885300"/>
            </a:xfrm>
            <a:prstGeom prst="roundRect">
              <a:avLst>
                <a:gd fmla="val 16667" name="adj"/>
              </a:avLst>
            </a:prstGeom>
            <a:noFill/>
            <a:ln>
              <a:noFill/>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Lato"/>
                <a:ea typeface="Lato"/>
                <a:cs typeface="Lato"/>
                <a:sym typeface="Lato"/>
              </a:endParaRPr>
            </a:p>
          </p:txBody>
        </p:sp>
        <p:sp>
          <p:nvSpPr>
            <p:cNvPr id="381" name="Google Shape;381;p28"/>
            <p:cNvSpPr txBox="1"/>
            <p:nvPr/>
          </p:nvSpPr>
          <p:spPr>
            <a:xfrm>
              <a:off x="43214" y="54426"/>
              <a:ext cx="941400" cy="798900"/>
            </a:xfrm>
            <a:prstGeom prst="rect">
              <a:avLst/>
            </a:prstGeom>
            <a:noFill/>
            <a:ln>
              <a:noFill/>
            </a:ln>
          </p:spPr>
          <p:txBody>
            <a:bodyPr anchorCtr="0" anchor="ctr" bIns="22850" lIns="45700" spcFirstLastPara="1" rIns="45700" wrap="square" tIns="22850">
              <a:noAutofit/>
            </a:bodyPr>
            <a:lstStyle/>
            <a:p>
              <a:pPr indent="0" lvl="0" marL="0" marR="0" rtl="0" algn="ctr">
                <a:lnSpc>
                  <a:spcPct val="90000"/>
                </a:lnSpc>
                <a:spcBef>
                  <a:spcPts val="0"/>
                </a:spcBef>
                <a:spcAft>
                  <a:spcPts val="0"/>
                </a:spcAft>
                <a:buClr>
                  <a:srgbClr val="000000"/>
                </a:buClr>
                <a:buSzPts val="1200"/>
                <a:buFont typeface="Arial"/>
                <a:buNone/>
              </a:pPr>
              <a:r>
                <a:rPr b="1" i="0" lang="en" sz="900" u="none" cap="none" strike="noStrike">
                  <a:solidFill>
                    <a:schemeClr val="lt1"/>
                  </a:solidFill>
                  <a:latin typeface="Lato"/>
                  <a:ea typeface="Lato"/>
                  <a:cs typeface="Lato"/>
                  <a:sym typeface="Lato"/>
                </a:rPr>
                <a:t>Outcome Focused</a:t>
              </a:r>
              <a:endParaRPr b="1" i="0" sz="900" u="none" cap="none" strike="noStrike">
                <a:solidFill>
                  <a:schemeClr val="lt1"/>
                </a:solidFill>
                <a:latin typeface="Lato"/>
                <a:ea typeface="Lato"/>
                <a:cs typeface="Lato"/>
                <a:sym typeface="Lato"/>
              </a:endParaRPr>
            </a:p>
          </p:txBody>
        </p:sp>
        <p:sp>
          <p:nvSpPr>
            <p:cNvPr id="382" name="Google Shape;382;p28"/>
            <p:cNvSpPr/>
            <p:nvPr/>
          </p:nvSpPr>
          <p:spPr>
            <a:xfrm rot="5400000">
              <a:off x="1588949" y="479607"/>
              <a:ext cx="708300" cy="1828800"/>
            </a:xfrm>
            <a:prstGeom prst="round2SameRect">
              <a:avLst>
                <a:gd fmla="val 16667" name="adj1"/>
                <a:gd fmla="val 0" name="adj2"/>
              </a:avLst>
            </a:prstGeom>
            <a:noFill/>
            <a:ln cap="flat" cmpd="sng" w="9525">
              <a:solidFill>
                <a:srgbClr val="CBCBCB">
                  <a:alpha val="89800"/>
                </a:srgbClr>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Lato"/>
                <a:ea typeface="Lato"/>
                <a:cs typeface="Lato"/>
                <a:sym typeface="Lato"/>
              </a:endParaRPr>
            </a:p>
          </p:txBody>
        </p:sp>
        <p:sp>
          <p:nvSpPr>
            <p:cNvPr id="383" name="Google Shape;383;p28"/>
            <p:cNvSpPr txBox="1"/>
            <p:nvPr/>
          </p:nvSpPr>
          <p:spPr>
            <a:xfrm>
              <a:off x="1028700" y="1074428"/>
              <a:ext cx="1794300" cy="639000"/>
            </a:xfrm>
            <a:prstGeom prst="rect">
              <a:avLst/>
            </a:prstGeom>
            <a:noFill/>
            <a:ln>
              <a:noFill/>
            </a:ln>
          </p:spPr>
          <p:txBody>
            <a:bodyPr anchorCtr="0" anchor="ctr" bIns="123825" lIns="247650" spcFirstLastPara="1" rIns="247650" wrap="square" tIns="123825">
              <a:noAutofit/>
            </a:bodyPr>
            <a:lstStyle/>
            <a:p>
              <a:pPr indent="0" lvl="1" marL="57150" marR="0" rtl="0" algn="l">
                <a:lnSpc>
                  <a:spcPct val="90000"/>
                </a:lnSpc>
                <a:spcBef>
                  <a:spcPts val="0"/>
                </a:spcBef>
                <a:spcAft>
                  <a:spcPts val="0"/>
                </a:spcAft>
                <a:buClr>
                  <a:srgbClr val="000000"/>
                </a:buClr>
                <a:buSzPts val="1100"/>
                <a:buFont typeface="Arial"/>
                <a:buNone/>
              </a:pPr>
              <a:r>
                <a:t/>
              </a:r>
              <a:endParaRPr b="1" i="0" sz="900" u="none" cap="none" strike="noStrike">
                <a:solidFill>
                  <a:schemeClr val="lt1"/>
                </a:solidFill>
                <a:latin typeface="Lato"/>
                <a:ea typeface="Lato"/>
                <a:cs typeface="Lato"/>
                <a:sym typeface="Lato"/>
              </a:endParaRPr>
            </a:p>
            <a:p>
              <a:pPr indent="-57150" lvl="1" marL="57150" marR="0" rtl="0" algn="l">
                <a:lnSpc>
                  <a:spcPct val="90000"/>
                </a:lnSpc>
                <a:spcBef>
                  <a:spcPts val="165"/>
                </a:spcBef>
                <a:spcAft>
                  <a:spcPts val="0"/>
                </a:spcAft>
                <a:buClr>
                  <a:schemeClr val="lt1"/>
                </a:buClr>
                <a:buSzPts val="900"/>
                <a:buFont typeface="Lato"/>
                <a:buChar char="•"/>
              </a:pPr>
              <a:r>
                <a:rPr b="1" i="0" lang="en" sz="900" u="none" cap="none" strike="noStrike">
                  <a:solidFill>
                    <a:schemeClr val="lt1"/>
                  </a:solidFill>
                  <a:latin typeface="Lato"/>
                  <a:ea typeface="Lato"/>
                  <a:cs typeface="Lato"/>
                  <a:sym typeface="Lato"/>
                </a:rPr>
                <a:t>Adaptability to Change </a:t>
              </a:r>
              <a:endParaRPr sz="900">
                <a:solidFill>
                  <a:schemeClr val="lt1"/>
                </a:solidFill>
                <a:latin typeface="Lato"/>
                <a:ea typeface="Lato"/>
                <a:cs typeface="Lato"/>
                <a:sym typeface="Lato"/>
              </a:endParaRPr>
            </a:p>
            <a:p>
              <a:pPr indent="-57150" lvl="1" marL="57150" marR="0" rtl="0" algn="l">
                <a:lnSpc>
                  <a:spcPct val="90000"/>
                </a:lnSpc>
                <a:spcBef>
                  <a:spcPts val="165"/>
                </a:spcBef>
                <a:spcAft>
                  <a:spcPts val="0"/>
                </a:spcAft>
                <a:buClr>
                  <a:schemeClr val="lt1"/>
                </a:buClr>
                <a:buSzPts val="900"/>
                <a:buFont typeface="Lato"/>
                <a:buChar char="•"/>
              </a:pPr>
              <a:r>
                <a:rPr b="1" i="0" lang="en" sz="900" u="none" cap="none" strike="noStrike">
                  <a:solidFill>
                    <a:schemeClr val="lt1"/>
                  </a:solidFill>
                  <a:latin typeface="Lato"/>
                  <a:ea typeface="Lato"/>
                  <a:cs typeface="Lato"/>
                  <a:sym typeface="Lato"/>
                </a:rPr>
                <a:t>Innovative / Creative thinking </a:t>
              </a:r>
              <a:endParaRPr sz="900">
                <a:solidFill>
                  <a:schemeClr val="lt1"/>
                </a:solidFill>
                <a:latin typeface="Lato"/>
                <a:ea typeface="Lato"/>
                <a:cs typeface="Lato"/>
                <a:sym typeface="Lato"/>
              </a:endParaRPr>
            </a:p>
            <a:p>
              <a:pPr indent="-25400" lvl="1" marL="114300" marR="0" rtl="0" algn="l">
                <a:lnSpc>
                  <a:spcPct val="90000"/>
                </a:lnSpc>
                <a:spcBef>
                  <a:spcPts val="165"/>
                </a:spcBef>
                <a:spcAft>
                  <a:spcPts val="0"/>
                </a:spcAft>
                <a:buClr>
                  <a:srgbClr val="000000"/>
                </a:buClr>
                <a:buSzPts val="1400"/>
                <a:buFont typeface="Arial"/>
                <a:buNone/>
              </a:pPr>
              <a:r>
                <a:t/>
              </a:r>
              <a:endParaRPr b="1" i="0" sz="900" u="none" cap="none" strike="noStrike">
                <a:solidFill>
                  <a:schemeClr val="lt1"/>
                </a:solidFill>
                <a:latin typeface="Lato"/>
                <a:ea typeface="Lato"/>
                <a:cs typeface="Lato"/>
                <a:sym typeface="Lato"/>
              </a:endParaRPr>
            </a:p>
          </p:txBody>
        </p:sp>
        <p:sp>
          <p:nvSpPr>
            <p:cNvPr id="384" name="Google Shape;384;p28"/>
            <p:cNvSpPr/>
            <p:nvPr/>
          </p:nvSpPr>
          <p:spPr>
            <a:xfrm>
              <a:off x="0" y="951332"/>
              <a:ext cx="1028700" cy="885300"/>
            </a:xfrm>
            <a:prstGeom prst="roundRect">
              <a:avLst>
                <a:gd fmla="val 16667" name="adj"/>
              </a:avLst>
            </a:prstGeom>
            <a:noFill/>
            <a:ln>
              <a:noFill/>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Lato"/>
                <a:ea typeface="Lato"/>
                <a:cs typeface="Lato"/>
                <a:sym typeface="Lato"/>
              </a:endParaRPr>
            </a:p>
          </p:txBody>
        </p:sp>
        <p:sp>
          <p:nvSpPr>
            <p:cNvPr id="385" name="Google Shape;385;p28"/>
            <p:cNvSpPr txBox="1"/>
            <p:nvPr/>
          </p:nvSpPr>
          <p:spPr>
            <a:xfrm>
              <a:off x="43214" y="994546"/>
              <a:ext cx="942300" cy="798900"/>
            </a:xfrm>
            <a:prstGeom prst="rect">
              <a:avLst/>
            </a:prstGeom>
            <a:noFill/>
            <a:ln>
              <a:noFill/>
            </a:ln>
          </p:spPr>
          <p:txBody>
            <a:bodyPr anchorCtr="0" anchor="ctr" bIns="22850" lIns="45700" spcFirstLastPara="1" rIns="45700" wrap="square" tIns="22850">
              <a:noAutofit/>
            </a:bodyPr>
            <a:lstStyle/>
            <a:p>
              <a:pPr indent="0" lvl="0" marL="0" marR="0" rtl="0" algn="ctr">
                <a:lnSpc>
                  <a:spcPct val="90000"/>
                </a:lnSpc>
                <a:spcBef>
                  <a:spcPts val="0"/>
                </a:spcBef>
                <a:spcAft>
                  <a:spcPts val="0"/>
                </a:spcAft>
                <a:buClr>
                  <a:srgbClr val="000000"/>
                </a:buClr>
                <a:buSzPts val="1200"/>
                <a:buFont typeface="Arial"/>
                <a:buNone/>
              </a:pPr>
              <a:r>
                <a:rPr b="1" i="0" lang="en" sz="900" u="none" cap="none" strike="noStrike">
                  <a:solidFill>
                    <a:schemeClr val="lt1"/>
                  </a:solidFill>
                  <a:latin typeface="Lato"/>
                  <a:ea typeface="Lato"/>
                  <a:cs typeface="Lato"/>
                  <a:sym typeface="Lato"/>
                </a:rPr>
                <a:t>Change &amp; Innovation</a:t>
              </a:r>
              <a:endParaRPr b="1" i="0" sz="900" u="none" cap="none" strike="noStrike">
                <a:solidFill>
                  <a:schemeClr val="lt1"/>
                </a:solidFill>
                <a:latin typeface="Lato"/>
                <a:ea typeface="Lato"/>
                <a:cs typeface="Lato"/>
                <a:sym typeface="Lato"/>
              </a:endParaRPr>
            </a:p>
          </p:txBody>
        </p:sp>
        <p:sp>
          <p:nvSpPr>
            <p:cNvPr id="386" name="Google Shape;386;p28"/>
            <p:cNvSpPr/>
            <p:nvPr/>
          </p:nvSpPr>
          <p:spPr>
            <a:xfrm rot="5400000">
              <a:off x="1517699" y="1408985"/>
              <a:ext cx="850800" cy="1828800"/>
            </a:xfrm>
            <a:prstGeom prst="round2SameRect">
              <a:avLst>
                <a:gd fmla="val 16667" name="adj1"/>
                <a:gd fmla="val 0" name="adj2"/>
              </a:avLst>
            </a:prstGeom>
            <a:noFill/>
            <a:ln cap="flat" cmpd="sng" w="9525">
              <a:solidFill>
                <a:srgbClr val="CBCBCB">
                  <a:alpha val="89800"/>
                </a:srgbClr>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Lato"/>
                <a:ea typeface="Lato"/>
                <a:cs typeface="Lato"/>
                <a:sym typeface="Lato"/>
              </a:endParaRPr>
            </a:p>
          </p:txBody>
        </p:sp>
        <p:sp>
          <p:nvSpPr>
            <p:cNvPr id="387" name="Google Shape;387;p28"/>
            <p:cNvSpPr txBox="1"/>
            <p:nvPr/>
          </p:nvSpPr>
          <p:spPr>
            <a:xfrm>
              <a:off x="1028699" y="1939525"/>
              <a:ext cx="1787400" cy="768000"/>
            </a:xfrm>
            <a:prstGeom prst="rect">
              <a:avLst/>
            </a:prstGeom>
            <a:noFill/>
            <a:ln>
              <a:noFill/>
            </a:ln>
          </p:spPr>
          <p:txBody>
            <a:bodyPr anchorCtr="0" anchor="ctr" bIns="123825" lIns="247650" spcFirstLastPara="1" rIns="247650" wrap="square" tIns="123825">
              <a:noAutofit/>
            </a:bodyPr>
            <a:lstStyle/>
            <a:p>
              <a:pPr indent="-57150" lvl="1" marL="57150" marR="0" rtl="0" algn="l">
                <a:lnSpc>
                  <a:spcPct val="90000"/>
                </a:lnSpc>
                <a:spcBef>
                  <a:spcPts val="0"/>
                </a:spcBef>
                <a:spcAft>
                  <a:spcPts val="0"/>
                </a:spcAft>
                <a:buClr>
                  <a:schemeClr val="lt1"/>
                </a:buClr>
                <a:buSzPts val="900"/>
                <a:buFont typeface="Lato"/>
                <a:buChar char="•"/>
              </a:pPr>
              <a:r>
                <a:rPr b="1" i="0" lang="en" sz="900" u="none" cap="none" strike="noStrike">
                  <a:solidFill>
                    <a:schemeClr val="lt1"/>
                  </a:solidFill>
                  <a:latin typeface="Lato"/>
                  <a:ea typeface="Lato"/>
                  <a:cs typeface="Lato"/>
                  <a:sym typeface="Lato"/>
                </a:rPr>
                <a:t>Technical/Business Know-how</a:t>
              </a:r>
              <a:endParaRPr b="1" i="0" sz="900" u="none" cap="none" strike="noStrike">
                <a:solidFill>
                  <a:schemeClr val="lt1"/>
                </a:solidFill>
                <a:latin typeface="Lato"/>
                <a:ea typeface="Lato"/>
                <a:cs typeface="Lato"/>
                <a:sym typeface="Lato"/>
              </a:endParaRPr>
            </a:p>
            <a:p>
              <a:pPr indent="-57150" lvl="1" marL="57150" marR="0" rtl="0" algn="l">
                <a:lnSpc>
                  <a:spcPct val="90000"/>
                </a:lnSpc>
                <a:spcBef>
                  <a:spcPts val="165"/>
                </a:spcBef>
                <a:spcAft>
                  <a:spcPts val="0"/>
                </a:spcAft>
                <a:buClr>
                  <a:schemeClr val="lt1"/>
                </a:buClr>
                <a:buSzPts val="900"/>
                <a:buFont typeface="Lato"/>
                <a:buChar char="•"/>
              </a:pPr>
              <a:r>
                <a:rPr b="1" i="0" lang="en" sz="900" u="none" cap="none" strike="noStrike">
                  <a:solidFill>
                    <a:schemeClr val="lt1"/>
                  </a:solidFill>
                  <a:latin typeface="Lato"/>
                  <a:ea typeface="Lato"/>
                  <a:cs typeface="Lato"/>
                  <a:sym typeface="Lato"/>
                </a:rPr>
                <a:t>Commercial Acumen /Entrepreneurial  Mind-set</a:t>
              </a:r>
              <a:endParaRPr sz="900">
                <a:solidFill>
                  <a:schemeClr val="lt1"/>
                </a:solidFill>
                <a:latin typeface="Lato"/>
                <a:ea typeface="Lato"/>
                <a:cs typeface="Lato"/>
                <a:sym typeface="Lato"/>
              </a:endParaRPr>
            </a:p>
          </p:txBody>
        </p:sp>
        <p:sp>
          <p:nvSpPr>
            <p:cNvPr id="388" name="Google Shape;388;p28"/>
            <p:cNvSpPr/>
            <p:nvPr/>
          </p:nvSpPr>
          <p:spPr>
            <a:xfrm>
              <a:off x="0" y="1880836"/>
              <a:ext cx="1028700" cy="885300"/>
            </a:xfrm>
            <a:prstGeom prst="roundRect">
              <a:avLst>
                <a:gd fmla="val 16667" name="adj"/>
              </a:avLst>
            </a:prstGeom>
            <a:noFill/>
            <a:ln>
              <a:noFill/>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Lato"/>
                <a:ea typeface="Lato"/>
                <a:cs typeface="Lato"/>
                <a:sym typeface="Lato"/>
              </a:endParaRPr>
            </a:p>
          </p:txBody>
        </p:sp>
        <p:sp>
          <p:nvSpPr>
            <p:cNvPr id="389" name="Google Shape;389;p28"/>
            <p:cNvSpPr txBox="1"/>
            <p:nvPr/>
          </p:nvSpPr>
          <p:spPr>
            <a:xfrm>
              <a:off x="43214" y="1924050"/>
              <a:ext cx="942300" cy="798900"/>
            </a:xfrm>
            <a:prstGeom prst="rect">
              <a:avLst/>
            </a:prstGeom>
            <a:noFill/>
            <a:ln>
              <a:noFill/>
            </a:ln>
          </p:spPr>
          <p:txBody>
            <a:bodyPr anchorCtr="0" anchor="ctr" bIns="22850" lIns="45700" spcFirstLastPara="1" rIns="45700" wrap="square" tIns="22850">
              <a:noAutofit/>
            </a:bodyPr>
            <a:lstStyle/>
            <a:p>
              <a:pPr indent="0" lvl="0" marL="0" marR="0" rtl="0" algn="ctr">
                <a:lnSpc>
                  <a:spcPct val="90000"/>
                </a:lnSpc>
                <a:spcBef>
                  <a:spcPts val="0"/>
                </a:spcBef>
                <a:spcAft>
                  <a:spcPts val="0"/>
                </a:spcAft>
                <a:buClr>
                  <a:srgbClr val="000000"/>
                </a:buClr>
                <a:buSzPts val="1200"/>
                <a:buFont typeface="Arial"/>
                <a:buNone/>
              </a:pPr>
              <a:r>
                <a:rPr b="1" i="0" lang="en" sz="900" u="none" cap="none" strike="noStrike">
                  <a:solidFill>
                    <a:schemeClr val="lt1"/>
                  </a:solidFill>
                  <a:latin typeface="Lato"/>
                  <a:ea typeface="Lato"/>
                  <a:cs typeface="Lato"/>
                  <a:sym typeface="Lato"/>
                </a:rPr>
                <a:t>Business Acumen</a:t>
              </a:r>
              <a:endParaRPr b="1" i="0" sz="900" u="none" cap="none" strike="noStrike">
                <a:solidFill>
                  <a:schemeClr val="lt1"/>
                </a:solidFill>
                <a:latin typeface="Lato"/>
                <a:ea typeface="Lato"/>
                <a:cs typeface="Lato"/>
                <a:sym typeface="Lato"/>
              </a:endParaRPr>
            </a:p>
          </p:txBody>
        </p:sp>
        <p:sp>
          <p:nvSpPr>
            <p:cNvPr id="390" name="Google Shape;390;p28"/>
            <p:cNvSpPr/>
            <p:nvPr/>
          </p:nvSpPr>
          <p:spPr>
            <a:xfrm rot="5400000">
              <a:off x="1558349" y="2301341"/>
              <a:ext cx="769500" cy="1828800"/>
            </a:xfrm>
            <a:prstGeom prst="round2SameRect">
              <a:avLst>
                <a:gd fmla="val 16667" name="adj1"/>
                <a:gd fmla="val 0" name="adj2"/>
              </a:avLst>
            </a:prstGeom>
            <a:noFill/>
            <a:ln cap="flat" cmpd="sng" w="9525">
              <a:solidFill>
                <a:srgbClr val="CBCBCB">
                  <a:alpha val="89800"/>
                </a:srgbClr>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Lato"/>
                <a:ea typeface="Lato"/>
                <a:cs typeface="Lato"/>
                <a:sym typeface="Lato"/>
              </a:endParaRPr>
            </a:p>
          </p:txBody>
        </p:sp>
        <p:sp>
          <p:nvSpPr>
            <p:cNvPr id="391" name="Google Shape;391;p28"/>
            <p:cNvSpPr txBox="1"/>
            <p:nvPr/>
          </p:nvSpPr>
          <p:spPr>
            <a:xfrm>
              <a:off x="1028699" y="2868555"/>
              <a:ext cx="1791300" cy="694500"/>
            </a:xfrm>
            <a:prstGeom prst="rect">
              <a:avLst/>
            </a:prstGeom>
            <a:noFill/>
            <a:ln>
              <a:noFill/>
            </a:ln>
          </p:spPr>
          <p:txBody>
            <a:bodyPr anchorCtr="0" anchor="ctr" bIns="123825" lIns="247650" spcFirstLastPara="1" rIns="247650" wrap="square" tIns="123825">
              <a:noAutofit/>
            </a:bodyPr>
            <a:lstStyle/>
            <a:p>
              <a:pPr indent="-19050" lvl="1" marL="114300" marR="0" rtl="0" algn="l">
                <a:lnSpc>
                  <a:spcPct val="90000"/>
                </a:lnSpc>
                <a:spcBef>
                  <a:spcPts val="0"/>
                </a:spcBef>
                <a:spcAft>
                  <a:spcPts val="0"/>
                </a:spcAft>
                <a:buClr>
                  <a:srgbClr val="000000"/>
                </a:buClr>
                <a:buSzPts val="1500"/>
                <a:buFont typeface="Arial"/>
                <a:buNone/>
              </a:pPr>
              <a:r>
                <a:t/>
              </a:r>
              <a:endParaRPr i="0" sz="900" u="none" cap="none" strike="noStrike">
                <a:solidFill>
                  <a:schemeClr val="lt1"/>
                </a:solidFill>
                <a:latin typeface="Lato"/>
                <a:ea typeface="Lato"/>
                <a:cs typeface="Lato"/>
                <a:sym typeface="Lato"/>
              </a:endParaRPr>
            </a:p>
            <a:p>
              <a:pPr indent="-19050" lvl="1" marL="114300" marR="0" rtl="0" algn="l">
                <a:lnSpc>
                  <a:spcPct val="90000"/>
                </a:lnSpc>
                <a:spcBef>
                  <a:spcPts val="225"/>
                </a:spcBef>
                <a:spcAft>
                  <a:spcPts val="0"/>
                </a:spcAft>
                <a:buClr>
                  <a:srgbClr val="000000"/>
                </a:buClr>
                <a:buSzPts val="1500"/>
                <a:buFont typeface="Arial"/>
                <a:buNone/>
              </a:pPr>
              <a:r>
                <a:t/>
              </a:r>
              <a:endParaRPr i="0" sz="900" u="none" cap="none" strike="noStrike">
                <a:solidFill>
                  <a:schemeClr val="lt1"/>
                </a:solidFill>
                <a:latin typeface="Lato"/>
                <a:ea typeface="Lato"/>
                <a:cs typeface="Lato"/>
                <a:sym typeface="Lato"/>
              </a:endParaRPr>
            </a:p>
            <a:p>
              <a:pPr indent="-57150" lvl="1" marL="57150" marR="0" rtl="0" algn="l">
                <a:lnSpc>
                  <a:spcPct val="90000"/>
                </a:lnSpc>
                <a:spcBef>
                  <a:spcPts val="225"/>
                </a:spcBef>
                <a:spcAft>
                  <a:spcPts val="0"/>
                </a:spcAft>
                <a:buClr>
                  <a:schemeClr val="lt1"/>
                </a:buClr>
                <a:buSzPts val="900"/>
                <a:buFont typeface="Lato"/>
                <a:buChar char="•"/>
              </a:pPr>
              <a:r>
                <a:rPr b="1" i="0" lang="en" sz="900" u="none" cap="none" strike="noStrike">
                  <a:solidFill>
                    <a:schemeClr val="lt1"/>
                  </a:solidFill>
                  <a:latin typeface="Lato"/>
                  <a:ea typeface="Lato"/>
                  <a:cs typeface="Lato"/>
                  <a:sym typeface="Lato"/>
                </a:rPr>
                <a:t>Analyzing &amp; Interpreting Information </a:t>
              </a:r>
              <a:endParaRPr sz="900">
                <a:solidFill>
                  <a:schemeClr val="lt1"/>
                </a:solidFill>
                <a:latin typeface="Lato"/>
                <a:ea typeface="Lato"/>
                <a:cs typeface="Lato"/>
                <a:sym typeface="Lato"/>
              </a:endParaRPr>
            </a:p>
            <a:p>
              <a:pPr indent="-57150" lvl="1" marL="57150" marR="0" rtl="0" algn="l">
                <a:lnSpc>
                  <a:spcPct val="90000"/>
                </a:lnSpc>
                <a:spcBef>
                  <a:spcPts val="165"/>
                </a:spcBef>
                <a:spcAft>
                  <a:spcPts val="0"/>
                </a:spcAft>
                <a:buClr>
                  <a:schemeClr val="lt1"/>
                </a:buClr>
                <a:buSzPts val="900"/>
                <a:buFont typeface="Lato"/>
                <a:buChar char="•"/>
              </a:pPr>
              <a:r>
                <a:rPr b="1" i="0" lang="en" sz="900" u="none" cap="none" strike="noStrike">
                  <a:solidFill>
                    <a:schemeClr val="lt1"/>
                  </a:solidFill>
                  <a:latin typeface="Lato"/>
                  <a:ea typeface="Lato"/>
                  <a:cs typeface="Lato"/>
                  <a:sym typeface="Lato"/>
                </a:rPr>
                <a:t>Ability to make decisions </a:t>
              </a:r>
              <a:endParaRPr sz="900">
                <a:solidFill>
                  <a:schemeClr val="lt1"/>
                </a:solidFill>
                <a:latin typeface="Lato"/>
                <a:ea typeface="Lato"/>
                <a:cs typeface="Lato"/>
                <a:sym typeface="Lato"/>
              </a:endParaRPr>
            </a:p>
            <a:p>
              <a:pPr indent="-25400" lvl="1" marL="114300" marR="0" rtl="0" algn="l">
                <a:lnSpc>
                  <a:spcPct val="90000"/>
                </a:lnSpc>
                <a:spcBef>
                  <a:spcPts val="165"/>
                </a:spcBef>
                <a:spcAft>
                  <a:spcPts val="0"/>
                </a:spcAft>
                <a:buClr>
                  <a:srgbClr val="000000"/>
                </a:buClr>
                <a:buSzPts val="1400"/>
                <a:buFont typeface="Arial"/>
                <a:buNone/>
              </a:pPr>
              <a:r>
                <a:t/>
              </a:r>
              <a:endParaRPr b="1" i="0" sz="900" u="none" cap="none" strike="noStrike">
                <a:solidFill>
                  <a:schemeClr val="lt1"/>
                </a:solidFill>
                <a:latin typeface="Lato"/>
                <a:ea typeface="Lato"/>
                <a:cs typeface="Lato"/>
                <a:sym typeface="Lato"/>
              </a:endParaRPr>
            </a:p>
            <a:p>
              <a:pPr indent="-19050" lvl="1" marL="114300" marR="0" rtl="0" algn="l">
                <a:lnSpc>
                  <a:spcPct val="90000"/>
                </a:lnSpc>
                <a:spcBef>
                  <a:spcPts val="210"/>
                </a:spcBef>
                <a:spcAft>
                  <a:spcPts val="0"/>
                </a:spcAft>
                <a:buClr>
                  <a:srgbClr val="000000"/>
                </a:buClr>
                <a:buSzPts val="1500"/>
                <a:buFont typeface="Arial"/>
                <a:buNone/>
              </a:pPr>
              <a:r>
                <a:t/>
              </a:r>
              <a:endParaRPr i="0" sz="900" u="none" cap="none" strike="noStrike">
                <a:solidFill>
                  <a:schemeClr val="lt1"/>
                </a:solidFill>
                <a:latin typeface="Lato"/>
                <a:ea typeface="Lato"/>
                <a:cs typeface="Lato"/>
                <a:sym typeface="Lato"/>
              </a:endParaRPr>
            </a:p>
          </p:txBody>
        </p:sp>
        <p:sp>
          <p:nvSpPr>
            <p:cNvPr id="392" name="Google Shape;392;p28"/>
            <p:cNvSpPr/>
            <p:nvPr/>
          </p:nvSpPr>
          <p:spPr>
            <a:xfrm>
              <a:off x="0" y="2810340"/>
              <a:ext cx="1028700" cy="885300"/>
            </a:xfrm>
            <a:prstGeom prst="roundRect">
              <a:avLst>
                <a:gd fmla="val 16667" name="adj"/>
              </a:avLst>
            </a:prstGeom>
            <a:noFill/>
            <a:ln>
              <a:noFill/>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Lato"/>
                <a:ea typeface="Lato"/>
                <a:cs typeface="Lato"/>
                <a:sym typeface="Lato"/>
              </a:endParaRPr>
            </a:p>
          </p:txBody>
        </p:sp>
        <p:sp>
          <p:nvSpPr>
            <p:cNvPr id="393" name="Google Shape;393;p28"/>
            <p:cNvSpPr txBox="1"/>
            <p:nvPr/>
          </p:nvSpPr>
          <p:spPr>
            <a:xfrm>
              <a:off x="43214" y="2853554"/>
              <a:ext cx="942300" cy="798900"/>
            </a:xfrm>
            <a:prstGeom prst="rect">
              <a:avLst/>
            </a:prstGeom>
            <a:noFill/>
            <a:ln>
              <a:noFill/>
            </a:ln>
          </p:spPr>
          <p:txBody>
            <a:bodyPr anchorCtr="0" anchor="ctr" bIns="22850" lIns="45700" spcFirstLastPara="1" rIns="45700" wrap="square" tIns="22850">
              <a:noAutofit/>
            </a:bodyPr>
            <a:lstStyle/>
            <a:p>
              <a:pPr indent="0" lvl="0" marL="0" marR="0" rtl="0" algn="ctr">
                <a:lnSpc>
                  <a:spcPct val="90000"/>
                </a:lnSpc>
                <a:spcBef>
                  <a:spcPts val="0"/>
                </a:spcBef>
                <a:spcAft>
                  <a:spcPts val="0"/>
                </a:spcAft>
                <a:buClr>
                  <a:srgbClr val="000000"/>
                </a:buClr>
                <a:buSzPts val="1200"/>
                <a:buFont typeface="Arial"/>
                <a:buNone/>
              </a:pPr>
              <a:r>
                <a:rPr b="1" i="0" lang="en" sz="900" u="none" cap="none" strike="noStrike">
                  <a:solidFill>
                    <a:schemeClr val="lt1"/>
                  </a:solidFill>
                  <a:latin typeface="Lato"/>
                  <a:ea typeface="Lato"/>
                  <a:cs typeface="Lato"/>
                  <a:sym typeface="Lato"/>
                </a:rPr>
                <a:t>Analytical Thinking &amp; Decision Making </a:t>
              </a:r>
              <a:endParaRPr sz="900">
                <a:solidFill>
                  <a:schemeClr val="lt1"/>
                </a:solidFill>
                <a:latin typeface="Lato"/>
                <a:ea typeface="Lato"/>
                <a:cs typeface="Lato"/>
                <a:sym typeface="Lato"/>
              </a:endParaRPr>
            </a:p>
          </p:txBody>
        </p:sp>
      </p:grpSp>
      <p:grpSp>
        <p:nvGrpSpPr>
          <p:cNvPr id="394" name="Google Shape;394;p28"/>
          <p:cNvGrpSpPr/>
          <p:nvPr/>
        </p:nvGrpSpPr>
        <p:grpSpPr>
          <a:xfrm>
            <a:off x="5571908" y="1968025"/>
            <a:ext cx="2288571" cy="2972243"/>
            <a:chOff x="0" y="0"/>
            <a:chExt cx="2857499" cy="3694522"/>
          </a:xfrm>
        </p:grpSpPr>
        <p:sp>
          <p:nvSpPr>
            <p:cNvPr id="395" name="Google Shape;395;p28"/>
            <p:cNvSpPr/>
            <p:nvPr/>
          </p:nvSpPr>
          <p:spPr>
            <a:xfrm rot="5400000">
              <a:off x="1441079" y="-342580"/>
              <a:ext cx="952800" cy="1879800"/>
            </a:xfrm>
            <a:prstGeom prst="round2SameRect">
              <a:avLst>
                <a:gd fmla="val 16667" name="adj1"/>
                <a:gd fmla="val 0" name="adj2"/>
              </a:avLst>
            </a:prstGeom>
            <a:noFill/>
            <a:ln cap="flat" cmpd="sng" w="9525">
              <a:solidFill>
                <a:srgbClr val="CBCBCB">
                  <a:alpha val="89800"/>
                </a:srgbClr>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Lato"/>
                <a:ea typeface="Lato"/>
                <a:cs typeface="Lato"/>
                <a:sym typeface="Lato"/>
              </a:endParaRPr>
            </a:p>
          </p:txBody>
        </p:sp>
        <p:sp>
          <p:nvSpPr>
            <p:cNvPr id="396" name="Google Shape;396;p28"/>
            <p:cNvSpPr txBox="1"/>
            <p:nvPr/>
          </p:nvSpPr>
          <p:spPr>
            <a:xfrm>
              <a:off x="977466" y="167438"/>
              <a:ext cx="1833300" cy="859800"/>
            </a:xfrm>
            <a:prstGeom prst="rect">
              <a:avLst/>
            </a:prstGeom>
            <a:noFill/>
            <a:ln>
              <a:noFill/>
            </a:ln>
          </p:spPr>
          <p:txBody>
            <a:bodyPr anchorCtr="0" anchor="ctr" bIns="123825" lIns="247650" spcFirstLastPara="1" rIns="247650" wrap="square" tIns="123825">
              <a:noAutofit/>
            </a:bodyPr>
            <a:lstStyle/>
            <a:p>
              <a:pPr indent="-57150" lvl="1" marL="180975" marR="0" rtl="0" algn="l">
                <a:lnSpc>
                  <a:spcPct val="90000"/>
                </a:lnSpc>
                <a:spcBef>
                  <a:spcPts val="0"/>
                </a:spcBef>
                <a:spcAft>
                  <a:spcPts val="0"/>
                </a:spcAft>
                <a:buClr>
                  <a:schemeClr val="lt1"/>
                </a:buClr>
                <a:buSzPts val="900"/>
                <a:buFont typeface="Arial"/>
                <a:buChar char="•"/>
              </a:pPr>
              <a:r>
                <a:rPr i="0" lang="en" sz="900" u="none" cap="none" strike="noStrike">
                  <a:solidFill>
                    <a:schemeClr val="lt1"/>
                  </a:solidFill>
                  <a:latin typeface="Lato"/>
                  <a:ea typeface="Lato"/>
                  <a:cs typeface="Lato"/>
                  <a:sym typeface="Lato"/>
                </a:rPr>
                <a:t> </a:t>
              </a:r>
              <a:r>
                <a:rPr b="1" i="0" lang="en" sz="900" u="none" cap="none" strike="noStrike">
                  <a:solidFill>
                    <a:schemeClr val="lt1"/>
                  </a:solidFill>
                  <a:latin typeface="Lato"/>
                  <a:ea typeface="Lato"/>
                  <a:cs typeface="Lato"/>
                  <a:sym typeface="Lato"/>
                </a:rPr>
                <a:t>Impact &amp; Influence</a:t>
              </a:r>
              <a:endParaRPr sz="900">
                <a:solidFill>
                  <a:schemeClr val="lt1"/>
                </a:solidFill>
                <a:latin typeface="Lato"/>
                <a:ea typeface="Lato"/>
                <a:cs typeface="Lato"/>
                <a:sym typeface="Lato"/>
              </a:endParaRPr>
            </a:p>
            <a:p>
              <a:pPr indent="-57150" lvl="1" marL="180975" marR="0" rtl="0" algn="l">
                <a:lnSpc>
                  <a:spcPct val="90000"/>
                </a:lnSpc>
                <a:spcBef>
                  <a:spcPts val="165"/>
                </a:spcBef>
                <a:spcAft>
                  <a:spcPts val="0"/>
                </a:spcAft>
                <a:buClr>
                  <a:schemeClr val="lt1"/>
                </a:buClr>
                <a:buSzPts val="900"/>
                <a:buFont typeface="Lato"/>
                <a:buChar char="•"/>
              </a:pPr>
              <a:r>
                <a:rPr b="1" i="0" lang="en" sz="900" u="none" cap="none" strike="noStrike">
                  <a:solidFill>
                    <a:schemeClr val="lt1"/>
                  </a:solidFill>
                  <a:latin typeface="Lato"/>
                  <a:ea typeface="Lato"/>
                  <a:cs typeface="Lato"/>
                  <a:sym typeface="Lato"/>
                </a:rPr>
                <a:t>Networking </a:t>
              </a:r>
              <a:endParaRPr sz="900">
                <a:solidFill>
                  <a:schemeClr val="lt1"/>
                </a:solidFill>
                <a:latin typeface="Lato"/>
                <a:ea typeface="Lato"/>
                <a:cs typeface="Lato"/>
                <a:sym typeface="Lato"/>
              </a:endParaRPr>
            </a:p>
          </p:txBody>
        </p:sp>
        <p:sp>
          <p:nvSpPr>
            <p:cNvPr id="397" name="Google Shape;397;p28"/>
            <p:cNvSpPr/>
            <p:nvPr/>
          </p:nvSpPr>
          <p:spPr>
            <a:xfrm>
              <a:off x="0" y="0"/>
              <a:ext cx="977400" cy="1191300"/>
            </a:xfrm>
            <a:prstGeom prst="roundRect">
              <a:avLst>
                <a:gd fmla="val 16667" name="adj"/>
              </a:avLst>
            </a:prstGeom>
            <a:noFill/>
            <a:ln>
              <a:noFill/>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Lato"/>
                <a:ea typeface="Lato"/>
                <a:cs typeface="Lato"/>
                <a:sym typeface="Lato"/>
              </a:endParaRPr>
            </a:p>
          </p:txBody>
        </p:sp>
        <p:sp>
          <p:nvSpPr>
            <p:cNvPr id="398" name="Google Shape;398;p28"/>
            <p:cNvSpPr txBox="1"/>
            <p:nvPr/>
          </p:nvSpPr>
          <p:spPr>
            <a:xfrm>
              <a:off x="47716" y="47716"/>
              <a:ext cx="882000" cy="1095600"/>
            </a:xfrm>
            <a:prstGeom prst="rect">
              <a:avLst/>
            </a:prstGeom>
            <a:noFill/>
            <a:ln>
              <a:noFill/>
            </a:ln>
          </p:spPr>
          <p:txBody>
            <a:bodyPr anchorCtr="0" anchor="ctr" bIns="26650" lIns="53325" spcFirstLastPara="1" rIns="53325" wrap="square" tIns="26650">
              <a:noAutofit/>
            </a:bodyPr>
            <a:lstStyle/>
            <a:p>
              <a:pPr indent="0" lvl="0" marL="0" marR="0" rtl="0" algn="ctr">
                <a:lnSpc>
                  <a:spcPct val="90000"/>
                </a:lnSpc>
                <a:spcBef>
                  <a:spcPts val="0"/>
                </a:spcBef>
                <a:spcAft>
                  <a:spcPts val="0"/>
                </a:spcAft>
                <a:buClr>
                  <a:srgbClr val="000000"/>
                </a:buClr>
                <a:buSzPts val="1400"/>
                <a:buFont typeface="Arial"/>
                <a:buNone/>
              </a:pPr>
              <a:r>
                <a:rPr b="1" i="0" lang="en" sz="900" u="none" cap="none" strike="noStrike">
                  <a:solidFill>
                    <a:schemeClr val="lt1"/>
                  </a:solidFill>
                  <a:latin typeface="Lato"/>
                  <a:ea typeface="Lato"/>
                  <a:cs typeface="Lato"/>
                  <a:sym typeface="Lato"/>
                </a:rPr>
                <a:t>Collaborating with Others</a:t>
              </a:r>
              <a:endParaRPr b="1" i="0" sz="900" u="none" cap="none" strike="noStrike">
                <a:solidFill>
                  <a:schemeClr val="lt1"/>
                </a:solidFill>
                <a:latin typeface="Lato"/>
                <a:ea typeface="Lato"/>
                <a:cs typeface="Lato"/>
                <a:sym typeface="Lato"/>
              </a:endParaRPr>
            </a:p>
          </p:txBody>
        </p:sp>
        <p:sp>
          <p:nvSpPr>
            <p:cNvPr id="399" name="Google Shape;399;p28"/>
            <p:cNvSpPr/>
            <p:nvPr/>
          </p:nvSpPr>
          <p:spPr>
            <a:xfrm rot="5400000">
              <a:off x="1466699" y="933629"/>
              <a:ext cx="952800" cy="1828800"/>
            </a:xfrm>
            <a:prstGeom prst="round2SameRect">
              <a:avLst>
                <a:gd fmla="val 16667" name="adj1"/>
                <a:gd fmla="val 0" name="adj2"/>
              </a:avLst>
            </a:prstGeom>
            <a:noFill/>
            <a:ln cap="flat" cmpd="sng" w="9525">
              <a:solidFill>
                <a:srgbClr val="CBCBCB">
                  <a:alpha val="89800"/>
                </a:srgbClr>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Lato"/>
                <a:ea typeface="Lato"/>
                <a:cs typeface="Lato"/>
                <a:sym typeface="Lato"/>
              </a:endParaRPr>
            </a:p>
          </p:txBody>
        </p:sp>
        <p:sp>
          <p:nvSpPr>
            <p:cNvPr id="400" name="Google Shape;400;p28"/>
            <p:cNvSpPr txBox="1"/>
            <p:nvPr/>
          </p:nvSpPr>
          <p:spPr>
            <a:xfrm>
              <a:off x="1028700" y="1418146"/>
              <a:ext cx="1782300" cy="859800"/>
            </a:xfrm>
            <a:prstGeom prst="rect">
              <a:avLst/>
            </a:prstGeom>
            <a:noFill/>
            <a:ln>
              <a:noFill/>
            </a:ln>
          </p:spPr>
          <p:txBody>
            <a:bodyPr anchorCtr="0" anchor="ctr" bIns="123825" lIns="247650" spcFirstLastPara="1" rIns="247650" wrap="square" tIns="123825">
              <a:noAutofit/>
            </a:bodyPr>
            <a:lstStyle/>
            <a:p>
              <a:pPr indent="-57150" lvl="1" marL="57150" marR="0" rtl="0" algn="l">
                <a:lnSpc>
                  <a:spcPct val="90000"/>
                </a:lnSpc>
                <a:spcBef>
                  <a:spcPts val="0"/>
                </a:spcBef>
                <a:spcAft>
                  <a:spcPts val="0"/>
                </a:spcAft>
                <a:buClr>
                  <a:schemeClr val="lt1"/>
                </a:buClr>
                <a:buSzPts val="900"/>
                <a:buFont typeface="Lato"/>
                <a:buChar char="•"/>
              </a:pPr>
              <a:r>
                <a:rPr b="1" i="0" lang="en" sz="900" u="none" cap="none" strike="noStrike">
                  <a:solidFill>
                    <a:schemeClr val="lt1"/>
                  </a:solidFill>
                  <a:latin typeface="Lato"/>
                  <a:ea typeface="Lato"/>
                  <a:cs typeface="Lato"/>
                  <a:sym typeface="Lato"/>
                </a:rPr>
                <a:t>Managing &amp; Leading teams</a:t>
              </a:r>
              <a:endParaRPr sz="900">
                <a:solidFill>
                  <a:schemeClr val="lt1"/>
                </a:solidFill>
                <a:latin typeface="Lato"/>
                <a:ea typeface="Lato"/>
                <a:cs typeface="Lato"/>
                <a:sym typeface="Lato"/>
              </a:endParaRPr>
            </a:p>
            <a:p>
              <a:pPr indent="-57150" lvl="1" marL="57150" marR="0" rtl="0" algn="l">
                <a:lnSpc>
                  <a:spcPct val="90000"/>
                </a:lnSpc>
                <a:spcBef>
                  <a:spcPts val="165"/>
                </a:spcBef>
                <a:spcAft>
                  <a:spcPts val="0"/>
                </a:spcAft>
                <a:buClr>
                  <a:schemeClr val="lt1"/>
                </a:buClr>
                <a:buSzPts val="900"/>
                <a:buFont typeface="Lato"/>
                <a:buChar char="•"/>
              </a:pPr>
              <a:r>
                <a:rPr b="1" i="0" lang="en" sz="900" u="none" cap="none" strike="noStrike">
                  <a:solidFill>
                    <a:schemeClr val="lt1"/>
                  </a:solidFill>
                  <a:latin typeface="Lato"/>
                  <a:ea typeface="Lato"/>
                  <a:cs typeface="Lato"/>
                  <a:sym typeface="Lato"/>
                </a:rPr>
                <a:t>Developing others</a:t>
              </a:r>
              <a:endParaRPr sz="900">
                <a:solidFill>
                  <a:schemeClr val="lt1"/>
                </a:solidFill>
                <a:latin typeface="Lato"/>
                <a:ea typeface="Lato"/>
                <a:cs typeface="Lato"/>
                <a:sym typeface="Lato"/>
              </a:endParaRPr>
            </a:p>
          </p:txBody>
        </p:sp>
        <p:sp>
          <p:nvSpPr>
            <p:cNvPr id="401" name="Google Shape;401;p28"/>
            <p:cNvSpPr/>
            <p:nvPr/>
          </p:nvSpPr>
          <p:spPr>
            <a:xfrm>
              <a:off x="0" y="1252513"/>
              <a:ext cx="1028700" cy="1191300"/>
            </a:xfrm>
            <a:prstGeom prst="roundRect">
              <a:avLst>
                <a:gd fmla="val 16667" name="adj"/>
              </a:avLst>
            </a:prstGeom>
            <a:noFill/>
            <a:ln>
              <a:noFill/>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Lato"/>
                <a:ea typeface="Lato"/>
                <a:cs typeface="Lato"/>
                <a:sym typeface="Lato"/>
              </a:endParaRPr>
            </a:p>
          </p:txBody>
        </p:sp>
        <p:sp>
          <p:nvSpPr>
            <p:cNvPr id="402" name="Google Shape;402;p28"/>
            <p:cNvSpPr txBox="1"/>
            <p:nvPr/>
          </p:nvSpPr>
          <p:spPr>
            <a:xfrm>
              <a:off x="50217" y="1302730"/>
              <a:ext cx="928200" cy="1090800"/>
            </a:xfrm>
            <a:prstGeom prst="rect">
              <a:avLst/>
            </a:prstGeom>
            <a:noFill/>
            <a:ln>
              <a:noFill/>
            </a:ln>
          </p:spPr>
          <p:txBody>
            <a:bodyPr anchorCtr="0" anchor="ctr" bIns="22850" lIns="45700" spcFirstLastPara="1" rIns="45700" wrap="square" tIns="22850">
              <a:noAutofit/>
            </a:bodyPr>
            <a:lstStyle/>
            <a:p>
              <a:pPr indent="0" lvl="0" marL="0" marR="0" rtl="0" algn="ctr">
                <a:lnSpc>
                  <a:spcPct val="100000"/>
                </a:lnSpc>
                <a:spcBef>
                  <a:spcPts val="0"/>
                </a:spcBef>
                <a:spcAft>
                  <a:spcPts val="0"/>
                </a:spcAft>
                <a:buClr>
                  <a:srgbClr val="000000"/>
                </a:buClr>
                <a:buSzPts val="1200"/>
                <a:buFont typeface="Arial"/>
                <a:buNone/>
              </a:pPr>
              <a:r>
                <a:rPr b="1" i="0" lang="en" sz="900" u="none" cap="none" strike="noStrike">
                  <a:solidFill>
                    <a:schemeClr val="lt1"/>
                  </a:solidFill>
                  <a:latin typeface="Lato"/>
                  <a:ea typeface="Lato"/>
                  <a:cs typeface="Lato"/>
                  <a:sym typeface="Lato"/>
                </a:rPr>
                <a:t>Leading &amp; Developing Others</a:t>
              </a:r>
              <a:endParaRPr sz="900">
                <a:solidFill>
                  <a:schemeClr val="lt1"/>
                </a:solidFill>
                <a:latin typeface="Lato"/>
                <a:ea typeface="Lato"/>
                <a:cs typeface="Lato"/>
                <a:sym typeface="Lato"/>
              </a:endParaRPr>
            </a:p>
          </p:txBody>
        </p:sp>
        <p:sp>
          <p:nvSpPr>
            <p:cNvPr id="403" name="Google Shape;403;p28"/>
            <p:cNvSpPr/>
            <p:nvPr/>
          </p:nvSpPr>
          <p:spPr>
            <a:xfrm rot="5400000">
              <a:off x="1466699" y="2184338"/>
              <a:ext cx="952800" cy="1828800"/>
            </a:xfrm>
            <a:prstGeom prst="round2SameRect">
              <a:avLst>
                <a:gd fmla="val 16667" name="adj1"/>
                <a:gd fmla="val 0" name="adj2"/>
              </a:avLst>
            </a:prstGeom>
            <a:noFill/>
            <a:ln cap="flat" cmpd="sng" w="9525">
              <a:solidFill>
                <a:srgbClr val="CBCBCB">
                  <a:alpha val="89800"/>
                </a:srgbClr>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Lato"/>
                <a:ea typeface="Lato"/>
                <a:cs typeface="Lato"/>
                <a:sym typeface="Lato"/>
              </a:endParaRPr>
            </a:p>
          </p:txBody>
        </p:sp>
        <p:sp>
          <p:nvSpPr>
            <p:cNvPr id="404" name="Google Shape;404;p28"/>
            <p:cNvSpPr txBox="1"/>
            <p:nvPr/>
          </p:nvSpPr>
          <p:spPr>
            <a:xfrm>
              <a:off x="1028700" y="2668855"/>
              <a:ext cx="1782300" cy="859800"/>
            </a:xfrm>
            <a:prstGeom prst="rect">
              <a:avLst/>
            </a:prstGeom>
            <a:noFill/>
            <a:ln>
              <a:noFill/>
            </a:ln>
          </p:spPr>
          <p:txBody>
            <a:bodyPr anchorCtr="0" anchor="ctr" bIns="123825" lIns="247650" spcFirstLastPara="1" rIns="247650" wrap="square" tIns="123825">
              <a:noAutofit/>
            </a:bodyPr>
            <a:lstStyle/>
            <a:p>
              <a:pPr indent="-82550" lvl="1" marL="114300" marR="0" rtl="0" algn="l">
                <a:lnSpc>
                  <a:spcPct val="90000"/>
                </a:lnSpc>
                <a:spcBef>
                  <a:spcPts val="0"/>
                </a:spcBef>
                <a:spcAft>
                  <a:spcPts val="0"/>
                </a:spcAft>
                <a:buClr>
                  <a:schemeClr val="lt1"/>
                </a:buClr>
                <a:buSzPts val="900"/>
                <a:buFont typeface="Arial"/>
                <a:buChar char="•"/>
              </a:pPr>
              <a:r>
                <a:rPr i="0" lang="en" sz="900" u="none" cap="none" strike="noStrike">
                  <a:solidFill>
                    <a:schemeClr val="lt1"/>
                  </a:solidFill>
                  <a:latin typeface="Lato"/>
                  <a:ea typeface="Lato"/>
                  <a:cs typeface="Lato"/>
                  <a:sym typeface="Lato"/>
                </a:rPr>
                <a:t> </a:t>
              </a:r>
              <a:r>
                <a:rPr b="1" i="0" lang="en" sz="900" u="none" cap="none" strike="noStrike">
                  <a:solidFill>
                    <a:schemeClr val="lt1"/>
                  </a:solidFill>
                  <a:latin typeface="Lato"/>
                  <a:ea typeface="Lato"/>
                  <a:cs typeface="Lato"/>
                  <a:sym typeface="Lato"/>
                </a:rPr>
                <a:t>Understanding &amp; Responding to Customer needs </a:t>
              </a:r>
              <a:endParaRPr sz="900">
                <a:solidFill>
                  <a:schemeClr val="lt1"/>
                </a:solidFill>
                <a:latin typeface="Lato"/>
                <a:ea typeface="Lato"/>
                <a:cs typeface="Lato"/>
                <a:sym typeface="Lato"/>
              </a:endParaRPr>
            </a:p>
            <a:p>
              <a:pPr indent="-57150" lvl="1" marL="57150" marR="0" rtl="0" algn="l">
                <a:lnSpc>
                  <a:spcPct val="90000"/>
                </a:lnSpc>
                <a:spcBef>
                  <a:spcPts val="210"/>
                </a:spcBef>
                <a:spcAft>
                  <a:spcPts val="0"/>
                </a:spcAft>
                <a:buClr>
                  <a:schemeClr val="lt1"/>
                </a:buClr>
                <a:buSzPts val="900"/>
                <a:buFont typeface="Lato"/>
                <a:buChar char="•"/>
              </a:pPr>
              <a:r>
                <a:rPr b="1" i="0" lang="en" sz="900" u="none" cap="none" strike="noStrike">
                  <a:solidFill>
                    <a:schemeClr val="lt1"/>
                  </a:solidFill>
                  <a:latin typeface="Lato"/>
                  <a:ea typeface="Lato"/>
                  <a:cs typeface="Lato"/>
                  <a:sym typeface="Lato"/>
                </a:rPr>
                <a:t>Building customer relationships</a:t>
              </a:r>
              <a:endParaRPr sz="900">
                <a:solidFill>
                  <a:schemeClr val="lt1"/>
                </a:solidFill>
                <a:latin typeface="Lato"/>
                <a:ea typeface="Lato"/>
                <a:cs typeface="Lato"/>
                <a:sym typeface="Lato"/>
              </a:endParaRPr>
            </a:p>
          </p:txBody>
        </p:sp>
        <p:sp>
          <p:nvSpPr>
            <p:cNvPr id="405" name="Google Shape;405;p28"/>
            <p:cNvSpPr/>
            <p:nvPr/>
          </p:nvSpPr>
          <p:spPr>
            <a:xfrm>
              <a:off x="0" y="2503222"/>
              <a:ext cx="1028700" cy="1191300"/>
            </a:xfrm>
            <a:prstGeom prst="roundRect">
              <a:avLst>
                <a:gd fmla="val 16667" name="adj"/>
              </a:avLst>
            </a:prstGeom>
            <a:noFill/>
            <a:ln>
              <a:noFill/>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lt1"/>
                </a:solidFill>
                <a:latin typeface="Lato"/>
                <a:ea typeface="Lato"/>
                <a:cs typeface="Lato"/>
                <a:sym typeface="Lato"/>
              </a:endParaRPr>
            </a:p>
          </p:txBody>
        </p:sp>
        <p:sp>
          <p:nvSpPr>
            <p:cNvPr id="406" name="Google Shape;406;p28"/>
            <p:cNvSpPr txBox="1"/>
            <p:nvPr/>
          </p:nvSpPr>
          <p:spPr>
            <a:xfrm>
              <a:off x="50217" y="2553439"/>
              <a:ext cx="928200" cy="1090800"/>
            </a:xfrm>
            <a:prstGeom prst="rect">
              <a:avLst/>
            </a:prstGeom>
            <a:noFill/>
            <a:ln>
              <a:noFill/>
            </a:ln>
          </p:spPr>
          <p:txBody>
            <a:bodyPr anchorCtr="0" anchor="ctr" bIns="22850" lIns="45700" spcFirstLastPara="1" rIns="45700" wrap="square" tIns="22850">
              <a:noAutofit/>
            </a:bodyPr>
            <a:lstStyle/>
            <a:p>
              <a:pPr indent="0" lvl="0" marL="0" marR="0" rtl="0" algn="ctr">
                <a:lnSpc>
                  <a:spcPct val="90000"/>
                </a:lnSpc>
                <a:spcBef>
                  <a:spcPts val="0"/>
                </a:spcBef>
                <a:spcAft>
                  <a:spcPts val="0"/>
                </a:spcAft>
                <a:buClr>
                  <a:srgbClr val="000000"/>
                </a:buClr>
                <a:buSzPts val="1200"/>
                <a:buFont typeface="Arial"/>
                <a:buNone/>
              </a:pPr>
              <a:r>
                <a:rPr b="1" i="0" lang="en" sz="900" u="none" cap="none" strike="noStrike">
                  <a:solidFill>
                    <a:schemeClr val="lt1"/>
                  </a:solidFill>
                  <a:latin typeface="Lato"/>
                  <a:ea typeface="Lato"/>
                  <a:cs typeface="Lato"/>
                  <a:sym typeface="Lato"/>
                </a:rPr>
                <a:t>Customer Centricity</a:t>
              </a:r>
              <a:endParaRPr b="1" i="0" sz="900" u="none" cap="none" strike="noStrike">
                <a:solidFill>
                  <a:schemeClr val="lt1"/>
                </a:solidFill>
                <a:latin typeface="Lato"/>
                <a:ea typeface="Lato"/>
                <a:cs typeface="Lato"/>
                <a:sym typeface="Lato"/>
              </a:endParaRPr>
            </a:p>
          </p:txBody>
        </p:sp>
      </p:grpSp>
      <p:sp>
        <p:nvSpPr>
          <p:cNvPr id="407" name="Google Shape;407;p28"/>
          <p:cNvSpPr/>
          <p:nvPr/>
        </p:nvSpPr>
        <p:spPr>
          <a:xfrm>
            <a:off x="1359725" y="1968025"/>
            <a:ext cx="277500" cy="2115000"/>
          </a:xfrm>
          <a:prstGeom prst="rect">
            <a:avLst/>
          </a:prstGeom>
          <a:noFill/>
          <a:ln cap="flat" cmpd="sng" w="57150">
            <a:solidFill>
              <a:srgbClr val="0070C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i="0" sz="900" u="none" cap="none" strike="noStrike">
              <a:solidFill>
                <a:schemeClr val="lt1"/>
              </a:solidFill>
              <a:latin typeface="Lato"/>
              <a:ea typeface="Lato"/>
              <a:cs typeface="Lato"/>
              <a:sym typeface="Lato"/>
            </a:endParaRPr>
          </a:p>
        </p:txBody>
      </p:sp>
      <p:sp>
        <p:nvSpPr>
          <p:cNvPr id="408" name="Google Shape;408;p28"/>
          <p:cNvSpPr/>
          <p:nvPr/>
        </p:nvSpPr>
        <p:spPr>
          <a:xfrm rot="-5400000">
            <a:off x="1042975" y="3031278"/>
            <a:ext cx="910800" cy="203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 sz="900" u="none" cap="none" strike="noStrike">
                <a:solidFill>
                  <a:schemeClr val="lt1"/>
                </a:solidFill>
                <a:latin typeface="Lato"/>
                <a:ea typeface="Lato"/>
                <a:cs typeface="Lato"/>
                <a:sym typeface="Lato"/>
              </a:rPr>
              <a:t>BUSINESS</a:t>
            </a:r>
            <a:endParaRPr sz="900">
              <a:solidFill>
                <a:schemeClr val="lt1"/>
              </a:solidFill>
              <a:latin typeface="Lato"/>
              <a:ea typeface="Lato"/>
              <a:cs typeface="Lato"/>
              <a:sym typeface="Lato"/>
            </a:endParaRPr>
          </a:p>
        </p:txBody>
      </p:sp>
      <p:sp>
        <p:nvSpPr>
          <p:cNvPr id="409" name="Google Shape;409;p28"/>
          <p:cNvSpPr/>
          <p:nvPr/>
        </p:nvSpPr>
        <p:spPr>
          <a:xfrm>
            <a:off x="5153812" y="1968025"/>
            <a:ext cx="277500" cy="1887000"/>
          </a:xfrm>
          <a:prstGeom prst="rect">
            <a:avLst/>
          </a:prstGeom>
          <a:noFill/>
          <a:ln cap="flat" cmpd="sng" w="57150">
            <a:solidFill>
              <a:srgbClr val="0070C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i="0" sz="900" u="none" cap="none" strike="noStrike">
              <a:solidFill>
                <a:schemeClr val="lt1"/>
              </a:solidFill>
              <a:latin typeface="Lato"/>
              <a:ea typeface="Lato"/>
              <a:cs typeface="Lato"/>
              <a:sym typeface="Lato"/>
            </a:endParaRPr>
          </a:p>
        </p:txBody>
      </p:sp>
      <p:sp>
        <p:nvSpPr>
          <p:cNvPr id="410" name="Google Shape;410;p28"/>
          <p:cNvSpPr/>
          <p:nvPr/>
        </p:nvSpPr>
        <p:spPr>
          <a:xfrm>
            <a:off x="1359725" y="4228675"/>
            <a:ext cx="277500" cy="713100"/>
          </a:xfrm>
          <a:prstGeom prst="rect">
            <a:avLst/>
          </a:prstGeom>
          <a:noFill/>
          <a:ln cap="flat" cmpd="sng" w="57150">
            <a:solidFill>
              <a:srgbClr val="0070C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i="0" sz="900" u="none" cap="none" strike="noStrike">
              <a:solidFill>
                <a:schemeClr val="lt1"/>
              </a:solidFill>
              <a:latin typeface="Lato"/>
              <a:ea typeface="Lato"/>
              <a:cs typeface="Lato"/>
              <a:sym typeface="Lato"/>
            </a:endParaRPr>
          </a:p>
        </p:txBody>
      </p:sp>
      <p:sp>
        <p:nvSpPr>
          <p:cNvPr id="411" name="Google Shape;411;p28"/>
          <p:cNvSpPr/>
          <p:nvPr/>
        </p:nvSpPr>
        <p:spPr>
          <a:xfrm rot="-5400000">
            <a:off x="1253275" y="4519125"/>
            <a:ext cx="490200" cy="203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 sz="900" u="none" cap="none" strike="noStrike">
                <a:solidFill>
                  <a:schemeClr val="lt1"/>
                </a:solidFill>
                <a:latin typeface="Lato"/>
                <a:ea typeface="Lato"/>
                <a:cs typeface="Lato"/>
                <a:sym typeface="Lato"/>
              </a:rPr>
              <a:t>SELF</a:t>
            </a:r>
            <a:endParaRPr sz="900">
              <a:solidFill>
                <a:schemeClr val="lt1"/>
              </a:solidFill>
              <a:latin typeface="Lato"/>
              <a:ea typeface="Lato"/>
              <a:cs typeface="Lato"/>
              <a:sym typeface="Lato"/>
            </a:endParaRPr>
          </a:p>
        </p:txBody>
      </p:sp>
      <p:sp>
        <p:nvSpPr>
          <p:cNvPr id="412" name="Google Shape;412;p28"/>
          <p:cNvSpPr/>
          <p:nvPr/>
        </p:nvSpPr>
        <p:spPr>
          <a:xfrm rot="-5400000">
            <a:off x="4514875" y="2853500"/>
            <a:ext cx="1555200" cy="203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 sz="900" u="none" cap="none" strike="noStrike">
                <a:solidFill>
                  <a:schemeClr val="lt1"/>
                </a:solidFill>
                <a:latin typeface="Lato"/>
                <a:ea typeface="Lato"/>
                <a:cs typeface="Lato"/>
                <a:sym typeface="Lato"/>
              </a:rPr>
              <a:t>INTERPERSONAL</a:t>
            </a:r>
            <a:endParaRPr sz="900">
              <a:solidFill>
                <a:schemeClr val="lt1"/>
              </a:solidFill>
              <a:latin typeface="Lato"/>
              <a:ea typeface="Lato"/>
              <a:cs typeface="Lato"/>
              <a:sym typeface="Lato"/>
            </a:endParaRPr>
          </a:p>
        </p:txBody>
      </p:sp>
      <p:sp>
        <p:nvSpPr>
          <p:cNvPr id="413" name="Google Shape;413;p28"/>
          <p:cNvSpPr/>
          <p:nvPr/>
        </p:nvSpPr>
        <p:spPr>
          <a:xfrm>
            <a:off x="5153812" y="4004562"/>
            <a:ext cx="277500" cy="937200"/>
          </a:xfrm>
          <a:prstGeom prst="rect">
            <a:avLst/>
          </a:prstGeom>
          <a:noFill/>
          <a:ln cap="flat" cmpd="sng" w="57150">
            <a:solidFill>
              <a:srgbClr val="0070C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i="0" sz="900" u="none" cap="none" strike="noStrike">
              <a:solidFill>
                <a:schemeClr val="lt1"/>
              </a:solidFill>
              <a:latin typeface="Lato"/>
              <a:ea typeface="Lato"/>
              <a:cs typeface="Lato"/>
              <a:sym typeface="Lato"/>
            </a:endParaRPr>
          </a:p>
        </p:txBody>
      </p:sp>
      <p:sp>
        <p:nvSpPr>
          <p:cNvPr id="414" name="Google Shape;414;p28"/>
          <p:cNvSpPr/>
          <p:nvPr/>
        </p:nvSpPr>
        <p:spPr>
          <a:xfrm rot="-5400000">
            <a:off x="4876075" y="4403376"/>
            <a:ext cx="832800" cy="203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 sz="900" u="none" cap="none" strike="noStrike">
                <a:solidFill>
                  <a:schemeClr val="lt1"/>
                </a:solidFill>
                <a:latin typeface="Lato"/>
                <a:ea typeface="Lato"/>
                <a:cs typeface="Lato"/>
                <a:sym typeface="Lato"/>
              </a:rPr>
              <a:t>CUSTOMER</a:t>
            </a:r>
            <a:endParaRPr sz="9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grpSp>
        <p:nvGrpSpPr>
          <p:cNvPr id="419" name="Google Shape;419;p29"/>
          <p:cNvGrpSpPr/>
          <p:nvPr/>
        </p:nvGrpSpPr>
        <p:grpSpPr>
          <a:xfrm>
            <a:off x="745650" y="3313650"/>
            <a:ext cx="1556708" cy="631770"/>
            <a:chOff x="387425" y="1705250"/>
            <a:chExt cx="1556708" cy="572100"/>
          </a:xfrm>
        </p:grpSpPr>
        <p:grpSp>
          <p:nvGrpSpPr>
            <p:cNvPr id="420" name="Google Shape;420;p29"/>
            <p:cNvGrpSpPr/>
            <p:nvPr/>
          </p:nvGrpSpPr>
          <p:grpSpPr>
            <a:xfrm>
              <a:off x="442111" y="1705250"/>
              <a:ext cx="1502023" cy="572100"/>
              <a:chOff x="442100" y="1705250"/>
              <a:chExt cx="1968575" cy="572100"/>
            </a:xfrm>
          </p:grpSpPr>
          <p:sp>
            <p:nvSpPr>
              <p:cNvPr id="421" name="Google Shape;421;p29"/>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200"/>
              </a:p>
            </p:txBody>
          </p:sp>
          <p:sp>
            <p:nvSpPr>
              <p:cNvPr id="422" name="Google Shape;422;p29"/>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Rewards Ceremony</a:t>
                </a:r>
                <a:endParaRPr sz="1200">
                  <a:solidFill>
                    <a:schemeClr val="lt1"/>
                  </a:solidFill>
                  <a:latin typeface="Lato"/>
                  <a:ea typeface="Lato"/>
                  <a:cs typeface="Lato"/>
                  <a:sym typeface="Lato"/>
                </a:endParaRPr>
              </a:p>
            </p:txBody>
          </p:sp>
        </p:grpSp>
        <p:sp>
          <p:nvSpPr>
            <p:cNvPr id="423" name="Google Shape;423;p29"/>
            <p:cNvSpPr/>
            <p:nvPr/>
          </p:nvSpPr>
          <p:spPr>
            <a:xfrm>
              <a:off x="387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424" name="Google Shape;424;p29"/>
          <p:cNvSpPr txBox="1"/>
          <p:nvPr>
            <p:ph type="title"/>
          </p:nvPr>
        </p:nvSpPr>
        <p:spPr>
          <a:xfrm>
            <a:off x="1052550" y="577925"/>
            <a:ext cx="7038900" cy="566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STAGES OF </a:t>
            </a:r>
            <a:r>
              <a:rPr lang="en"/>
              <a:t>CONTINUOUS CONNECTS &amp; ENGAGEMENT</a:t>
            </a:r>
            <a:endParaRPr/>
          </a:p>
        </p:txBody>
      </p:sp>
      <p:grpSp>
        <p:nvGrpSpPr>
          <p:cNvPr id="425" name="Google Shape;425;p29"/>
          <p:cNvGrpSpPr/>
          <p:nvPr/>
        </p:nvGrpSpPr>
        <p:grpSpPr>
          <a:xfrm>
            <a:off x="745650" y="1944927"/>
            <a:ext cx="1556708" cy="631770"/>
            <a:chOff x="387425" y="1705250"/>
            <a:chExt cx="1556708" cy="572100"/>
          </a:xfrm>
        </p:grpSpPr>
        <p:grpSp>
          <p:nvGrpSpPr>
            <p:cNvPr id="426" name="Google Shape;426;p29"/>
            <p:cNvGrpSpPr/>
            <p:nvPr/>
          </p:nvGrpSpPr>
          <p:grpSpPr>
            <a:xfrm>
              <a:off x="442111" y="1705250"/>
              <a:ext cx="1502023" cy="572100"/>
              <a:chOff x="442100" y="1705250"/>
              <a:chExt cx="1968575" cy="572100"/>
            </a:xfrm>
          </p:grpSpPr>
          <p:sp>
            <p:nvSpPr>
              <p:cNvPr id="427" name="Google Shape;427;p29"/>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200"/>
              </a:p>
            </p:txBody>
          </p:sp>
          <p:sp>
            <p:nvSpPr>
              <p:cNvPr id="428" name="Google Shape;428;p29"/>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Managerial round of Interview</a:t>
                </a:r>
                <a:endParaRPr sz="1200">
                  <a:solidFill>
                    <a:schemeClr val="lt1"/>
                  </a:solidFill>
                  <a:latin typeface="Lato"/>
                  <a:ea typeface="Lato"/>
                  <a:cs typeface="Lato"/>
                  <a:sym typeface="Lato"/>
                </a:endParaRPr>
              </a:p>
            </p:txBody>
          </p:sp>
        </p:grpSp>
        <p:sp>
          <p:nvSpPr>
            <p:cNvPr id="429" name="Google Shape;429;p29"/>
            <p:cNvSpPr/>
            <p:nvPr/>
          </p:nvSpPr>
          <p:spPr>
            <a:xfrm>
              <a:off x="387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30" name="Google Shape;430;p29"/>
          <p:cNvGrpSpPr/>
          <p:nvPr/>
        </p:nvGrpSpPr>
        <p:grpSpPr>
          <a:xfrm>
            <a:off x="2269650" y="1944927"/>
            <a:ext cx="1556697" cy="631770"/>
            <a:chOff x="2292425" y="1705250"/>
            <a:chExt cx="1556697" cy="572100"/>
          </a:xfrm>
        </p:grpSpPr>
        <p:grpSp>
          <p:nvGrpSpPr>
            <p:cNvPr id="431" name="Google Shape;431;p29"/>
            <p:cNvGrpSpPr/>
            <p:nvPr/>
          </p:nvGrpSpPr>
          <p:grpSpPr>
            <a:xfrm>
              <a:off x="2347099" y="1705250"/>
              <a:ext cx="1502023" cy="572100"/>
              <a:chOff x="442100" y="1705250"/>
              <a:chExt cx="1968575" cy="572100"/>
            </a:xfrm>
          </p:grpSpPr>
          <p:sp>
            <p:nvSpPr>
              <p:cNvPr id="432" name="Google Shape;432;p29"/>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200"/>
              </a:p>
            </p:txBody>
          </p:sp>
          <p:sp>
            <p:nvSpPr>
              <p:cNvPr id="433" name="Google Shape;433;p29"/>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Pre-onboarding interaction</a:t>
                </a:r>
                <a:endParaRPr sz="1200">
                  <a:solidFill>
                    <a:schemeClr val="lt1"/>
                  </a:solidFill>
                  <a:latin typeface="Lato"/>
                  <a:ea typeface="Lato"/>
                  <a:cs typeface="Lato"/>
                  <a:sym typeface="Lato"/>
                </a:endParaRPr>
              </a:p>
            </p:txBody>
          </p:sp>
        </p:grpSp>
        <p:sp>
          <p:nvSpPr>
            <p:cNvPr id="434" name="Google Shape;434;p29"/>
            <p:cNvSpPr/>
            <p:nvPr/>
          </p:nvSpPr>
          <p:spPr>
            <a:xfrm>
              <a:off x="2292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35" name="Google Shape;435;p29"/>
          <p:cNvGrpSpPr/>
          <p:nvPr/>
        </p:nvGrpSpPr>
        <p:grpSpPr>
          <a:xfrm>
            <a:off x="3793650" y="1944927"/>
            <a:ext cx="1556697" cy="631770"/>
            <a:chOff x="3816425" y="1705250"/>
            <a:chExt cx="1556697" cy="572100"/>
          </a:xfrm>
        </p:grpSpPr>
        <p:grpSp>
          <p:nvGrpSpPr>
            <p:cNvPr id="436" name="Google Shape;436;p29"/>
            <p:cNvGrpSpPr/>
            <p:nvPr/>
          </p:nvGrpSpPr>
          <p:grpSpPr>
            <a:xfrm>
              <a:off x="3871099" y="1705250"/>
              <a:ext cx="1502023" cy="572100"/>
              <a:chOff x="442100" y="1705250"/>
              <a:chExt cx="1968575" cy="572100"/>
            </a:xfrm>
          </p:grpSpPr>
          <p:sp>
            <p:nvSpPr>
              <p:cNvPr id="437" name="Google Shape;437;p29"/>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200"/>
              </a:p>
            </p:txBody>
          </p:sp>
          <p:sp>
            <p:nvSpPr>
              <p:cNvPr id="438" name="Google Shape;438;p29"/>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Project Induction</a:t>
                </a:r>
                <a:endParaRPr sz="1200">
                  <a:solidFill>
                    <a:schemeClr val="lt1"/>
                  </a:solidFill>
                  <a:latin typeface="Lato"/>
                  <a:ea typeface="Lato"/>
                  <a:cs typeface="Lato"/>
                  <a:sym typeface="Lato"/>
                </a:endParaRPr>
              </a:p>
            </p:txBody>
          </p:sp>
        </p:grpSp>
        <p:sp>
          <p:nvSpPr>
            <p:cNvPr id="439" name="Google Shape;439;p29"/>
            <p:cNvSpPr/>
            <p:nvPr/>
          </p:nvSpPr>
          <p:spPr>
            <a:xfrm>
              <a:off x="3816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40" name="Google Shape;440;p29"/>
          <p:cNvGrpSpPr/>
          <p:nvPr/>
        </p:nvGrpSpPr>
        <p:grpSpPr>
          <a:xfrm>
            <a:off x="5317650" y="1944927"/>
            <a:ext cx="1556697" cy="631770"/>
            <a:chOff x="5340425" y="1705250"/>
            <a:chExt cx="1556697" cy="572100"/>
          </a:xfrm>
        </p:grpSpPr>
        <p:grpSp>
          <p:nvGrpSpPr>
            <p:cNvPr id="441" name="Google Shape;441;p29"/>
            <p:cNvGrpSpPr/>
            <p:nvPr/>
          </p:nvGrpSpPr>
          <p:grpSpPr>
            <a:xfrm>
              <a:off x="5395099" y="1705250"/>
              <a:ext cx="1502023" cy="572100"/>
              <a:chOff x="442100" y="1705250"/>
              <a:chExt cx="1968575" cy="572100"/>
            </a:xfrm>
          </p:grpSpPr>
          <p:sp>
            <p:nvSpPr>
              <p:cNvPr id="442" name="Google Shape;442;p29"/>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200"/>
              </a:p>
            </p:txBody>
          </p:sp>
          <p:sp>
            <p:nvSpPr>
              <p:cNvPr id="443" name="Google Shape;443;p29"/>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Goal setting &amp; KRA Review</a:t>
                </a:r>
                <a:endParaRPr sz="1200">
                  <a:solidFill>
                    <a:schemeClr val="lt1"/>
                  </a:solidFill>
                  <a:latin typeface="Lato"/>
                  <a:ea typeface="Lato"/>
                  <a:cs typeface="Lato"/>
                  <a:sym typeface="Lato"/>
                </a:endParaRPr>
              </a:p>
            </p:txBody>
          </p:sp>
        </p:grpSp>
        <p:sp>
          <p:nvSpPr>
            <p:cNvPr id="444" name="Google Shape;444;p29"/>
            <p:cNvSpPr/>
            <p:nvPr/>
          </p:nvSpPr>
          <p:spPr>
            <a:xfrm>
              <a:off x="5340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45" name="Google Shape;445;p29"/>
          <p:cNvGrpSpPr/>
          <p:nvPr/>
        </p:nvGrpSpPr>
        <p:grpSpPr>
          <a:xfrm>
            <a:off x="6841650" y="1944927"/>
            <a:ext cx="1556697" cy="631770"/>
            <a:chOff x="6864425" y="1705250"/>
            <a:chExt cx="1556697" cy="572100"/>
          </a:xfrm>
        </p:grpSpPr>
        <p:grpSp>
          <p:nvGrpSpPr>
            <p:cNvPr id="446" name="Google Shape;446;p29"/>
            <p:cNvGrpSpPr/>
            <p:nvPr/>
          </p:nvGrpSpPr>
          <p:grpSpPr>
            <a:xfrm>
              <a:off x="6919099" y="1705250"/>
              <a:ext cx="1502023" cy="572100"/>
              <a:chOff x="442100" y="1705250"/>
              <a:chExt cx="1968575" cy="572100"/>
            </a:xfrm>
          </p:grpSpPr>
          <p:sp>
            <p:nvSpPr>
              <p:cNvPr id="447" name="Google Shape;447;p29"/>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200"/>
              </a:p>
            </p:txBody>
          </p:sp>
          <p:sp>
            <p:nvSpPr>
              <p:cNvPr id="448" name="Google Shape;448;p29"/>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Quarterly one-on-one Connects</a:t>
                </a:r>
                <a:endParaRPr sz="1200">
                  <a:solidFill>
                    <a:schemeClr val="lt1"/>
                  </a:solidFill>
                  <a:latin typeface="Lato"/>
                  <a:ea typeface="Lato"/>
                  <a:cs typeface="Lato"/>
                  <a:sym typeface="Lato"/>
                </a:endParaRPr>
              </a:p>
            </p:txBody>
          </p:sp>
        </p:grpSp>
        <p:sp>
          <p:nvSpPr>
            <p:cNvPr id="449" name="Google Shape;449;p29"/>
            <p:cNvSpPr/>
            <p:nvPr/>
          </p:nvSpPr>
          <p:spPr>
            <a:xfrm>
              <a:off x="6864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50" name="Google Shape;450;p29"/>
          <p:cNvGrpSpPr/>
          <p:nvPr/>
        </p:nvGrpSpPr>
        <p:grpSpPr>
          <a:xfrm>
            <a:off x="2269650" y="3313650"/>
            <a:ext cx="1556708" cy="631770"/>
            <a:chOff x="387425" y="1705250"/>
            <a:chExt cx="1556708" cy="572100"/>
          </a:xfrm>
        </p:grpSpPr>
        <p:grpSp>
          <p:nvGrpSpPr>
            <p:cNvPr id="451" name="Google Shape;451;p29"/>
            <p:cNvGrpSpPr/>
            <p:nvPr/>
          </p:nvGrpSpPr>
          <p:grpSpPr>
            <a:xfrm>
              <a:off x="442111" y="1705250"/>
              <a:ext cx="1502023" cy="572100"/>
              <a:chOff x="442100" y="1705250"/>
              <a:chExt cx="1968575" cy="572100"/>
            </a:xfrm>
          </p:grpSpPr>
          <p:sp>
            <p:nvSpPr>
              <p:cNvPr id="452" name="Google Shape;452;p29"/>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200"/>
              </a:p>
            </p:txBody>
          </p:sp>
          <p:sp>
            <p:nvSpPr>
              <p:cNvPr id="453" name="Google Shape;453;p29"/>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Skip level team meetings</a:t>
                </a:r>
                <a:endParaRPr sz="1200">
                  <a:solidFill>
                    <a:schemeClr val="lt1"/>
                  </a:solidFill>
                  <a:latin typeface="Lato"/>
                  <a:ea typeface="Lato"/>
                  <a:cs typeface="Lato"/>
                  <a:sym typeface="Lato"/>
                </a:endParaRPr>
              </a:p>
            </p:txBody>
          </p:sp>
        </p:grpSp>
        <p:sp>
          <p:nvSpPr>
            <p:cNvPr id="454" name="Google Shape;454;p29"/>
            <p:cNvSpPr/>
            <p:nvPr/>
          </p:nvSpPr>
          <p:spPr>
            <a:xfrm>
              <a:off x="387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55" name="Google Shape;455;p29"/>
          <p:cNvGrpSpPr/>
          <p:nvPr/>
        </p:nvGrpSpPr>
        <p:grpSpPr>
          <a:xfrm>
            <a:off x="3793650" y="3313650"/>
            <a:ext cx="1556697" cy="631770"/>
            <a:chOff x="2292425" y="1705250"/>
            <a:chExt cx="1556697" cy="572100"/>
          </a:xfrm>
        </p:grpSpPr>
        <p:grpSp>
          <p:nvGrpSpPr>
            <p:cNvPr id="456" name="Google Shape;456;p29"/>
            <p:cNvGrpSpPr/>
            <p:nvPr/>
          </p:nvGrpSpPr>
          <p:grpSpPr>
            <a:xfrm>
              <a:off x="2347099" y="1705250"/>
              <a:ext cx="1502023" cy="572100"/>
              <a:chOff x="442100" y="1705250"/>
              <a:chExt cx="1968575" cy="572100"/>
            </a:xfrm>
          </p:grpSpPr>
          <p:sp>
            <p:nvSpPr>
              <p:cNvPr id="457" name="Google Shape;457;p29"/>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200"/>
              </a:p>
            </p:txBody>
          </p:sp>
          <p:sp>
            <p:nvSpPr>
              <p:cNvPr id="458" name="Google Shape;458;p29"/>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MVP Connects</a:t>
                </a:r>
                <a:endParaRPr sz="1200">
                  <a:solidFill>
                    <a:schemeClr val="lt1"/>
                  </a:solidFill>
                  <a:latin typeface="Lato"/>
                  <a:ea typeface="Lato"/>
                  <a:cs typeface="Lato"/>
                  <a:sym typeface="Lato"/>
                </a:endParaRPr>
              </a:p>
            </p:txBody>
          </p:sp>
        </p:grpSp>
        <p:sp>
          <p:nvSpPr>
            <p:cNvPr id="459" name="Google Shape;459;p29"/>
            <p:cNvSpPr/>
            <p:nvPr/>
          </p:nvSpPr>
          <p:spPr>
            <a:xfrm>
              <a:off x="2292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60" name="Google Shape;460;p29"/>
          <p:cNvGrpSpPr/>
          <p:nvPr/>
        </p:nvGrpSpPr>
        <p:grpSpPr>
          <a:xfrm>
            <a:off x="5317650" y="3313650"/>
            <a:ext cx="1556697" cy="631770"/>
            <a:chOff x="3816425" y="1705250"/>
            <a:chExt cx="1556697" cy="572100"/>
          </a:xfrm>
        </p:grpSpPr>
        <p:grpSp>
          <p:nvGrpSpPr>
            <p:cNvPr id="461" name="Google Shape;461;p29"/>
            <p:cNvGrpSpPr/>
            <p:nvPr/>
          </p:nvGrpSpPr>
          <p:grpSpPr>
            <a:xfrm>
              <a:off x="3871099" y="1705250"/>
              <a:ext cx="1502023" cy="572100"/>
              <a:chOff x="442100" y="1705250"/>
              <a:chExt cx="1968575" cy="572100"/>
            </a:xfrm>
          </p:grpSpPr>
          <p:sp>
            <p:nvSpPr>
              <p:cNvPr id="462" name="Google Shape;462;p29"/>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200"/>
              </a:p>
            </p:txBody>
          </p:sp>
          <p:sp>
            <p:nvSpPr>
              <p:cNvPr id="463" name="Google Shape;463;p29"/>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Monthly ARI evaluation</a:t>
                </a:r>
                <a:endParaRPr sz="1200">
                  <a:solidFill>
                    <a:schemeClr val="lt1"/>
                  </a:solidFill>
                  <a:latin typeface="Lato"/>
                  <a:ea typeface="Lato"/>
                  <a:cs typeface="Lato"/>
                  <a:sym typeface="Lato"/>
                </a:endParaRPr>
              </a:p>
            </p:txBody>
          </p:sp>
        </p:grpSp>
        <p:sp>
          <p:nvSpPr>
            <p:cNvPr id="464" name="Google Shape;464;p29"/>
            <p:cNvSpPr/>
            <p:nvPr/>
          </p:nvSpPr>
          <p:spPr>
            <a:xfrm>
              <a:off x="3816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grpSp>
        <p:nvGrpSpPr>
          <p:cNvPr id="465" name="Google Shape;465;p29"/>
          <p:cNvGrpSpPr/>
          <p:nvPr/>
        </p:nvGrpSpPr>
        <p:grpSpPr>
          <a:xfrm>
            <a:off x="6841650" y="3313650"/>
            <a:ext cx="1556697" cy="631770"/>
            <a:chOff x="5340425" y="1705250"/>
            <a:chExt cx="1556697" cy="572100"/>
          </a:xfrm>
        </p:grpSpPr>
        <p:grpSp>
          <p:nvGrpSpPr>
            <p:cNvPr id="466" name="Google Shape;466;p29"/>
            <p:cNvGrpSpPr/>
            <p:nvPr/>
          </p:nvGrpSpPr>
          <p:grpSpPr>
            <a:xfrm>
              <a:off x="5395099" y="1705250"/>
              <a:ext cx="1502023" cy="572100"/>
              <a:chOff x="442100" y="1705250"/>
              <a:chExt cx="1968575" cy="572100"/>
            </a:xfrm>
          </p:grpSpPr>
          <p:sp>
            <p:nvSpPr>
              <p:cNvPr id="467" name="Google Shape;467;p29"/>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200"/>
              </a:p>
            </p:txBody>
          </p:sp>
          <p:sp>
            <p:nvSpPr>
              <p:cNvPr id="468" name="Google Shape;468;p29"/>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Fun Connects</a:t>
                </a:r>
                <a:endParaRPr sz="1200">
                  <a:solidFill>
                    <a:schemeClr val="lt1"/>
                  </a:solidFill>
                  <a:latin typeface="Lato"/>
                  <a:ea typeface="Lato"/>
                  <a:cs typeface="Lato"/>
                  <a:sym typeface="Lato"/>
                </a:endParaRPr>
              </a:p>
            </p:txBody>
          </p:sp>
        </p:grpSp>
        <p:sp>
          <p:nvSpPr>
            <p:cNvPr id="469" name="Google Shape;469;p29"/>
            <p:cNvSpPr/>
            <p:nvPr/>
          </p:nvSpPr>
          <p:spPr>
            <a:xfrm>
              <a:off x="5340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0"/>
          <p:cNvSpPr txBox="1"/>
          <p:nvPr>
            <p:ph type="title"/>
          </p:nvPr>
        </p:nvSpPr>
        <p:spPr>
          <a:xfrm>
            <a:off x="1052550" y="219150"/>
            <a:ext cx="7038900" cy="536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APPRECIATIONS &amp; REWARDS</a:t>
            </a:r>
            <a:endParaRPr/>
          </a:p>
        </p:txBody>
      </p:sp>
      <p:graphicFrame>
        <p:nvGraphicFramePr>
          <p:cNvPr id="475" name="Google Shape;475;p30"/>
          <p:cNvGraphicFramePr/>
          <p:nvPr/>
        </p:nvGraphicFramePr>
        <p:xfrm>
          <a:off x="727131" y="1096432"/>
          <a:ext cx="3000000" cy="3000000"/>
        </p:xfrm>
        <a:graphic>
          <a:graphicData uri="http://schemas.openxmlformats.org/drawingml/2006/table">
            <a:tbl>
              <a:tblPr>
                <a:noFill/>
                <a:tableStyleId>{03DCC26F-785D-457F-AE50-19892CEF67A2}</a:tableStyleId>
              </a:tblPr>
              <a:tblGrid>
                <a:gridCol w="2321725"/>
                <a:gridCol w="3110325"/>
                <a:gridCol w="2257700"/>
              </a:tblGrid>
              <a:tr h="329725">
                <a:tc>
                  <a:txBody>
                    <a:bodyPr/>
                    <a:lstStyle/>
                    <a:p>
                      <a:pPr indent="0" lvl="0" marL="0" marR="0" rtl="0" algn="ctr">
                        <a:lnSpc>
                          <a:spcPct val="100000"/>
                        </a:lnSpc>
                        <a:spcBef>
                          <a:spcPts val="0"/>
                        </a:spcBef>
                        <a:spcAft>
                          <a:spcPts val="0"/>
                        </a:spcAft>
                        <a:buNone/>
                      </a:pPr>
                      <a:r>
                        <a:rPr b="1" lang="en" sz="1200" u="none" cap="none" strike="noStrike">
                          <a:solidFill>
                            <a:schemeClr val="lt1"/>
                          </a:solidFill>
                          <a:latin typeface="Lato"/>
                          <a:ea typeface="Lato"/>
                          <a:cs typeface="Lato"/>
                          <a:sym typeface="Lato"/>
                        </a:rPr>
                        <a:t>Award</a:t>
                      </a:r>
                      <a:endParaRPr b="1"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200" u="none" cap="none" strike="noStrike">
                          <a:solidFill>
                            <a:schemeClr val="lt1"/>
                          </a:solidFill>
                          <a:latin typeface="Lato"/>
                          <a:ea typeface="Lato"/>
                          <a:cs typeface="Lato"/>
                          <a:sym typeface="Lato"/>
                        </a:rPr>
                        <a:t>Voucher Details (For Indian Employees)</a:t>
                      </a:r>
                      <a:endParaRPr b="1"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 sz="1200" u="none" cap="none" strike="noStrike">
                          <a:solidFill>
                            <a:schemeClr val="lt1"/>
                          </a:solidFill>
                          <a:latin typeface="Lato"/>
                          <a:ea typeface="Lato"/>
                          <a:cs typeface="Lato"/>
                          <a:sym typeface="Lato"/>
                        </a:rPr>
                        <a:t>Other Geos</a:t>
                      </a:r>
                      <a:endParaRPr b="1"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9725">
                <a:tc>
                  <a:txBody>
                    <a:bodyPr/>
                    <a:lstStyle/>
                    <a:p>
                      <a:pPr indent="0" lvl="0" marL="0" marR="0" rtl="0" algn="l">
                        <a:lnSpc>
                          <a:spcPct val="100000"/>
                        </a:lnSpc>
                        <a:spcBef>
                          <a:spcPts val="0"/>
                        </a:spcBef>
                        <a:spcAft>
                          <a:spcPts val="0"/>
                        </a:spcAft>
                        <a:buNone/>
                      </a:pPr>
                      <a:r>
                        <a:rPr lang="en" sz="1200" u="none" cap="none" strike="noStrike">
                          <a:solidFill>
                            <a:schemeClr val="lt1"/>
                          </a:solidFill>
                          <a:latin typeface="Lato"/>
                          <a:ea typeface="Lato"/>
                          <a:cs typeface="Lato"/>
                          <a:sym typeface="Lato"/>
                        </a:rPr>
                        <a:t>Star of the Quarter</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5000</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100</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9725">
                <a:tc>
                  <a:txBody>
                    <a:bodyPr/>
                    <a:lstStyle/>
                    <a:p>
                      <a:pPr indent="0" lvl="0" marL="0" marR="0" rtl="0" algn="l">
                        <a:lnSpc>
                          <a:spcPct val="100000"/>
                        </a:lnSpc>
                        <a:spcBef>
                          <a:spcPts val="0"/>
                        </a:spcBef>
                        <a:spcAft>
                          <a:spcPts val="0"/>
                        </a:spcAft>
                        <a:buNone/>
                      </a:pPr>
                      <a:r>
                        <a:rPr lang="en" sz="1200" u="none" cap="none" strike="noStrike">
                          <a:solidFill>
                            <a:schemeClr val="lt1"/>
                          </a:solidFill>
                          <a:latin typeface="Lato"/>
                          <a:ea typeface="Lato"/>
                          <a:cs typeface="Lato"/>
                          <a:sym typeface="Lato"/>
                        </a:rPr>
                        <a:t>Customer Appreciation</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2000</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50</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9725">
                <a:tc>
                  <a:txBody>
                    <a:bodyPr/>
                    <a:lstStyle/>
                    <a:p>
                      <a:pPr indent="0" lvl="0" marL="0" marR="0" rtl="0" algn="l">
                        <a:lnSpc>
                          <a:spcPct val="100000"/>
                        </a:lnSpc>
                        <a:spcBef>
                          <a:spcPts val="0"/>
                        </a:spcBef>
                        <a:spcAft>
                          <a:spcPts val="0"/>
                        </a:spcAft>
                        <a:buNone/>
                      </a:pPr>
                      <a:r>
                        <a:rPr lang="en" sz="1200" u="none" cap="none" strike="noStrike">
                          <a:solidFill>
                            <a:schemeClr val="lt1"/>
                          </a:solidFill>
                          <a:latin typeface="Lato"/>
                          <a:ea typeface="Lato"/>
                          <a:cs typeface="Lato"/>
                          <a:sym typeface="Lato"/>
                        </a:rPr>
                        <a:t>Accion ACE</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1000</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25</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9725">
                <a:tc>
                  <a:txBody>
                    <a:bodyPr/>
                    <a:lstStyle/>
                    <a:p>
                      <a:pPr indent="0" lvl="0" marL="0" marR="0" rtl="0" algn="l">
                        <a:lnSpc>
                          <a:spcPct val="100000"/>
                        </a:lnSpc>
                        <a:spcBef>
                          <a:spcPts val="0"/>
                        </a:spcBef>
                        <a:spcAft>
                          <a:spcPts val="0"/>
                        </a:spcAft>
                        <a:buNone/>
                      </a:pPr>
                      <a:r>
                        <a:rPr lang="en" sz="1200" u="none" cap="none" strike="noStrike">
                          <a:solidFill>
                            <a:schemeClr val="lt1"/>
                          </a:solidFill>
                          <a:latin typeface="Lato"/>
                          <a:ea typeface="Lato"/>
                          <a:cs typeface="Lato"/>
                          <a:sym typeface="Lato"/>
                        </a:rPr>
                        <a:t>Accion ACE (Senior Manager)</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2000</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50</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9725">
                <a:tc>
                  <a:txBody>
                    <a:bodyPr/>
                    <a:lstStyle/>
                    <a:p>
                      <a:pPr indent="0" lvl="0" marL="0" marR="0" rtl="0" algn="l">
                        <a:lnSpc>
                          <a:spcPct val="100000"/>
                        </a:lnSpc>
                        <a:spcBef>
                          <a:spcPts val="0"/>
                        </a:spcBef>
                        <a:spcAft>
                          <a:spcPts val="0"/>
                        </a:spcAft>
                        <a:buNone/>
                      </a:pPr>
                      <a:r>
                        <a:rPr lang="en" sz="1200" u="none" cap="none" strike="noStrike">
                          <a:solidFill>
                            <a:schemeClr val="lt1"/>
                          </a:solidFill>
                          <a:latin typeface="Lato"/>
                          <a:ea typeface="Lato"/>
                          <a:cs typeface="Lato"/>
                          <a:sym typeface="Lato"/>
                        </a:rPr>
                        <a:t>Trainer (Influencers)</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2000</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50</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9725">
                <a:tc>
                  <a:txBody>
                    <a:bodyPr/>
                    <a:lstStyle/>
                    <a:p>
                      <a:pPr indent="0" lvl="0" marL="0" marR="0" rtl="0" algn="l">
                        <a:lnSpc>
                          <a:spcPct val="100000"/>
                        </a:lnSpc>
                        <a:spcBef>
                          <a:spcPts val="0"/>
                        </a:spcBef>
                        <a:spcAft>
                          <a:spcPts val="0"/>
                        </a:spcAft>
                        <a:buNone/>
                      </a:pPr>
                      <a:r>
                        <a:rPr lang="en" sz="1200" u="none" cap="none" strike="noStrike">
                          <a:solidFill>
                            <a:schemeClr val="lt1"/>
                          </a:solidFill>
                          <a:latin typeface="Lato"/>
                          <a:ea typeface="Lato"/>
                          <a:cs typeface="Lato"/>
                          <a:sym typeface="Lato"/>
                        </a:rPr>
                        <a:t>Interviewers</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2000</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25</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9725">
                <a:tc>
                  <a:txBody>
                    <a:bodyPr/>
                    <a:lstStyle/>
                    <a:p>
                      <a:pPr indent="0" lvl="0" marL="0" marR="0" rtl="0" algn="l">
                        <a:lnSpc>
                          <a:spcPct val="100000"/>
                        </a:lnSpc>
                        <a:spcBef>
                          <a:spcPts val="0"/>
                        </a:spcBef>
                        <a:spcAft>
                          <a:spcPts val="0"/>
                        </a:spcAft>
                        <a:buNone/>
                      </a:pPr>
                      <a:r>
                        <a:rPr lang="en" sz="1200" u="none" cap="none" strike="noStrike">
                          <a:solidFill>
                            <a:schemeClr val="lt1"/>
                          </a:solidFill>
                          <a:latin typeface="Lato"/>
                          <a:ea typeface="Lato"/>
                          <a:cs typeface="Lato"/>
                          <a:sym typeface="Lato"/>
                        </a:rPr>
                        <a:t>Team Marvel</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10000 per team </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50 per team member</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9725">
                <a:tc>
                  <a:txBody>
                    <a:bodyPr/>
                    <a:lstStyle/>
                    <a:p>
                      <a:pPr indent="0" lvl="0" marL="0" marR="0" rtl="0" algn="l">
                        <a:lnSpc>
                          <a:spcPct val="100000"/>
                        </a:lnSpc>
                        <a:spcBef>
                          <a:spcPts val="0"/>
                        </a:spcBef>
                        <a:spcAft>
                          <a:spcPts val="0"/>
                        </a:spcAft>
                        <a:buNone/>
                      </a:pPr>
                      <a:r>
                        <a:rPr lang="en" sz="1200" u="none" cap="none" strike="noStrike">
                          <a:solidFill>
                            <a:schemeClr val="lt1"/>
                          </a:solidFill>
                          <a:latin typeface="Lato"/>
                          <a:ea typeface="Lato"/>
                          <a:cs typeface="Lato"/>
                          <a:sym typeface="Lato"/>
                        </a:rPr>
                        <a:t>Accion ACE (Team)</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10000 per team </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50 per team member</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9725">
                <a:tc>
                  <a:txBody>
                    <a:bodyPr/>
                    <a:lstStyle/>
                    <a:p>
                      <a:pPr indent="0" lvl="0" marL="0" marR="0" rtl="0" algn="l">
                        <a:lnSpc>
                          <a:spcPct val="100000"/>
                        </a:lnSpc>
                        <a:spcBef>
                          <a:spcPts val="0"/>
                        </a:spcBef>
                        <a:spcAft>
                          <a:spcPts val="0"/>
                        </a:spcAft>
                        <a:buNone/>
                      </a:pPr>
                      <a:r>
                        <a:rPr lang="en" sz="1200" u="none" cap="none" strike="noStrike">
                          <a:solidFill>
                            <a:schemeClr val="lt1"/>
                          </a:solidFill>
                          <a:latin typeface="Lato"/>
                          <a:ea typeface="Lato"/>
                          <a:cs typeface="Lato"/>
                          <a:sym typeface="Lato"/>
                        </a:rPr>
                        <a:t>BRAVO</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2500</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1200">
                          <a:solidFill>
                            <a:schemeClr val="lt1"/>
                          </a:solidFill>
                          <a:latin typeface="Lato"/>
                          <a:ea typeface="Lato"/>
                          <a:cs typeface="Lato"/>
                          <a:sym typeface="Lato"/>
                        </a:rPr>
                        <a:t>$ </a:t>
                      </a:r>
                      <a:r>
                        <a:rPr lang="en" sz="1200" u="none" cap="none" strike="noStrike">
                          <a:solidFill>
                            <a:schemeClr val="lt1"/>
                          </a:solidFill>
                          <a:latin typeface="Lato"/>
                          <a:ea typeface="Lato"/>
                          <a:cs typeface="Lato"/>
                          <a:sym typeface="Lato"/>
                        </a:rPr>
                        <a:t>50</a:t>
                      </a:r>
                      <a:endParaRPr i="0" sz="1200" u="none" cap="none" strike="noStrike">
                        <a:solidFill>
                          <a:schemeClr val="lt1"/>
                        </a:solidFill>
                        <a:latin typeface="Lato"/>
                        <a:ea typeface="Lato"/>
                        <a:cs typeface="Lato"/>
                        <a:sym typeface="Lato"/>
                      </a:endParaRPr>
                    </a:p>
                  </a:txBody>
                  <a:tcPr marT="9525" marB="0" marR="9525" marL="95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1"/>
          <p:cNvSpPr txBox="1"/>
          <p:nvPr>
            <p:ph type="title"/>
          </p:nvPr>
        </p:nvSpPr>
        <p:spPr>
          <a:xfrm>
            <a:off x="1052550" y="219125"/>
            <a:ext cx="7038900" cy="483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CRITERIAS - REWARDS &amp; APPRECIATION</a:t>
            </a:r>
            <a:endParaRPr/>
          </a:p>
        </p:txBody>
      </p:sp>
      <p:grpSp>
        <p:nvGrpSpPr>
          <p:cNvPr id="481" name="Google Shape;481;p31"/>
          <p:cNvGrpSpPr/>
          <p:nvPr/>
        </p:nvGrpSpPr>
        <p:grpSpPr>
          <a:xfrm>
            <a:off x="572758" y="823551"/>
            <a:ext cx="1853828" cy="3012077"/>
            <a:chOff x="399925" y="1553700"/>
            <a:chExt cx="1366525" cy="2178875"/>
          </a:xfrm>
        </p:grpSpPr>
        <p:sp>
          <p:nvSpPr>
            <p:cNvPr id="482" name="Google Shape;482;p31"/>
            <p:cNvSpPr/>
            <p:nvPr/>
          </p:nvSpPr>
          <p:spPr>
            <a:xfrm>
              <a:off x="399950" y="1810775"/>
              <a:ext cx="1366500" cy="192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solidFill>
                    <a:schemeClr val="lt1"/>
                  </a:solidFill>
                  <a:latin typeface="Lato"/>
                  <a:ea typeface="Lato"/>
                  <a:cs typeface="Lato"/>
                  <a:sym typeface="Lato"/>
                </a:rPr>
                <a:t>This award is given to each employee who receives a customer appreciation email /letter for their exemplary performance and continued commitment towards  the client's success</a:t>
              </a:r>
              <a:endParaRPr sz="1000">
                <a:solidFill>
                  <a:schemeClr val="lt1"/>
                </a:solidFill>
                <a:latin typeface="Lato"/>
                <a:ea typeface="Lato"/>
                <a:cs typeface="Lato"/>
                <a:sym typeface="Lato"/>
              </a:endParaRPr>
            </a:p>
          </p:txBody>
        </p:sp>
        <p:sp>
          <p:nvSpPr>
            <p:cNvPr id="483" name="Google Shape;483;p31"/>
            <p:cNvSpPr/>
            <p:nvPr/>
          </p:nvSpPr>
          <p:spPr>
            <a:xfrm>
              <a:off x="399925" y="1553700"/>
              <a:ext cx="1366500" cy="322200"/>
            </a:xfrm>
            <a:prstGeom prst="roundRect">
              <a:avLst>
                <a:gd fmla="val 16667" name="adj"/>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Lato"/>
                  <a:ea typeface="Lato"/>
                  <a:cs typeface="Lato"/>
                  <a:sym typeface="Lato"/>
                </a:rPr>
                <a:t>CUSTOMER DELIGHT</a:t>
              </a:r>
              <a:endParaRPr b="1" sz="900">
                <a:latin typeface="Lato"/>
                <a:ea typeface="Lato"/>
                <a:cs typeface="Lato"/>
                <a:sym typeface="Lato"/>
              </a:endParaRPr>
            </a:p>
          </p:txBody>
        </p:sp>
      </p:grpSp>
      <p:grpSp>
        <p:nvGrpSpPr>
          <p:cNvPr id="484" name="Google Shape;484;p31"/>
          <p:cNvGrpSpPr/>
          <p:nvPr/>
        </p:nvGrpSpPr>
        <p:grpSpPr>
          <a:xfrm>
            <a:off x="2620980" y="823551"/>
            <a:ext cx="1853828" cy="3012077"/>
            <a:chOff x="399925" y="1553700"/>
            <a:chExt cx="1366525" cy="2178875"/>
          </a:xfrm>
        </p:grpSpPr>
        <p:sp>
          <p:nvSpPr>
            <p:cNvPr id="485" name="Google Shape;485;p31"/>
            <p:cNvSpPr/>
            <p:nvPr/>
          </p:nvSpPr>
          <p:spPr>
            <a:xfrm>
              <a:off x="399950" y="1810775"/>
              <a:ext cx="1366500" cy="192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solidFill>
                    <a:schemeClr val="lt1"/>
                  </a:solidFill>
                  <a:latin typeface="Lato"/>
                  <a:ea typeface="Lato"/>
                  <a:cs typeface="Lato"/>
                  <a:sym typeface="Lato"/>
                </a:rPr>
                <a:t>This award is given to  the teams  that get appreciated by the clients  for their teamwork and results in the accomplishment  of extraordinary tasks . To receive this award  the project team  must receive an appreciation mail  from client , which should  be dedicated to the entire team and not to specific  person</a:t>
              </a:r>
              <a:endParaRPr sz="1000">
                <a:solidFill>
                  <a:schemeClr val="lt1"/>
                </a:solidFill>
                <a:latin typeface="Lato"/>
                <a:ea typeface="Lato"/>
                <a:cs typeface="Lato"/>
                <a:sym typeface="Lato"/>
              </a:endParaRPr>
            </a:p>
          </p:txBody>
        </p:sp>
        <p:sp>
          <p:nvSpPr>
            <p:cNvPr id="486" name="Google Shape;486;p31"/>
            <p:cNvSpPr/>
            <p:nvPr/>
          </p:nvSpPr>
          <p:spPr>
            <a:xfrm>
              <a:off x="399925" y="1553700"/>
              <a:ext cx="1366500" cy="322200"/>
            </a:xfrm>
            <a:prstGeom prst="roundRect">
              <a:avLst>
                <a:gd fmla="val 16667" name="adj"/>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Lato"/>
                  <a:ea typeface="Lato"/>
                  <a:cs typeface="Lato"/>
                  <a:sym typeface="Lato"/>
                </a:rPr>
                <a:t>TEAM MARVEL</a:t>
              </a:r>
              <a:endParaRPr b="1" sz="900">
                <a:latin typeface="Lato"/>
                <a:ea typeface="Lato"/>
                <a:cs typeface="Lato"/>
                <a:sym typeface="Lato"/>
              </a:endParaRPr>
            </a:p>
          </p:txBody>
        </p:sp>
      </p:grpSp>
      <p:grpSp>
        <p:nvGrpSpPr>
          <p:cNvPr id="487" name="Google Shape;487;p31"/>
          <p:cNvGrpSpPr/>
          <p:nvPr/>
        </p:nvGrpSpPr>
        <p:grpSpPr>
          <a:xfrm>
            <a:off x="4669200" y="823551"/>
            <a:ext cx="1853828" cy="3012077"/>
            <a:chOff x="399925" y="1553700"/>
            <a:chExt cx="1366525" cy="2178875"/>
          </a:xfrm>
        </p:grpSpPr>
        <p:sp>
          <p:nvSpPr>
            <p:cNvPr id="488" name="Google Shape;488;p31"/>
            <p:cNvSpPr/>
            <p:nvPr/>
          </p:nvSpPr>
          <p:spPr>
            <a:xfrm>
              <a:off x="399950" y="1810775"/>
              <a:ext cx="1366500" cy="192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000">
                  <a:solidFill>
                    <a:schemeClr val="lt1"/>
                  </a:solidFill>
                  <a:latin typeface="Lato"/>
                  <a:ea typeface="Lato"/>
                  <a:cs typeface="Lato"/>
                  <a:sym typeface="Lato"/>
                </a:rPr>
                <a:t>This award is special appreciation that can be shared by any manager for a team member ( also applicable for the support as well as cross project  team members ). Managers  are requested  to use  this platform  to appreciate  and motivate the good performers  and action oriented  individuals who may or may not get recognized by the clients</a:t>
              </a:r>
              <a:endParaRPr sz="1000">
                <a:solidFill>
                  <a:schemeClr val="lt1"/>
                </a:solidFill>
                <a:latin typeface="Lato"/>
                <a:ea typeface="Lato"/>
                <a:cs typeface="Lato"/>
                <a:sym typeface="Lato"/>
              </a:endParaRPr>
            </a:p>
          </p:txBody>
        </p:sp>
        <p:sp>
          <p:nvSpPr>
            <p:cNvPr id="489" name="Google Shape;489;p31"/>
            <p:cNvSpPr/>
            <p:nvPr/>
          </p:nvSpPr>
          <p:spPr>
            <a:xfrm>
              <a:off x="399925" y="1553700"/>
              <a:ext cx="1366500" cy="322200"/>
            </a:xfrm>
            <a:prstGeom prst="roundRect">
              <a:avLst>
                <a:gd fmla="val 16667" name="adj"/>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Lato"/>
                  <a:ea typeface="Lato"/>
                  <a:cs typeface="Lato"/>
                  <a:sym typeface="Lato"/>
                </a:rPr>
                <a:t>ACCION ACE</a:t>
              </a:r>
              <a:endParaRPr b="1" sz="900">
                <a:latin typeface="Lato"/>
                <a:ea typeface="Lato"/>
                <a:cs typeface="Lato"/>
                <a:sym typeface="Lato"/>
              </a:endParaRPr>
            </a:p>
          </p:txBody>
        </p:sp>
      </p:grpSp>
      <p:grpSp>
        <p:nvGrpSpPr>
          <p:cNvPr id="490" name="Google Shape;490;p31"/>
          <p:cNvGrpSpPr/>
          <p:nvPr/>
        </p:nvGrpSpPr>
        <p:grpSpPr>
          <a:xfrm>
            <a:off x="6717421" y="823551"/>
            <a:ext cx="1853828" cy="3012077"/>
            <a:chOff x="399925" y="1553700"/>
            <a:chExt cx="1366525" cy="2178875"/>
          </a:xfrm>
        </p:grpSpPr>
        <p:sp>
          <p:nvSpPr>
            <p:cNvPr id="491" name="Google Shape;491;p31"/>
            <p:cNvSpPr/>
            <p:nvPr/>
          </p:nvSpPr>
          <p:spPr>
            <a:xfrm>
              <a:off x="399950" y="1810775"/>
              <a:ext cx="1366500" cy="192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20650" lvl="0" marL="57150" rtl="0" algn="just">
                <a:spcBef>
                  <a:spcPts val="0"/>
                </a:spcBef>
                <a:spcAft>
                  <a:spcPts val="0"/>
                </a:spcAft>
                <a:buClr>
                  <a:schemeClr val="lt1"/>
                </a:buClr>
                <a:buSzPts val="1000"/>
                <a:buFont typeface="Lato"/>
                <a:buAutoNum type="romanUcPeriod"/>
              </a:pPr>
              <a:r>
                <a:rPr lang="en" sz="1000">
                  <a:solidFill>
                    <a:schemeClr val="lt1"/>
                  </a:solidFill>
                  <a:latin typeface="Lato"/>
                  <a:ea typeface="Lato"/>
                  <a:cs typeface="Lato"/>
                  <a:sym typeface="Lato"/>
                </a:rPr>
                <a:t>Organizational citizenship –How is the team contributing to Accion ? Are  they acting as a mentor ,working on POCs, taking technical Interviews , helping other teams etc.</a:t>
              </a:r>
              <a:endParaRPr sz="1000">
                <a:solidFill>
                  <a:schemeClr val="lt1"/>
                </a:solidFill>
                <a:latin typeface="Lato"/>
                <a:ea typeface="Lato"/>
                <a:cs typeface="Lato"/>
                <a:sym typeface="Lato"/>
              </a:endParaRPr>
            </a:p>
            <a:p>
              <a:pPr indent="-120650" lvl="0" marL="57150" rtl="0" algn="just">
                <a:spcBef>
                  <a:spcPts val="0"/>
                </a:spcBef>
                <a:spcAft>
                  <a:spcPts val="0"/>
                </a:spcAft>
                <a:buClr>
                  <a:schemeClr val="lt1"/>
                </a:buClr>
                <a:buSzPts val="1000"/>
                <a:buFont typeface="Lato"/>
                <a:buAutoNum type="romanUcPeriod"/>
              </a:pPr>
              <a:r>
                <a:rPr lang="en" sz="1000">
                  <a:solidFill>
                    <a:schemeClr val="lt1"/>
                  </a:solidFill>
                  <a:latin typeface="Lato"/>
                  <a:ea typeface="Lato"/>
                  <a:cs typeface="Lato"/>
                  <a:sym typeface="Lato"/>
                </a:rPr>
                <a:t>Client Engagement :  How involved are they in their project ?Quality of deliverables , timelines , customer focus , team player etc</a:t>
              </a:r>
              <a:endParaRPr sz="1000">
                <a:solidFill>
                  <a:schemeClr val="lt1"/>
                </a:solidFill>
                <a:latin typeface="Lato"/>
                <a:ea typeface="Lato"/>
                <a:cs typeface="Lato"/>
                <a:sym typeface="Lato"/>
              </a:endParaRPr>
            </a:p>
            <a:p>
              <a:pPr indent="-120650" lvl="0" marL="57150" rtl="0" algn="just">
                <a:spcBef>
                  <a:spcPts val="0"/>
                </a:spcBef>
                <a:spcAft>
                  <a:spcPts val="0"/>
                </a:spcAft>
                <a:buClr>
                  <a:schemeClr val="lt1"/>
                </a:buClr>
                <a:buSzPts val="1000"/>
                <a:buFont typeface="Lato"/>
                <a:buAutoNum type="romanUcPeriod"/>
              </a:pPr>
              <a:r>
                <a:rPr lang="en" sz="1000">
                  <a:solidFill>
                    <a:schemeClr val="lt1"/>
                  </a:solidFill>
                  <a:latin typeface="Lato"/>
                  <a:ea typeface="Lato"/>
                  <a:cs typeface="Lato"/>
                  <a:sym typeface="Lato"/>
                </a:rPr>
                <a:t>Desired Skills : Proactive approach , takes ownership , innovative thinker , future leader</a:t>
              </a:r>
              <a:endParaRPr sz="1000">
                <a:solidFill>
                  <a:schemeClr val="lt1"/>
                </a:solidFill>
                <a:latin typeface="Lato"/>
                <a:ea typeface="Lato"/>
                <a:cs typeface="Lato"/>
                <a:sym typeface="Lato"/>
              </a:endParaRPr>
            </a:p>
          </p:txBody>
        </p:sp>
        <p:sp>
          <p:nvSpPr>
            <p:cNvPr id="492" name="Google Shape;492;p31"/>
            <p:cNvSpPr/>
            <p:nvPr/>
          </p:nvSpPr>
          <p:spPr>
            <a:xfrm>
              <a:off x="399925" y="1553700"/>
              <a:ext cx="1366500" cy="322200"/>
            </a:xfrm>
            <a:prstGeom prst="roundRect">
              <a:avLst>
                <a:gd fmla="val 16667" name="adj"/>
              </a:avLst>
            </a:prstGeom>
            <a:solidFill>
              <a:srgbClr val="E06666"/>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latin typeface="Lato"/>
                  <a:ea typeface="Lato"/>
                  <a:cs typeface="Lato"/>
                  <a:sym typeface="Lato"/>
                </a:rPr>
                <a:t>STAR OF QUARTER</a:t>
              </a:r>
              <a:endParaRPr b="1" sz="900">
                <a:latin typeface="Lato"/>
                <a:ea typeface="Lato"/>
                <a:cs typeface="Lato"/>
                <a:sym typeface="Lato"/>
              </a:endParaRPr>
            </a:p>
          </p:txBody>
        </p:sp>
      </p:grpSp>
      <p:sp>
        <p:nvSpPr>
          <p:cNvPr id="493" name="Google Shape;493;p31"/>
          <p:cNvSpPr txBox="1"/>
          <p:nvPr/>
        </p:nvSpPr>
        <p:spPr>
          <a:xfrm>
            <a:off x="356250" y="4199250"/>
            <a:ext cx="843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Find more information on rewards &amp; criterias on :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https://docs.google.com/presentation/d/1weyvOlhBYkTSqF-ciD0AF3IcSjsOEaKC/edit#slide=id.p21</a:t>
            </a:r>
            <a:endParaRPr>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ABOUT </a:t>
            </a:r>
            <a:r>
              <a:rPr lang="en">
                <a:solidFill>
                  <a:srgbClr val="EA9999"/>
                </a:solidFill>
              </a:rPr>
              <a:t>ACCION</a:t>
            </a:r>
            <a:r>
              <a:rPr lang="en"/>
              <a:t>LABS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2"/>
          <p:cNvSpPr txBox="1"/>
          <p:nvPr>
            <p:ph type="title"/>
          </p:nvPr>
        </p:nvSpPr>
        <p:spPr>
          <a:xfrm>
            <a:off x="1297500" y="241350"/>
            <a:ext cx="7038900" cy="536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ORGANISATIONAL CITIZENSHIP</a:t>
            </a:r>
            <a:endParaRPr/>
          </a:p>
        </p:txBody>
      </p:sp>
      <p:sp>
        <p:nvSpPr>
          <p:cNvPr id="499" name="Google Shape;499;p32"/>
          <p:cNvSpPr txBox="1"/>
          <p:nvPr/>
        </p:nvSpPr>
        <p:spPr>
          <a:xfrm>
            <a:off x="1273025" y="910950"/>
            <a:ext cx="3681600" cy="3986700"/>
          </a:xfrm>
          <a:prstGeom prst="rect">
            <a:avLst/>
          </a:prstGeom>
          <a:noFill/>
          <a:ln>
            <a:noFill/>
          </a:ln>
        </p:spPr>
        <p:txBody>
          <a:bodyPr anchorCtr="0" anchor="t" bIns="91425" lIns="91425" spcFirstLastPara="1" rIns="91425" wrap="square" tIns="91425">
            <a:spAutoFit/>
          </a:bodyPr>
          <a:lstStyle/>
          <a:p>
            <a:pPr indent="-139700" lvl="0" marL="114300" rtl="0" algn="l">
              <a:lnSpc>
                <a:spcPct val="15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Train on </a:t>
            </a:r>
            <a:r>
              <a:rPr lang="en" sz="1300">
                <a:solidFill>
                  <a:schemeClr val="lt1"/>
                </a:solidFill>
                <a:latin typeface="Lato"/>
                <a:ea typeface="Lato"/>
                <a:cs typeface="Lato"/>
                <a:sym typeface="Lato"/>
              </a:rPr>
              <a:t>Tech</a:t>
            </a:r>
            <a:r>
              <a:rPr lang="en" sz="1300">
                <a:solidFill>
                  <a:schemeClr val="lt1"/>
                </a:solidFill>
                <a:latin typeface="Lato"/>
                <a:ea typeface="Lato"/>
                <a:cs typeface="Lato"/>
                <a:sym typeface="Lato"/>
              </a:rPr>
              <a:t> of the month</a:t>
            </a:r>
            <a:endParaRPr sz="1300">
              <a:solidFill>
                <a:schemeClr val="lt1"/>
              </a:solidFill>
              <a:latin typeface="Lato"/>
              <a:ea typeface="Lato"/>
              <a:cs typeface="Lato"/>
              <a:sym typeface="Lato"/>
            </a:endParaRPr>
          </a:p>
          <a:p>
            <a:pPr indent="-139700" lvl="0" marL="114300" rtl="0" algn="l">
              <a:lnSpc>
                <a:spcPct val="15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Attend weekly Thursday Demos</a:t>
            </a:r>
            <a:endParaRPr sz="1300">
              <a:solidFill>
                <a:schemeClr val="lt1"/>
              </a:solidFill>
              <a:latin typeface="Lato"/>
              <a:ea typeface="Lato"/>
              <a:cs typeface="Lato"/>
              <a:sym typeface="Lato"/>
            </a:endParaRPr>
          </a:p>
          <a:p>
            <a:pPr indent="-139700" lvl="0" marL="114300" rtl="0" algn="l">
              <a:lnSpc>
                <a:spcPct val="15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Speak at / organise Tech Talk / </a:t>
            </a:r>
            <a:r>
              <a:rPr lang="en" sz="1300">
                <a:solidFill>
                  <a:schemeClr val="lt1"/>
                </a:solidFill>
                <a:latin typeface="Lato"/>
                <a:ea typeface="Lato"/>
                <a:cs typeface="Lato"/>
                <a:sym typeface="Lato"/>
              </a:rPr>
              <a:t>Meetup</a:t>
            </a:r>
            <a:endParaRPr sz="1300">
              <a:solidFill>
                <a:schemeClr val="lt1"/>
              </a:solidFill>
              <a:latin typeface="Lato"/>
              <a:ea typeface="Lato"/>
              <a:cs typeface="Lato"/>
              <a:sym typeface="Lato"/>
            </a:endParaRPr>
          </a:p>
          <a:p>
            <a:pPr indent="-139700" lvl="0" marL="114300" rtl="0" algn="l">
              <a:lnSpc>
                <a:spcPct val="15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Technical Article for Monthly Magazine</a:t>
            </a:r>
            <a:endParaRPr sz="1300">
              <a:solidFill>
                <a:schemeClr val="lt1"/>
              </a:solidFill>
              <a:latin typeface="Lato"/>
              <a:ea typeface="Lato"/>
              <a:cs typeface="Lato"/>
              <a:sym typeface="Lato"/>
            </a:endParaRPr>
          </a:p>
          <a:p>
            <a:pPr indent="-139700" lvl="0" marL="114300" rtl="0" algn="l">
              <a:lnSpc>
                <a:spcPct val="15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White papers / Blogs on AIC</a:t>
            </a:r>
            <a:endParaRPr sz="1300">
              <a:solidFill>
                <a:schemeClr val="lt1"/>
              </a:solidFill>
              <a:latin typeface="Lato"/>
              <a:ea typeface="Lato"/>
              <a:cs typeface="Lato"/>
              <a:sym typeface="Lato"/>
            </a:endParaRPr>
          </a:p>
          <a:p>
            <a:pPr indent="0" lvl="0" marL="114300" rtl="0" algn="l">
              <a:lnSpc>
                <a:spcPct val="150000"/>
              </a:lnSpc>
              <a:spcBef>
                <a:spcPts val="0"/>
              </a:spcBef>
              <a:spcAft>
                <a:spcPts val="0"/>
              </a:spcAft>
              <a:buNone/>
            </a:pPr>
            <a:r>
              <a:t/>
            </a:r>
            <a:endParaRPr sz="1300">
              <a:solidFill>
                <a:schemeClr val="lt1"/>
              </a:solidFill>
              <a:latin typeface="Lato"/>
              <a:ea typeface="Lato"/>
              <a:cs typeface="Lato"/>
              <a:sym typeface="Lato"/>
            </a:endParaRPr>
          </a:p>
          <a:p>
            <a:pPr indent="-139700" lvl="0" marL="114300" rtl="0" algn="l">
              <a:lnSpc>
                <a:spcPct val="15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Accathon</a:t>
            </a:r>
            <a:endParaRPr sz="1300">
              <a:solidFill>
                <a:schemeClr val="lt1"/>
              </a:solidFill>
              <a:latin typeface="Lato"/>
              <a:ea typeface="Lato"/>
              <a:cs typeface="Lato"/>
              <a:sym typeface="Lato"/>
            </a:endParaRPr>
          </a:p>
          <a:p>
            <a:pPr indent="-139700" lvl="0" marL="114300" rtl="0" algn="l">
              <a:lnSpc>
                <a:spcPct val="15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Project Reviews</a:t>
            </a:r>
            <a:endParaRPr sz="1300">
              <a:solidFill>
                <a:schemeClr val="lt1"/>
              </a:solidFill>
              <a:latin typeface="Lato"/>
              <a:ea typeface="Lato"/>
              <a:cs typeface="Lato"/>
              <a:sym typeface="Lato"/>
            </a:endParaRPr>
          </a:p>
          <a:p>
            <a:pPr indent="0" lvl="0" marL="114300" rtl="0" algn="l">
              <a:lnSpc>
                <a:spcPct val="150000"/>
              </a:lnSpc>
              <a:spcBef>
                <a:spcPts val="0"/>
              </a:spcBef>
              <a:spcAft>
                <a:spcPts val="0"/>
              </a:spcAft>
              <a:buNone/>
            </a:pPr>
            <a:r>
              <a:t/>
            </a:r>
            <a:endParaRPr sz="1300">
              <a:solidFill>
                <a:schemeClr val="lt1"/>
              </a:solidFill>
              <a:latin typeface="Lato"/>
              <a:ea typeface="Lato"/>
              <a:cs typeface="Lato"/>
              <a:sym typeface="Lato"/>
            </a:endParaRPr>
          </a:p>
          <a:p>
            <a:pPr indent="-139700" lvl="0" marL="114300" rtl="0" algn="l">
              <a:lnSpc>
                <a:spcPct val="15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Encourage to be a part of tech interview panel</a:t>
            </a:r>
            <a:endParaRPr sz="1300">
              <a:solidFill>
                <a:schemeClr val="lt1"/>
              </a:solidFill>
              <a:latin typeface="Lato"/>
              <a:ea typeface="Lato"/>
              <a:cs typeface="Lato"/>
              <a:sym typeface="Lato"/>
            </a:endParaRPr>
          </a:p>
          <a:p>
            <a:pPr indent="-139700" lvl="0" marL="114300" rtl="0" algn="l">
              <a:lnSpc>
                <a:spcPct val="15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Speak at Welcome meet</a:t>
            </a:r>
            <a:endParaRPr sz="1300">
              <a:solidFill>
                <a:schemeClr val="lt1"/>
              </a:solidFill>
              <a:latin typeface="Lato"/>
              <a:ea typeface="Lato"/>
              <a:cs typeface="Lato"/>
              <a:sym typeface="Lato"/>
            </a:endParaRPr>
          </a:p>
          <a:p>
            <a:pPr indent="0" lvl="0" marL="114300" rtl="0" algn="l">
              <a:lnSpc>
                <a:spcPct val="150000"/>
              </a:lnSpc>
              <a:spcBef>
                <a:spcPts val="0"/>
              </a:spcBef>
              <a:spcAft>
                <a:spcPts val="0"/>
              </a:spcAft>
              <a:buNone/>
            </a:pPr>
            <a:r>
              <a:t/>
            </a:r>
            <a:endParaRPr sz="1300">
              <a:solidFill>
                <a:schemeClr val="lt1"/>
              </a:solidFill>
              <a:latin typeface="Lato"/>
              <a:ea typeface="Lato"/>
              <a:cs typeface="Lato"/>
              <a:sym typeface="Lato"/>
            </a:endParaRPr>
          </a:p>
          <a:p>
            <a:pPr indent="-139700" lvl="0" marL="114300" rtl="0" algn="l">
              <a:lnSpc>
                <a:spcPct val="150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Participate in Fun connects &amp; Events</a:t>
            </a:r>
            <a:endParaRPr sz="1300">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3"/>
          <p:cNvSpPr txBox="1"/>
          <p:nvPr>
            <p:ph type="title"/>
          </p:nvPr>
        </p:nvSpPr>
        <p:spPr>
          <a:xfrm>
            <a:off x="1297500" y="317550"/>
            <a:ext cx="7038900" cy="49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PERFORMANCE IMPROVEMENT PLAN</a:t>
            </a:r>
            <a:endParaRPr/>
          </a:p>
        </p:txBody>
      </p:sp>
      <p:grpSp>
        <p:nvGrpSpPr>
          <p:cNvPr id="505" name="Google Shape;505;p33"/>
          <p:cNvGrpSpPr/>
          <p:nvPr/>
        </p:nvGrpSpPr>
        <p:grpSpPr>
          <a:xfrm>
            <a:off x="422165" y="1716331"/>
            <a:ext cx="1673617" cy="721018"/>
            <a:chOff x="387425" y="1705250"/>
            <a:chExt cx="1556708" cy="572100"/>
          </a:xfrm>
        </p:grpSpPr>
        <p:grpSp>
          <p:nvGrpSpPr>
            <p:cNvPr id="506" name="Google Shape;506;p33"/>
            <p:cNvGrpSpPr/>
            <p:nvPr/>
          </p:nvGrpSpPr>
          <p:grpSpPr>
            <a:xfrm>
              <a:off x="442111" y="1705250"/>
              <a:ext cx="1502023" cy="572100"/>
              <a:chOff x="442100" y="1705250"/>
              <a:chExt cx="1968575" cy="572100"/>
            </a:xfrm>
          </p:grpSpPr>
          <p:sp>
            <p:nvSpPr>
              <p:cNvPr id="507" name="Google Shape;507;p33"/>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000"/>
              </a:p>
            </p:txBody>
          </p:sp>
          <p:sp>
            <p:nvSpPr>
              <p:cNvPr id="508" name="Google Shape;508;p33"/>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Review the performance - share feedback with areas of improvement</a:t>
                </a:r>
                <a:endParaRPr sz="1000">
                  <a:solidFill>
                    <a:schemeClr val="lt1"/>
                  </a:solidFill>
                  <a:latin typeface="Lato"/>
                  <a:ea typeface="Lato"/>
                  <a:cs typeface="Lato"/>
                  <a:sym typeface="Lato"/>
                </a:endParaRPr>
              </a:p>
            </p:txBody>
          </p:sp>
        </p:grpSp>
        <p:sp>
          <p:nvSpPr>
            <p:cNvPr id="509" name="Google Shape;509;p33"/>
            <p:cNvSpPr/>
            <p:nvPr/>
          </p:nvSpPr>
          <p:spPr>
            <a:xfrm>
              <a:off x="387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grpSp>
        <p:nvGrpSpPr>
          <p:cNvPr id="510" name="Google Shape;510;p33"/>
          <p:cNvGrpSpPr/>
          <p:nvPr/>
        </p:nvGrpSpPr>
        <p:grpSpPr>
          <a:xfrm>
            <a:off x="2060625" y="1716331"/>
            <a:ext cx="1673605" cy="721018"/>
            <a:chOff x="2292425" y="1705250"/>
            <a:chExt cx="1556697" cy="572100"/>
          </a:xfrm>
        </p:grpSpPr>
        <p:grpSp>
          <p:nvGrpSpPr>
            <p:cNvPr id="511" name="Google Shape;511;p33"/>
            <p:cNvGrpSpPr/>
            <p:nvPr/>
          </p:nvGrpSpPr>
          <p:grpSpPr>
            <a:xfrm>
              <a:off x="2347099" y="1705250"/>
              <a:ext cx="1502023" cy="572100"/>
              <a:chOff x="442100" y="1705250"/>
              <a:chExt cx="1968575" cy="572100"/>
            </a:xfrm>
          </p:grpSpPr>
          <p:sp>
            <p:nvSpPr>
              <p:cNvPr id="512" name="Google Shape;512;p33"/>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000"/>
              </a:p>
            </p:txBody>
          </p:sp>
          <p:sp>
            <p:nvSpPr>
              <p:cNvPr id="513" name="Google Shape;513;p33"/>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Observe, support, enable for 1 month</a:t>
                </a:r>
                <a:endParaRPr sz="1000">
                  <a:solidFill>
                    <a:schemeClr val="lt1"/>
                  </a:solidFill>
                  <a:latin typeface="Lato"/>
                  <a:ea typeface="Lato"/>
                  <a:cs typeface="Lato"/>
                  <a:sym typeface="Lato"/>
                </a:endParaRPr>
              </a:p>
            </p:txBody>
          </p:sp>
        </p:grpSp>
        <p:sp>
          <p:nvSpPr>
            <p:cNvPr id="514" name="Google Shape;514;p33"/>
            <p:cNvSpPr/>
            <p:nvPr/>
          </p:nvSpPr>
          <p:spPr>
            <a:xfrm>
              <a:off x="2292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grpSp>
        <p:nvGrpSpPr>
          <p:cNvPr id="515" name="Google Shape;515;p33"/>
          <p:cNvGrpSpPr/>
          <p:nvPr/>
        </p:nvGrpSpPr>
        <p:grpSpPr>
          <a:xfrm>
            <a:off x="3699077" y="1716331"/>
            <a:ext cx="1673605" cy="721018"/>
            <a:chOff x="3816425" y="1705250"/>
            <a:chExt cx="1556697" cy="572100"/>
          </a:xfrm>
        </p:grpSpPr>
        <p:grpSp>
          <p:nvGrpSpPr>
            <p:cNvPr id="516" name="Google Shape;516;p33"/>
            <p:cNvGrpSpPr/>
            <p:nvPr/>
          </p:nvGrpSpPr>
          <p:grpSpPr>
            <a:xfrm>
              <a:off x="3871099" y="1705250"/>
              <a:ext cx="1502023" cy="572100"/>
              <a:chOff x="442100" y="1705250"/>
              <a:chExt cx="1968575" cy="572100"/>
            </a:xfrm>
          </p:grpSpPr>
          <p:sp>
            <p:nvSpPr>
              <p:cNvPr id="517" name="Google Shape;517;p33"/>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000"/>
              </a:p>
            </p:txBody>
          </p:sp>
          <p:sp>
            <p:nvSpPr>
              <p:cNvPr id="518" name="Google Shape;518;p33"/>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Share feedback over the email marking HR</a:t>
                </a:r>
                <a:endParaRPr sz="1000">
                  <a:solidFill>
                    <a:schemeClr val="lt1"/>
                  </a:solidFill>
                  <a:latin typeface="Lato"/>
                  <a:ea typeface="Lato"/>
                  <a:cs typeface="Lato"/>
                  <a:sym typeface="Lato"/>
                </a:endParaRPr>
              </a:p>
            </p:txBody>
          </p:sp>
        </p:grpSp>
        <p:sp>
          <p:nvSpPr>
            <p:cNvPr id="519" name="Google Shape;519;p33"/>
            <p:cNvSpPr/>
            <p:nvPr/>
          </p:nvSpPr>
          <p:spPr>
            <a:xfrm>
              <a:off x="3816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grpSp>
        <p:nvGrpSpPr>
          <p:cNvPr id="520" name="Google Shape;520;p33"/>
          <p:cNvGrpSpPr/>
          <p:nvPr/>
        </p:nvGrpSpPr>
        <p:grpSpPr>
          <a:xfrm>
            <a:off x="5337530" y="1716331"/>
            <a:ext cx="1673605" cy="721018"/>
            <a:chOff x="5340425" y="1705250"/>
            <a:chExt cx="1556697" cy="572100"/>
          </a:xfrm>
        </p:grpSpPr>
        <p:grpSp>
          <p:nvGrpSpPr>
            <p:cNvPr id="521" name="Google Shape;521;p33"/>
            <p:cNvGrpSpPr/>
            <p:nvPr/>
          </p:nvGrpSpPr>
          <p:grpSpPr>
            <a:xfrm>
              <a:off x="5395099" y="1705250"/>
              <a:ext cx="1502023" cy="572100"/>
              <a:chOff x="442100" y="1705250"/>
              <a:chExt cx="1968575" cy="572100"/>
            </a:xfrm>
          </p:grpSpPr>
          <p:sp>
            <p:nvSpPr>
              <p:cNvPr id="522" name="Google Shape;522;p33"/>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000"/>
              </a:p>
            </p:txBody>
          </p:sp>
          <p:sp>
            <p:nvSpPr>
              <p:cNvPr id="523" name="Google Shape;523;p33"/>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Assign a mentor agreed by the individual, set goals and timelines (4-8 weeks)</a:t>
                </a:r>
                <a:endParaRPr sz="1000">
                  <a:solidFill>
                    <a:schemeClr val="lt1"/>
                  </a:solidFill>
                  <a:latin typeface="Lato"/>
                  <a:ea typeface="Lato"/>
                  <a:cs typeface="Lato"/>
                  <a:sym typeface="Lato"/>
                </a:endParaRPr>
              </a:p>
            </p:txBody>
          </p:sp>
        </p:grpSp>
        <p:sp>
          <p:nvSpPr>
            <p:cNvPr id="524" name="Google Shape;524;p33"/>
            <p:cNvSpPr/>
            <p:nvPr/>
          </p:nvSpPr>
          <p:spPr>
            <a:xfrm>
              <a:off x="5340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grpSp>
        <p:nvGrpSpPr>
          <p:cNvPr id="525" name="Google Shape;525;p33"/>
          <p:cNvGrpSpPr/>
          <p:nvPr/>
        </p:nvGrpSpPr>
        <p:grpSpPr>
          <a:xfrm>
            <a:off x="469054" y="2933840"/>
            <a:ext cx="1673605" cy="721018"/>
            <a:chOff x="6864425" y="1705250"/>
            <a:chExt cx="1556697" cy="572100"/>
          </a:xfrm>
        </p:grpSpPr>
        <p:grpSp>
          <p:nvGrpSpPr>
            <p:cNvPr id="526" name="Google Shape;526;p33"/>
            <p:cNvGrpSpPr/>
            <p:nvPr/>
          </p:nvGrpSpPr>
          <p:grpSpPr>
            <a:xfrm>
              <a:off x="6919099" y="1705250"/>
              <a:ext cx="1502023" cy="572100"/>
              <a:chOff x="442100" y="1705250"/>
              <a:chExt cx="1968575" cy="572100"/>
            </a:xfrm>
          </p:grpSpPr>
          <p:sp>
            <p:nvSpPr>
              <p:cNvPr id="527" name="Google Shape;527;p33"/>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000"/>
              </a:p>
            </p:txBody>
          </p:sp>
          <p:sp>
            <p:nvSpPr>
              <p:cNvPr id="528" name="Google Shape;528;p33"/>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Review once every 2 weeks</a:t>
                </a:r>
                <a:endParaRPr sz="1000">
                  <a:solidFill>
                    <a:schemeClr val="lt1"/>
                  </a:solidFill>
                  <a:latin typeface="Lato"/>
                  <a:ea typeface="Lato"/>
                  <a:cs typeface="Lato"/>
                  <a:sym typeface="Lato"/>
                </a:endParaRPr>
              </a:p>
            </p:txBody>
          </p:sp>
        </p:grpSp>
        <p:sp>
          <p:nvSpPr>
            <p:cNvPr id="529" name="Google Shape;529;p33"/>
            <p:cNvSpPr/>
            <p:nvPr/>
          </p:nvSpPr>
          <p:spPr>
            <a:xfrm>
              <a:off x="6864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grpSp>
        <p:nvGrpSpPr>
          <p:cNvPr id="530" name="Google Shape;530;p33"/>
          <p:cNvGrpSpPr/>
          <p:nvPr/>
        </p:nvGrpSpPr>
        <p:grpSpPr>
          <a:xfrm>
            <a:off x="2142632" y="2933840"/>
            <a:ext cx="1673605" cy="721018"/>
            <a:chOff x="6864425" y="1705250"/>
            <a:chExt cx="1556697" cy="572100"/>
          </a:xfrm>
        </p:grpSpPr>
        <p:grpSp>
          <p:nvGrpSpPr>
            <p:cNvPr id="531" name="Google Shape;531;p33"/>
            <p:cNvGrpSpPr/>
            <p:nvPr/>
          </p:nvGrpSpPr>
          <p:grpSpPr>
            <a:xfrm>
              <a:off x="6919099" y="1705250"/>
              <a:ext cx="1502023" cy="572100"/>
              <a:chOff x="442100" y="1705250"/>
              <a:chExt cx="1968575" cy="572100"/>
            </a:xfrm>
          </p:grpSpPr>
          <p:sp>
            <p:nvSpPr>
              <p:cNvPr id="532" name="Google Shape;532;p33"/>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000"/>
              </a:p>
            </p:txBody>
          </p:sp>
          <p:sp>
            <p:nvSpPr>
              <p:cNvPr id="533" name="Google Shape;533;p33"/>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If the performance improves, assign regular tasks</a:t>
                </a:r>
                <a:endParaRPr sz="1000">
                  <a:solidFill>
                    <a:schemeClr val="lt1"/>
                  </a:solidFill>
                  <a:latin typeface="Lato"/>
                  <a:ea typeface="Lato"/>
                  <a:cs typeface="Lato"/>
                  <a:sym typeface="Lato"/>
                </a:endParaRPr>
              </a:p>
            </p:txBody>
          </p:sp>
        </p:grpSp>
        <p:sp>
          <p:nvSpPr>
            <p:cNvPr id="534" name="Google Shape;534;p33"/>
            <p:cNvSpPr/>
            <p:nvPr/>
          </p:nvSpPr>
          <p:spPr>
            <a:xfrm>
              <a:off x="6864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grpSp>
        <p:nvGrpSpPr>
          <p:cNvPr id="535" name="Google Shape;535;p33"/>
          <p:cNvGrpSpPr/>
          <p:nvPr/>
        </p:nvGrpSpPr>
        <p:grpSpPr>
          <a:xfrm>
            <a:off x="3781056" y="2933840"/>
            <a:ext cx="1673605" cy="721018"/>
            <a:chOff x="6864425" y="1705250"/>
            <a:chExt cx="1556697" cy="572100"/>
          </a:xfrm>
        </p:grpSpPr>
        <p:grpSp>
          <p:nvGrpSpPr>
            <p:cNvPr id="536" name="Google Shape;536;p33"/>
            <p:cNvGrpSpPr/>
            <p:nvPr/>
          </p:nvGrpSpPr>
          <p:grpSpPr>
            <a:xfrm>
              <a:off x="6919099" y="1705250"/>
              <a:ext cx="1502023" cy="572100"/>
              <a:chOff x="442100" y="1705250"/>
              <a:chExt cx="1968575" cy="572100"/>
            </a:xfrm>
          </p:grpSpPr>
          <p:sp>
            <p:nvSpPr>
              <p:cNvPr id="537" name="Google Shape;537;p33"/>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000"/>
              </a:p>
            </p:txBody>
          </p:sp>
          <p:sp>
            <p:nvSpPr>
              <p:cNvPr id="538" name="Google Shape;538;p33"/>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If not, convey the feedback and shortcomings in the written email</a:t>
                </a:r>
                <a:endParaRPr sz="1000">
                  <a:solidFill>
                    <a:schemeClr val="lt1"/>
                  </a:solidFill>
                  <a:latin typeface="Lato"/>
                  <a:ea typeface="Lato"/>
                  <a:cs typeface="Lato"/>
                  <a:sym typeface="Lato"/>
                </a:endParaRPr>
              </a:p>
            </p:txBody>
          </p:sp>
        </p:grpSp>
        <p:sp>
          <p:nvSpPr>
            <p:cNvPr id="539" name="Google Shape;539;p33"/>
            <p:cNvSpPr/>
            <p:nvPr/>
          </p:nvSpPr>
          <p:spPr>
            <a:xfrm>
              <a:off x="6864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grpSp>
        <p:nvGrpSpPr>
          <p:cNvPr id="540" name="Google Shape;540;p33"/>
          <p:cNvGrpSpPr/>
          <p:nvPr/>
        </p:nvGrpSpPr>
        <p:grpSpPr>
          <a:xfrm>
            <a:off x="6975982" y="1716331"/>
            <a:ext cx="1673605" cy="721018"/>
            <a:chOff x="6864425" y="1705250"/>
            <a:chExt cx="1556697" cy="572100"/>
          </a:xfrm>
        </p:grpSpPr>
        <p:grpSp>
          <p:nvGrpSpPr>
            <p:cNvPr id="541" name="Google Shape;541;p33"/>
            <p:cNvGrpSpPr/>
            <p:nvPr/>
          </p:nvGrpSpPr>
          <p:grpSpPr>
            <a:xfrm>
              <a:off x="6919099" y="1705250"/>
              <a:ext cx="1502023" cy="572100"/>
              <a:chOff x="442100" y="1705250"/>
              <a:chExt cx="1968575" cy="572100"/>
            </a:xfrm>
          </p:grpSpPr>
          <p:sp>
            <p:nvSpPr>
              <p:cNvPr id="542" name="Google Shape;542;p33"/>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000"/>
              </a:p>
            </p:txBody>
          </p:sp>
          <p:sp>
            <p:nvSpPr>
              <p:cNvPr id="543" name="Google Shape;543;p33"/>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HR to send the communication on PIP initiation</a:t>
                </a:r>
                <a:endParaRPr sz="1000">
                  <a:solidFill>
                    <a:schemeClr val="lt1"/>
                  </a:solidFill>
                  <a:latin typeface="Lato"/>
                  <a:ea typeface="Lato"/>
                  <a:cs typeface="Lato"/>
                  <a:sym typeface="Lato"/>
                </a:endParaRPr>
              </a:p>
            </p:txBody>
          </p:sp>
        </p:grpSp>
        <p:sp>
          <p:nvSpPr>
            <p:cNvPr id="544" name="Google Shape;544;p33"/>
            <p:cNvSpPr/>
            <p:nvPr/>
          </p:nvSpPr>
          <p:spPr>
            <a:xfrm>
              <a:off x="6864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grpSp>
        <p:nvGrpSpPr>
          <p:cNvPr id="545" name="Google Shape;545;p33"/>
          <p:cNvGrpSpPr/>
          <p:nvPr/>
        </p:nvGrpSpPr>
        <p:grpSpPr>
          <a:xfrm>
            <a:off x="5419480" y="2933840"/>
            <a:ext cx="1673605" cy="721018"/>
            <a:chOff x="6864425" y="1705250"/>
            <a:chExt cx="1556697" cy="572100"/>
          </a:xfrm>
        </p:grpSpPr>
        <p:grpSp>
          <p:nvGrpSpPr>
            <p:cNvPr id="546" name="Google Shape;546;p33"/>
            <p:cNvGrpSpPr/>
            <p:nvPr/>
          </p:nvGrpSpPr>
          <p:grpSpPr>
            <a:xfrm>
              <a:off x="6919099" y="1705250"/>
              <a:ext cx="1502023" cy="572100"/>
              <a:chOff x="442100" y="1705250"/>
              <a:chExt cx="1968575" cy="572100"/>
            </a:xfrm>
          </p:grpSpPr>
          <p:sp>
            <p:nvSpPr>
              <p:cNvPr id="547" name="Google Shape;547;p33"/>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000"/>
              </a:p>
            </p:txBody>
          </p:sp>
          <p:sp>
            <p:nvSpPr>
              <p:cNvPr id="548" name="Google Shape;548;p33"/>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HR to help close the PIP process after assigned time</a:t>
                </a:r>
                <a:endParaRPr sz="1000">
                  <a:solidFill>
                    <a:schemeClr val="lt1"/>
                  </a:solidFill>
                  <a:latin typeface="Lato"/>
                  <a:ea typeface="Lato"/>
                  <a:cs typeface="Lato"/>
                  <a:sym typeface="Lato"/>
                </a:endParaRPr>
              </a:p>
            </p:txBody>
          </p:sp>
        </p:grpSp>
        <p:sp>
          <p:nvSpPr>
            <p:cNvPr id="549" name="Google Shape;549;p33"/>
            <p:cNvSpPr/>
            <p:nvPr/>
          </p:nvSpPr>
          <p:spPr>
            <a:xfrm>
              <a:off x="6864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grpSp>
        <p:nvGrpSpPr>
          <p:cNvPr id="550" name="Google Shape;550;p33"/>
          <p:cNvGrpSpPr/>
          <p:nvPr/>
        </p:nvGrpSpPr>
        <p:grpSpPr>
          <a:xfrm>
            <a:off x="7057903" y="2933840"/>
            <a:ext cx="1673605" cy="721018"/>
            <a:chOff x="6864425" y="1705250"/>
            <a:chExt cx="1556697" cy="572100"/>
          </a:xfrm>
        </p:grpSpPr>
        <p:grpSp>
          <p:nvGrpSpPr>
            <p:cNvPr id="551" name="Google Shape;551;p33"/>
            <p:cNvGrpSpPr/>
            <p:nvPr/>
          </p:nvGrpSpPr>
          <p:grpSpPr>
            <a:xfrm>
              <a:off x="6919099" y="1705250"/>
              <a:ext cx="1502023" cy="572100"/>
              <a:chOff x="442100" y="1705250"/>
              <a:chExt cx="1968575" cy="572100"/>
            </a:xfrm>
          </p:grpSpPr>
          <p:sp>
            <p:nvSpPr>
              <p:cNvPr id="552" name="Google Shape;552;p33"/>
              <p:cNvSpPr/>
              <p:nvPr/>
            </p:nvSpPr>
            <p:spPr>
              <a:xfrm rot="-5400000">
                <a:off x="1140338" y="1007013"/>
                <a:ext cx="572100" cy="1968575"/>
              </a:xfrm>
              <a:prstGeom prst="flowChartOffpageConnector">
                <a:avLst/>
              </a:prstGeom>
              <a:noFill/>
              <a:ln cap="flat" cmpd="sng" w="9525">
                <a:solidFill>
                  <a:srgbClr val="F3A5A9"/>
                </a:solidFill>
                <a:prstDash val="solid"/>
                <a:round/>
                <a:headEnd len="sm" w="sm" type="none"/>
                <a:tailEnd len="sm" w="sm" type="none"/>
              </a:ln>
            </p:spPr>
            <p:txBody>
              <a:bodyPr anchorCtr="0" anchor="ctr" bIns="91425" lIns="91425" spcFirstLastPara="1" rIns="0" wrap="square" tIns="91425">
                <a:noAutofit/>
              </a:bodyPr>
              <a:lstStyle/>
              <a:p>
                <a:pPr indent="0" lvl="0" marL="0" rtl="0" algn="l">
                  <a:spcBef>
                    <a:spcPts val="0"/>
                  </a:spcBef>
                  <a:spcAft>
                    <a:spcPts val="0"/>
                  </a:spcAft>
                  <a:buNone/>
                </a:pPr>
                <a:r>
                  <a:t/>
                </a:r>
                <a:endParaRPr sz="1000"/>
              </a:p>
            </p:txBody>
          </p:sp>
          <p:sp>
            <p:nvSpPr>
              <p:cNvPr id="553" name="Google Shape;553;p33"/>
              <p:cNvSpPr txBox="1"/>
              <p:nvPr/>
            </p:nvSpPr>
            <p:spPr>
              <a:xfrm>
                <a:off x="442100" y="1745750"/>
                <a:ext cx="17463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Lato"/>
                    <a:ea typeface="Lato"/>
                    <a:cs typeface="Lato"/>
                    <a:sym typeface="Lato"/>
                  </a:rPr>
                  <a:t>Exit and release from Accionlabs</a:t>
                </a:r>
                <a:endParaRPr sz="1000">
                  <a:solidFill>
                    <a:schemeClr val="lt1"/>
                  </a:solidFill>
                  <a:latin typeface="Lato"/>
                  <a:ea typeface="Lato"/>
                  <a:cs typeface="Lato"/>
                  <a:sym typeface="Lato"/>
                </a:endParaRPr>
              </a:p>
            </p:txBody>
          </p:sp>
        </p:grpSp>
        <p:sp>
          <p:nvSpPr>
            <p:cNvPr id="554" name="Google Shape;554;p33"/>
            <p:cNvSpPr/>
            <p:nvPr/>
          </p:nvSpPr>
          <p:spPr>
            <a:xfrm>
              <a:off x="6864425" y="1705250"/>
              <a:ext cx="108900" cy="5721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4"/>
          <p:cNvSpPr txBox="1"/>
          <p:nvPr>
            <p:ph type="title"/>
          </p:nvPr>
        </p:nvSpPr>
        <p:spPr>
          <a:xfrm>
            <a:off x="1297500" y="241350"/>
            <a:ext cx="7038900" cy="536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EXITING</a:t>
            </a:r>
            <a:r>
              <a:rPr lang="en"/>
              <a:t> A RESOURCE</a:t>
            </a:r>
            <a:endParaRPr/>
          </a:p>
        </p:txBody>
      </p:sp>
      <p:sp>
        <p:nvSpPr>
          <p:cNvPr id="560" name="Google Shape;560;p34"/>
          <p:cNvSpPr/>
          <p:nvPr/>
        </p:nvSpPr>
        <p:spPr>
          <a:xfrm>
            <a:off x="4531933" y="27293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561" name="Google Shape;561;p34"/>
          <p:cNvSpPr/>
          <p:nvPr/>
        </p:nvSpPr>
        <p:spPr>
          <a:xfrm>
            <a:off x="2770558" y="27293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562" name="Google Shape;562;p34"/>
          <p:cNvSpPr/>
          <p:nvPr/>
        </p:nvSpPr>
        <p:spPr>
          <a:xfrm>
            <a:off x="6342033" y="27293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563" name="Google Shape;563;p34"/>
          <p:cNvSpPr txBox="1"/>
          <p:nvPr/>
        </p:nvSpPr>
        <p:spPr>
          <a:xfrm>
            <a:off x="1355833" y="27251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Convey one-on-one</a:t>
            </a:r>
            <a:endParaRPr b="1" sz="800">
              <a:solidFill>
                <a:schemeClr val="lt1"/>
              </a:solidFill>
              <a:latin typeface="Lato"/>
              <a:ea typeface="Lato"/>
              <a:cs typeface="Lato"/>
              <a:sym typeface="Lato"/>
            </a:endParaRPr>
          </a:p>
        </p:txBody>
      </p:sp>
      <p:sp>
        <p:nvSpPr>
          <p:cNvPr id="564" name="Google Shape;564;p34"/>
          <p:cNvSpPr txBox="1"/>
          <p:nvPr/>
        </p:nvSpPr>
        <p:spPr>
          <a:xfrm>
            <a:off x="3165917" y="27251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Written feedback</a:t>
            </a:r>
            <a:endParaRPr b="1" sz="800">
              <a:solidFill>
                <a:schemeClr val="lt1"/>
              </a:solidFill>
              <a:latin typeface="Lato"/>
              <a:ea typeface="Lato"/>
              <a:cs typeface="Lato"/>
              <a:sym typeface="Lato"/>
            </a:endParaRPr>
          </a:p>
        </p:txBody>
      </p:sp>
      <p:sp>
        <p:nvSpPr>
          <p:cNvPr id="565" name="Google Shape;565;p34"/>
          <p:cNvSpPr txBox="1"/>
          <p:nvPr/>
        </p:nvSpPr>
        <p:spPr>
          <a:xfrm>
            <a:off x="4976018" y="27251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Issue notice with BHR help</a:t>
            </a:r>
            <a:endParaRPr b="1" sz="800">
              <a:solidFill>
                <a:schemeClr val="lt1"/>
              </a:solidFill>
              <a:latin typeface="Lato"/>
              <a:ea typeface="Lato"/>
              <a:cs typeface="Lato"/>
              <a:sym typeface="Lato"/>
            </a:endParaRPr>
          </a:p>
        </p:txBody>
      </p:sp>
      <p:sp>
        <p:nvSpPr>
          <p:cNvPr id="566" name="Google Shape;566;p34"/>
          <p:cNvSpPr txBox="1"/>
          <p:nvPr/>
        </p:nvSpPr>
        <p:spPr>
          <a:xfrm>
            <a:off x="6786137" y="27252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Release from Accion</a:t>
            </a:r>
            <a:endParaRPr b="1" sz="800">
              <a:solidFill>
                <a:schemeClr val="lt1"/>
              </a:solidFill>
              <a:latin typeface="Lato"/>
              <a:ea typeface="Lato"/>
              <a:cs typeface="Lato"/>
              <a:sym typeface="Lato"/>
            </a:endParaRPr>
          </a:p>
        </p:txBody>
      </p:sp>
      <p:cxnSp>
        <p:nvCxnSpPr>
          <p:cNvPr id="567" name="Google Shape;567;p34"/>
          <p:cNvCxnSpPr/>
          <p:nvPr/>
        </p:nvCxnSpPr>
        <p:spPr>
          <a:xfrm flipH="1" rot="10800000">
            <a:off x="297689" y="2581301"/>
            <a:ext cx="8681100" cy="33300"/>
          </a:xfrm>
          <a:prstGeom prst="straightConnector1">
            <a:avLst/>
          </a:prstGeom>
          <a:noFill/>
          <a:ln cap="flat" cmpd="sng" w="9525">
            <a:solidFill>
              <a:srgbClr val="595959"/>
            </a:solidFill>
            <a:prstDash val="dash"/>
            <a:round/>
            <a:headEnd len="med" w="med" type="none"/>
            <a:tailEnd len="med" w="med" type="none"/>
          </a:ln>
        </p:spPr>
      </p:cxnSp>
      <p:sp>
        <p:nvSpPr>
          <p:cNvPr id="568" name="Google Shape;568;p34"/>
          <p:cNvSpPr txBox="1"/>
          <p:nvPr/>
        </p:nvSpPr>
        <p:spPr>
          <a:xfrm>
            <a:off x="1244225" y="2334438"/>
            <a:ext cx="4286400" cy="39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PERFORMANCE / COMPLIANCE / BEHAVIOURAL</a:t>
            </a:r>
            <a:endParaRPr sz="1300">
              <a:solidFill>
                <a:schemeClr val="lt1"/>
              </a:solidFill>
              <a:latin typeface="Lato"/>
              <a:ea typeface="Lato"/>
              <a:cs typeface="Lato"/>
              <a:sym typeface="Lato"/>
            </a:endParaRPr>
          </a:p>
        </p:txBody>
      </p:sp>
      <p:sp>
        <p:nvSpPr>
          <p:cNvPr id="569" name="Google Shape;569;p34"/>
          <p:cNvSpPr/>
          <p:nvPr/>
        </p:nvSpPr>
        <p:spPr>
          <a:xfrm>
            <a:off x="4531933" y="40247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570" name="Google Shape;570;p34"/>
          <p:cNvSpPr/>
          <p:nvPr/>
        </p:nvSpPr>
        <p:spPr>
          <a:xfrm>
            <a:off x="2770558" y="40247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571" name="Google Shape;571;p34"/>
          <p:cNvSpPr/>
          <p:nvPr/>
        </p:nvSpPr>
        <p:spPr>
          <a:xfrm>
            <a:off x="6342033" y="40247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572" name="Google Shape;572;p34"/>
          <p:cNvSpPr txBox="1"/>
          <p:nvPr/>
        </p:nvSpPr>
        <p:spPr>
          <a:xfrm>
            <a:off x="1355833" y="40205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Convey one-on-one</a:t>
            </a:r>
            <a:endParaRPr b="1" sz="800">
              <a:solidFill>
                <a:schemeClr val="lt1"/>
              </a:solidFill>
              <a:latin typeface="Lato"/>
              <a:ea typeface="Lato"/>
              <a:cs typeface="Lato"/>
              <a:sym typeface="Lato"/>
            </a:endParaRPr>
          </a:p>
        </p:txBody>
      </p:sp>
      <p:sp>
        <p:nvSpPr>
          <p:cNvPr id="573" name="Google Shape;573;p34"/>
          <p:cNvSpPr txBox="1"/>
          <p:nvPr/>
        </p:nvSpPr>
        <p:spPr>
          <a:xfrm>
            <a:off x="3165917" y="40205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Email to RMG with resume and performance feedback</a:t>
            </a:r>
            <a:endParaRPr b="1" sz="800">
              <a:solidFill>
                <a:schemeClr val="lt1"/>
              </a:solidFill>
              <a:latin typeface="Lato"/>
              <a:ea typeface="Lato"/>
              <a:cs typeface="Lato"/>
              <a:sym typeface="Lato"/>
            </a:endParaRPr>
          </a:p>
        </p:txBody>
      </p:sp>
      <p:sp>
        <p:nvSpPr>
          <p:cNvPr id="574" name="Google Shape;574;p34"/>
          <p:cNvSpPr txBox="1"/>
          <p:nvPr/>
        </p:nvSpPr>
        <p:spPr>
          <a:xfrm>
            <a:off x="4976018" y="40205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KT &amp; Transition</a:t>
            </a:r>
            <a:endParaRPr b="1" sz="800">
              <a:solidFill>
                <a:schemeClr val="lt1"/>
              </a:solidFill>
              <a:latin typeface="Lato"/>
              <a:ea typeface="Lato"/>
              <a:cs typeface="Lato"/>
              <a:sym typeface="Lato"/>
            </a:endParaRPr>
          </a:p>
        </p:txBody>
      </p:sp>
      <p:sp>
        <p:nvSpPr>
          <p:cNvPr id="575" name="Google Shape;575;p34"/>
          <p:cNvSpPr txBox="1"/>
          <p:nvPr/>
        </p:nvSpPr>
        <p:spPr>
          <a:xfrm>
            <a:off x="6786137" y="40206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Release </a:t>
            </a:r>
            <a:r>
              <a:rPr b="1" lang="en" sz="800">
                <a:solidFill>
                  <a:schemeClr val="lt1"/>
                </a:solidFill>
                <a:latin typeface="Lato"/>
                <a:ea typeface="Lato"/>
                <a:cs typeface="Lato"/>
                <a:sym typeface="Lato"/>
              </a:rPr>
              <a:t>from Project</a:t>
            </a:r>
            <a:endParaRPr b="1" sz="800">
              <a:solidFill>
                <a:schemeClr val="lt1"/>
              </a:solidFill>
              <a:latin typeface="Lato"/>
              <a:ea typeface="Lato"/>
              <a:cs typeface="Lato"/>
              <a:sym typeface="Lato"/>
            </a:endParaRPr>
          </a:p>
        </p:txBody>
      </p:sp>
      <p:cxnSp>
        <p:nvCxnSpPr>
          <p:cNvPr id="576" name="Google Shape;576;p34"/>
          <p:cNvCxnSpPr/>
          <p:nvPr/>
        </p:nvCxnSpPr>
        <p:spPr>
          <a:xfrm flipH="1" rot="10800000">
            <a:off x="297689" y="3876701"/>
            <a:ext cx="8681100" cy="33300"/>
          </a:xfrm>
          <a:prstGeom prst="straightConnector1">
            <a:avLst/>
          </a:prstGeom>
          <a:noFill/>
          <a:ln cap="flat" cmpd="sng" w="9525">
            <a:solidFill>
              <a:srgbClr val="595959"/>
            </a:solidFill>
            <a:prstDash val="dash"/>
            <a:round/>
            <a:headEnd len="med" w="med" type="none"/>
            <a:tailEnd len="med" w="med" type="none"/>
          </a:ln>
        </p:spPr>
      </p:cxnSp>
      <p:sp>
        <p:nvSpPr>
          <p:cNvPr id="577" name="Google Shape;577;p34"/>
          <p:cNvSpPr txBox="1"/>
          <p:nvPr/>
        </p:nvSpPr>
        <p:spPr>
          <a:xfrm>
            <a:off x="1244225" y="3629838"/>
            <a:ext cx="4286400" cy="39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PROJECT RAMP-DOWN /  SKILLSET CHANGE</a:t>
            </a:r>
            <a:endParaRPr sz="1300">
              <a:solidFill>
                <a:schemeClr val="lt1"/>
              </a:solidFill>
              <a:latin typeface="Lato"/>
              <a:ea typeface="Lato"/>
              <a:cs typeface="Lato"/>
              <a:sym typeface="Lato"/>
            </a:endParaRPr>
          </a:p>
        </p:txBody>
      </p:sp>
      <p:sp>
        <p:nvSpPr>
          <p:cNvPr id="578" name="Google Shape;578;p34"/>
          <p:cNvSpPr/>
          <p:nvPr/>
        </p:nvSpPr>
        <p:spPr>
          <a:xfrm>
            <a:off x="3465133" y="14339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579" name="Google Shape;579;p34"/>
          <p:cNvSpPr/>
          <p:nvPr/>
        </p:nvSpPr>
        <p:spPr>
          <a:xfrm>
            <a:off x="1703758" y="14339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580" name="Google Shape;580;p34"/>
          <p:cNvSpPr/>
          <p:nvPr/>
        </p:nvSpPr>
        <p:spPr>
          <a:xfrm>
            <a:off x="5275233" y="14339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581" name="Google Shape;581;p34"/>
          <p:cNvSpPr txBox="1"/>
          <p:nvPr/>
        </p:nvSpPr>
        <p:spPr>
          <a:xfrm>
            <a:off x="289033" y="14297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Connect </a:t>
            </a:r>
            <a:r>
              <a:rPr b="1" lang="en" sz="800">
                <a:solidFill>
                  <a:schemeClr val="lt1"/>
                </a:solidFill>
                <a:latin typeface="Lato"/>
                <a:ea typeface="Lato"/>
                <a:cs typeface="Lato"/>
                <a:sym typeface="Lato"/>
              </a:rPr>
              <a:t>one-on-one within 24 hours; identify reason</a:t>
            </a:r>
            <a:endParaRPr b="1" sz="800">
              <a:solidFill>
                <a:schemeClr val="lt1"/>
              </a:solidFill>
              <a:latin typeface="Lato"/>
              <a:ea typeface="Lato"/>
              <a:cs typeface="Lato"/>
              <a:sym typeface="Lato"/>
            </a:endParaRPr>
          </a:p>
        </p:txBody>
      </p:sp>
      <p:sp>
        <p:nvSpPr>
          <p:cNvPr id="582" name="Google Shape;582;p34"/>
          <p:cNvSpPr txBox="1"/>
          <p:nvPr/>
        </p:nvSpPr>
        <p:spPr>
          <a:xfrm>
            <a:off x="2099117" y="14297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Offer opportunity</a:t>
            </a:r>
            <a:endParaRPr b="1" sz="800">
              <a:solidFill>
                <a:schemeClr val="lt1"/>
              </a:solidFill>
              <a:latin typeface="Lato"/>
              <a:ea typeface="Lato"/>
              <a:cs typeface="Lato"/>
              <a:sym typeface="Lato"/>
            </a:endParaRPr>
          </a:p>
        </p:txBody>
      </p:sp>
      <p:sp>
        <p:nvSpPr>
          <p:cNvPr id="583" name="Google Shape;583;p34"/>
          <p:cNvSpPr txBox="1"/>
          <p:nvPr/>
        </p:nvSpPr>
        <p:spPr>
          <a:xfrm>
            <a:off x="3909218" y="14297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Approve / Reject resignation, inform BHR</a:t>
            </a:r>
            <a:endParaRPr b="1" sz="800">
              <a:solidFill>
                <a:schemeClr val="lt1"/>
              </a:solidFill>
              <a:latin typeface="Lato"/>
              <a:ea typeface="Lato"/>
              <a:cs typeface="Lato"/>
              <a:sym typeface="Lato"/>
            </a:endParaRPr>
          </a:p>
        </p:txBody>
      </p:sp>
      <p:sp>
        <p:nvSpPr>
          <p:cNvPr id="584" name="Google Shape;584;p34"/>
          <p:cNvSpPr txBox="1"/>
          <p:nvPr/>
        </p:nvSpPr>
        <p:spPr>
          <a:xfrm>
            <a:off x="5719337" y="14298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Identify Replacement</a:t>
            </a:r>
            <a:endParaRPr b="1" sz="800">
              <a:solidFill>
                <a:schemeClr val="lt1"/>
              </a:solidFill>
              <a:latin typeface="Lato"/>
              <a:ea typeface="Lato"/>
              <a:cs typeface="Lato"/>
              <a:sym typeface="Lato"/>
            </a:endParaRPr>
          </a:p>
        </p:txBody>
      </p:sp>
      <p:cxnSp>
        <p:nvCxnSpPr>
          <p:cNvPr id="585" name="Google Shape;585;p34"/>
          <p:cNvCxnSpPr/>
          <p:nvPr/>
        </p:nvCxnSpPr>
        <p:spPr>
          <a:xfrm flipH="1" rot="10800000">
            <a:off x="297689" y="1285901"/>
            <a:ext cx="8681100" cy="33300"/>
          </a:xfrm>
          <a:prstGeom prst="straightConnector1">
            <a:avLst/>
          </a:prstGeom>
          <a:noFill/>
          <a:ln cap="flat" cmpd="sng" w="9525">
            <a:solidFill>
              <a:srgbClr val="595959"/>
            </a:solidFill>
            <a:prstDash val="dash"/>
            <a:round/>
            <a:headEnd len="med" w="med" type="none"/>
            <a:tailEnd len="med" w="med" type="none"/>
          </a:ln>
        </p:spPr>
      </p:cxnSp>
      <p:sp>
        <p:nvSpPr>
          <p:cNvPr id="586" name="Google Shape;586;p34"/>
          <p:cNvSpPr txBox="1"/>
          <p:nvPr/>
        </p:nvSpPr>
        <p:spPr>
          <a:xfrm>
            <a:off x="230700" y="1013538"/>
            <a:ext cx="4286400" cy="39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RESIGNATION</a:t>
            </a:r>
            <a:endParaRPr sz="1300">
              <a:solidFill>
                <a:schemeClr val="lt1"/>
              </a:solidFill>
              <a:latin typeface="Lato"/>
              <a:ea typeface="Lato"/>
              <a:cs typeface="Lato"/>
              <a:sym typeface="Lato"/>
            </a:endParaRPr>
          </a:p>
        </p:txBody>
      </p:sp>
      <p:sp>
        <p:nvSpPr>
          <p:cNvPr id="587" name="Google Shape;587;p34"/>
          <p:cNvSpPr/>
          <p:nvPr/>
        </p:nvSpPr>
        <p:spPr>
          <a:xfrm>
            <a:off x="7104033" y="14339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588" name="Google Shape;588;p34"/>
          <p:cNvSpPr txBox="1"/>
          <p:nvPr/>
        </p:nvSpPr>
        <p:spPr>
          <a:xfrm>
            <a:off x="7548137" y="14298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KT &amp; Release from Project (60 Days)</a:t>
            </a:r>
            <a:endParaRPr b="1" sz="800">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5"/>
          <p:cNvSpPr/>
          <p:nvPr/>
        </p:nvSpPr>
        <p:spPr>
          <a:xfrm>
            <a:off x="3465133" y="14339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594" name="Google Shape;594;p35"/>
          <p:cNvSpPr/>
          <p:nvPr/>
        </p:nvSpPr>
        <p:spPr>
          <a:xfrm>
            <a:off x="1703758" y="14339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595" name="Google Shape;595;p35"/>
          <p:cNvSpPr/>
          <p:nvPr/>
        </p:nvSpPr>
        <p:spPr>
          <a:xfrm>
            <a:off x="5275233" y="14339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596" name="Google Shape;596;p35"/>
          <p:cNvSpPr txBox="1"/>
          <p:nvPr/>
        </p:nvSpPr>
        <p:spPr>
          <a:xfrm>
            <a:off x="289033" y="14297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tHRive home page</a:t>
            </a:r>
            <a:endParaRPr b="1" sz="800">
              <a:solidFill>
                <a:schemeClr val="lt1"/>
              </a:solidFill>
              <a:latin typeface="Lato"/>
              <a:ea typeface="Lato"/>
              <a:cs typeface="Lato"/>
              <a:sym typeface="Lato"/>
            </a:endParaRPr>
          </a:p>
        </p:txBody>
      </p:sp>
      <p:sp>
        <p:nvSpPr>
          <p:cNvPr id="597" name="Google Shape;597;p35"/>
          <p:cNvSpPr txBox="1"/>
          <p:nvPr/>
        </p:nvSpPr>
        <p:spPr>
          <a:xfrm>
            <a:off x="2099117" y="14297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Select</a:t>
            </a:r>
            <a:r>
              <a:rPr b="1" lang="en" sz="800">
                <a:solidFill>
                  <a:schemeClr val="lt1"/>
                </a:solidFill>
                <a:latin typeface="Lato"/>
                <a:ea typeface="Lato"/>
                <a:cs typeface="Lato"/>
                <a:sym typeface="Lato"/>
              </a:rPr>
              <a:t> ‘Reporting’ from the ‘Home’ dropdown</a:t>
            </a:r>
            <a:endParaRPr b="1" sz="800">
              <a:solidFill>
                <a:schemeClr val="lt1"/>
              </a:solidFill>
              <a:latin typeface="Lato"/>
              <a:ea typeface="Lato"/>
              <a:cs typeface="Lato"/>
              <a:sym typeface="Lato"/>
            </a:endParaRPr>
          </a:p>
        </p:txBody>
      </p:sp>
      <p:sp>
        <p:nvSpPr>
          <p:cNvPr id="598" name="Google Shape;598;p35"/>
          <p:cNvSpPr txBox="1"/>
          <p:nvPr/>
        </p:nvSpPr>
        <p:spPr>
          <a:xfrm>
            <a:off x="3909218" y="14297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a:t>
            </a:r>
            <a:r>
              <a:rPr b="1" lang="en" sz="800">
                <a:solidFill>
                  <a:srgbClr val="00FFFF"/>
                </a:solidFill>
                <a:latin typeface="Lato"/>
                <a:ea typeface="Lato"/>
                <a:cs typeface="Lato"/>
                <a:sym typeface="Lato"/>
              </a:rPr>
              <a:t>Absence Overview</a:t>
            </a:r>
            <a:r>
              <a:rPr b="1" lang="en" sz="800">
                <a:solidFill>
                  <a:schemeClr val="lt1"/>
                </a:solidFill>
                <a:latin typeface="Lato"/>
                <a:ea typeface="Lato"/>
                <a:cs typeface="Lato"/>
                <a:sym typeface="Lato"/>
              </a:rPr>
              <a:t>’ = Applied leaves by your team</a:t>
            </a:r>
            <a:endParaRPr b="1" sz="800">
              <a:solidFill>
                <a:schemeClr val="lt1"/>
              </a:solidFill>
              <a:latin typeface="Lato"/>
              <a:ea typeface="Lato"/>
              <a:cs typeface="Lato"/>
              <a:sym typeface="Lato"/>
            </a:endParaRPr>
          </a:p>
        </p:txBody>
      </p:sp>
      <p:sp>
        <p:nvSpPr>
          <p:cNvPr id="599" name="Google Shape;599;p35"/>
          <p:cNvSpPr txBox="1"/>
          <p:nvPr/>
        </p:nvSpPr>
        <p:spPr>
          <a:xfrm>
            <a:off x="5719337" y="14298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a:t>
            </a:r>
            <a:r>
              <a:rPr b="1" lang="en" sz="800">
                <a:solidFill>
                  <a:srgbClr val="00FFFF"/>
                </a:solidFill>
                <a:latin typeface="Lato"/>
                <a:ea typeface="Lato"/>
                <a:cs typeface="Lato"/>
                <a:sym typeface="Lato"/>
              </a:rPr>
              <a:t>Complete info report</a:t>
            </a:r>
            <a:r>
              <a:rPr b="1" lang="en" sz="800">
                <a:solidFill>
                  <a:schemeClr val="lt1"/>
                </a:solidFill>
                <a:latin typeface="Lato"/>
                <a:ea typeface="Lato"/>
                <a:cs typeface="Lato"/>
                <a:sym typeface="Lato"/>
              </a:rPr>
              <a:t>’ = list of your entire team with other information</a:t>
            </a:r>
            <a:endParaRPr b="1" sz="800">
              <a:solidFill>
                <a:schemeClr val="lt1"/>
              </a:solidFill>
              <a:latin typeface="Lato"/>
              <a:ea typeface="Lato"/>
              <a:cs typeface="Lato"/>
              <a:sym typeface="Lato"/>
            </a:endParaRPr>
          </a:p>
        </p:txBody>
      </p:sp>
      <p:cxnSp>
        <p:nvCxnSpPr>
          <p:cNvPr id="600" name="Google Shape;600;p35"/>
          <p:cNvCxnSpPr/>
          <p:nvPr/>
        </p:nvCxnSpPr>
        <p:spPr>
          <a:xfrm flipH="1" rot="10800000">
            <a:off x="297689" y="1285901"/>
            <a:ext cx="8681100" cy="33300"/>
          </a:xfrm>
          <a:prstGeom prst="straightConnector1">
            <a:avLst/>
          </a:prstGeom>
          <a:noFill/>
          <a:ln cap="flat" cmpd="sng" w="9525">
            <a:solidFill>
              <a:srgbClr val="595959"/>
            </a:solidFill>
            <a:prstDash val="dash"/>
            <a:round/>
            <a:headEnd len="med" w="med" type="none"/>
            <a:tailEnd len="med" w="med" type="none"/>
          </a:ln>
        </p:spPr>
      </p:cxnSp>
      <p:sp>
        <p:nvSpPr>
          <p:cNvPr id="601" name="Google Shape;601;p35"/>
          <p:cNvSpPr txBox="1"/>
          <p:nvPr/>
        </p:nvSpPr>
        <p:spPr>
          <a:xfrm>
            <a:off x="230700" y="1013538"/>
            <a:ext cx="4286400" cy="39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DOWNLOAD REPORT</a:t>
            </a:r>
            <a:endParaRPr sz="1300">
              <a:solidFill>
                <a:schemeClr val="lt1"/>
              </a:solidFill>
              <a:latin typeface="Lato"/>
              <a:ea typeface="Lato"/>
              <a:cs typeface="Lato"/>
              <a:sym typeface="Lato"/>
            </a:endParaRPr>
          </a:p>
        </p:txBody>
      </p:sp>
      <p:sp>
        <p:nvSpPr>
          <p:cNvPr id="602" name="Google Shape;602;p35"/>
          <p:cNvSpPr/>
          <p:nvPr/>
        </p:nvSpPr>
        <p:spPr>
          <a:xfrm>
            <a:off x="7104033" y="14339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603" name="Google Shape;603;p35"/>
          <p:cNvSpPr txBox="1"/>
          <p:nvPr/>
        </p:nvSpPr>
        <p:spPr>
          <a:xfrm>
            <a:off x="7548137" y="14298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Export to excel</a:t>
            </a:r>
            <a:endParaRPr b="1" sz="800">
              <a:solidFill>
                <a:schemeClr val="lt1"/>
              </a:solidFill>
              <a:latin typeface="Lato"/>
              <a:ea typeface="Lato"/>
              <a:cs typeface="Lato"/>
              <a:sym typeface="Lato"/>
            </a:endParaRPr>
          </a:p>
        </p:txBody>
      </p:sp>
      <p:sp>
        <p:nvSpPr>
          <p:cNvPr id="604" name="Google Shape;604;p35"/>
          <p:cNvSpPr txBox="1"/>
          <p:nvPr>
            <p:ph type="title"/>
          </p:nvPr>
        </p:nvSpPr>
        <p:spPr>
          <a:xfrm>
            <a:off x="1297500" y="241350"/>
            <a:ext cx="7038900" cy="536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THRIVE PATHS</a:t>
            </a:r>
            <a:endParaRPr/>
          </a:p>
        </p:txBody>
      </p:sp>
      <p:sp>
        <p:nvSpPr>
          <p:cNvPr id="605" name="Google Shape;605;p35"/>
          <p:cNvSpPr/>
          <p:nvPr/>
        </p:nvSpPr>
        <p:spPr>
          <a:xfrm>
            <a:off x="3465133" y="23483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606" name="Google Shape;606;p35"/>
          <p:cNvSpPr/>
          <p:nvPr/>
        </p:nvSpPr>
        <p:spPr>
          <a:xfrm>
            <a:off x="1703758" y="23483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607" name="Google Shape;607;p35"/>
          <p:cNvSpPr/>
          <p:nvPr/>
        </p:nvSpPr>
        <p:spPr>
          <a:xfrm>
            <a:off x="5275233" y="23483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608" name="Google Shape;608;p35"/>
          <p:cNvSpPr txBox="1"/>
          <p:nvPr/>
        </p:nvSpPr>
        <p:spPr>
          <a:xfrm>
            <a:off x="289033" y="23441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‘Company Info’ in ‘Home’ dropdown to view your reportees</a:t>
            </a:r>
            <a:endParaRPr b="1" sz="800">
              <a:solidFill>
                <a:schemeClr val="lt1"/>
              </a:solidFill>
              <a:latin typeface="Lato"/>
              <a:ea typeface="Lato"/>
              <a:cs typeface="Lato"/>
              <a:sym typeface="Lato"/>
            </a:endParaRPr>
          </a:p>
        </p:txBody>
      </p:sp>
      <p:sp>
        <p:nvSpPr>
          <p:cNvPr id="609" name="Google Shape;609;p35"/>
          <p:cNvSpPr txBox="1"/>
          <p:nvPr/>
        </p:nvSpPr>
        <p:spPr>
          <a:xfrm>
            <a:off x="2099117" y="23441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Click on the name &amp; select ‘Actions’ option</a:t>
            </a:r>
            <a:endParaRPr b="1" sz="800">
              <a:solidFill>
                <a:schemeClr val="lt1"/>
              </a:solidFill>
              <a:latin typeface="Lato"/>
              <a:ea typeface="Lato"/>
              <a:cs typeface="Lato"/>
              <a:sym typeface="Lato"/>
            </a:endParaRPr>
          </a:p>
        </p:txBody>
      </p:sp>
      <p:sp>
        <p:nvSpPr>
          <p:cNvPr id="610" name="Google Shape;610;p35"/>
          <p:cNvSpPr txBox="1"/>
          <p:nvPr/>
        </p:nvSpPr>
        <p:spPr>
          <a:xfrm>
            <a:off x="3909218" y="23441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Select ‘Change Job and Compensation Info’</a:t>
            </a:r>
            <a:endParaRPr b="1" sz="800">
              <a:solidFill>
                <a:schemeClr val="lt1"/>
              </a:solidFill>
              <a:latin typeface="Lato"/>
              <a:ea typeface="Lato"/>
              <a:cs typeface="Lato"/>
              <a:sym typeface="Lato"/>
            </a:endParaRPr>
          </a:p>
          <a:p>
            <a:pPr indent="0" lvl="0" marL="0" rtl="0" algn="ctr">
              <a:spcBef>
                <a:spcPts val="0"/>
              </a:spcBef>
              <a:spcAft>
                <a:spcPts val="0"/>
              </a:spcAft>
              <a:buNone/>
            </a:pPr>
            <a:r>
              <a:rPr b="1" lang="en" sz="800">
                <a:solidFill>
                  <a:schemeClr val="lt1"/>
                </a:solidFill>
                <a:latin typeface="Lato"/>
                <a:ea typeface="Lato"/>
                <a:cs typeface="Lato"/>
                <a:sym typeface="Lato"/>
              </a:rPr>
              <a:t>select ‘Job Information’ &amp; ‘Job Relationships’ – mention today’s date</a:t>
            </a:r>
            <a:endParaRPr b="1" sz="800">
              <a:solidFill>
                <a:schemeClr val="lt1"/>
              </a:solidFill>
              <a:latin typeface="Lato"/>
              <a:ea typeface="Lato"/>
              <a:cs typeface="Lato"/>
              <a:sym typeface="Lato"/>
            </a:endParaRPr>
          </a:p>
        </p:txBody>
      </p:sp>
      <p:sp>
        <p:nvSpPr>
          <p:cNvPr id="611" name="Google Shape;611;p35"/>
          <p:cNvSpPr txBox="1"/>
          <p:nvPr/>
        </p:nvSpPr>
        <p:spPr>
          <a:xfrm>
            <a:off x="5719337" y="23442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select ‘Event’ &amp; ‘Event Reason’ as ‘Data Change’ &amp; ‘Extension’</a:t>
            </a:r>
            <a:endParaRPr b="1" sz="800">
              <a:solidFill>
                <a:schemeClr val="lt1"/>
              </a:solidFill>
              <a:latin typeface="Lato"/>
              <a:ea typeface="Lato"/>
              <a:cs typeface="Lato"/>
              <a:sym typeface="Lato"/>
            </a:endParaRPr>
          </a:p>
        </p:txBody>
      </p:sp>
      <p:cxnSp>
        <p:nvCxnSpPr>
          <p:cNvPr id="612" name="Google Shape;612;p35"/>
          <p:cNvCxnSpPr/>
          <p:nvPr/>
        </p:nvCxnSpPr>
        <p:spPr>
          <a:xfrm flipH="1" rot="10800000">
            <a:off x="297689" y="2200301"/>
            <a:ext cx="8681100" cy="33300"/>
          </a:xfrm>
          <a:prstGeom prst="straightConnector1">
            <a:avLst/>
          </a:prstGeom>
          <a:noFill/>
          <a:ln cap="flat" cmpd="sng" w="9525">
            <a:solidFill>
              <a:srgbClr val="595959"/>
            </a:solidFill>
            <a:prstDash val="dash"/>
            <a:round/>
            <a:headEnd len="med" w="med" type="none"/>
            <a:tailEnd len="med" w="med" type="none"/>
          </a:ln>
        </p:spPr>
      </p:cxnSp>
      <p:sp>
        <p:nvSpPr>
          <p:cNvPr id="613" name="Google Shape;613;p35"/>
          <p:cNvSpPr txBox="1"/>
          <p:nvPr/>
        </p:nvSpPr>
        <p:spPr>
          <a:xfrm>
            <a:off x="230700" y="1927938"/>
            <a:ext cx="4286400" cy="39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UPDATE BILLING STATUS</a:t>
            </a:r>
            <a:endParaRPr sz="1300">
              <a:solidFill>
                <a:schemeClr val="lt1"/>
              </a:solidFill>
              <a:latin typeface="Lato"/>
              <a:ea typeface="Lato"/>
              <a:cs typeface="Lato"/>
              <a:sym typeface="Lato"/>
            </a:endParaRPr>
          </a:p>
        </p:txBody>
      </p:sp>
      <p:sp>
        <p:nvSpPr>
          <p:cNvPr id="614" name="Google Shape;614;p35"/>
          <p:cNvSpPr/>
          <p:nvPr/>
        </p:nvSpPr>
        <p:spPr>
          <a:xfrm>
            <a:off x="7104033" y="23483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615" name="Google Shape;615;p35"/>
          <p:cNvSpPr txBox="1"/>
          <p:nvPr/>
        </p:nvSpPr>
        <p:spPr>
          <a:xfrm>
            <a:off x="7548137" y="23442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‘Job Information, ‘Show more’ - update ‘Billable Status’ &amp; Save</a:t>
            </a:r>
            <a:endParaRPr b="1" sz="800">
              <a:solidFill>
                <a:schemeClr val="lt1"/>
              </a:solidFill>
              <a:latin typeface="Lato"/>
              <a:ea typeface="Lato"/>
              <a:cs typeface="Lato"/>
              <a:sym typeface="Lato"/>
            </a:endParaRPr>
          </a:p>
        </p:txBody>
      </p:sp>
      <p:sp>
        <p:nvSpPr>
          <p:cNvPr id="616" name="Google Shape;616;p35"/>
          <p:cNvSpPr/>
          <p:nvPr/>
        </p:nvSpPr>
        <p:spPr>
          <a:xfrm>
            <a:off x="3465133" y="34151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617" name="Google Shape;617;p35"/>
          <p:cNvSpPr/>
          <p:nvPr/>
        </p:nvSpPr>
        <p:spPr>
          <a:xfrm>
            <a:off x="1703758" y="34151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618" name="Google Shape;618;p35"/>
          <p:cNvSpPr/>
          <p:nvPr/>
        </p:nvSpPr>
        <p:spPr>
          <a:xfrm>
            <a:off x="5275233" y="34151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619" name="Google Shape;619;p35"/>
          <p:cNvSpPr txBox="1"/>
          <p:nvPr/>
        </p:nvSpPr>
        <p:spPr>
          <a:xfrm>
            <a:off x="289033" y="34109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‘Let’s Thirva’ in ‘Home’ dropdown</a:t>
            </a:r>
            <a:endParaRPr b="1" sz="800">
              <a:solidFill>
                <a:schemeClr val="lt1"/>
              </a:solidFill>
              <a:latin typeface="Lato"/>
              <a:ea typeface="Lato"/>
              <a:cs typeface="Lato"/>
              <a:sym typeface="Lato"/>
            </a:endParaRPr>
          </a:p>
        </p:txBody>
      </p:sp>
      <p:sp>
        <p:nvSpPr>
          <p:cNvPr id="620" name="Google Shape;620;p35"/>
          <p:cNvSpPr txBox="1"/>
          <p:nvPr/>
        </p:nvSpPr>
        <p:spPr>
          <a:xfrm>
            <a:off x="2099117" y="34109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‘Groups’ dropdown - ‘Accionlabs India’</a:t>
            </a:r>
            <a:endParaRPr b="1" sz="800">
              <a:solidFill>
                <a:schemeClr val="lt1"/>
              </a:solidFill>
              <a:latin typeface="Lato"/>
              <a:ea typeface="Lato"/>
              <a:cs typeface="Lato"/>
              <a:sym typeface="Lato"/>
            </a:endParaRPr>
          </a:p>
        </p:txBody>
      </p:sp>
      <p:sp>
        <p:nvSpPr>
          <p:cNvPr id="621" name="Google Shape;621;p35"/>
          <p:cNvSpPr txBox="1"/>
          <p:nvPr/>
        </p:nvSpPr>
        <p:spPr>
          <a:xfrm>
            <a:off x="3909218" y="34109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Scroll down to find ‘</a:t>
            </a:r>
            <a:r>
              <a:rPr b="1" lang="en" sz="1000">
                <a:highlight>
                  <a:srgbClr val="F04E58"/>
                </a:highlight>
              </a:rPr>
              <a:t>Folders</a:t>
            </a:r>
            <a:r>
              <a:rPr b="1" lang="en" sz="800">
                <a:solidFill>
                  <a:schemeClr val="lt1"/>
                </a:solidFill>
                <a:latin typeface="Lato"/>
                <a:ea typeface="Lato"/>
                <a:cs typeface="Lato"/>
                <a:sym typeface="Lato"/>
              </a:rPr>
              <a:t>’ </a:t>
            </a:r>
            <a:endParaRPr b="1" sz="800">
              <a:solidFill>
                <a:schemeClr val="lt1"/>
              </a:solidFill>
              <a:latin typeface="Lato"/>
              <a:ea typeface="Lato"/>
              <a:cs typeface="Lato"/>
              <a:sym typeface="Lato"/>
            </a:endParaRPr>
          </a:p>
        </p:txBody>
      </p:sp>
      <p:sp>
        <p:nvSpPr>
          <p:cNvPr id="622" name="Google Shape;622;p35"/>
          <p:cNvSpPr txBox="1"/>
          <p:nvPr/>
        </p:nvSpPr>
        <p:spPr>
          <a:xfrm>
            <a:off x="5719337" y="34110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‘Accion global policies’ - ‘content’ </a:t>
            </a:r>
            <a:endParaRPr b="1" sz="800">
              <a:solidFill>
                <a:schemeClr val="lt1"/>
              </a:solidFill>
              <a:latin typeface="Lato"/>
              <a:ea typeface="Lato"/>
              <a:cs typeface="Lato"/>
              <a:sym typeface="Lato"/>
            </a:endParaRPr>
          </a:p>
        </p:txBody>
      </p:sp>
      <p:cxnSp>
        <p:nvCxnSpPr>
          <p:cNvPr id="623" name="Google Shape;623;p35"/>
          <p:cNvCxnSpPr/>
          <p:nvPr/>
        </p:nvCxnSpPr>
        <p:spPr>
          <a:xfrm flipH="1" rot="10800000">
            <a:off x="297689" y="3267101"/>
            <a:ext cx="8681100" cy="33300"/>
          </a:xfrm>
          <a:prstGeom prst="straightConnector1">
            <a:avLst/>
          </a:prstGeom>
          <a:noFill/>
          <a:ln cap="flat" cmpd="sng" w="9525">
            <a:solidFill>
              <a:srgbClr val="595959"/>
            </a:solidFill>
            <a:prstDash val="dash"/>
            <a:round/>
            <a:headEnd len="med" w="med" type="none"/>
            <a:tailEnd len="med" w="med" type="none"/>
          </a:ln>
        </p:spPr>
      </p:cxnSp>
      <p:sp>
        <p:nvSpPr>
          <p:cNvPr id="624" name="Google Shape;624;p35"/>
          <p:cNvSpPr txBox="1"/>
          <p:nvPr/>
        </p:nvSpPr>
        <p:spPr>
          <a:xfrm>
            <a:off x="230700" y="2994738"/>
            <a:ext cx="4286400" cy="399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POLICY DOCUMENTS</a:t>
            </a:r>
            <a:endParaRPr sz="1300">
              <a:solidFill>
                <a:schemeClr val="lt1"/>
              </a:solidFill>
              <a:latin typeface="Lato"/>
              <a:ea typeface="Lato"/>
              <a:cs typeface="Lato"/>
              <a:sym typeface="Lato"/>
            </a:endParaRPr>
          </a:p>
        </p:txBody>
      </p:sp>
      <p:sp>
        <p:nvSpPr>
          <p:cNvPr id="625" name="Google Shape;625;p35"/>
          <p:cNvSpPr/>
          <p:nvPr/>
        </p:nvSpPr>
        <p:spPr>
          <a:xfrm>
            <a:off x="7104033" y="34151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626" name="Google Shape;626;p35"/>
          <p:cNvSpPr txBox="1"/>
          <p:nvPr/>
        </p:nvSpPr>
        <p:spPr>
          <a:xfrm>
            <a:off x="7548137" y="34110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‘Company Policies’</a:t>
            </a:r>
            <a:endParaRPr b="1" sz="800">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6"/>
          <p:cNvSpPr txBox="1"/>
          <p:nvPr>
            <p:ph type="title"/>
          </p:nvPr>
        </p:nvSpPr>
        <p:spPr>
          <a:xfrm>
            <a:off x="1052550" y="3175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IMPORTANT CONTACTS</a:t>
            </a:r>
            <a:endParaRPr/>
          </a:p>
        </p:txBody>
      </p:sp>
      <p:sp>
        <p:nvSpPr>
          <p:cNvPr id="632" name="Google Shape;632;p36"/>
          <p:cNvSpPr txBox="1"/>
          <p:nvPr>
            <p:ph idx="1" type="body"/>
          </p:nvPr>
        </p:nvSpPr>
        <p:spPr>
          <a:xfrm>
            <a:off x="2261900" y="888725"/>
            <a:ext cx="5820900" cy="4110300"/>
          </a:xfrm>
          <a:prstGeom prst="rect">
            <a:avLst/>
          </a:prstGeom>
        </p:spPr>
        <p:txBody>
          <a:bodyPr anchorCtr="0" anchor="t" bIns="91425" lIns="91425" spcFirstLastPara="1" rIns="91425" wrap="square" tIns="91425">
            <a:normAutofit lnSpcReduction="20000"/>
          </a:bodyPr>
          <a:lstStyle/>
          <a:p>
            <a:pPr indent="-139700" lvl="0" marL="114300" rtl="0" algn="l">
              <a:lnSpc>
                <a:spcPct val="150000"/>
              </a:lnSpc>
              <a:spcBef>
                <a:spcPts val="0"/>
              </a:spcBef>
              <a:spcAft>
                <a:spcPts val="0"/>
              </a:spcAft>
              <a:buSzPts val="1300"/>
              <a:buChar char="●"/>
            </a:pPr>
            <a:r>
              <a:rPr lang="en"/>
              <a:t>Background Verification	: </a:t>
            </a:r>
            <a:r>
              <a:rPr lang="en" u="sng">
                <a:solidFill>
                  <a:schemeClr val="hlink"/>
                </a:solidFill>
                <a:hlinkClick r:id="rId3"/>
              </a:rPr>
              <a:t>C</a:t>
            </a:r>
            <a:r>
              <a:rPr lang="en" u="sng">
                <a:solidFill>
                  <a:schemeClr val="hlink"/>
                </a:solidFill>
                <a:hlinkClick r:id="rId4"/>
              </a:rPr>
              <a:t>orp_hr@accionlabs.com</a:t>
            </a:r>
            <a:endParaRPr/>
          </a:p>
          <a:p>
            <a:pPr indent="-139700" lvl="0" marL="114300" rtl="0" algn="l">
              <a:lnSpc>
                <a:spcPct val="150000"/>
              </a:lnSpc>
              <a:spcBef>
                <a:spcPts val="0"/>
              </a:spcBef>
              <a:spcAft>
                <a:spcPts val="0"/>
              </a:spcAft>
              <a:buSzPts val="1300"/>
              <a:buChar char="●"/>
            </a:pPr>
            <a:r>
              <a:rPr lang="en"/>
              <a:t>Business HR			: </a:t>
            </a:r>
            <a:r>
              <a:rPr lang="en" u="sng">
                <a:solidFill>
                  <a:schemeClr val="hlink"/>
                </a:solidFill>
                <a:hlinkClick r:id="rId5"/>
              </a:rPr>
              <a:t>biz_hr@accionlabs.com</a:t>
            </a:r>
            <a:endParaRPr/>
          </a:p>
          <a:p>
            <a:pPr indent="-139700" lvl="0" marL="114300" rtl="0" algn="l">
              <a:lnSpc>
                <a:spcPct val="150000"/>
              </a:lnSpc>
              <a:spcBef>
                <a:spcPts val="0"/>
              </a:spcBef>
              <a:spcAft>
                <a:spcPts val="0"/>
              </a:spcAft>
              <a:buSzPts val="1300"/>
              <a:buChar char="●"/>
            </a:pPr>
            <a:r>
              <a:rPr lang="en"/>
              <a:t>Learning				: </a:t>
            </a:r>
            <a:r>
              <a:rPr lang="en" u="sng">
                <a:solidFill>
                  <a:schemeClr val="hlink"/>
                </a:solidFill>
                <a:hlinkClick r:id="rId6"/>
              </a:rPr>
              <a:t>learning@accionlabs.com</a:t>
            </a:r>
            <a:endParaRPr/>
          </a:p>
          <a:p>
            <a:pPr indent="-139700" lvl="0" marL="114300" rtl="0" algn="l">
              <a:lnSpc>
                <a:spcPct val="150000"/>
              </a:lnSpc>
              <a:spcBef>
                <a:spcPts val="0"/>
              </a:spcBef>
              <a:spcAft>
                <a:spcPts val="0"/>
              </a:spcAft>
              <a:buSzPts val="1300"/>
              <a:buChar char="●"/>
            </a:pPr>
            <a:r>
              <a:rPr lang="en"/>
              <a:t>Head HR				: </a:t>
            </a:r>
            <a:r>
              <a:rPr lang="en" u="sng">
                <a:solidFill>
                  <a:schemeClr val="hlink"/>
                </a:solidFill>
                <a:hlinkClick r:id="rId7"/>
              </a:rPr>
              <a:t>tribhuvan.thakur@accionlabs.com</a:t>
            </a:r>
            <a:endParaRPr/>
          </a:p>
          <a:p>
            <a:pPr indent="-139700" lvl="0" marL="114300" rtl="0" algn="l">
              <a:lnSpc>
                <a:spcPct val="150000"/>
              </a:lnSpc>
              <a:spcBef>
                <a:spcPts val="0"/>
              </a:spcBef>
              <a:spcAft>
                <a:spcPts val="0"/>
              </a:spcAft>
              <a:buSzPts val="1300"/>
              <a:buChar char="●"/>
            </a:pPr>
            <a:r>
              <a:rPr lang="en"/>
              <a:t>TA Head				: </a:t>
            </a:r>
            <a:r>
              <a:rPr lang="en" u="sng">
                <a:solidFill>
                  <a:schemeClr val="hlink"/>
                </a:solidFill>
                <a:hlinkClick r:id="rId8"/>
              </a:rPr>
              <a:t>Roshni.das@accionlabs.com</a:t>
            </a:r>
            <a:r>
              <a:rPr lang="en"/>
              <a:t> </a:t>
            </a:r>
            <a:endParaRPr/>
          </a:p>
          <a:p>
            <a:pPr indent="-139700" lvl="0" marL="114300" rtl="0" algn="l">
              <a:lnSpc>
                <a:spcPct val="150000"/>
              </a:lnSpc>
              <a:spcBef>
                <a:spcPts val="0"/>
              </a:spcBef>
              <a:spcAft>
                <a:spcPts val="0"/>
              </a:spcAft>
              <a:buSzPts val="1300"/>
              <a:buChar char="●"/>
            </a:pPr>
            <a:r>
              <a:rPr lang="en"/>
              <a:t>Payroll				: </a:t>
            </a:r>
            <a:r>
              <a:rPr lang="en" u="sng">
                <a:solidFill>
                  <a:schemeClr val="hlink"/>
                </a:solidFill>
                <a:hlinkClick r:id="rId9"/>
              </a:rPr>
              <a:t>payroll@accionlabs.com</a:t>
            </a:r>
            <a:endParaRPr/>
          </a:p>
          <a:p>
            <a:pPr indent="-139700" lvl="0" marL="114300" rtl="0" algn="l">
              <a:lnSpc>
                <a:spcPct val="150000"/>
              </a:lnSpc>
              <a:spcBef>
                <a:spcPts val="0"/>
              </a:spcBef>
              <a:spcAft>
                <a:spcPts val="0"/>
              </a:spcAft>
              <a:buSzPts val="1300"/>
              <a:buChar char="●"/>
            </a:pPr>
            <a:r>
              <a:rPr lang="en"/>
              <a:t>Accounts				: </a:t>
            </a:r>
            <a:r>
              <a:rPr lang="en" u="sng">
                <a:solidFill>
                  <a:schemeClr val="hlink"/>
                </a:solidFill>
                <a:hlinkClick r:id="rId10"/>
              </a:rPr>
              <a:t>india_accounts@accionlabs.com</a:t>
            </a:r>
            <a:endParaRPr/>
          </a:p>
          <a:p>
            <a:pPr indent="-139700" lvl="0" marL="114300" rtl="0" algn="l">
              <a:lnSpc>
                <a:spcPct val="150000"/>
              </a:lnSpc>
              <a:spcBef>
                <a:spcPts val="0"/>
              </a:spcBef>
              <a:spcAft>
                <a:spcPts val="0"/>
              </a:spcAft>
              <a:buSzPts val="1300"/>
              <a:buChar char="●"/>
            </a:pPr>
            <a:r>
              <a:rPr lang="en"/>
              <a:t>HRMS				: </a:t>
            </a:r>
            <a:r>
              <a:rPr lang="en" u="sng">
                <a:solidFill>
                  <a:schemeClr val="hlink"/>
                </a:solidFill>
                <a:hlinkClick r:id="rId11"/>
              </a:rPr>
              <a:t>tHRive_india@accionlabs.com</a:t>
            </a:r>
            <a:endParaRPr/>
          </a:p>
          <a:p>
            <a:pPr indent="-139700" lvl="0" marL="114300" rtl="0" algn="l">
              <a:lnSpc>
                <a:spcPct val="150000"/>
              </a:lnSpc>
              <a:spcBef>
                <a:spcPts val="0"/>
              </a:spcBef>
              <a:spcAft>
                <a:spcPts val="0"/>
              </a:spcAft>
              <a:buSzPts val="1300"/>
              <a:buChar char="●"/>
            </a:pPr>
            <a:r>
              <a:rPr lang="en"/>
              <a:t>Insurance				: </a:t>
            </a:r>
            <a:r>
              <a:rPr lang="en" u="sng">
                <a:solidFill>
                  <a:schemeClr val="hlink"/>
                </a:solidFill>
                <a:hlinkClick r:id="rId12"/>
              </a:rPr>
              <a:t>narendra.ryali@accionlabs.com</a:t>
            </a:r>
            <a:endParaRPr/>
          </a:p>
          <a:p>
            <a:pPr indent="-139700" lvl="0" marL="114300" rtl="0" algn="l">
              <a:lnSpc>
                <a:spcPct val="150000"/>
              </a:lnSpc>
              <a:spcBef>
                <a:spcPts val="0"/>
              </a:spcBef>
              <a:spcAft>
                <a:spcPts val="0"/>
              </a:spcAft>
              <a:buSzPts val="1300"/>
              <a:buChar char="●"/>
            </a:pPr>
            <a:r>
              <a:rPr lang="en"/>
              <a:t>Travel				: </a:t>
            </a:r>
            <a:r>
              <a:rPr lang="en" u="sng">
                <a:solidFill>
                  <a:schemeClr val="hlink"/>
                </a:solidFill>
                <a:hlinkClick r:id="rId13"/>
              </a:rPr>
              <a:t>travel_desk@accionlabs.com</a:t>
            </a:r>
            <a:endParaRPr/>
          </a:p>
          <a:p>
            <a:pPr indent="-139700" lvl="0" marL="114300" rtl="0" algn="l">
              <a:lnSpc>
                <a:spcPct val="150000"/>
              </a:lnSpc>
              <a:spcBef>
                <a:spcPts val="0"/>
              </a:spcBef>
              <a:spcAft>
                <a:spcPts val="0"/>
              </a:spcAft>
              <a:buSzPts val="1300"/>
              <a:buChar char="●"/>
            </a:pPr>
            <a:r>
              <a:rPr lang="en"/>
              <a:t>Resource &amp; Bench Mngmt	: </a:t>
            </a:r>
            <a:r>
              <a:rPr lang="en" u="sng">
                <a:solidFill>
                  <a:schemeClr val="hlink"/>
                </a:solidFill>
                <a:hlinkClick r:id="rId14"/>
              </a:rPr>
              <a:t>rmg@accionlabs.com</a:t>
            </a:r>
            <a:endParaRPr/>
          </a:p>
          <a:p>
            <a:pPr indent="-139700" lvl="0" marL="114300" rtl="0" algn="l">
              <a:lnSpc>
                <a:spcPct val="150000"/>
              </a:lnSpc>
              <a:spcBef>
                <a:spcPts val="0"/>
              </a:spcBef>
              <a:spcAft>
                <a:spcPts val="0"/>
              </a:spcAft>
              <a:buSzPts val="1300"/>
              <a:buChar char="●"/>
            </a:pPr>
            <a:r>
              <a:rPr lang="en"/>
              <a:t>Appreciation &amp; Rewards	: </a:t>
            </a:r>
            <a:r>
              <a:rPr lang="en" u="sng">
                <a:solidFill>
                  <a:schemeClr val="hlink"/>
                </a:solidFill>
                <a:hlinkClick r:id="rId15"/>
              </a:rPr>
              <a:t>rewards@accionlabs.com</a:t>
            </a:r>
            <a:endParaRPr/>
          </a:p>
          <a:p>
            <a:pPr indent="-139700" lvl="0" marL="114300" rtl="0" algn="l">
              <a:lnSpc>
                <a:spcPct val="150000"/>
              </a:lnSpc>
              <a:spcBef>
                <a:spcPts val="0"/>
              </a:spcBef>
              <a:spcAft>
                <a:spcPts val="0"/>
              </a:spcAft>
              <a:buSzPts val="1300"/>
              <a:buChar char="●"/>
            </a:pPr>
            <a:r>
              <a:rPr lang="en"/>
              <a:t>Employee referral		: </a:t>
            </a:r>
            <a:r>
              <a:rPr lang="en" u="sng">
                <a:solidFill>
                  <a:schemeClr val="hlink"/>
                </a:solidFill>
                <a:hlinkClick r:id="rId16"/>
              </a:rPr>
              <a:t>referrals@accionlabs.com</a:t>
            </a:r>
            <a:r>
              <a:rPr lang="en"/>
              <a:t> </a:t>
            </a:r>
            <a:endParaRPr/>
          </a:p>
          <a:p>
            <a:pPr indent="-139700" lvl="0" marL="114300" rtl="0" algn="l">
              <a:lnSpc>
                <a:spcPct val="150000"/>
              </a:lnSpc>
              <a:spcBef>
                <a:spcPts val="0"/>
              </a:spcBef>
              <a:spcAft>
                <a:spcPts val="0"/>
              </a:spcAft>
              <a:buSzPts val="1300"/>
              <a:buChar char="●"/>
            </a:pPr>
            <a:r>
              <a:rPr lang="en"/>
              <a:t>IT Helpdesk			: </a:t>
            </a:r>
            <a:r>
              <a:rPr lang="en" u="sng">
                <a:solidFill>
                  <a:schemeClr val="hlink"/>
                </a:solidFill>
                <a:hlinkClick r:id="rId17"/>
              </a:rPr>
              <a:t>helpdesk@accionlabs.com</a:t>
            </a:r>
            <a:endParaRPr/>
          </a:p>
          <a:p>
            <a:pPr indent="-139700" lvl="0" marL="114300" rtl="0" algn="l">
              <a:lnSpc>
                <a:spcPct val="150000"/>
              </a:lnSpc>
              <a:spcBef>
                <a:spcPts val="0"/>
              </a:spcBef>
              <a:spcAft>
                <a:spcPts val="0"/>
              </a:spcAft>
              <a:buSzPts val="1300"/>
              <a:buChar char="●"/>
            </a:pPr>
            <a:r>
              <a:rPr lang="en"/>
              <a:t>Admin				: </a:t>
            </a:r>
            <a:r>
              <a:rPr lang="en" u="sng">
                <a:solidFill>
                  <a:schemeClr val="hlink"/>
                </a:solidFill>
                <a:hlinkClick r:id="rId18"/>
              </a:rPr>
              <a:t>admin.india@accionlabs.com</a:t>
            </a:r>
            <a:r>
              <a:rPr lang="en"/>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37"/>
          <p:cNvSpPr txBox="1"/>
          <p:nvPr>
            <p:ph type="title"/>
          </p:nvPr>
        </p:nvSpPr>
        <p:spPr>
          <a:xfrm>
            <a:off x="0" y="241350"/>
            <a:ext cx="9144000" cy="53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50"/>
              <a:t>IMPORTANT LINKS</a:t>
            </a:r>
            <a:endParaRPr sz="2150"/>
          </a:p>
        </p:txBody>
      </p:sp>
      <p:sp>
        <p:nvSpPr>
          <p:cNvPr id="638" name="Google Shape;638;p37"/>
          <p:cNvSpPr txBox="1"/>
          <p:nvPr/>
        </p:nvSpPr>
        <p:spPr>
          <a:xfrm>
            <a:off x="256050" y="1148950"/>
            <a:ext cx="8631900" cy="331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Montserrat"/>
              <a:ea typeface="Montserrat"/>
              <a:cs typeface="Montserrat"/>
              <a:sym typeface="Montserrat"/>
            </a:endParaRPr>
          </a:p>
          <a:p>
            <a:pPr indent="-311150" lvl="0" marL="457200" rtl="0" algn="l">
              <a:spcBef>
                <a:spcPts val="0"/>
              </a:spcBef>
              <a:spcAft>
                <a:spcPts val="0"/>
              </a:spcAft>
              <a:buClr>
                <a:schemeClr val="lt1"/>
              </a:buClr>
              <a:buSzPts val="1300"/>
              <a:buChar char="●"/>
            </a:pPr>
            <a:r>
              <a:rPr lang="en" sz="1300">
                <a:solidFill>
                  <a:schemeClr val="lt1"/>
                </a:solidFill>
                <a:latin typeface="Montserrat"/>
                <a:ea typeface="Montserrat"/>
                <a:cs typeface="Montserrat"/>
                <a:sym typeface="Montserrat"/>
              </a:rPr>
              <a:t>AccionLabs Website: </a:t>
            </a:r>
            <a:r>
              <a:rPr lang="en" sz="1300" u="sng">
                <a:solidFill>
                  <a:schemeClr val="hlink"/>
                </a:solidFill>
                <a:latin typeface="Montserrat"/>
                <a:ea typeface="Montserrat"/>
                <a:cs typeface="Montserrat"/>
                <a:sym typeface="Montserrat"/>
                <a:hlinkClick r:id="rId3"/>
              </a:rPr>
              <a:t>https://www.accionlabs.com/</a:t>
            </a:r>
            <a:r>
              <a:rPr lang="en" sz="1300" u="sng">
                <a:solidFill>
                  <a:schemeClr val="hlink"/>
                </a:solidFill>
                <a:latin typeface="Montserrat"/>
                <a:ea typeface="Montserrat"/>
                <a:cs typeface="Montserrat"/>
                <a:sym typeface="Montserrat"/>
              </a:rPr>
              <a:t> </a:t>
            </a:r>
            <a:endParaRPr sz="1300" u="sng">
              <a:solidFill>
                <a:schemeClr val="hlink"/>
              </a:solidFill>
              <a:latin typeface="Montserrat"/>
              <a:ea typeface="Montserrat"/>
              <a:cs typeface="Montserrat"/>
              <a:sym typeface="Montserrat"/>
            </a:endParaRPr>
          </a:p>
          <a:p>
            <a:pPr indent="0" lvl="0" marL="457200" rtl="0" algn="l">
              <a:spcBef>
                <a:spcPts val="0"/>
              </a:spcBef>
              <a:spcAft>
                <a:spcPts val="0"/>
              </a:spcAft>
              <a:buNone/>
            </a:pPr>
            <a:r>
              <a:t/>
            </a:r>
            <a:endParaRPr sz="1300">
              <a:solidFill>
                <a:schemeClr val="lt1"/>
              </a:solidFill>
              <a:latin typeface="Montserrat"/>
              <a:ea typeface="Montserrat"/>
              <a:cs typeface="Montserrat"/>
              <a:sym typeface="Montserrat"/>
            </a:endParaRPr>
          </a:p>
          <a:p>
            <a:pPr indent="-311150" lvl="0" marL="457200" rtl="0" algn="l">
              <a:spcBef>
                <a:spcPts val="0"/>
              </a:spcBef>
              <a:spcAft>
                <a:spcPts val="0"/>
              </a:spcAft>
              <a:buClr>
                <a:schemeClr val="lt1"/>
              </a:buClr>
              <a:buSzPts val="1300"/>
              <a:buChar char="●"/>
            </a:pPr>
            <a:r>
              <a:rPr lang="en" sz="1300">
                <a:solidFill>
                  <a:schemeClr val="lt1"/>
                </a:solidFill>
                <a:latin typeface="Montserrat"/>
                <a:ea typeface="Montserrat"/>
                <a:cs typeface="Montserrat"/>
                <a:sym typeface="Montserrat"/>
              </a:rPr>
              <a:t>tHRive Login Link: </a:t>
            </a:r>
            <a:r>
              <a:rPr lang="en" sz="1300" u="sng">
                <a:solidFill>
                  <a:schemeClr val="hlink"/>
                </a:solidFill>
                <a:latin typeface="Montserrat"/>
                <a:ea typeface="Montserrat"/>
                <a:cs typeface="Montserrat"/>
                <a:sym typeface="Montserrat"/>
                <a:hlinkClick r:id="rId4"/>
              </a:rPr>
              <a:t>https://hcm44.sapsf.com/sf/start?_s.crb=v1ESNYyRnMdosVZOgoGeqCcCOhik4EtyEt2jU1EEfG0%253d#Shell-home</a:t>
            </a:r>
            <a:r>
              <a:rPr lang="en" sz="1300" u="sng">
                <a:solidFill>
                  <a:schemeClr val="hlink"/>
                </a:solidFill>
                <a:latin typeface="Montserrat"/>
                <a:ea typeface="Montserrat"/>
                <a:cs typeface="Montserrat"/>
                <a:sym typeface="Montserrat"/>
              </a:rPr>
              <a:t> </a:t>
            </a:r>
            <a:endParaRPr sz="13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1300">
              <a:solidFill>
                <a:schemeClr val="lt1"/>
              </a:solidFill>
              <a:latin typeface="Montserrat"/>
              <a:ea typeface="Montserrat"/>
              <a:cs typeface="Montserrat"/>
              <a:sym typeface="Montserrat"/>
            </a:endParaRPr>
          </a:p>
          <a:p>
            <a:pPr indent="-311150" lvl="0" marL="457200" rtl="0" algn="l">
              <a:spcBef>
                <a:spcPts val="0"/>
              </a:spcBef>
              <a:spcAft>
                <a:spcPts val="0"/>
              </a:spcAft>
              <a:buClr>
                <a:schemeClr val="lt1"/>
              </a:buClr>
              <a:buSzPts val="1300"/>
              <a:buChar char="●"/>
            </a:pPr>
            <a:r>
              <a:rPr lang="en" sz="1300">
                <a:solidFill>
                  <a:schemeClr val="lt1"/>
                </a:solidFill>
                <a:latin typeface="Montserrat"/>
                <a:ea typeface="Montserrat"/>
                <a:cs typeface="Montserrat"/>
                <a:sym typeface="Montserrat"/>
              </a:rPr>
              <a:t>tHRive </a:t>
            </a:r>
            <a:r>
              <a:rPr lang="en" sz="1300">
                <a:solidFill>
                  <a:schemeClr val="lt1"/>
                </a:solidFill>
                <a:latin typeface="Montserrat"/>
                <a:ea typeface="Montserrat"/>
                <a:cs typeface="Montserrat"/>
                <a:sym typeface="Montserrat"/>
              </a:rPr>
              <a:t>MANAGER MANUAL - VIDEO: </a:t>
            </a:r>
            <a:r>
              <a:rPr lang="en" sz="1300" u="sng">
                <a:solidFill>
                  <a:schemeClr val="hlink"/>
                </a:solidFill>
                <a:latin typeface="Montserrat"/>
                <a:ea typeface="Montserrat"/>
                <a:cs typeface="Montserrat"/>
                <a:sym typeface="Montserrat"/>
                <a:hlinkClick r:id="rId5"/>
              </a:rPr>
              <a:t>https://drive.google.com/file/d/1dciTpdVPLQYTBIoBTl2yitG9tAGRIRxf/view?usp=sharing</a:t>
            </a:r>
            <a:r>
              <a:rPr lang="en" sz="1300" u="sng">
                <a:solidFill>
                  <a:schemeClr val="hlink"/>
                </a:solidFill>
                <a:latin typeface="Montserrat"/>
                <a:ea typeface="Montserrat"/>
                <a:cs typeface="Montserrat"/>
                <a:sym typeface="Montserrat"/>
              </a:rPr>
              <a:t> </a:t>
            </a:r>
            <a:endParaRPr i="1" sz="1300">
              <a:solidFill>
                <a:srgbClr val="6FA8DC"/>
              </a:solidFill>
              <a:latin typeface="Lato"/>
              <a:ea typeface="Lato"/>
              <a:cs typeface="Lato"/>
              <a:sym typeface="Lato"/>
            </a:endParaRPr>
          </a:p>
          <a:p>
            <a:pPr indent="0" lvl="0" marL="0" rtl="0" algn="l">
              <a:spcBef>
                <a:spcPts val="0"/>
              </a:spcBef>
              <a:spcAft>
                <a:spcPts val="0"/>
              </a:spcAft>
              <a:buNone/>
            </a:pPr>
            <a:r>
              <a:t/>
            </a:r>
            <a:endParaRPr i="1" sz="1300">
              <a:solidFill>
                <a:srgbClr val="6FA8DC"/>
              </a:solidFill>
              <a:latin typeface="Lato"/>
              <a:ea typeface="Lato"/>
              <a:cs typeface="Lato"/>
              <a:sym typeface="Lato"/>
            </a:endParaRPr>
          </a:p>
          <a:p>
            <a:pPr indent="-311150" lvl="0" marL="457200" rtl="0" algn="l">
              <a:spcBef>
                <a:spcPts val="0"/>
              </a:spcBef>
              <a:spcAft>
                <a:spcPts val="0"/>
              </a:spcAft>
              <a:buClr>
                <a:schemeClr val="lt1"/>
              </a:buClr>
              <a:buSzPts val="1300"/>
              <a:buChar char="●"/>
            </a:pPr>
            <a:r>
              <a:rPr lang="en" sz="1300">
                <a:solidFill>
                  <a:schemeClr val="lt1"/>
                </a:solidFill>
                <a:latin typeface="Montserrat"/>
                <a:ea typeface="Montserrat"/>
                <a:cs typeface="Montserrat"/>
                <a:sym typeface="Montserrat"/>
              </a:rPr>
              <a:t>tHRive MANAGER MANUAL - HANDBOOK: </a:t>
            </a:r>
            <a:r>
              <a:rPr lang="en" sz="1300" u="sng">
                <a:solidFill>
                  <a:schemeClr val="hlink"/>
                </a:solidFill>
                <a:latin typeface="Montserrat"/>
                <a:ea typeface="Montserrat"/>
                <a:cs typeface="Montserrat"/>
                <a:sym typeface="Montserrat"/>
                <a:hlinkClick r:id="rId6"/>
              </a:rPr>
              <a:t>https://drive.google.com/drive/folders/1riwx7R18WNT4CESaiInhVEKpUfnl02sP?usp=sharing</a:t>
            </a:r>
            <a:r>
              <a:rPr lang="en" sz="1300" u="sng">
                <a:solidFill>
                  <a:schemeClr val="hlink"/>
                </a:solidFill>
                <a:latin typeface="Montserrat"/>
                <a:ea typeface="Montserrat"/>
                <a:cs typeface="Montserrat"/>
                <a:sym typeface="Montserrat"/>
              </a:rPr>
              <a:t> </a:t>
            </a:r>
            <a:endParaRPr i="1" sz="1300">
              <a:solidFill>
                <a:srgbClr val="6FA8DC"/>
              </a:solidFill>
              <a:latin typeface="Lato"/>
              <a:ea typeface="Lato"/>
              <a:cs typeface="Lato"/>
              <a:sym typeface="Lato"/>
            </a:endParaRPr>
          </a:p>
          <a:p>
            <a:pPr indent="0" lvl="0" marL="457200" rtl="0" algn="l">
              <a:spcBef>
                <a:spcPts val="0"/>
              </a:spcBef>
              <a:spcAft>
                <a:spcPts val="0"/>
              </a:spcAft>
              <a:buNone/>
            </a:pPr>
            <a:r>
              <a:t/>
            </a:r>
            <a:endParaRPr sz="1300">
              <a:solidFill>
                <a:schemeClr val="lt1"/>
              </a:solidFill>
              <a:latin typeface="Montserrat"/>
              <a:ea typeface="Montserrat"/>
              <a:cs typeface="Montserrat"/>
              <a:sym typeface="Montserrat"/>
            </a:endParaRPr>
          </a:p>
          <a:p>
            <a:pPr indent="-311150" lvl="0" marL="457200" rtl="0" algn="l">
              <a:spcBef>
                <a:spcPts val="0"/>
              </a:spcBef>
              <a:spcAft>
                <a:spcPts val="0"/>
              </a:spcAft>
              <a:buClr>
                <a:schemeClr val="lt1"/>
              </a:buClr>
              <a:buSzPts val="1300"/>
              <a:buFont typeface="Montserrat"/>
              <a:buChar char="●"/>
            </a:pPr>
            <a:r>
              <a:rPr lang="en" sz="1300">
                <a:solidFill>
                  <a:schemeClr val="lt1"/>
                </a:solidFill>
                <a:latin typeface="Montserrat"/>
                <a:ea typeface="Montserrat"/>
                <a:cs typeface="Montserrat"/>
                <a:sym typeface="Montserrat"/>
              </a:rPr>
              <a:t>Weekly Demo Dashboard: </a:t>
            </a:r>
            <a:r>
              <a:rPr lang="en" sz="1300" u="sng">
                <a:solidFill>
                  <a:schemeClr val="hlink"/>
                </a:solidFill>
                <a:latin typeface="Montserrat"/>
                <a:ea typeface="Montserrat"/>
                <a:cs typeface="Montserrat"/>
                <a:sym typeface="Montserrat"/>
                <a:hlinkClick r:id="rId7"/>
              </a:rPr>
              <a:t>https://intranet.accionlabs.com/presales/#/user</a:t>
            </a:r>
            <a:r>
              <a:rPr lang="en" sz="1300">
                <a:solidFill>
                  <a:schemeClr val="lt1"/>
                </a:solidFill>
                <a:latin typeface="Montserrat"/>
                <a:ea typeface="Montserrat"/>
                <a:cs typeface="Montserrat"/>
                <a:sym typeface="Montserrat"/>
              </a:rPr>
              <a:t> </a:t>
            </a:r>
            <a:endParaRPr sz="1300">
              <a:solidFill>
                <a:schemeClr val="lt1"/>
              </a:solidFill>
              <a:latin typeface="Montserrat"/>
              <a:ea typeface="Montserrat"/>
              <a:cs typeface="Montserrat"/>
              <a:sym typeface="Montserrat"/>
            </a:endParaRPr>
          </a:p>
          <a:p>
            <a:pPr indent="-311150" lvl="0" marL="457200" rtl="0" algn="l">
              <a:spcBef>
                <a:spcPts val="1000"/>
              </a:spcBef>
              <a:spcAft>
                <a:spcPts val="0"/>
              </a:spcAft>
              <a:buClr>
                <a:schemeClr val="lt1"/>
              </a:buClr>
              <a:buSzPts val="1300"/>
              <a:buFont typeface="Montserrat"/>
              <a:buChar char="●"/>
            </a:pPr>
            <a:r>
              <a:rPr lang="en" sz="1300">
                <a:solidFill>
                  <a:schemeClr val="lt1"/>
                </a:solidFill>
                <a:latin typeface="Montserrat"/>
                <a:ea typeface="Montserrat"/>
                <a:cs typeface="Montserrat"/>
                <a:sym typeface="Montserrat"/>
              </a:rPr>
              <a:t>Let’s tHRive Page : </a:t>
            </a:r>
            <a:r>
              <a:rPr lang="en" sz="1300" u="sng">
                <a:solidFill>
                  <a:schemeClr val="hlink"/>
                </a:solidFill>
                <a:latin typeface="Montserrat"/>
                <a:ea typeface="Montserrat"/>
                <a:cs typeface="Montserrat"/>
                <a:sym typeface="Montserrat"/>
                <a:hlinkClick r:id="rId8"/>
              </a:rPr>
              <a:t>https://jam44.sapjam.com/home</a:t>
            </a:r>
            <a:r>
              <a:rPr lang="en" sz="1300">
                <a:solidFill>
                  <a:schemeClr val="lt1"/>
                </a:solidFill>
                <a:latin typeface="Montserrat"/>
                <a:ea typeface="Montserrat"/>
                <a:cs typeface="Montserrat"/>
                <a:sym typeface="Montserrat"/>
              </a:rPr>
              <a:t> </a:t>
            </a:r>
            <a:endParaRPr sz="1300">
              <a:solidFill>
                <a:schemeClr val="lt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8"/>
          <p:cNvSpPr txBox="1"/>
          <p:nvPr>
            <p:ph type="ctrTitle"/>
          </p:nvPr>
        </p:nvSpPr>
        <p:spPr>
          <a:xfrm>
            <a:off x="3537150" y="2098050"/>
            <a:ext cx="5017500" cy="113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39"/>
          <p:cNvSpPr txBox="1"/>
          <p:nvPr/>
        </p:nvSpPr>
        <p:spPr>
          <a:xfrm>
            <a:off x="241250" y="320900"/>
            <a:ext cx="8520600" cy="626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440"/>
              <a:buNone/>
            </a:pPr>
            <a:r>
              <a:rPr b="1" lang="en" sz="2280">
                <a:solidFill>
                  <a:srgbClr val="F55E61"/>
                </a:solidFill>
                <a:latin typeface="Playfair Display"/>
                <a:ea typeface="Playfair Display"/>
                <a:cs typeface="Playfair Display"/>
                <a:sym typeface="Playfair Display"/>
              </a:rPr>
              <a:t>APGAR : </a:t>
            </a:r>
            <a:r>
              <a:rPr b="1" lang="en" sz="2280">
                <a:solidFill>
                  <a:schemeClr val="lt1"/>
                </a:solidFill>
                <a:latin typeface="Playfair Display"/>
                <a:ea typeface="Playfair Display"/>
                <a:cs typeface="Playfair Display"/>
                <a:sym typeface="Playfair Display"/>
              </a:rPr>
              <a:t>A quick checklist that helps you assess an employee and recommend them for a counselling session </a:t>
            </a:r>
            <a:endParaRPr b="1" sz="2280">
              <a:solidFill>
                <a:schemeClr val="lt1"/>
              </a:solidFill>
              <a:latin typeface="Playfair Display"/>
              <a:ea typeface="Playfair Display"/>
              <a:cs typeface="Playfair Display"/>
              <a:sym typeface="Playfair Display"/>
            </a:endParaRPr>
          </a:p>
        </p:txBody>
      </p:sp>
      <p:sp>
        <p:nvSpPr>
          <p:cNvPr id="649" name="Google Shape;649;p39"/>
          <p:cNvSpPr txBox="1"/>
          <p:nvPr/>
        </p:nvSpPr>
        <p:spPr>
          <a:xfrm>
            <a:off x="311700" y="14225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1000"/>
              </a:spcBef>
              <a:spcAft>
                <a:spcPts val="0"/>
              </a:spcAft>
              <a:buNone/>
            </a:pPr>
            <a:r>
              <a:rPr b="1" lang="en" sz="1800">
                <a:solidFill>
                  <a:srgbClr val="1C1D1F"/>
                </a:solidFill>
                <a:highlight>
                  <a:srgbClr val="FFFFFF"/>
                </a:highlight>
                <a:latin typeface="Open Sans"/>
                <a:ea typeface="Open Sans"/>
                <a:cs typeface="Open Sans"/>
                <a:sym typeface="Open Sans"/>
              </a:rPr>
              <a:t>A </a:t>
            </a:r>
            <a:r>
              <a:rPr lang="en" sz="1800">
                <a:solidFill>
                  <a:srgbClr val="1C1D1F"/>
                </a:solidFill>
                <a:highlight>
                  <a:srgbClr val="FFFFFF"/>
                </a:highlight>
                <a:latin typeface="Open Sans"/>
                <a:ea typeface="Open Sans"/>
                <a:cs typeface="Open Sans"/>
                <a:sym typeface="Open Sans"/>
              </a:rPr>
              <a:t>is for Absence (Frequent, Impromptu)</a:t>
            </a:r>
            <a:endParaRPr sz="1800">
              <a:solidFill>
                <a:srgbClr val="1C1D1F"/>
              </a:solidFill>
              <a:highlight>
                <a:srgbClr val="FFFFFF"/>
              </a:highlight>
              <a:latin typeface="Open Sans"/>
              <a:ea typeface="Open Sans"/>
              <a:cs typeface="Open Sans"/>
              <a:sym typeface="Open Sans"/>
            </a:endParaRPr>
          </a:p>
          <a:p>
            <a:pPr indent="0" lvl="0" marL="0" rtl="0" algn="l">
              <a:lnSpc>
                <a:spcPct val="120000"/>
              </a:lnSpc>
              <a:spcBef>
                <a:spcPts val="1000"/>
              </a:spcBef>
              <a:spcAft>
                <a:spcPts val="0"/>
              </a:spcAft>
              <a:buNone/>
            </a:pPr>
            <a:r>
              <a:rPr b="1" lang="en" sz="1800">
                <a:solidFill>
                  <a:srgbClr val="1C1D1F"/>
                </a:solidFill>
                <a:highlight>
                  <a:srgbClr val="FFFFFF"/>
                </a:highlight>
                <a:latin typeface="Open Sans"/>
                <a:ea typeface="Open Sans"/>
                <a:cs typeface="Open Sans"/>
                <a:sym typeface="Open Sans"/>
              </a:rPr>
              <a:t>P </a:t>
            </a:r>
            <a:r>
              <a:rPr lang="en" sz="1800">
                <a:solidFill>
                  <a:srgbClr val="1C1D1F"/>
                </a:solidFill>
                <a:highlight>
                  <a:srgbClr val="FFFFFF"/>
                </a:highlight>
                <a:latin typeface="Open Sans"/>
                <a:ea typeface="Open Sans"/>
                <a:cs typeface="Open Sans"/>
                <a:sym typeface="Open Sans"/>
              </a:rPr>
              <a:t>is for Performance issues </a:t>
            </a:r>
            <a:endParaRPr sz="1800">
              <a:solidFill>
                <a:srgbClr val="1C1D1F"/>
              </a:solidFill>
              <a:highlight>
                <a:srgbClr val="FFFFFF"/>
              </a:highlight>
              <a:latin typeface="Open Sans"/>
              <a:ea typeface="Open Sans"/>
              <a:cs typeface="Open Sans"/>
              <a:sym typeface="Open Sans"/>
            </a:endParaRPr>
          </a:p>
          <a:p>
            <a:pPr indent="0" lvl="0" marL="0" rtl="0" algn="l">
              <a:lnSpc>
                <a:spcPct val="120000"/>
              </a:lnSpc>
              <a:spcBef>
                <a:spcPts val="1000"/>
              </a:spcBef>
              <a:spcAft>
                <a:spcPts val="0"/>
              </a:spcAft>
              <a:buNone/>
            </a:pPr>
            <a:r>
              <a:rPr b="1" lang="en" sz="1800">
                <a:solidFill>
                  <a:srgbClr val="1C1D1F"/>
                </a:solidFill>
                <a:highlight>
                  <a:srgbClr val="FFFFFF"/>
                </a:highlight>
                <a:latin typeface="Open Sans"/>
                <a:ea typeface="Open Sans"/>
                <a:cs typeface="Open Sans"/>
                <a:sym typeface="Open Sans"/>
              </a:rPr>
              <a:t>G </a:t>
            </a:r>
            <a:r>
              <a:rPr lang="en" sz="1800">
                <a:solidFill>
                  <a:srgbClr val="1C1D1F"/>
                </a:solidFill>
                <a:highlight>
                  <a:srgbClr val="FFFFFF"/>
                </a:highlight>
                <a:latin typeface="Open Sans"/>
                <a:ea typeface="Open Sans"/>
                <a:cs typeface="Open Sans"/>
                <a:sym typeface="Open Sans"/>
              </a:rPr>
              <a:t>is for Growth is not seen or stunted </a:t>
            </a:r>
            <a:endParaRPr sz="1800">
              <a:solidFill>
                <a:srgbClr val="1C1D1F"/>
              </a:solidFill>
              <a:highlight>
                <a:srgbClr val="FFFFFF"/>
              </a:highlight>
              <a:latin typeface="Open Sans"/>
              <a:ea typeface="Open Sans"/>
              <a:cs typeface="Open Sans"/>
              <a:sym typeface="Open Sans"/>
            </a:endParaRPr>
          </a:p>
          <a:p>
            <a:pPr indent="0" lvl="0" marL="0" rtl="0" algn="l">
              <a:lnSpc>
                <a:spcPct val="120000"/>
              </a:lnSpc>
              <a:spcBef>
                <a:spcPts val="1000"/>
              </a:spcBef>
              <a:spcAft>
                <a:spcPts val="0"/>
              </a:spcAft>
              <a:buNone/>
            </a:pPr>
            <a:r>
              <a:rPr b="1" lang="en" sz="1800">
                <a:solidFill>
                  <a:srgbClr val="1C1D1F"/>
                </a:solidFill>
                <a:highlight>
                  <a:srgbClr val="FFFFFF"/>
                </a:highlight>
                <a:latin typeface="Open Sans"/>
                <a:ea typeface="Open Sans"/>
                <a:cs typeface="Open Sans"/>
                <a:sym typeface="Open Sans"/>
              </a:rPr>
              <a:t>A </a:t>
            </a:r>
            <a:r>
              <a:rPr lang="en" sz="1800">
                <a:solidFill>
                  <a:srgbClr val="1C1D1F"/>
                </a:solidFill>
                <a:highlight>
                  <a:srgbClr val="FFFFFF"/>
                </a:highlight>
                <a:latin typeface="Open Sans"/>
                <a:ea typeface="Open Sans"/>
                <a:cs typeface="Open Sans"/>
                <a:sym typeface="Open Sans"/>
              </a:rPr>
              <a:t>is for Affect control is Poor</a:t>
            </a:r>
            <a:endParaRPr sz="1800">
              <a:solidFill>
                <a:srgbClr val="1C1D1F"/>
              </a:solidFill>
              <a:highlight>
                <a:srgbClr val="FFFFFF"/>
              </a:highlight>
              <a:latin typeface="Open Sans"/>
              <a:ea typeface="Open Sans"/>
              <a:cs typeface="Open Sans"/>
              <a:sym typeface="Open Sans"/>
            </a:endParaRPr>
          </a:p>
          <a:p>
            <a:pPr indent="0" lvl="0" marL="0" rtl="0" algn="l">
              <a:lnSpc>
                <a:spcPct val="120000"/>
              </a:lnSpc>
              <a:spcBef>
                <a:spcPts val="1000"/>
              </a:spcBef>
              <a:spcAft>
                <a:spcPts val="0"/>
              </a:spcAft>
              <a:buNone/>
            </a:pPr>
            <a:r>
              <a:rPr b="1" lang="en" sz="1800">
                <a:solidFill>
                  <a:srgbClr val="1C1D1F"/>
                </a:solidFill>
                <a:highlight>
                  <a:srgbClr val="FFFFFF"/>
                </a:highlight>
                <a:latin typeface="Open Sans"/>
                <a:ea typeface="Open Sans"/>
                <a:cs typeface="Open Sans"/>
                <a:sym typeface="Open Sans"/>
              </a:rPr>
              <a:t>R </a:t>
            </a:r>
            <a:r>
              <a:rPr lang="en" sz="1800">
                <a:solidFill>
                  <a:srgbClr val="1C1D1F"/>
                </a:solidFill>
                <a:highlight>
                  <a:srgbClr val="FFFFFF"/>
                </a:highlight>
                <a:latin typeface="Open Sans"/>
                <a:ea typeface="Open Sans"/>
                <a:cs typeface="Open Sans"/>
                <a:sym typeface="Open Sans"/>
              </a:rPr>
              <a:t>is for Relationships </a:t>
            </a:r>
            <a:r>
              <a:rPr lang="en" sz="1800">
                <a:solidFill>
                  <a:srgbClr val="1C1D1F"/>
                </a:solidFill>
                <a:highlight>
                  <a:srgbClr val="FFFFFF"/>
                </a:highlight>
                <a:latin typeface="Open Sans"/>
                <a:ea typeface="Open Sans"/>
                <a:cs typeface="Open Sans"/>
                <a:sym typeface="Open Sans"/>
              </a:rPr>
              <a:t>Deterioration</a:t>
            </a:r>
            <a:r>
              <a:rPr lang="en" sz="1800">
                <a:solidFill>
                  <a:srgbClr val="1C1D1F"/>
                </a:solidFill>
                <a:highlight>
                  <a:srgbClr val="FFFFFF"/>
                </a:highlight>
                <a:latin typeface="Open Sans"/>
                <a:ea typeface="Open Sans"/>
                <a:cs typeface="Open Sans"/>
                <a:sym typeface="Open Sans"/>
              </a:rPr>
              <a:t>  </a:t>
            </a:r>
            <a:endParaRPr sz="1800">
              <a:solidFill>
                <a:srgbClr val="1C1D1F"/>
              </a:solidFill>
              <a:highlight>
                <a:srgbClr val="FFFFFF"/>
              </a:highlight>
              <a:latin typeface="Open Sans"/>
              <a:ea typeface="Open Sans"/>
              <a:cs typeface="Open Sans"/>
              <a:sym typeface="Open Sans"/>
            </a:endParaRPr>
          </a:p>
          <a:p>
            <a:pPr indent="0" lvl="0" marL="0" rtl="0" algn="l">
              <a:lnSpc>
                <a:spcPct val="115000"/>
              </a:lnSpc>
              <a:spcBef>
                <a:spcPts val="400"/>
              </a:spcBef>
              <a:spcAft>
                <a:spcPts val="0"/>
              </a:spcAft>
              <a:buNone/>
            </a:pPr>
            <a:r>
              <a:t/>
            </a:r>
            <a:endParaRPr sz="1800">
              <a:latin typeface="Open Sans"/>
              <a:ea typeface="Open Sans"/>
              <a:cs typeface="Open Sans"/>
              <a:sym typeface="Open Sans"/>
            </a:endParaRPr>
          </a:p>
          <a:p>
            <a:pPr indent="0" lvl="0" marL="0" rtl="0" algn="l">
              <a:lnSpc>
                <a:spcPct val="115000"/>
              </a:lnSpc>
              <a:spcBef>
                <a:spcPts val="0"/>
              </a:spcBef>
              <a:spcAft>
                <a:spcPts val="1200"/>
              </a:spcAft>
              <a:buNone/>
            </a:pPr>
            <a:r>
              <a:t/>
            </a:r>
            <a:endParaRPr sz="1800">
              <a:solidFill>
                <a:srgbClr val="5E696C"/>
              </a:solidFill>
              <a:latin typeface="Open Sans"/>
              <a:ea typeface="Open Sans"/>
              <a:cs typeface="Open Sans"/>
              <a:sym typeface="Open Sans"/>
            </a:endParaRPr>
          </a:p>
        </p:txBody>
      </p:sp>
      <p:sp>
        <p:nvSpPr>
          <p:cNvPr id="650" name="Google Shape;650;p39"/>
          <p:cNvSpPr txBox="1"/>
          <p:nvPr/>
        </p:nvSpPr>
        <p:spPr>
          <a:xfrm>
            <a:off x="-587150" y="3147175"/>
            <a:ext cx="676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40"/>
          <p:cNvSpPr txBox="1"/>
          <p:nvPr/>
        </p:nvSpPr>
        <p:spPr>
          <a:xfrm>
            <a:off x="2070750" y="498075"/>
            <a:ext cx="5002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55E61"/>
                </a:solidFill>
                <a:latin typeface="Lato"/>
                <a:ea typeface="Lato"/>
                <a:cs typeface="Lato"/>
                <a:sym typeface="Lato"/>
              </a:rPr>
              <a:t>Process Flow for Counselling Sessions </a:t>
            </a:r>
            <a:endParaRPr sz="2200">
              <a:solidFill>
                <a:srgbClr val="F55E61"/>
              </a:solidFill>
              <a:latin typeface="Lato"/>
              <a:ea typeface="Lato"/>
              <a:cs typeface="Lato"/>
              <a:sym typeface="Lato"/>
            </a:endParaRPr>
          </a:p>
        </p:txBody>
      </p:sp>
      <p:sp>
        <p:nvSpPr>
          <p:cNvPr id="656" name="Google Shape;656;p40"/>
          <p:cNvSpPr txBox="1"/>
          <p:nvPr/>
        </p:nvSpPr>
        <p:spPr>
          <a:xfrm>
            <a:off x="375750" y="1486550"/>
            <a:ext cx="157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Sign the Informed Consent form</a:t>
            </a:r>
            <a:endParaRPr>
              <a:solidFill>
                <a:schemeClr val="lt1"/>
              </a:solidFill>
              <a:latin typeface="Lato"/>
              <a:ea typeface="Lato"/>
              <a:cs typeface="Lato"/>
              <a:sym typeface="Lato"/>
            </a:endParaRPr>
          </a:p>
        </p:txBody>
      </p:sp>
      <p:sp>
        <p:nvSpPr>
          <p:cNvPr id="657" name="Google Shape;657;p40"/>
          <p:cNvSpPr/>
          <p:nvPr/>
        </p:nvSpPr>
        <p:spPr>
          <a:xfrm>
            <a:off x="2066525" y="1726250"/>
            <a:ext cx="704700" cy="209700"/>
          </a:xfrm>
          <a:prstGeom prst="rightArrow">
            <a:avLst>
              <a:gd fmla="val 45977" name="adj1"/>
              <a:gd fmla="val 55778"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0"/>
          <p:cNvSpPr txBox="1"/>
          <p:nvPr/>
        </p:nvSpPr>
        <p:spPr>
          <a:xfrm>
            <a:off x="2771225" y="1486550"/>
            <a:ext cx="2548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Reach out  to rithika.h@accionlabs.com</a:t>
            </a:r>
            <a:endParaRPr>
              <a:solidFill>
                <a:schemeClr val="lt1"/>
              </a:solidFill>
              <a:latin typeface="Lato"/>
              <a:ea typeface="Lato"/>
              <a:cs typeface="Lato"/>
              <a:sym typeface="Lato"/>
            </a:endParaRPr>
          </a:p>
          <a:p>
            <a:pPr indent="0" lvl="0" marL="0" rtl="0" algn="ctr">
              <a:spcBef>
                <a:spcPts val="0"/>
              </a:spcBef>
              <a:spcAft>
                <a:spcPts val="0"/>
              </a:spcAft>
              <a:buNone/>
            </a:pPr>
            <a:r>
              <a:t/>
            </a:r>
            <a:endParaRPr>
              <a:solidFill>
                <a:schemeClr val="lt1"/>
              </a:solidFill>
              <a:latin typeface="Lato"/>
              <a:ea typeface="Lato"/>
              <a:cs typeface="Lato"/>
              <a:sym typeface="Lato"/>
            </a:endParaRPr>
          </a:p>
        </p:txBody>
      </p:sp>
      <p:sp>
        <p:nvSpPr>
          <p:cNvPr id="659" name="Google Shape;659;p40"/>
          <p:cNvSpPr/>
          <p:nvPr/>
        </p:nvSpPr>
        <p:spPr>
          <a:xfrm>
            <a:off x="5201700" y="1726250"/>
            <a:ext cx="704700" cy="209700"/>
          </a:xfrm>
          <a:prstGeom prst="rightArrow">
            <a:avLst>
              <a:gd fmla="val 45977" name="adj1"/>
              <a:gd fmla="val 55778"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0"/>
          <p:cNvSpPr txBox="1"/>
          <p:nvPr/>
        </p:nvSpPr>
        <p:spPr>
          <a:xfrm>
            <a:off x="6071200" y="1679275"/>
            <a:ext cx="22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661" name="Google Shape;661;p40"/>
          <p:cNvSpPr txBox="1"/>
          <p:nvPr/>
        </p:nvSpPr>
        <p:spPr>
          <a:xfrm>
            <a:off x="5789000" y="1594400"/>
            <a:ext cx="2548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Session commencement </a:t>
            </a:r>
            <a:endParaRPr>
              <a:solidFill>
                <a:schemeClr val="lt1"/>
              </a:solidFill>
              <a:latin typeface="Lato"/>
              <a:ea typeface="Lato"/>
              <a:cs typeface="Lato"/>
              <a:sym typeface="Lato"/>
            </a:endParaRPr>
          </a:p>
          <a:p>
            <a:pPr indent="0" lvl="0" marL="0" rtl="0" algn="ctr">
              <a:spcBef>
                <a:spcPts val="0"/>
              </a:spcBef>
              <a:spcAft>
                <a:spcPts val="0"/>
              </a:spcAft>
              <a:buNone/>
            </a:pPr>
            <a:r>
              <a:t/>
            </a:r>
            <a:endParaRPr>
              <a:solidFill>
                <a:schemeClr val="lt1"/>
              </a:solidFill>
              <a:latin typeface="Lato"/>
              <a:ea typeface="Lato"/>
              <a:cs typeface="Lato"/>
              <a:sym typeface="Lato"/>
            </a:endParaRPr>
          </a:p>
        </p:txBody>
      </p:sp>
      <p:sp>
        <p:nvSpPr>
          <p:cNvPr id="662" name="Google Shape;662;p40"/>
          <p:cNvSpPr/>
          <p:nvPr/>
        </p:nvSpPr>
        <p:spPr>
          <a:xfrm rot="5400000">
            <a:off x="6822706" y="2183455"/>
            <a:ext cx="704700" cy="209700"/>
          </a:xfrm>
          <a:prstGeom prst="rightArrow">
            <a:avLst>
              <a:gd fmla="val 45977" name="adj1"/>
              <a:gd fmla="val 55778"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0"/>
          <p:cNvSpPr txBox="1"/>
          <p:nvPr/>
        </p:nvSpPr>
        <p:spPr>
          <a:xfrm>
            <a:off x="6212125" y="2783125"/>
            <a:ext cx="1926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Receive post session summary</a:t>
            </a:r>
            <a:endParaRPr>
              <a:solidFill>
                <a:schemeClr val="lt1"/>
              </a:solidFill>
              <a:latin typeface="Lato"/>
              <a:ea typeface="Lato"/>
              <a:cs typeface="Lato"/>
              <a:sym typeface="Lato"/>
            </a:endParaRPr>
          </a:p>
        </p:txBody>
      </p:sp>
      <p:sp>
        <p:nvSpPr>
          <p:cNvPr id="664" name="Google Shape;664;p40"/>
          <p:cNvSpPr/>
          <p:nvPr/>
        </p:nvSpPr>
        <p:spPr>
          <a:xfrm flipH="1">
            <a:off x="5201675" y="2909700"/>
            <a:ext cx="704700" cy="209700"/>
          </a:xfrm>
          <a:prstGeom prst="rightArrow">
            <a:avLst>
              <a:gd fmla="val 41512" name="adj1"/>
              <a:gd fmla="val 55778"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txBox="1"/>
          <p:nvPr/>
        </p:nvSpPr>
        <p:spPr>
          <a:xfrm>
            <a:off x="3000275" y="2706750"/>
            <a:ext cx="2090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Receive Post session Guidelines </a:t>
            </a:r>
            <a:endParaRPr>
              <a:solidFill>
                <a:schemeClr val="lt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pic>
        <p:nvPicPr>
          <p:cNvPr id="670" name="Google Shape;670;p41"/>
          <p:cNvPicPr preferRelativeResize="0"/>
          <p:nvPr/>
        </p:nvPicPr>
        <p:blipFill rotWithShape="1">
          <a:blip r:embed="rId3">
            <a:alphaModFix/>
          </a:blip>
          <a:srcRect b="15403" l="28996" r="33753" t="15396"/>
          <a:stretch/>
        </p:blipFill>
        <p:spPr>
          <a:xfrm>
            <a:off x="748838" y="610650"/>
            <a:ext cx="3665374" cy="3828250"/>
          </a:xfrm>
          <a:prstGeom prst="rect">
            <a:avLst/>
          </a:prstGeom>
          <a:noFill/>
          <a:ln>
            <a:noFill/>
          </a:ln>
        </p:spPr>
      </p:pic>
      <p:pic>
        <p:nvPicPr>
          <p:cNvPr id="671" name="Google Shape;671;p41"/>
          <p:cNvPicPr preferRelativeResize="0"/>
          <p:nvPr/>
        </p:nvPicPr>
        <p:blipFill rotWithShape="1">
          <a:blip r:embed="rId4">
            <a:alphaModFix/>
          </a:blip>
          <a:srcRect b="9633" l="26834" r="33580" t="16826"/>
          <a:stretch/>
        </p:blipFill>
        <p:spPr>
          <a:xfrm>
            <a:off x="4729788" y="610650"/>
            <a:ext cx="3665374" cy="382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97500" y="11103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400"/>
              <a:t>We are an innovation engineering company committed to help transform customer’s business using emerging technologies. We are engineers, designers, thinkers, product managers, problem solvers, and more. We are bound by our commitment to help teams succeed by our culture of innovation.</a:t>
            </a:r>
            <a:endParaRPr sz="1400"/>
          </a:p>
          <a:p>
            <a:pPr indent="0" lvl="0" marL="0" rtl="0" algn="l">
              <a:spcBef>
                <a:spcPts val="1200"/>
              </a:spcBef>
              <a:spcAft>
                <a:spcPts val="0"/>
              </a:spcAft>
              <a:buNone/>
            </a:pPr>
            <a:r>
              <a:rPr lang="en" sz="1400"/>
              <a:t>Our prime customers come from various domains like Hi-Tech, Healthcare, eCommerce, Fintech, Media &amp; Entertainment and many more.</a:t>
            </a:r>
            <a:endParaRPr sz="1400"/>
          </a:p>
          <a:p>
            <a:pPr indent="0" lvl="0" marL="0" rtl="0" algn="l">
              <a:spcBef>
                <a:spcPts val="1200"/>
              </a:spcBef>
              <a:spcAft>
                <a:spcPts val="0"/>
              </a:spcAft>
              <a:buNone/>
            </a:pPr>
            <a:r>
              <a:rPr lang="en" sz="1400"/>
              <a:t>Our 11 years journey has been exciting wherein we have been recognised on various platforms and magazines. The Accion group CEO was featured in Business Intelligence Group magazine and was awarded 2021 Stratus Award for Cloud Computing in their annual business award program.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43"/>
          <p:cNvSpPr txBox="1"/>
          <p:nvPr/>
        </p:nvSpPr>
        <p:spPr>
          <a:xfrm>
            <a:off x="521650" y="1954025"/>
            <a:ext cx="8043300" cy="1861800"/>
          </a:xfrm>
          <a:prstGeom prst="rect">
            <a:avLst/>
          </a:prstGeom>
          <a:noFill/>
          <a:ln>
            <a:noFill/>
          </a:ln>
        </p:spPr>
        <p:txBody>
          <a:bodyPr anchorCtr="0" anchor="t" bIns="91425" lIns="91425" spcFirstLastPara="1" rIns="91425" wrap="square" tIns="91425">
            <a:noAutofit/>
          </a:bodyPr>
          <a:lstStyle/>
          <a:p>
            <a:pPr indent="-292100" lvl="0" marL="457200" rtl="0" algn="just">
              <a:lnSpc>
                <a:spcPct val="115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The scope of this budget ranges from individual reward intended for motivation, to Annual events like annual gift and AccionNite. Also includes Wellness Events, RnR, Fun Event &amp; Festival Celebrations.</a:t>
            </a:r>
            <a:endParaRPr sz="1000">
              <a:solidFill>
                <a:schemeClr val="lt1"/>
              </a:solidFill>
              <a:latin typeface="Questrial"/>
              <a:ea typeface="Questrial"/>
              <a:cs typeface="Questrial"/>
              <a:sym typeface="Questrial"/>
            </a:endParaRPr>
          </a:p>
          <a:p>
            <a:pPr indent="-292100" lvl="0" marL="457200" rtl="0" algn="just">
              <a:lnSpc>
                <a:spcPct val="115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The Delivery Leaders  have an access to an amount of Rs. 500/- per person per quarter each calendar year.</a:t>
            </a:r>
            <a:endParaRPr sz="1000">
              <a:solidFill>
                <a:schemeClr val="lt1"/>
              </a:solidFill>
              <a:latin typeface="Questrial"/>
              <a:ea typeface="Questrial"/>
              <a:cs typeface="Questrial"/>
              <a:sym typeface="Questrial"/>
            </a:endParaRPr>
          </a:p>
          <a:p>
            <a:pPr indent="-292100" lvl="0" marL="457200" rtl="0" algn="just">
              <a:lnSpc>
                <a:spcPct val="115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This amount could be used for various motivational/engagement activities for the team or individual.</a:t>
            </a:r>
            <a:endParaRPr sz="1000">
              <a:solidFill>
                <a:schemeClr val="lt1"/>
              </a:solidFill>
              <a:latin typeface="Questrial"/>
              <a:ea typeface="Questrial"/>
              <a:cs typeface="Questrial"/>
              <a:sym typeface="Questrial"/>
            </a:endParaRPr>
          </a:p>
          <a:p>
            <a:pPr indent="-292100" lvl="0" marL="457200" rtl="0" algn="just">
              <a:lnSpc>
                <a:spcPct val="115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Few examples like: Team lunch, Team outing, Team gift etc.</a:t>
            </a:r>
            <a:endParaRPr sz="1000">
              <a:solidFill>
                <a:schemeClr val="lt1"/>
              </a:solidFill>
              <a:latin typeface="Questrial"/>
              <a:ea typeface="Questrial"/>
              <a:cs typeface="Questrial"/>
              <a:sym typeface="Questrial"/>
            </a:endParaRPr>
          </a:p>
          <a:p>
            <a:pPr indent="-292100" lvl="0" marL="457200" rtl="0" algn="just">
              <a:lnSpc>
                <a:spcPct val="115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Delivery leaders have the freedom to creatively utilise the collective budget in any manner they deem fit &amp; if they intend to reward a set of individuals for their good work, out of box thinking, team spirit, wow customer experience, key players etc, can adjust the team’s budget to purpose the same. </a:t>
            </a:r>
            <a:endParaRPr sz="1000">
              <a:solidFill>
                <a:schemeClr val="lt1"/>
              </a:solidFill>
              <a:latin typeface="Questrial"/>
              <a:ea typeface="Questrial"/>
              <a:cs typeface="Questrial"/>
              <a:sym typeface="Questrial"/>
            </a:endParaRPr>
          </a:p>
          <a:p>
            <a:pPr indent="-292100" lvl="0" marL="457200" rtl="0" algn="just">
              <a:lnSpc>
                <a:spcPct val="115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An additional budget of approx 2000/- per person will be budgeted for engagement/motivation which will be in the form of Annual Day &amp; Annual Gift to be managed at the org-level.</a:t>
            </a:r>
            <a:endParaRPr sz="1000">
              <a:solidFill>
                <a:schemeClr val="lt1"/>
              </a:solidFill>
              <a:latin typeface="Questrial"/>
              <a:ea typeface="Questrial"/>
              <a:cs typeface="Questrial"/>
              <a:sym typeface="Questrial"/>
            </a:endParaRPr>
          </a:p>
        </p:txBody>
      </p:sp>
      <p:sp>
        <p:nvSpPr>
          <p:cNvPr id="681" name="Google Shape;681;p43"/>
          <p:cNvSpPr txBox="1"/>
          <p:nvPr/>
        </p:nvSpPr>
        <p:spPr>
          <a:xfrm>
            <a:off x="6358200" y="983200"/>
            <a:ext cx="2388900" cy="949200"/>
          </a:xfrm>
          <a:prstGeom prst="rect">
            <a:avLst/>
          </a:prstGeom>
          <a:noFill/>
          <a:ln>
            <a:noFill/>
          </a:ln>
        </p:spPr>
        <p:txBody>
          <a:bodyPr anchorCtr="0" anchor="t" bIns="91425" lIns="91425" spcFirstLastPara="1" rIns="91425" wrap="square" tIns="91425">
            <a:noAutofit/>
          </a:bodyPr>
          <a:lstStyle/>
          <a:p>
            <a:pPr indent="-177800" lvl="0" marL="171450" marR="0" rtl="0" algn="l">
              <a:lnSpc>
                <a:spcPct val="100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This policy is applicable to all employees who are part of India geo. </a:t>
            </a:r>
            <a:endParaRPr sz="1000">
              <a:solidFill>
                <a:schemeClr val="lt1"/>
              </a:solidFill>
              <a:latin typeface="Questrial"/>
              <a:ea typeface="Questrial"/>
              <a:cs typeface="Questrial"/>
              <a:sym typeface="Questrial"/>
            </a:endParaRPr>
          </a:p>
          <a:p>
            <a:pPr indent="0" lvl="0" marL="457200" rtl="0" algn="l">
              <a:spcBef>
                <a:spcPts val="0"/>
              </a:spcBef>
              <a:spcAft>
                <a:spcPts val="0"/>
              </a:spcAft>
              <a:buNone/>
            </a:pPr>
            <a:r>
              <a:t/>
            </a:r>
            <a:endParaRPr sz="1000">
              <a:solidFill>
                <a:schemeClr val="lt1"/>
              </a:solidFill>
              <a:latin typeface="Questrial"/>
              <a:ea typeface="Questrial"/>
              <a:cs typeface="Questrial"/>
              <a:sym typeface="Questrial"/>
            </a:endParaRPr>
          </a:p>
        </p:txBody>
      </p:sp>
      <p:sp>
        <p:nvSpPr>
          <p:cNvPr id="682" name="Google Shape;682;p43"/>
          <p:cNvSpPr txBox="1"/>
          <p:nvPr/>
        </p:nvSpPr>
        <p:spPr>
          <a:xfrm>
            <a:off x="6745467" y="660250"/>
            <a:ext cx="1001400" cy="34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latin typeface="Questrial"/>
                <a:ea typeface="Questrial"/>
                <a:cs typeface="Questrial"/>
                <a:sym typeface="Questrial"/>
              </a:rPr>
              <a:t>SCOPE</a:t>
            </a:r>
            <a:endParaRPr>
              <a:solidFill>
                <a:schemeClr val="lt1"/>
              </a:solidFill>
              <a:latin typeface="Questrial"/>
              <a:ea typeface="Questrial"/>
              <a:cs typeface="Questrial"/>
              <a:sym typeface="Questrial"/>
            </a:endParaRPr>
          </a:p>
        </p:txBody>
      </p:sp>
      <p:cxnSp>
        <p:nvCxnSpPr>
          <p:cNvPr id="683" name="Google Shape;683;p43"/>
          <p:cNvCxnSpPr/>
          <p:nvPr/>
        </p:nvCxnSpPr>
        <p:spPr>
          <a:xfrm flipH="1" rot="10800000">
            <a:off x="297689" y="676301"/>
            <a:ext cx="8681100" cy="33300"/>
          </a:xfrm>
          <a:prstGeom prst="straightConnector1">
            <a:avLst/>
          </a:prstGeom>
          <a:noFill/>
          <a:ln cap="flat" cmpd="sng" w="9525">
            <a:solidFill>
              <a:srgbClr val="595959"/>
            </a:solidFill>
            <a:prstDash val="dash"/>
            <a:round/>
            <a:headEnd len="med" w="med" type="none"/>
            <a:tailEnd len="med" w="med" type="none"/>
          </a:ln>
        </p:spPr>
      </p:cxnSp>
      <p:sp>
        <p:nvSpPr>
          <p:cNvPr id="684" name="Google Shape;684;p43"/>
          <p:cNvSpPr txBox="1"/>
          <p:nvPr/>
        </p:nvSpPr>
        <p:spPr>
          <a:xfrm>
            <a:off x="457200" y="928750"/>
            <a:ext cx="2950500" cy="1058100"/>
          </a:xfrm>
          <a:prstGeom prst="rect">
            <a:avLst/>
          </a:prstGeom>
          <a:noFill/>
          <a:ln>
            <a:noFill/>
          </a:ln>
        </p:spPr>
        <p:txBody>
          <a:bodyPr anchorCtr="0" anchor="t" bIns="91425" lIns="91425" spcFirstLastPara="1" rIns="91425" wrap="square" tIns="91425">
            <a:noAutofit/>
          </a:bodyPr>
          <a:lstStyle/>
          <a:p>
            <a:pPr indent="0" lvl="0" marL="171450" rtl="0" algn="l">
              <a:lnSpc>
                <a:spcPct val="115000"/>
              </a:lnSpc>
              <a:spcBef>
                <a:spcPts val="0"/>
              </a:spcBef>
              <a:spcAft>
                <a:spcPts val="0"/>
              </a:spcAft>
              <a:buNone/>
            </a:pPr>
            <a:r>
              <a:rPr lang="en" sz="1000">
                <a:solidFill>
                  <a:schemeClr val="lt1"/>
                </a:solidFill>
                <a:latin typeface="Questrial"/>
                <a:ea typeface="Questrial"/>
                <a:cs typeface="Questrial"/>
                <a:sym typeface="Questrial"/>
              </a:rPr>
              <a:t>Team Engagement Budget is the defined amount which can be utilized by the Delivery Leader  for the purpose of team building/recreational activities/individual or team motivation.</a:t>
            </a:r>
            <a:endParaRPr sz="1000">
              <a:solidFill>
                <a:schemeClr val="lt1"/>
              </a:solidFill>
              <a:latin typeface="Questrial"/>
              <a:ea typeface="Questrial"/>
              <a:cs typeface="Questrial"/>
              <a:sym typeface="Questrial"/>
            </a:endParaRPr>
          </a:p>
        </p:txBody>
      </p:sp>
      <p:sp>
        <p:nvSpPr>
          <p:cNvPr id="685" name="Google Shape;685;p43"/>
          <p:cNvSpPr txBox="1"/>
          <p:nvPr/>
        </p:nvSpPr>
        <p:spPr>
          <a:xfrm>
            <a:off x="668425" y="660250"/>
            <a:ext cx="15837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Questrial"/>
                <a:ea typeface="Questrial"/>
                <a:cs typeface="Questrial"/>
                <a:sym typeface="Questrial"/>
              </a:rPr>
              <a:t>DESCRIPTION</a:t>
            </a:r>
            <a:endParaRPr>
              <a:solidFill>
                <a:schemeClr val="lt1"/>
              </a:solidFill>
              <a:latin typeface="Questrial"/>
              <a:ea typeface="Questrial"/>
              <a:cs typeface="Questrial"/>
              <a:sym typeface="Questrial"/>
            </a:endParaRPr>
          </a:p>
        </p:txBody>
      </p:sp>
      <p:sp>
        <p:nvSpPr>
          <p:cNvPr id="686" name="Google Shape;686;p43"/>
          <p:cNvSpPr txBox="1"/>
          <p:nvPr/>
        </p:nvSpPr>
        <p:spPr>
          <a:xfrm>
            <a:off x="3407700" y="928750"/>
            <a:ext cx="2950500" cy="1058100"/>
          </a:xfrm>
          <a:prstGeom prst="rect">
            <a:avLst/>
          </a:prstGeom>
          <a:noFill/>
          <a:ln>
            <a:noFill/>
          </a:ln>
        </p:spPr>
        <p:txBody>
          <a:bodyPr anchorCtr="0" anchor="t" bIns="91425" lIns="91425" spcFirstLastPara="1" rIns="91425" wrap="square" tIns="91425">
            <a:noAutofit/>
          </a:bodyPr>
          <a:lstStyle/>
          <a:p>
            <a:pPr indent="-177800" lvl="0" marL="171450" marR="0" rtl="0" algn="l">
              <a:lnSpc>
                <a:spcPct val="115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To give clarity on the team engagement budget to the Delivery Leaders.</a:t>
            </a:r>
            <a:endParaRPr sz="1000">
              <a:solidFill>
                <a:schemeClr val="lt1"/>
              </a:solidFill>
              <a:latin typeface="Questrial"/>
              <a:ea typeface="Questrial"/>
              <a:cs typeface="Questrial"/>
              <a:sym typeface="Questrial"/>
            </a:endParaRPr>
          </a:p>
          <a:p>
            <a:pPr indent="-177800" lvl="0" marL="171450" marR="0" rtl="0" algn="l">
              <a:lnSpc>
                <a:spcPct val="115000"/>
              </a:lnSpc>
              <a:spcBef>
                <a:spcPts val="0"/>
              </a:spcBef>
              <a:spcAft>
                <a:spcPts val="0"/>
              </a:spcAft>
              <a:buClr>
                <a:schemeClr val="lt1"/>
              </a:buClr>
              <a:buSzPts val="1000"/>
              <a:buFont typeface="Questrial"/>
              <a:buChar char="➔"/>
            </a:pPr>
            <a:r>
              <a:rPr lang="en" sz="1000">
                <a:solidFill>
                  <a:schemeClr val="lt1"/>
                </a:solidFill>
                <a:latin typeface="Questrial"/>
                <a:ea typeface="Questrial"/>
                <a:cs typeface="Questrial"/>
                <a:sym typeface="Questrial"/>
              </a:rPr>
              <a:t>To ensure optimal utilization of the engagement budget within appropriate regulations.</a:t>
            </a:r>
            <a:endParaRPr sz="1000">
              <a:solidFill>
                <a:schemeClr val="lt1"/>
              </a:solidFill>
              <a:latin typeface="Questrial"/>
              <a:ea typeface="Questrial"/>
              <a:cs typeface="Questrial"/>
              <a:sym typeface="Questrial"/>
            </a:endParaRPr>
          </a:p>
        </p:txBody>
      </p:sp>
      <p:sp>
        <p:nvSpPr>
          <p:cNvPr id="687" name="Google Shape;687;p43"/>
          <p:cNvSpPr txBox="1"/>
          <p:nvPr/>
        </p:nvSpPr>
        <p:spPr>
          <a:xfrm>
            <a:off x="3768877" y="660250"/>
            <a:ext cx="12072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Questrial"/>
                <a:ea typeface="Questrial"/>
                <a:cs typeface="Questrial"/>
                <a:sym typeface="Questrial"/>
              </a:rPr>
              <a:t>OBJECTIVE</a:t>
            </a:r>
            <a:endParaRPr>
              <a:solidFill>
                <a:schemeClr val="lt1"/>
              </a:solidFill>
              <a:latin typeface="Questrial"/>
              <a:ea typeface="Questrial"/>
              <a:cs typeface="Questrial"/>
              <a:sym typeface="Questrial"/>
            </a:endParaRPr>
          </a:p>
        </p:txBody>
      </p:sp>
      <p:sp>
        <p:nvSpPr>
          <p:cNvPr id="688" name="Google Shape;688;p43"/>
          <p:cNvSpPr/>
          <p:nvPr/>
        </p:nvSpPr>
        <p:spPr>
          <a:xfrm>
            <a:off x="3566583" y="4123273"/>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689" name="Google Shape;689;p43"/>
          <p:cNvSpPr/>
          <p:nvPr/>
        </p:nvSpPr>
        <p:spPr>
          <a:xfrm>
            <a:off x="1803645" y="4123273"/>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690" name="Google Shape;690;p43"/>
          <p:cNvSpPr/>
          <p:nvPr/>
        </p:nvSpPr>
        <p:spPr>
          <a:xfrm>
            <a:off x="6962683" y="4123273"/>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691" name="Google Shape;691;p43"/>
          <p:cNvSpPr txBox="1"/>
          <p:nvPr/>
        </p:nvSpPr>
        <p:spPr>
          <a:xfrm>
            <a:off x="441081" y="4123263"/>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INR 500/- per Quarter per Team Member</a:t>
            </a:r>
            <a:endParaRPr b="1" sz="800">
              <a:solidFill>
                <a:schemeClr val="lt1"/>
              </a:solidFill>
              <a:latin typeface="Lato"/>
              <a:ea typeface="Lato"/>
              <a:cs typeface="Lato"/>
              <a:sym typeface="Lato"/>
            </a:endParaRPr>
          </a:p>
        </p:txBody>
      </p:sp>
      <p:sp>
        <p:nvSpPr>
          <p:cNvPr id="692" name="Google Shape;692;p43"/>
          <p:cNvSpPr txBox="1"/>
          <p:nvPr/>
        </p:nvSpPr>
        <p:spPr>
          <a:xfrm>
            <a:off x="2177150" y="4123275"/>
            <a:ext cx="1266600" cy="3618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DM  raise reimbursement</a:t>
            </a:r>
            <a:endParaRPr b="1" sz="800">
              <a:solidFill>
                <a:schemeClr val="lt1"/>
              </a:solidFill>
              <a:latin typeface="Lato"/>
              <a:ea typeface="Lato"/>
              <a:cs typeface="Lato"/>
              <a:sym typeface="Lato"/>
            </a:endParaRPr>
          </a:p>
        </p:txBody>
      </p:sp>
      <p:sp>
        <p:nvSpPr>
          <p:cNvPr id="693" name="Google Shape;693;p43"/>
          <p:cNvSpPr txBox="1"/>
          <p:nvPr/>
        </p:nvSpPr>
        <p:spPr>
          <a:xfrm>
            <a:off x="5634075" y="4123274"/>
            <a:ext cx="1266600" cy="344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Finance/Accounts approve</a:t>
            </a:r>
            <a:endParaRPr b="1" sz="800">
              <a:solidFill>
                <a:schemeClr val="lt1"/>
              </a:solidFill>
              <a:latin typeface="Lato"/>
              <a:ea typeface="Lato"/>
              <a:cs typeface="Lato"/>
              <a:sym typeface="Lato"/>
            </a:endParaRPr>
          </a:p>
        </p:txBody>
      </p:sp>
      <p:sp>
        <p:nvSpPr>
          <p:cNvPr id="694" name="Google Shape;694;p43"/>
          <p:cNvSpPr txBox="1"/>
          <p:nvPr/>
        </p:nvSpPr>
        <p:spPr>
          <a:xfrm>
            <a:off x="7307374" y="4123275"/>
            <a:ext cx="1381500" cy="2991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Reimbursement credited with salary</a:t>
            </a:r>
            <a:endParaRPr b="1" sz="800">
              <a:solidFill>
                <a:schemeClr val="lt1"/>
              </a:solidFill>
              <a:latin typeface="Lato"/>
              <a:ea typeface="Lato"/>
              <a:cs typeface="Lato"/>
              <a:sym typeface="Lato"/>
            </a:endParaRPr>
          </a:p>
        </p:txBody>
      </p:sp>
      <p:cxnSp>
        <p:nvCxnSpPr>
          <p:cNvPr id="695" name="Google Shape;695;p43"/>
          <p:cNvCxnSpPr/>
          <p:nvPr/>
        </p:nvCxnSpPr>
        <p:spPr>
          <a:xfrm flipH="1" rot="10800000">
            <a:off x="297689" y="3952901"/>
            <a:ext cx="8681100" cy="33300"/>
          </a:xfrm>
          <a:prstGeom prst="straightConnector1">
            <a:avLst/>
          </a:prstGeom>
          <a:noFill/>
          <a:ln cap="flat" cmpd="sng" w="9525">
            <a:solidFill>
              <a:srgbClr val="595959"/>
            </a:solidFill>
            <a:prstDash val="dash"/>
            <a:round/>
            <a:headEnd len="med" w="med" type="none"/>
            <a:tailEnd len="med" w="med" type="none"/>
          </a:ln>
        </p:spPr>
      </p:cxnSp>
      <p:sp>
        <p:nvSpPr>
          <p:cNvPr id="696" name="Google Shape;696;p43"/>
          <p:cNvSpPr txBox="1"/>
          <p:nvPr/>
        </p:nvSpPr>
        <p:spPr>
          <a:xfrm>
            <a:off x="1076450" y="310750"/>
            <a:ext cx="4706700" cy="3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Montserrat"/>
                <a:ea typeface="Montserrat"/>
                <a:cs typeface="Montserrat"/>
                <a:sym typeface="Montserrat"/>
              </a:rPr>
              <a:t>TEAM ENGAGEMENT BUDGET - GUIDELINES</a:t>
            </a:r>
            <a:endParaRPr sz="1200">
              <a:solidFill>
                <a:schemeClr val="lt1"/>
              </a:solidFill>
              <a:latin typeface="Montserrat"/>
              <a:ea typeface="Montserrat"/>
              <a:cs typeface="Montserrat"/>
              <a:sym typeface="Montserrat"/>
            </a:endParaRPr>
          </a:p>
        </p:txBody>
      </p:sp>
      <p:sp>
        <p:nvSpPr>
          <p:cNvPr id="697" name="Google Shape;697;p43"/>
          <p:cNvSpPr txBox="1"/>
          <p:nvPr/>
        </p:nvSpPr>
        <p:spPr>
          <a:xfrm>
            <a:off x="3968875" y="4123275"/>
            <a:ext cx="1207200" cy="3447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Reimbursement</a:t>
            </a:r>
            <a:r>
              <a:rPr b="1" lang="en" sz="800">
                <a:solidFill>
                  <a:schemeClr val="lt1"/>
                </a:solidFill>
                <a:latin typeface="Lato"/>
                <a:ea typeface="Lato"/>
                <a:cs typeface="Lato"/>
                <a:sym typeface="Lato"/>
              </a:rPr>
              <a:t> request moves to DD for Approval</a:t>
            </a:r>
            <a:endParaRPr b="1" sz="800">
              <a:solidFill>
                <a:schemeClr val="lt1"/>
              </a:solidFill>
              <a:latin typeface="Lato"/>
              <a:ea typeface="Lato"/>
              <a:cs typeface="Lato"/>
              <a:sym typeface="Lato"/>
            </a:endParaRPr>
          </a:p>
        </p:txBody>
      </p:sp>
      <p:sp>
        <p:nvSpPr>
          <p:cNvPr id="698" name="Google Shape;698;p43"/>
          <p:cNvSpPr/>
          <p:nvPr/>
        </p:nvSpPr>
        <p:spPr>
          <a:xfrm>
            <a:off x="5232733" y="4123273"/>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graphicFrame>
        <p:nvGraphicFramePr>
          <p:cNvPr id="715" name="Google Shape;715;p47"/>
          <p:cNvGraphicFramePr/>
          <p:nvPr/>
        </p:nvGraphicFramePr>
        <p:xfrm>
          <a:off x="174625" y="-129600"/>
          <a:ext cx="3000000" cy="3000000"/>
        </p:xfrm>
        <a:graphic>
          <a:graphicData uri="http://schemas.openxmlformats.org/drawingml/2006/table">
            <a:tbl>
              <a:tblPr>
                <a:noFill/>
                <a:tableStyleId>{5D2DF74A-F01A-4E32-9061-441D22632A91}</a:tableStyleId>
              </a:tblPr>
              <a:tblGrid>
                <a:gridCol w="2200075"/>
                <a:gridCol w="3403100"/>
                <a:gridCol w="3550350"/>
              </a:tblGrid>
              <a:tr h="354075">
                <a:tc rowSpan="3">
                  <a:txBody>
                    <a:bodyPr/>
                    <a:lstStyle/>
                    <a:p>
                      <a:pPr indent="0" lvl="0" marL="0" rtl="0" algn="l">
                        <a:lnSpc>
                          <a:spcPct val="100000"/>
                        </a:lnSpc>
                        <a:spcBef>
                          <a:spcPts val="0"/>
                        </a:spcBef>
                        <a:spcAft>
                          <a:spcPts val="0"/>
                        </a:spcAft>
                        <a:buNone/>
                      </a:pPr>
                      <a:r>
                        <a:rPr b="1" lang="en" sz="1100">
                          <a:solidFill>
                            <a:schemeClr val="lt1"/>
                          </a:solidFill>
                          <a:latin typeface="Calibri"/>
                          <a:ea typeface="Calibri"/>
                          <a:cs typeface="Calibri"/>
                          <a:sym typeface="Calibri"/>
                        </a:rPr>
                        <a:t>HR Discussion</a:t>
                      </a:r>
                      <a:endParaRPr b="1" sz="11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lt1"/>
                          </a:solidFill>
                          <a:latin typeface="Calibri"/>
                          <a:ea typeface="Calibri"/>
                          <a:cs typeface="Calibri"/>
                          <a:sym typeface="Calibri"/>
                        </a:rPr>
                        <a:t>Risks assessment, attitude, competencies based eval</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rowSpan="3">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24 Hours from the HR Interview Request Sent.</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5050">
                <a:tc vMerge="1"/>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Culture, AccionPitch, Learning, Tech &amp; innovation</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vMerge="1"/>
              </a:tr>
              <a:tr h="335050">
                <a:tc vMerge="1"/>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CTC Negotiation</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vMerge="1"/>
              </a:tr>
              <a:tr h="335050">
                <a:tc rowSpan="3">
                  <a:txBody>
                    <a:bodyPr/>
                    <a:lstStyle/>
                    <a:p>
                      <a:pPr indent="0" lvl="0" marL="0" rtl="0" algn="l">
                        <a:lnSpc>
                          <a:spcPct val="100000"/>
                        </a:lnSpc>
                        <a:spcBef>
                          <a:spcPts val="0"/>
                        </a:spcBef>
                        <a:spcAft>
                          <a:spcPts val="0"/>
                        </a:spcAft>
                        <a:buNone/>
                      </a:pPr>
                      <a:r>
                        <a:rPr b="1" lang="en" sz="1100">
                          <a:solidFill>
                            <a:schemeClr val="lt1"/>
                          </a:solidFill>
                          <a:latin typeface="Calibri"/>
                          <a:ea typeface="Calibri"/>
                          <a:cs typeface="Calibri"/>
                          <a:sym typeface="Calibri"/>
                        </a:rPr>
                        <a:t>Offer</a:t>
                      </a:r>
                      <a:endParaRPr b="1" sz="11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Offer Letter Release</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rowSpan="3">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24 Hours from the HR Interview feed.</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5050">
                <a:tc vMerge="1"/>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Clarification of Queries</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vMerge="1"/>
              </a:tr>
              <a:tr h="335050">
                <a:tc vMerge="1"/>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Acceptance</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vMerge="1"/>
              </a:tr>
              <a:tr h="335050">
                <a:tc rowSpan="4">
                  <a:txBody>
                    <a:bodyPr/>
                    <a:lstStyle/>
                    <a:p>
                      <a:pPr indent="0" lvl="0" marL="0" rtl="0" algn="l">
                        <a:lnSpc>
                          <a:spcPct val="100000"/>
                        </a:lnSpc>
                        <a:spcBef>
                          <a:spcPts val="0"/>
                        </a:spcBef>
                        <a:spcAft>
                          <a:spcPts val="0"/>
                        </a:spcAft>
                        <a:buNone/>
                      </a:pPr>
                      <a:r>
                        <a:rPr b="1" lang="en" sz="1100">
                          <a:solidFill>
                            <a:schemeClr val="lt1"/>
                          </a:solidFill>
                          <a:latin typeface="Calibri"/>
                          <a:ea typeface="Calibri"/>
                          <a:cs typeface="Calibri"/>
                          <a:sym typeface="Calibri"/>
                        </a:rPr>
                        <a:t>Pre-Onboarding</a:t>
                      </a:r>
                      <a:endParaRPr b="1" sz="1100">
                        <a:solidFill>
                          <a:schemeClr val="lt1"/>
                        </a:solidFill>
                        <a:latin typeface="Calibri"/>
                        <a:ea typeface="Calibri"/>
                        <a:cs typeface="Calibri"/>
                        <a:sym typeface="Calibri"/>
                      </a:endParaRPr>
                    </a:p>
                    <a:p>
                      <a:pPr indent="0" lvl="0" marL="0" rtl="0" algn="l">
                        <a:lnSpc>
                          <a:spcPct val="100000"/>
                        </a:lnSpc>
                        <a:spcBef>
                          <a:spcPts val="0"/>
                        </a:spcBef>
                        <a:spcAft>
                          <a:spcPts val="0"/>
                        </a:spcAft>
                        <a:buNone/>
                      </a:pPr>
                      <a:r>
                        <a:rPr i="1" lang="en" sz="1000">
                          <a:solidFill>
                            <a:schemeClr val="lt1"/>
                          </a:solidFill>
                          <a:latin typeface="Calibri"/>
                          <a:ea typeface="Calibri"/>
                          <a:cs typeface="Calibri"/>
                          <a:sym typeface="Calibri"/>
                        </a:rPr>
                        <a:t>(https://docs.google.com/spreadsheets/d/1DgYKNU02bR_8zbcsr9xbsIBb3Wmysk9mQA2XUDbv_bQ/edit#gid=947810602)</a:t>
                      </a:r>
                      <a:endParaRPr i="1"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Pre-Onboarding process</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Immediately after offer acceptance</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87350">
                <a:tc vMerge="1"/>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Sharing of Spectrum, Company Info, Day 1 Agenda</a:t>
                      </a:r>
                      <a:endParaRPr sz="1000">
                        <a:solidFill>
                          <a:schemeClr val="lt1"/>
                        </a:solidFill>
                        <a:latin typeface="Calibri"/>
                        <a:ea typeface="Calibri"/>
                        <a:cs typeface="Calibri"/>
                        <a:sym typeface="Calibri"/>
                      </a:endParaRPr>
                    </a:p>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Event as they happen</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Over the span from acceptance to joining</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5050">
                <a:tc vMerge="1"/>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Connect with the candidate (DM, HR &amp; TA spoc)</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Once in week</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5050">
                <a:tc vMerge="1"/>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Welcome Meet</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Once before joining</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5050">
                <a:tc rowSpan="5">
                  <a:txBody>
                    <a:bodyPr/>
                    <a:lstStyle/>
                    <a:p>
                      <a:pPr indent="0" lvl="0" marL="0" rtl="0" algn="l">
                        <a:lnSpc>
                          <a:spcPct val="100000"/>
                        </a:lnSpc>
                        <a:spcBef>
                          <a:spcPts val="0"/>
                        </a:spcBef>
                        <a:spcAft>
                          <a:spcPts val="0"/>
                        </a:spcAft>
                        <a:buNone/>
                      </a:pPr>
                      <a:r>
                        <a:rPr b="1" lang="en" sz="1100">
                          <a:solidFill>
                            <a:schemeClr val="lt1"/>
                          </a:solidFill>
                          <a:latin typeface="Calibri"/>
                          <a:ea typeface="Calibri"/>
                          <a:cs typeface="Calibri"/>
                          <a:sym typeface="Calibri"/>
                        </a:rPr>
                        <a:t>Onboarding</a:t>
                      </a:r>
                      <a:endParaRPr b="1" sz="11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Documentation &amp; Form Filling</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On the day of joining</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87350">
                <a:tc vMerge="1"/>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Laptop Request/EmpCode/EmailID/BGV initiation</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On the day of joining. Laptop configured and sent out for delivery on the same day. Received based on the location.</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5050">
                <a:tc vMerge="1"/>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Orientation</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On the day of joining</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5050">
                <a:tc vMerge="1"/>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Introduction with the Team</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On the day of joining</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35050">
                <a:tc vMerge="1"/>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Welcome to Accion Call</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On the day of joining</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48"/>
          <p:cNvSpPr txBox="1"/>
          <p:nvPr>
            <p:ph type="title"/>
          </p:nvPr>
        </p:nvSpPr>
        <p:spPr>
          <a:xfrm>
            <a:off x="1297500" y="165150"/>
            <a:ext cx="7038900" cy="350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HR/ Delivery  Sample Questions</a:t>
            </a:r>
            <a:endParaRPr/>
          </a:p>
        </p:txBody>
      </p:sp>
      <p:graphicFrame>
        <p:nvGraphicFramePr>
          <p:cNvPr id="721" name="Google Shape;721;p48"/>
          <p:cNvGraphicFramePr/>
          <p:nvPr/>
        </p:nvGraphicFramePr>
        <p:xfrm>
          <a:off x="152400" y="152400"/>
          <a:ext cx="3000000" cy="3000000"/>
        </p:xfrm>
        <a:graphic>
          <a:graphicData uri="http://schemas.openxmlformats.org/drawingml/2006/table">
            <a:tbl>
              <a:tblPr>
                <a:noFill/>
                <a:tableStyleId>{5D2DF74A-F01A-4E32-9061-441D22632A91}</a:tableStyleId>
              </a:tblPr>
              <a:tblGrid>
                <a:gridCol w="1554375"/>
                <a:gridCol w="7313400"/>
              </a:tblGrid>
              <a:tr h="142875">
                <a:tc>
                  <a:txBody>
                    <a:bodyPr/>
                    <a:lstStyle/>
                    <a:p>
                      <a:pPr indent="0" lvl="0" marL="0" rtl="0" algn="l">
                        <a:lnSpc>
                          <a:spcPct val="115000"/>
                        </a:lnSpc>
                        <a:spcBef>
                          <a:spcPts val="0"/>
                        </a:spcBef>
                        <a:spcAft>
                          <a:spcPts val="0"/>
                        </a:spcAft>
                        <a:buNone/>
                      </a:pPr>
                      <a:r>
                        <a:rPr lang="en" sz="900">
                          <a:solidFill>
                            <a:schemeClr val="lt1"/>
                          </a:solidFill>
                        </a:rPr>
                        <a:t>Competencies</a:t>
                      </a:r>
                      <a:endParaRPr sz="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428750">
                <a:tc>
                  <a:txBody>
                    <a:bodyPr/>
                    <a:lstStyle/>
                    <a:p>
                      <a:pPr indent="0" lvl="0" marL="0" rtl="0" algn="l">
                        <a:lnSpc>
                          <a:spcPct val="115000"/>
                        </a:lnSpc>
                        <a:spcBef>
                          <a:spcPts val="0"/>
                        </a:spcBef>
                        <a:spcAft>
                          <a:spcPts val="0"/>
                        </a:spcAft>
                        <a:buNone/>
                      </a:pPr>
                      <a:r>
                        <a:rPr lang="en" sz="900">
                          <a:solidFill>
                            <a:schemeClr val="lt1"/>
                          </a:solidFill>
                        </a:rPr>
                        <a:t>Business Understanding</a:t>
                      </a:r>
                      <a:endParaRPr sz="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1. How does a project get estimated?</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2. When does a project go in loss?</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3. What are the penalty clauses of a contract?</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4. How will you reduce the cost of an on-going project?</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5. Why is scope definition important to profitability?</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6. How do you go about estimating expenses and budgets?</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7. What recent decision have you made that had an impact on finances? How did you assess its impact? Tell me about a time you used your knowledge to get an idea/business model approved. 2. Tell me about a time you used financial data to support a successful project. A brief explanation of it. 3. Have you ever been over budget? Why? How did you handle this?</a:t>
                      </a:r>
                      <a:endParaRPr sz="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000125">
                <a:tc>
                  <a:txBody>
                    <a:bodyPr/>
                    <a:lstStyle/>
                    <a:p>
                      <a:pPr indent="0" lvl="0" marL="0" rtl="0" algn="l">
                        <a:lnSpc>
                          <a:spcPct val="115000"/>
                        </a:lnSpc>
                        <a:spcBef>
                          <a:spcPts val="0"/>
                        </a:spcBef>
                        <a:spcAft>
                          <a:spcPts val="0"/>
                        </a:spcAft>
                        <a:buNone/>
                      </a:pPr>
                      <a:r>
                        <a:rPr lang="en" sz="900">
                          <a:solidFill>
                            <a:schemeClr val="lt1"/>
                          </a:solidFill>
                        </a:rPr>
                        <a:t> Project Management</a:t>
                      </a:r>
                      <a:endParaRPr sz="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1. Tell me about your current top priorities. How did you determine that they should be your top priorities?</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2. Using a specific example of a project, tell how you kept those involved informed of the progress.</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3. Walk me through a recent project or assignment you completed and tell me the process you used to ensure it was complete and accurate.</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4. Give me an example of a time when you were effective in doing away with the "constant emergencies" and "surprises" in your work environment.</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5. What are the typical phases / steps in managing a Project Management?</a:t>
                      </a:r>
                      <a:endParaRPr sz="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571625">
                <a:tc>
                  <a:txBody>
                    <a:bodyPr/>
                    <a:lstStyle/>
                    <a:p>
                      <a:pPr indent="0" lvl="0" marL="0" rtl="0" algn="l">
                        <a:lnSpc>
                          <a:spcPct val="115000"/>
                        </a:lnSpc>
                        <a:spcBef>
                          <a:spcPts val="0"/>
                        </a:spcBef>
                        <a:spcAft>
                          <a:spcPts val="0"/>
                        </a:spcAft>
                        <a:buNone/>
                      </a:pPr>
                      <a:r>
                        <a:rPr lang="en" sz="900">
                          <a:solidFill>
                            <a:schemeClr val="lt1"/>
                          </a:solidFill>
                        </a:rPr>
                        <a:t> Business Communication</a:t>
                      </a:r>
                      <a:endParaRPr sz="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chemeClr val="lt1"/>
                          </a:solidFill>
                        </a:rPr>
                        <a:t>1. Tell me about a time when you had to explain complicated material. How did you clarify if the other person made sense of your explanation?</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2. When do </a:t>
                      </a:r>
                      <a:r>
                        <a:rPr lang="en" sz="900" u="sng">
                          <a:solidFill>
                            <a:schemeClr val="lt1"/>
                          </a:solidFill>
                        </a:rPr>
                        <a:t>you</a:t>
                      </a:r>
                      <a:r>
                        <a:rPr lang="en" sz="900">
                          <a:solidFill>
                            <a:schemeClr val="lt1"/>
                          </a:solidFill>
                        </a:rPr>
                        <a:t> use Verbal communication over written and when do you use Written over Verbal? Please provide examples. (Respondent to provide personal response)</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3. Describe a Technical Solution that you have worked on / designed to me in 5 lines?</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4. How do you feel writing a report differs from preparing an oral presentation?</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5. Tell me about a job experience when you had to speak up in order to be sure that others knew what you thought or felt.</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6. Describe how you have convinced your boss to grant you additional resources (or funds) for some purpose?</a:t>
                      </a:r>
                      <a:endParaRPr sz="900">
                        <a:solidFill>
                          <a:schemeClr val="lt1"/>
                        </a:solidFill>
                      </a:endParaRPr>
                    </a:p>
                    <a:p>
                      <a:pPr indent="0" lvl="0" marL="0" rtl="0" algn="l">
                        <a:lnSpc>
                          <a:spcPct val="115000"/>
                        </a:lnSpc>
                        <a:spcBef>
                          <a:spcPts val="0"/>
                        </a:spcBef>
                        <a:spcAft>
                          <a:spcPts val="0"/>
                        </a:spcAft>
                        <a:buNone/>
                      </a:pPr>
                      <a:r>
                        <a:rPr lang="en" sz="900">
                          <a:solidFill>
                            <a:schemeClr val="lt1"/>
                          </a:solidFill>
                        </a:rPr>
                        <a:t>7. How often do you believe it is necessary to withhold information from your team who report to you? Would you say you do this regularly, not often, or never? Under what circumstances do you limit communication in your experience?</a:t>
                      </a:r>
                      <a:endParaRPr sz="9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graphicFrame>
        <p:nvGraphicFramePr>
          <p:cNvPr id="726" name="Google Shape;726;p49"/>
          <p:cNvGraphicFramePr/>
          <p:nvPr/>
        </p:nvGraphicFramePr>
        <p:xfrm>
          <a:off x="152400" y="0"/>
          <a:ext cx="3000000" cy="3000000"/>
        </p:xfrm>
        <a:graphic>
          <a:graphicData uri="http://schemas.openxmlformats.org/drawingml/2006/table">
            <a:tbl>
              <a:tblPr>
                <a:noFill/>
                <a:tableStyleId>{5D2DF74A-F01A-4E32-9061-441D22632A91}</a:tableStyleId>
              </a:tblPr>
              <a:tblGrid>
                <a:gridCol w="1730500"/>
                <a:gridCol w="6918200"/>
              </a:tblGrid>
              <a:tr h="846625">
                <a:tc>
                  <a:txBody>
                    <a:bodyPr/>
                    <a:lstStyle/>
                    <a:p>
                      <a:pPr indent="0" lvl="0" marL="0" rtl="0" algn="l">
                        <a:lnSpc>
                          <a:spcPct val="115000"/>
                        </a:lnSpc>
                        <a:spcBef>
                          <a:spcPts val="0"/>
                        </a:spcBef>
                        <a:spcAft>
                          <a:spcPts val="0"/>
                        </a:spcAft>
                        <a:buNone/>
                      </a:pPr>
                      <a:r>
                        <a:rPr lang="en" sz="800">
                          <a:solidFill>
                            <a:schemeClr val="lt1"/>
                          </a:solidFill>
                        </a:rPr>
                        <a:t>Interpersonal Effectiveness</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solidFill>
                            <a:schemeClr val="lt1"/>
                          </a:solidFill>
                        </a:rPr>
                        <a:t>1. Describe how you developed relationships with others when you join a new team?</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2. Describe a time when you had problems with a supervisor and had to communicate your unhappy feelings or difficult disagreements. Tell me what you did and what happened</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3. When you are dealing with co-workers or customers, what really tries your patience and how do you deal with that?</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4. Describe some of the most unusual people you have known - what was different about them and how did you work with them?</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5. Describe a situation when one of your decisions was challenged by higher management; what did you do and how did you react?</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6. Describe how you changed the opinion of someone who seemed to have a very negative opinion of you. </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7. What are the three most important factors that make you an effective, valued team member in your role? What would your Manager say are the three most important factors?</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00000">
                <a:tc>
                  <a:txBody>
                    <a:bodyPr/>
                    <a:lstStyle/>
                    <a:p>
                      <a:pPr indent="0" lvl="0" marL="0" rtl="0" algn="l">
                        <a:lnSpc>
                          <a:spcPct val="115000"/>
                        </a:lnSpc>
                        <a:spcBef>
                          <a:spcPts val="0"/>
                        </a:spcBef>
                        <a:spcAft>
                          <a:spcPts val="0"/>
                        </a:spcAft>
                        <a:buNone/>
                      </a:pPr>
                      <a:r>
                        <a:rPr lang="en" sz="800">
                          <a:solidFill>
                            <a:schemeClr val="lt1"/>
                          </a:solidFill>
                        </a:rPr>
                        <a:t>Strategic Thinking</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solidFill>
                            <a:schemeClr val="lt1"/>
                          </a:solidFill>
                        </a:rPr>
                        <a:t>1. Describe a challenge or opportunity you identified based on you industry knowledge, and how you</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developed a strategy to respond to it.</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2. Describe a time you created a strategy to achieve a longer-term business objective 3.Describe a time when you proactively identified and addressed an org strategic issue.</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4Describe a time when you failed to achieve your goals and had to follow a different approach. What Strategy did you use?</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00000">
                <a:tc>
                  <a:txBody>
                    <a:bodyPr/>
                    <a:lstStyle/>
                    <a:p>
                      <a:pPr indent="0" lvl="0" marL="0" rtl="0" algn="l">
                        <a:lnSpc>
                          <a:spcPct val="115000"/>
                        </a:lnSpc>
                        <a:spcBef>
                          <a:spcPts val="0"/>
                        </a:spcBef>
                        <a:spcAft>
                          <a:spcPts val="0"/>
                        </a:spcAft>
                        <a:buNone/>
                      </a:pPr>
                      <a:r>
                        <a:rPr lang="en" sz="800">
                          <a:solidFill>
                            <a:schemeClr val="lt1"/>
                          </a:solidFill>
                        </a:rPr>
                        <a:t>Team Leadership</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solidFill>
                            <a:schemeClr val="lt1"/>
                          </a:solidFill>
                        </a:rPr>
                        <a:t>1. You have two subordinates who do not like working with each other - How will you manage that?</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2. Describe a situation when you were working with a sub-optimal team and how you managed it?</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3. Describe an incident where you changed your decision - based on the inputs of your subordinates?</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4. Describe a situation when you helped a subordinate through a problem?</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5. How would you handle a Sexual harassment Complaint from one of your subordinates?</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00000">
                <a:tc>
                  <a:txBody>
                    <a:bodyPr/>
                    <a:lstStyle/>
                    <a:p>
                      <a:pPr indent="0" lvl="0" marL="0" rtl="0" algn="l">
                        <a:lnSpc>
                          <a:spcPct val="115000"/>
                        </a:lnSpc>
                        <a:spcBef>
                          <a:spcPts val="0"/>
                        </a:spcBef>
                        <a:spcAft>
                          <a:spcPts val="0"/>
                        </a:spcAft>
                        <a:buNone/>
                      </a:pPr>
                      <a:r>
                        <a:rPr lang="en" sz="800">
                          <a:solidFill>
                            <a:schemeClr val="lt1"/>
                          </a:solidFill>
                        </a:rPr>
                        <a:t>Decision Making</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solidFill>
                            <a:schemeClr val="lt1"/>
                          </a:solidFill>
                        </a:rPr>
                        <a:t>1. Describe the process you typically follow to make a decision about a plan of action.</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2. Describe two examples of effective workplace decisions you have made in the last six months.</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3. Describe a recent unpopular decision you made. What was the result?</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4. Give an example of a time you had to make a difficult decision.</a:t>
                      </a:r>
                      <a:endParaRPr sz="800">
                        <a:solidFill>
                          <a:schemeClr val="lt1"/>
                        </a:solidFill>
                      </a:endParaRPr>
                    </a:p>
                    <a:p>
                      <a:pPr indent="0" lvl="0" marL="0" rtl="0" algn="l">
                        <a:lnSpc>
                          <a:spcPct val="115000"/>
                        </a:lnSpc>
                        <a:spcBef>
                          <a:spcPts val="0"/>
                        </a:spcBef>
                        <a:spcAft>
                          <a:spcPts val="0"/>
                        </a:spcAft>
                        <a:buNone/>
                      </a:pPr>
                      <a:r>
                        <a:rPr lang="en" sz="800">
                          <a:solidFill>
                            <a:schemeClr val="lt1"/>
                          </a:solidFill>
                        </a:rPr>
                        <a:t>5. How do you typically handle yourself under pressure or stress? Describe a difficult situation you encountered with a supervisor or co-worker and how you handled it.</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aphicFrame>
        <p:nvGraphicFramePr>
          <p:cNvPr id="727" name="Google Shape;727;p49"/>
          <p:cNvGraphicFramePr/>
          <p:nvPr/>
        </p:nvGraphicFramePr>
        <p:xfrm>
          <a:off x="152400" y="4267200"/>
          <a:ext cx="3000000" cy="3000000"/>
        </p:xfrm>
        <a:graphic>
          <a:graphicData uri="http://schemas.openxmlformats.org/drawingml/2006/table">
            <a:tbl>
              <a:tblPr>
                <a:noFill/>
                <a:tableStyleId>{5D2DF74A-F01A-4E32-9061-441D22632A91}</a:tableStyleId>
              </a:tblPr>
              <a:tblGrid>
                <a:gridCol w="1730500"/>
                <a:gridCol w="6918200"/>
              </a:tblGrid>
              <a:tr h="802025">
                <a:tc>
                  <a:txBody>
                    <a:bodyPr/>
                    <a:lstStyle/>
                    <a:p>
                      <a:pPr indent="0" lvl="0" marL="0" rtl="0" algn="l">
                        <a:lnSpc>
                          <a:spcPct val="100000"/>
                        </a:lnSpc>
                        <a:spcBef>
                          <a:spcPts val="0"/>
                        </a:spcBef>
                        <a:spcAft>
                          <a:spcPts val="0"/>
                        </a:spcAft>
                        <a:buNone/>
                      </a:pPr>
                      <a:r>
                        <a:rPr lang="en" sz="800">
                          <a:solidFill>
                            <a:schemeClr val="lt1"/>
                          </a:solidFill>
                        </a:rPr>
                        <a:t>Outcome Focused</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chemeClr val="lt1"/>
                          </a:solidFill>
                        </a:rPr>
                        <a:t>1 How do you set long-term goals for your team? How often do you check and review these goals?                                                                            2  what are the key customer groups and market segments of the BU? What are their unique attributes? how (s)he sees business evolve in next couple of years, for the portfolio that significant change management initiative driven in the past.                                                                                       3.What are the key motivation drivers of employee? How would you   device intrinsic motivation and employee engagement?</a:t>
                      </a:r>
                      <a:endParaRPr sz="800">
                        <a:solidFill>
                          <a:schemeClr val="lt1"/>
                        </a:solidFill>
                      </a:endParaRPr>
                    </a:p>
                    <a:p>
                      <a:pPr indent="0" lvl="0" marL="0" rtl="0" algn="l">
                        <a:lnSpc>
                          <a:spcPct val="100000"/>
                        </a:lnSpc>
                        <a:spcBef>
                          <a:spcPts val="0"/>
                        </a:spcBef>
                        <a:spcAft>
                          <a:spcPts val="0"/>
                        </a:spcAft>
                        <a:buNone/>
                      </a:pPr>
                      <a:r>
                        <a:rPr lang="en" sz="800">
                          <a:solidFill>
                            <a:schemeClr val="lt1"/>
                          </a:solidFill>
                        </a:rPr>
                        <a:t>key lead and lag indicators usually managed in the role.Ask for how s(he) will take ownership of deliveries in a likely Cross BU team</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graphicFrame>
        <p:nvGraphicFramePr>
          <p:cNvPr id="732" name="Google Shape;732;p50"/>
          <p:cNvGraphicFramePr/>
          <p:nvPr/>
        </p:nvGraphicFramePr>
        <p:xfrm>
          <a:off x="152400" y="228600"/>
          <a:ext cx="3000000" cy="3000000"/>
        </p:xfrm>
        <a:graphic>
          <a:graphicData uri="http://schemas.openxmlformats.org/drawingml/2006/table">
            <a:tbl>
              <a:tblPr>
                <a:noFill/>
                <a:tableStyleId>{5D2DF74A-F01A-4E32-9061-441D22632A91}</a:tableStyleId>
              </a:tblPr>
              <a:tblGrid>
                <a:gridCol w="1718350"/>
                <a:gridCol w="7212000"/>
              </a:tblGrid>
              <a:tr h="430525">
                <a:tc>
                  <a:txBody>
                    <a:bodyPr/>
                    <a:lstStyle/>
                    <a:p>
                      <a:pPr indent="0" lvl="0" marL="0" rtl="0" algn="l">
                        <a:lnSpc>
                          <a:spcPct val="100000"/>
                        </a:lnSpc>
                        <a:spcBef>
                          <a:spcPts val="0"/>
                        </a:spcBef>
                        <a:spcAft>
                          <a:spcPts val="0"/>
                        </a:spcAft>
                        <a:buNone/>
                      </a:pPr>
                      <a:r>
                        <a:rPr lang="en" sz="800">
                          <a:solidFill>
                            <a:schemeClr val="lt1"/>
                          </a:solidFill>
                        </a:rPr>
                        <a:t>Problem Solving and Leadership skills</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chemeClr val="lt1"/>
                          </a:solidFill>
                        </a:rPr>
                        <a:t>. Tell me about a situation where you had to solve a difficult problem. 2. What’s the most innovative new idea that you have implemented? 3. Describe a time when you anticipated potential problems and developed preventive measures.</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02025">
                <a:tc>
                  <a:txBody>
                    <a:bodyPr/>
                    <a:lstStyle/>
                    <a:p>
                      <a:pPr indent="0" lvl="0" marL="0" rtl="0" algn="l">
                        <a:lnSpc>
                          <a:spcPct val="100000"/>
                        </a:lnSpc>
                        <a:spcBef>
                          <a:spcPts val="0"/>
                        </a:spcBef>
                        <a:spcAft>
                          <a:spcPts val="0"/>
                        </a:spcAft>
                        <a:buNone/>
                      </a:pPr>
                      <a:r>
                        <a:rPr lang="en" sz="800">
                          <a:solidFill>
                            <a:schemeClr val="lt1"/>
                          </a:solidFill>
                        </a:rPr>
                        <a:t>Relevant Functional/Domain and Industry knowledge to provide effective Business solutions</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chemeClr val="lt1"/>
                          </a:solidFill>
                        </a:rPr>
                        <a:t>. Can you tell a success story of any recent customer/project which was a very new area/concept for us as an organization, but you could come up with a solution? Deep understanding of industry trends that enables thought leadership and mentoring to teams</a:t>
                      </a:r>
                      <a:endParaRPr sz="800">
                        <a:solidFill>
                          <a:schemeClr val="lt1"/>
                        </a:solidFill>
                      </a:endParaRPr>
                    </a:p>
                    <a:p>
                      <a:pPr indent="0" lvl="0" marL="0" rtl="0" algn="l">
                        <a:lnSpc>
                          <a:spcPct val="100000"/>
                        </a:lnSpc>
                        <a:spcBef>
                          <a:spcPts val="0"/>
                        </a:spcBef>
                        <a:spcAft>
                          <a:spcPts val="0"/>
                        </a:spcAft>
                        <a:buNone/>
                      </a:pPr>
                      <a:r>
                        <a:rPr lang="en" sz="800">
                          <a:solidFill>
                            <a:schemeClr val="lt1"/>
                          </a:solidFill>
                        </a:rPr>
                        <a:t>1.Can you tell me how you established yourself as a thought leader by stepping back from your business agenda, clarifying your area of expertise, listening to others and continuing your education?</a:t>
                      </a:r>
                      <a:endParaRPr sz="800">
                        <a:solidFill>
                          <a:schemeClr val="lt1"/>
                        </a:solidFill>
                      </a:endParaRPr>
                    </a:p>
                    <a:p>
                      <a:pPr indent="0" lvl="0" marL="0" rtl="0" algn="l">
                        <a:lnSpc>
                          <a:spcPct val="100000"/>
                        </a:lnSpc>
                        <a:spcBef>
                          <a:spcPts val="0"/>
                        </a:spcBef>
                        <a:spcAft>
                          <a:spcPts val="0"/>
                        </a:spcAft>
                        <a:buNone/>
                      </a:pPr>
                      <a:r>
                        <a:rPr lang="en" sz="800">
                          <a:solidFill>
                            <a:schemeClr val="lt1"/>
                          </a:solidFill>
                        </a:rPr>
                        <a:t>Have you inspired others to work on innovation and influenced them to do so?</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6700">
                <a:tc>
                  <a:txBody>
                    <a:bodyPr/>
                    <a:lstStyle/>
                    <a:p>
                      <a:pPr indent="0" lvl="0" marL="0" rtl="0" algn="l">
                        <a:lnSpc>
                          <a:spcPct val="100000"/>
                        </a:lnSpc>
                        <a:spcBef>
                          <a:spcPts val="0"/>
                        </a:spcBef>
                        <a:spcAft>
                          <a:spcPts val="0"/>
                        </a:spcAft>
                        <a:buNone/>
                      </a:pPr>
                      <a:r>
                        <a:rPr lang="en" sz="800">
                          <a:solidFill>
                            <a:schemeClr val="lt1"/>
                          </a:solidFill>
                        </a:rPr>
                        <a:t>Generic</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chemeClr val="lt1"/>
                          </a:solidFill>
                        </a:rPr>
                        <a:t>Ask what (s)he will look for in next level leadership. Focus on key traits.</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6700">
                <a:tc>
                  <a:txBody>
                    <a:bodyPr/>
                    <a:lstStyle/>
                    <a:p>
                      <a:pPr indent="0" lvl="0" marL="0" rtl="0" algn="l">
                        <a:lnSpc>
                          <a:spcPct val="100000"/>
                        </a:lnSpc>
                        <a:spcBef>
                          <a:spcPts val="0"/>
                        </a:spcBef>
                        <a:spcAft>
                          <a:spcPts val="0"/>
                        </a:spcAft>
                        <a:buNone/>
                      </a:pPr>
                      <a:r>
                        <a:rPr lang="en" sz="800">
                          <a:solidFill>
                            <a:schemeClr val="lt1"/>
                          </a:solidFill>
                        </a:rPr>
                        <a:t> </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chemeClr val="lt1"/>
                          </a:solidFill>
                        </a:rPr>
                        <a:t>Ask for steps that will be taken to ensure a cross BU collaboration</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6700">
                <a:tc>
                  <a:txBody>
                    <a:bodyPr/>
                    <a:lstStyle/>
                    <a:p>
                      <a:pPr indent="0" lvl="0" marL="0" rtl="0" algn="l">
                        <a:lnSpc>
                          <a:spcPct val="100000"/>
                        </a:lnSpc>
                        <a:spcBef>
                          <a:spcPts val="0"/>
                        </a:spcBef>
                        <a:spcAft>
                          <a:spcPts val="0"/>
                        </a:spcAft>
                        <a:buNone/>
                      </a:pPr>
                      <a:r>
                        <a:rPr lang="en" sz="800">
                          <a:solidFill>
                            <a:schemeClr val="lt1"/>
                          </a:solidFill>
                        </a:rPr>
                        <a:t> </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chemeClr val="lt1"/>
                          </a:solidFill>
                        </a:rPr>
                        <a:t>Ask what his idea of customer relationship management is. Does it complement with / overlap with Sales role?</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6700">
                <a:tc>
                  <a:txBody>
                    <a:bodyPr/>
                    <a:lstStyle/>
                    <a:p>
                      <a:pPr indent="0" lvl="0" marL="0" rtl="0" algn="l">
                        <a:lnSpc>
                          <a:spcPct val="100000"/>
                        </a:lnSpc>
                        <a:spcBef>
                          <a:spcPts val="0"/>
                        </a:spcBef>
                        <a:spcAft>
                          <a:spcPts val="0"/>
                        </a:spcAft>
                        <a:buNone/>
                      </a:pPr>
                      <a:r>
                        <a:rPr lang="en" sz="800">
                          <a:solidFill>
                            <a:schemeClr val="lt1"/>
                          </a:solidFill>
                        </a:rPr>
                        <a:t> </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chemeClr val="lt1"/>
                          </a:solidFill>
                        </a:rPr>
                        <a:t>Ask to explain top three areas (s)he would like to focus to maintain /  improve ESAT and create more MoTs</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6700">
                <a:tc>
                  <a:txBody>
                    <a:bodyPr/>
                    <a:lstStyle/>
                    <a:p>
                      <a:pPr indent="0" lvl="0" marL="0" rtl="0" algn="l">
                        <a:lnSpc>
                          <a:spcPct val="100000"/>
                        </a:lnSpc>
                        <a:spcBef>
                          <a:spcPts val="0"/>
                        </a:spcBef>
                        <a:spcAft>
                          <a:spcPts val="0"/>
                        </a:spcAft>
                        <a:buNone/>
                      </a:pPr>
                      <a:r>
                        <a:rPr lang="en" sz="800">
                          <a:solidFill>
                            <a:schemeClr val="lt1"/>
                          </a:solidFill>
                        </a:rPr>
                        <a:t> </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chemeClr val="lt1"/>
                          </a:solidFill>
                        </a:rPr>
                        <a:t>Ask what his/her idea of customer centricity is and how it would affect his organization.</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6700">
                <a:tc>
                  <a:txBody>
                    <a:bodyPr/>
                    <a:lstStyle/>
                    <a:p>
                      <a:pPr indent="0" lvl="0" marL="0" rtl="0" algn="l">
                        <a:lnSpc>
                          <a:spcPct val="100000"/>
                        </a:lnSpc>
                        <a:spcBef>
                          <a:spcPts val="0"/>
                        </a:spcBef>
                        <a:spcAft>
                          <a:spcPts val="0"/>
                        </a:spcAft>
                        <a:buNone/>
                      </a:pPr>
                      <a:r>
                        <a:rPr lang="en" sz="800">
                          <a:solidFill>
                            <a:schemeClr val="lt1"/>
                          </a:solidFill>
                        </a:rPr>
                        <a:t> </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chemeClr val="lt1"/>
                          </a:solidFill>
                        </a:rPr>
                        <a:t>Ask to articulate how (s)he sees business evolve in next couple of years, for the portfolio that (s)he will be managing</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6700">
                <a:tc>
                  <a:txBody>
                    <a:bodyPr/>
                    <a:lstStyle/>
                    <a:p>
                      <a:pPr indent="0" lvl="0" marL="0" rtl="0" algn="l">
                        <a:lnSpc>
                          <a:spcPct val="100000"/>
                        </a:lnSpc>
                        <a:spcBef>
                          <a:spcPts val="0"/>
                        </a:spcBef>
                        <a:spcAft>
                          <a:spcPts val="0"/>
                        </a:spcAft>
                        <a:buNone/>
                      </a:pPr>
                      <a:r>
                        <a:rPr lang="en" sz="800">
                          <a:solidFill>
                            <a:schemeClr val="lt1"/>
                          </a:solidFill>
                        </a:rPr>
                        <a:t> </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chemeClr val="lt1"/>
                          </a:solidFill>
                        </a:rPr>
                        <a:t>Ask what strategic choices it offers to us and which (s)he would choose and why</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6700">
                <a:tc>
                  <a:txBody>
                    <a:bodyPr/>
                    <a:lstStyle/>
                    <a:p>
                      <a:pPr indent="0" lvl="0" marL="0" rtl="0" algn="l">
                        <a:lnSpc>
                          <a:spcPct val="100000"/>
                        </a:lnSpc>
                        <a:spcBef>
                          <a:spcPts val="0"/>
                        </a:spcBef>
                        <a:spcAft>
                          <a:spcPts val="0"/>
                        </a:spcAft>
                        <a:buNone/>
                      </a:pPr>
                      <a:r>
                        <a:rPr lang="en" sz="800">
                          <a:solidFill>
                            <a:schemeClr val="lt1"/>
                          </a:solidFill>
                        </a:rPr>
                        <a:t> </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chemeClr val="lt1"/>
                          </a:solidFill>
                        </a:rPr>
                        <a:t>Ask what the risks are involved and how can they be mitigated</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6700">
                <a:tc>
                  <a:txBody>
                    <a:bodyPr/>
                    <a:lstStyle/>
                    <a:p>
                      <a:pPr indent="0" lvl="0" marL="0" rtl="0" algn="l">
                        <a:lnSpc>
                          <a:spcPct val="100000"/>
                        </a:lnSpc>
                        <a:spcBef>
                          <a:spcPts val="0"/>
                        </a:spcBef>
                        <a:spcAft>
                          <a:spcPts val="0"/>
                        </a:spcAft>
                        <a:buNone/>
                      </a:pPr>
                      <a:r>
                        <a:rPr lang="en" sz="800">
                          <a:solidFill>
                            <a:schemeClr val="lt1"/>
                          </a:solidFill>
                        </a:rPr>
                        <a:t> </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chemeClr val="lt1"/>
                          </a:solidFill>
                        </a:rPr>
                        <a:t>Ask how (s)he would execute strategy. Cover delegation, monitoring and control mechanism.</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30525">
                <a:tc>
                  <a:txBody>
                    <a:bodyPr/>
                    <a:lstStyle/>
                    <a:p>
                      <a:pPr indent="0" lvl="0" marL="0" rtl="0" algn="l">
                        <a:lnSpc>
                          <a:spcPct val="100000"/>
                        </a:lnSpc>
                        <a:spcBef>
                          <a:spcPts val="0"/>
                        </a:spcBef>
                        <a:spcAft>
                          <a:spcPts val="0"/>
                        </a:spcAft>
                        <a:buNone/>
                      </a:pPr>
                      <a:r>
                        <a:rPr lang="en" sz="800">
                          <a:solidFill>
                            <a:schemeClr val="lt1"/>
                          </a:solidFill>
                        </a:rPr>
                        <a:t> </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chemeClr val="lt1"/>
                          </a:solidFill>
                        </a:rPr>
                        <a:t>Ask which operational parameters (s)he would like to consider manage the operations. What will be limits within business operations can be managed and rational behind the same</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6700">
                <a:tc>
                  <a:txBody>
                    <a:bodyPr/>
                    <a:lstStyle/>
                    <a:p>
                      <a:pPr indent="0" lvl="0" marL="0" rtl="0" algn="l">
                        <a:lnSpc>
                          <a:spcPct val="100000"/>
                        </a:lnSpc>
                        <a:spcBef>
                          <a:spcPts val="0"/>
                        </a:spcBef>
                        <a:spcAft>
                          <a:spcPts val="0"/>
                        </a:spcAft>
                        <a:buNone/>
                      </a:pPr>
                      <a:r>
                        <a:rPr lang="en" sz="800">
                          <a:solidFill>
                            <a:schemeClr val="lt1"/>
                          </a:solidFill>
                        </a:rPr>
                        <a:t> </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800">
                          <a:solidFill>
                            <a:schemeClr val="lt1"/>
                          </a:solidFill>
                        </a:rPr>
                        <a:t>What mechanism you use to follow-through the actions.</a:t>
                      </a:r>
                      <a:endParaRPr sz="800">
                        <a:solidFill>
                          <a:schemeClr val="lt1"/>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pic>
        <p:nvPicPr>
          <p:cNvPr id="737" name="Google Shape;737;p51"/>
          <p:cNvPicPr preferRelativeResize="0"/>
          <p:nvPr/>
        </p:nvPicPr>
        <p:blipFill>
          <a:blip r:embed="rId3">
            <a:alphaModFix/>
          </a:blip>
          <a:stretch>
            <a:fillRect/>
          </a:stretch>
        </p:blipFill>
        <p:spPr>
          <a:xfrm>
            <a:off x="152400" y="152400"/>
            <a:ext cx="8606333" cy="4838700"/>
          </a:xfrm>
          <a:prstGeom prst="rect">
            <a:avLst/>
          </a:prstGeom>
          <a:noFill/>
          <a:ln>
            <a:noFill/>
          </a:ln>
        </p:spPr>
      </p:pic>
      <p:sp>
        <p:nvSpPr>
          <p:cNvPr id="738" name="Google Shape;738;p51"/>
          <p:cNvSpPr txBox="1"/>
          <p:nvPr>
            <p:ph type="title"/>
          </p:nvPr>
        </p:nvSpPr>
        <p:spPr>
          <a:xfrm>
            <a:off x="1297500" y="241350"/>
            <a:ext cx="7038900" cy="536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dk1"/>
                </a:solidFill>
              </a:rPr>
              <a:t>FEEDBACK FORM</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CORE VALUES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52"/>
          <p:cNvSpPr txBox="1"/>
          <p:nvPr>
            <p:ph type="title"/>
          </p:nvPr>
        </p:nvSpPr>
        <p:spPr>
          <a:xfrm>
            <a:off x="1297500" y="165150"/>
            <a:ext cx="7038900" cy="350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ANNUAL AWARDS - </a:t>
            </a:r>
            <a:endParaRPr/>
          </a:p>
          <a:p>
            <a:pPr indent="0" lvl="0" marL="0" rtl="0" algn="ctr">
              <a:spcBef>
                <a:spcPts val="0"/>
              </a:spcBef>
              <a:spcAft>
                <a:spcPts val="0"/>
              </a:spcAft>
              <a:buNone/>
            </a:pPr>
            <a:r>
              <a:rPr lang="en"/>
              <a:t>DELIVERY MANAGERS &amp; DIRECTORS</a:t>
            </a:r>
            <a:endParaRPr/>
          </a:p>
        </p:txBody>
      </p:sp>
      <p:graphicFrame>
        <p:nvGraphicFramePr>
          <p:cNvPr id="744" name="Google Shape;744;p52"/>
          <p:cNvGraphicFramePr/>
          <p:nvPr/>
        </p:nvGraphicFramePr>
        <p:xfrm>
          <a:off x="304800" y="916490"/>
          <a:ext cx="3000000" cy="3000000"/>
        </p:xfrm>
        <a:graphic>
          <a:graphicData uri="http://schemas.openxmlformats.org/drawingml/2006/table">
            <a:tbl>
              <a:tblPr>
                <a:noFill/>
                <a:tableStyleId>{5D2DF74A-F01A-4E32-9061-441D22632A91}</a:tableStyleId>
              </a:tblPr>
              <a:tblGrid>
                <a:gridCol w="2826500"/>
                <a:gridCol w="1364500"/>
              </a:tblGrid>
              <a:tr h="302875">
                <a:tc>
                  <a:txBody>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Calibri"/>
                          <a:ea typeface="Calibri"/>
                          <a:cs typeface="Calibri"/>
                          <a:sym typeface="Calibri"/>
                        </a:rPr>
                        <a:t>Award Classification</a:t>
                      </a:r>
                      <a:endParaRPr>
                        <a:solidFill>
                          <a:schemeClr val="lt1"/>
                        </a:solidFill>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Calibri"/>
                          <a:ea typeface="Calibri"/>
                          <a:cs typeface="Calibri"/>
                          <a:sym typeface="Calibri"/>
                        </a:rPr>
                        <a:t>Data Based</a:t>
                      </a:r>
                      <a:endParaRPr>
                        <a:solidFill>
                          <a:schemeClr val="lt1"/>
                        </a:solidFill>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2875">
                <a:tc>
                  <a:txBody>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Calibri"/>
                          <a:ea typeface="Calibri"/>
                          <a:cs typeface="Calibri"/>
                          <a:sym typeface="Calibri"/>
                        </a:rPr>
                        <a:t>Award Type</a:t>
                      </a:r>
                      <a:endParaRPr>
                        <a:solidFill>
                          <a:schemeClr val="lt1"/>
                        </a:solidFill>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Calibri"/>
                          <a:ea typeface="Calibri"/>
                          <a:cs typeface="Calibri"/>
                          <a:sym typeface="Calibri"/>
                        </a:rPr>
                        <a:t>Individual </a:t>
                      </a:r>
                      <a:endParaRPr>
                        <a:solidFill>
                          <a:schemeClr val="lt1"/>
                        </a:solidFill>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2875">
                <a:tc>
                  <a:txBody>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Calibri"/>
                          <a:ea typeface="Calibri"/>
                          <a:cs typeface="Calibri"/>
                          <a:sym typeface="Calibri"/>
                        </a:rPr>
                        <a:t>No. of Awards</a:t>
                      </a:r>
                      <a:endParaRPr>
                        <a:solidFill>
                          <a:schemeClr val="lt1"/>
                        </a:solidFill>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Calibri"/>
                          <a:ea typeface="Calibri"/>
                          <a:cs typeface="Calibri"/>
                          <a:sym typeface="Calibri"/>
                        </a:rPr>
                        <a:t>1</a:t>
                      </a:r>
                      <a:endParaRPr>
                        <a:solidFill>
                          <a:schemeClr val="lt1"/>
                        </a:solidFill>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8025">
                <a:tc>
                  <a:txBody>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Calibri"/>
                          <a:ea typeface="Calibri"/>
                          <a:cs typeface="Calibri"/>
                          <a:sym typeface="Calibri"/>
                        </a:rPr>
                        <a:t>Units Eligible</a:t>
                      </a:r>
                      <a:endParaRPr>
                        <a:solidFill>
                          <a:schemeClr val="lt1"/>
                        </a:solidFill>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1" i="0" sz="1400" u="none" cap="none" strike="noStrike">
                        <a:solidFill>
                          <a:schemeClr val="lt1"/>
                        </a:solidFill>
                        <a:latin typeface="Calibri"/>
                        <a:ea typeface="Calibri"/>
                        <a:cs typeface="Calibri"/>
                        <a:sym typeface="Calibri"/>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8025">
                <a:tc gridSpan="2">
                  <a:txBody>
                    <a:bodyPr/>
                    <a:lstStyle/>
                    <a:p>
                      <a:pPr indent="0" lvl="0" marL="0" marR="0" rtl="0" algn="ctr">
                        <a:lnSpc>
                          <a:spcPct val="100000"/>
                        </a:lnSpc>
                        <a:spcBef>
                          <a:spcPts val="0"/>
                        </a:spcBef>
                        <a:spcAft>
                          <a:spcPts val="0"/>
                        </a:spcAft>
                        <a:buNone/>
                      </a:pPr>
                      <a:r>
                        <a:rPr b="1" i="0" lang="en" sz="1400" u="none" cap="none" strike="noStrike">
                          <a:solidFill>
                            <a:schemeClr val="dk1"/>
                          </a:solidFill>
                          <a:latin typeface="Calibri"/>
                          <a:ea typeface="Calibri"/>
                          <a:cs typeface="Calibri"/>
                          <a:sym typeface="Calibri"/>
                        </a:rPr>
                        <a:t>Evaluation Criteria </a:t>
                      </a:r>
                      <a:endParaRPr>
                        <a:solidFill>
                          <a:schemeClr val="dk1"/>
                        </a:solidFill>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2B2B2"/>
                    </a:solidFill>
                  </a:tcPr>
                </a:tc>
                <a:tc hMerge="1"/>
              </a:tr>
              <a:tr h="302875">
                <a:tc gridSpan="2">
                  <a:txBody>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Calibri"/>
                          <a:ea typeface="Calibri"/>
                          <a:cs typeface="Calibri"/>
                          <a:sym typeface="Calibri"/>
                        </a:rPr>
                        <a:t>Delivery of projects across  multiple competencies</a:t>
                      </a:r>
                      <a:endParaRPr b="0" i="0" sz="1400" u="none" cap="none" strike="noStrike">
                        <a:solidFill>
                          <a:schemeClr val="lt1"/>
                        </a:solidFill>
                        <a:latin typeface="Calibri"/>
                        <a:ea typeface="Calibri"/>
                        <a:cs typeface="Calibri"/>
                        <a:sym typeface="Calibri"/>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443875">
                <a:tc gridSpan="2">
                  <a:txBody>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Calibri"/>
                          <a:ea typeface="Calibri"/>
                          <a:cs typeface="Calibri"/>
                          <a:sym typeface="Calibri"/>
                        </a:rPr>
                        <a:t>New Business from existing customers / Large Deals</a:t>
                      </a:r>
                      <a:endParaRPr b="1" i="0" sz="1400" u="none" cap="none" strike="noStrike">
                        <a:solidFill>
                          <a:schemeClr val="lt1"/>
                        </a:solidFill>
                        <a:latin typeface="Calibri"/>
                        <a:ea typeface="Calibri"/>
                        <a:cs typeface="Calibri"/>
                        <a:sym typeface="Calibri"/>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443875">
                <a:tc gridSpan="2">
                  <a:txBody>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EBIDTA (% improvement)/Margins</a:t>
                      </a:r>
                      <a:endParaRPr>
                        <a:solidFill>
                          <a:schemeClr val="lt1"/>
                        </a:solidFil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44625">
                <a:tc gridSpan="2">
                  <a:txBody>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Employee  Retention</a:t>
                      </a:r>
                      <a:endParaRPr sz="1400" u="none" cap="none" strike="noStrike">
                        <a:solidFill>
                          <a:schemeClr val="lt1"/>
                        </a:solidFill>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49600">
                <a:tc gridSpan="2">
                  <a:txBody>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Calibri"/>
                          <a:ea typeface="Calibri"/>
                          <a:cs typeface="Calibri"/>
                          <a:sym typeface="Calibri"/>
                        </a:rPr>
                        <a:t>Customer Feedback &amp; Referrals</a:t>
                      </a:r>
                      <a:endParaRPr b="0" i="0" sz="1400" u="none" cap="none" strike="noStrike">
                        <a:solidFill>
                          <a:schemeClr val="lt1"/>
                        </a:solidFill>
                        <a:latin typeface="Calibri"/>
                        <a:ea typeface="Calibri"/>
                        <a:cs typeface="Calibri"/>
                        <a:sym typeface="Calibri"/>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302875">
                <a:tc gridSpan="2">
                  <a:txBody>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Calibri"/>
                          <a:ea typeface="Calibri"/>
                          <a:cs typeface="Calibri"/>
                          <a:sym typeface="Calibri"/>
                        </a:rPr>
                        <a:t>Utilization /Identified as a strategic vendor  - Preferred Vendor Status</a:t>
                      </a:r>
                      <a:endParaRPr>
                        <a:solidFill>
                          <a:schemeClr val="lt1"/>
                        </a:solidFil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Calibri"/>
                        <a:ea typeface="Calibri"/>
                        <a:cs typeface="Calibri"/>
                        <a:sym typeface="Calibri"/>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grpSp>
        <p:nvGrpSpPr>
          <p:cNvPr id="745" name="Google Shape;745;p52"/>
          <p:cNvGrpSpPr/>
          <p:nvPr/>
        </p:nvGrpSpPr>
        <p:grpSpPr>
          <a:xfrm>
            <a:off x="304618" y="4635600"/>
            <a:ext cx="8639091" cy="381000"/>
            <a:chOff x="304800" y="3962400"/>
            <a:chExt cx="5257800" cy="381000"/>
          </a:xfrm>
        </p:grpSpPr>
        <p:sp>
          <p:nvSpPr>
            <p:cNvPr id="746" name="Google Shape;746;p52"/>
            <p:cNvSpPr/>
            <p:nvPr/>
          </p:nvSpPr>
          <p:spPr>
            <a:xfrm>
              <a:off x="304800" y="3962400"/>
              <a:ext cx="990600" cy="381000"/>
            </a:xfrm>
            <a:prstGeom prst="rect">
              <a:avLst/>
            </a:prstGeom>
            <a:solidFill>
              <a:srgbClr val="DAF000"/>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1200" u="none" cap="none" strike="noStrike">
                  <a:solidFill>
                    <a:schemeClr val="dk1"/>
                  </a:solidFill>
                </a:rPr>
                <a:t>Growth</a:t>
              </a:r>
              <a:endParaRPr b="1">
                <a:solidFill>
                  <a:schemeClr val="dk1"/>
                </a:solidFill>
              </a:endParaRPr>
            </a:p>
          </p:txBody>
        </p:sp>
        <p:sp>
          <p:nvSpPr>
            <p:cNvPr id="747" name="Google Shape;747;p52"/>
            <p:cNvSpPr/>
            <p:nvPr/>
          </p:nvSpPr>
          <p:spPr>
            <a:xfrm>
              <a:off x="1295400" y="3962400"/>
              <a:ext cx="914400" cy="381000"/>
            </a:xfrm>
            <a:prstGeom prst="rect">
              <a:avLst/>
            </a:prstGeom>
            <a:solidFill>
              <a:srgbClr val="181818"/>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200" u="none" cap="none" strike="noStrike">
                  <a:solidFill>
                    <a:srgbClr val="FFFFFF"/>
                  </a:solidFill>
                  <a:latin typeface="Arial"/>
                  <a:ea typeface="Arial"/>
                  <a:cs typeface="Arial"/>
                  <a:sym typeface="Arial"/>
                </a:rPr>
                <a:t>Innovation</a:t>
              </a:r>
              <a:endParaRPr/>
            </a:p>
          </p:txBody>
        </p:sp>
        <p:sp>
          <p:nvSpPr>
            <p:cNvPr id="748" name="Google Shape;748;p52"/>
            <p:cNvSpPr/>
            <p:nvPr/>
          </p:nvSpPr>
          <p:spPr>
            <a:xfrm>
              <a:off x="2209800" y="3962400"/>
              <a:ext cx="1219200" cy="381000"/>
            </a:xfrm>
            <a:prstGeom prst="rect">
              <a:avLst/>
            </a:prstGeom>
            <a:solidFill>
              <a:srgbClr val="9F5900"/>
            </a:solidFill>
            <a:ln cap="flat" cmpd="sng" w="25400">
              <a:solidFill>
                <a:srgbClr val="DDDD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200" u="none" cap="none" strike="noStrike">
                  <a:solidFill>
                    <a:srgbClr val="FFFFFF"/>
                  </a:solidFill>
                  <a:latin typeface="Arial"/>
                  <a:ea typeface="Arial"/>
                  <a:cs typeface="Arial"/>
                  <a:sym typeface="Arial"/>
                </a:rPr>
                <a:t>Operational Excellence</a:t>
              </a:r>
              <a:endParaRPr/>
            </a:p>
          </p:txBody>
        </p:sp>
        <p:sp>
          <p:nvSpPr>
            <p:cNvPr id="749" name="Google Shape;749;p52"/>
            <p:cNvSpPr/>
            <p:nvPr/>
          </p:nvSpPr>
          <p:spPr>
            <a:xfrm>
              <a:off x="3429000" y="3962400"/>
              <a:ext cx="1143000" cy="381000"/>
            </a:xfrm>
            <a:prstGeom prst="rect">
              <a:avLst/>
            </a:prstGeom>
            <a:solidFill>
              <a:srgbClr val="C00000"/>
            </a:solidFill>
            <a:ln cap="flat" cmpd="sng" w="25400">
              <a:solidFill>
                <a:srgbClr val="BCBCB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200" u="none" cap="none" strike="noStrike">
                  <a:solidFill>
                    <a:srgbClr val="FFFFFF"/>
                  </a:solidFill>
                  <a:latin typeface="Arial"/>
                  <a:ea typeface="Arial"/>
                  <a:cs typeface="Arial"/>
                  <a:sym typeface="Arial"/>
                </a:rPr>
                <a:t>Relationships</a:t>
              </a:r>
              <a:endParaRPr/>
            </a:p>
          </p:txBody>
        </p:sp>
        <p:sp>
          <p:nvSpPr>
            <p:cNvPr id="750" name="Google Shape;750;p52"/>
            <p:cNvSpPr/>
            <p:nvPr/>
          </p:nvSpPr>
          <p:spPr>
            <a:xfrm>
              <a:off x="4572000" y="3962400"/>
              <a:ext cx="990600" cy="381000"/>
            </a:xfrm>
            <a:prstGeom prst="rect">
              <a:avLst/>
            </a:prstGeom>
            <a:solidFill>
              <a:srgbClr val="0097A7"/>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200" u="none" cap="none" strike="noStrike">
                  <a:solidFill>
                    <a:srgbClr val="FFFFFF"/>
                  </a:solidFill>
                  <a:latin typeface="Arial"/>
                  <a:ea typeface="Arial"/>
                  <a:cs typeface="Arial"/>
                  <a:sym typeface="Arial"/>
                </a:rPr>
                <a:t>Solutions</a:t>
              </a:r>
              <a:endParaRPr/>
            </a:p>
          </p:txBody>
        </p:sp>
      </p:grpSp>
      <p:sp>
        <p:nvSpPr>
          <p:cNvPr id="751" name="Google Shape;751;p52"/>
          <p:cNvSpPr txBox="1"/>
          <p:nvPr/>
        </p:nvSpPr>
        <p:spPr>
          <a:xfrm>
            <a:off x="304950" y="729750"/>
            <a:ext cx="4191000" cy="18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400"/>
              <a:buFont typeface="Arial"/>
              <a:buNone/>
            </a:pPr>
            <a:r>
              <a:rPr b="0" i="1" lang="en" sz="1200" u="none" cap="none" strike="noStrike">
                <a:solidFill>
                  <a:schemeClr val="lt1"/>
                </a:solidFill>
                <a:latin typeface="Calibri"/>
                <a:ea typeface="Calibri"/>
                <a:cs typeface="Calibri"/>
                <a:sym typeface="Calibri"/>
              </a:rPr>
              <a:t>The Best performing </a:t>
            </a:r>
            <a:r>
              <a:rPr b="1" i="1" lang="en" sz="1200" u="none" cap="none" strike="noStrike">
                <a:solidFill>
                  <a:schemeClr val="lt1"/>
                </a:solidFill>
                <a:latin typeface="Calibri"/>
                <a:ea typeface="Calibri"/>
                <a:cs typeface="Calibri"/>
                <a:sym typeface="Calibri"/>
              </a:rPr>
              <a:t>Delivery  Unit of the year- Recognizing DD’s</a:t>
            </a:r>
            <a:endParaRPr b="0" i="1" sz="1200" u="none" cap="none" strike="noStrike">
              <a:solidFill>
                <a:schemeClr val="lt1"/>
              </a:solidFill>
              <a:latin typeface="Calibri"/>
              <a:ea typeface="Calibri"/>
              <a:cs typeface="Calibri"/>
              <a:sym typeface="Calibri"/>
            </a:endParaRPr>
          </a:p>
        </p:txBody>
      </p:sp>
      <p:sp>
        <p:nvSpPr>
          <p:cNvPr id="752" name="Google Shape;752;p52"/>
          <p:cNvSpPr txBox="1"/>
          <p:nvPr/>
        </p:nvSpPr>
        <p:spPr>
          <a:xfrm>
            <a:off x="4752850" y="775800"/>
            <a:ext cx="4191000" cy="369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400"/>
              <a:buFont typeface="Arial"/>
              <a:buNone/>
            </a:pPr>
            <a:r>
              <a:rPr b="0" i="1" lang="en" sz="1200" u="none" cap="none" strike="noStrike">
                <a:solidFill>
                  <a:schemeClr val="lt1"/>
                </a:solidFill>
                <a:latin typeface="Calibri"/>
                <a:ea typeface="Calibri"/>
                <a:cs typeface="Calibri"/>
                <a:sym typeface="Calibri"/>
              </a:rPr>
              <a:t>The Best performing </a:t>
            </a:r>
            <a:r>
              <a:rPr i="1" lang="en" sz="1200">
                <a:solidFill>
                  <a:schemeClr val="lt1"/>
                </a:solidFill>
                <a:latin typeface="Calibri"/>
                <a:ea typeface="Calibri"/>
                <a:cs typeface="Calibri"/>
                <a:sym typeface="Calibri"/>
              </a:rPr>
              <a:t>Emerging</a:t>
            </a:r>
            <a:r>
              <a:rPr b="0" i="1" lang="en" sz="1200" u="none" cap="none" strike="noStrike">
                <a:solidFill>
                  <a:schemeClr val="lt1"/>
                </a:solidFill>
                <a:latin typeface="Calibri"/>
                <a:ea typeface="Calibri"/>
                <a:cs typeface="Calibri"/>
                <a:sym typeface="Calibri"/>
              </a:rPr>
              <a:t> Business of the year </a:t>
            </a:r>
            <a:r>
              <a:rPr b="1" i="1" lang="en" sz="1200" u="none" cap="none" strike="noStrike">
                <a:solidFill>
                  <a:schemeClr val="lt1"/>
                </a:solidFill>
                <a:latin typeface="Calibri"/>
                <a:ea typeface="Calibri"/>
                <a:cs typeface="Calibri"/>
                <a:sym typeface="Calibri"/>
              </a:rPr>
              <a:t>Recognizing DM’s</a:t>
            </a:r>
            <a:endParaRPr b="0" i="1" sz="1200" u="none" cap="none" strike="noStrike">
              <a:solidFill>
                <a:schemeClr val="lt1"/>
              </a:solidFill>
              <a:latin typeface="Calibri"/>
              <a:ea typeface="Calibri"/>
              <a:cs typeface="Calibri"/>
              <a:sym typeface="Calibri"/>
            </a:endParaRPr>
          </a:p>
        </p:txBody>
      </p:sp>
      <p:graphicFrame>
        <p:nvGraphicFramePr>
          <p:cNvPr id="753" name="Google Shape;753;p52"/>
          <p:cNvGraphicFramePr/>
          <p:nvPr/>
        </p:nvGraphicFramePr>
        <p:xfrm>
          <a:off x="4800600" y="1145090"/>
          <a:ext cx="3000000" cy="3000000"/>
        </p:xfrm>
        <a:graphic>
          <a:graphicData uri="http://schemas.openxmlformats.org/drawingml/2006/table">
            <a:tbl>
              <a:tblPr>
                <a:noFill/>
                <a:tableStyleId>{5D2DF74A-F01A-4E32-9061-441D22632A91}</a:tableStyleId>
              </a:tblPr>
              <a:tblGrid>
                <a:gridCol w="2826500"/>
                <a:gridCol w="1364500"/>
              </a:tblGrid>
              <a:tr h="302875">
                <a:tc>
                  <a:txBody>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Calibri"/>
                          <a:ea typeface="Calibri"/>
                          <a:cs typeface="Calibri"/>
                          <a:sym typeface="Calibri"/>
                        </a:rPr>
                        <a:t>Award Classification</a:t>
                      </a:r>
                      <a:endParaRPr>
                        <a:solidFill>
                          <a:schemeClr val="lt1"/>
                        </a:solidFill>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Calibri"/>
                          <a:ea typeface="Calibri"/>
                          <a:cs typeface="Calibri"/>
                          <a:sym typeface="Calibri"/>
                        </a:rPr>
                        <a:t>Data Based</a:t>
                      </a:r>
                      <a:endParaRPr>
                        <a:solidFill>
                          <a:schemeClr val="lt1"/>
                        </a:solidFill>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2875">
                <a:tc>
                  <a:txBody>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Calibri"/>
                          <a:ea typeface="Calibri"/>
                          <a:cs typeface="Calibri"/>
                          <a:sym typeface="Calibri"/>
                        </a:rPr>
                        <a:t>Award Type</a:t>
                      </a:r>
                      <a:endParaRPr>
                        <a:solidFill>
                          <a:schemeClr val="lt1"/>
                        </a:solidFill>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Calibri"/>
                          <a:ea typeface="Calibri"/>
                          <a:cs typeface="Calibri"/>
                          <a:sym typeface="Calibri"/>
                        </a:rPr>
                        <a:t>Individual </a:t>
                      </a:r>
                      <a:endParaRPr>
                        <a:solidFill>
                          <a:schemeClr val="lt1"/>
                        </a:solidFill>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2875">
                <a:tc>
                  <a:txBody>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Calibri"/>
                          <a:ea typeface="Calibri"/>
                          <a:cs typeface="Calibri"/>
                          <a:sym typeface="Calibri"/>
                        </a:rPr>
                        <a:t>No. of Awards</a:t>
                      </a:r>
                      <a:endParaRPr>
                        <a:solidFill>
                          <a:schemeClr val="lt1"/>
                        </a:solidFill>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Calibri"/>
                          <a:ea typeface="Calibri"/>
                          <a:cs typeface="Calibri"/>
                          <a:sym typeface="Calibri"/>
                        </a:rPr>
                        <a:t>1</a:t>
                      </a:r>
                      <a:endParaRPr>
                        <a:solidFill>
                          <a:schemeClr val="lt1"/>
                        </a:solidFill>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8025">
                <a:tc>
                  <a:txBody>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Calibri"/>
                          <a:ea typeface="Calibri"/>
                          <a:cs typeface="Calibri"/>
                          <a:sym typeface="Calibri"/>
                        </a:rPr>
                        <a:t>Units Eligible</a:t>
                      </a:r>
                      <a:endParaRPr>
                        <a:solidFill>
                          <a:schemeClr val="lt1"/>
                        </a:solidFill>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t/>
                      </a:r>
                      <a:endParaRPr b="0" i="0" sz="1400" u="none" cap="none" strike="noStrike">
                        <a:solidFill>
                          <a:schemeClr val="lt1"/>
                        </a:solidFill>
                        <a:highlight>
                          <a:srgbClr val="FFFF00"/>
                        </a:highlight>
                        <a:latin typeface="Calibri"/>
                        <a:ea typeface="Calibri"/>
                        <a:cs typeface="Calibri"/>
                        <a:sym typeface="Calibri"/>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8025">
                <a:tc gridSpan="2">
                  <a:txBody>
                    <a:bodyPr/>
                    <a:lstStyle/>
                    <a:p>
                      <a:pPr indent="0" lvl="0" marL="0" marR="0" rtl="0" algn="ctr">
                        <a:lnSpc>
                          <a:spcPct val="100000"/>
                        </a:lnSpc>
                        <a:spcBef>
                          <a:spcPts val="0"/>
                        </a:spcBef>
                        <a:spcAft>
                          <a:spcPts val="0"/>
                        </a:spcAft>
                        <a:buNone/>
                      </a:pPr>
                      <a:r>
                        <a:rPr b="1" lang="en">
                          <a:solidFill>
                            <a:schemeClr val="dk1"/>
                          </a:solidFill>
                          <a:latin typeface="Calibri"/>
                          <a:ea typeface="Calibri"/>
                          <a:cs typeface="Calibri"/>
                          <a:sym typeface="Calibri"/>
                        </a:rPr>
                        <a:t>Evaluation Criteria </a:t>
                      </a:r>
                      <a:endParaRPr>
                        <a:solidFill>
                          <a:schemeClr val="lt1"/>
                        </a:solidFill>
                      </a:endParaRPr>
                    </a:p>
                  </a:txBody>
                  <a:tcPr marT="9525" marB="0" marR="9525" marL="95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2B2B2"/>
                    </a:solidFill>
                  </a:tcPr>
                </a:tc>
                <a:tc hMerge="1"/>
              </a:tr>
              <a:tr h="302875">
                <a:tc gridSpan="2">
                  <a:txBody>
                    <a:bodyPr/>
                    <a:lstStyle/>
                    <a:p>
                      <a:pPr indent="0" lvl="0" marL="0" marR="0" rtl="0" algn="ctr">
                        <a:lnSpc>
                          <a:spcPct val="100000"/>
                        </a:lnSpc>
                        <a:spcBef>
                          <a:spcPts val="0"/>
                        </a:spcBef>
                        <a:spcAft>
                          <a:spcPts val="0"/>
                        </a:spcAft>
                        <a:buNone/>
                      </a:pPr>
                      <a:r>
                        <a:rPr b="0" i="0" lang="en" sz="1500" u="none" cap="none" strike="noStrike">
                          <a:solidFill>
                            <a:schemeClr val="lt1"/>
                          </a:solidFill>
                          <a:latin typeface="Calibri"/>
                          <a:ea typeface="Calibri"/>
                          <a:cs typeface="Calibri"/>
                          <a:sym typeface="Calibri"/>
                        </a:rPr>
                        <a:t>Better CSAT</a:t>
                      </a:r>
                      <a:endParaRPr>
                        <a:solidFill>
                          <a:schemeClr val="lt1"/>
                        </a:solidFill>
                      </a:endParaRPr>
                    </a:p>
                  </a:txBody>
                  <a:tcPr marT="9525" marB="0" marR="9525" marL="9525"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50900">
                <a:tc gridSpan="2">
                  <a:txBody>
                    <a:bodyPr/>
                    <a:lstStyle/>
                    <a:p>
                      <a:pPr indent="0" lvl="0" marL="0" marR="0" rtl="0" algn="ctr">
                        <a:lnSpc>
                          <a:spcPct val="100000"/>
                        </a:lnSpc>
                        <a:spcBef>
                          <a:spcPts val="0"/>
                        </a:spcBef>
                        <a:spcAft>
                          <a:spcPts val="0"/>
                        </a:spcAft>
                        <a:buNone/>
                      </a:pPr>
                      <a:r>
                        <a:rPr b="0" i="0" lang="en" sz="1500" u="none" cap="none" strike="noStrike">
                          <a:solidFill>
                            <a:schemeClr val="lt1"/>
                          </a:solidFill>
                          <a:latin typeface="Calibri"/>
                          <a:ea typeface="Calibri"/>
                          <a:cs typeface="Calibri"/>
                          <a:sym typeface="Calibri"/>
                        </a:rPr>
                        <a:t>Unique Solutions – Domain</a:t>
                      </a:r>
                      <a:endParaRPr>
                        <a:solidFill>
                          <a:schemeClr val="lt1"/>
                        </a:solidFill>
                      </a:endParaRPr>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464350">
                <a:tc gridSpan="2">
                  <a:txBody>
                    <a:bodyPr/>
                    <a:lstStyle/>
                    <a:p>
                      <a:pPr indent="0" lvl="0" marL="0" marR="0" rtl="0" algn="ctr">
                        <a:lnSpc>
                          <a:spcPct val="100000"/>
                        </a:lnSpc>
                        <a:spcBef>
                          <a:spcPts val="0"/>
                        </a:spcBef>
                        <a:spcAft>
                          <a:spcPts val="0"/>
                        </a:spcAft>
                        <a:buNone/>
                      </a:pPr>
                      <a:r>
                        <a:rPr b="0" i="0" lang="en" sz="1500" u="none" cap="none" strike="noStrike">
                          <a:solidFill>
                            <a:schemeClr val="lt1"/>
                          </a:solidFill>
                          <a:latin typeface="Calibri"/>
                          <a:ea typeface="Calibri"/>
                          <a:cs typeface="Calibri"/>
                          <a:sym typeface="Calibri"/>
                        </a:rPr>
                        <a:t>Identified as a strategic vendor  - Preferred Vendor Status</a:t>
                      </a:r>
                      <a:endParaRPr>
                        <a:solidFill>
                          <a:schemeClr val="lt1"/>
                        </a:solidFill>
                      </a:endParaRPr>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44625">
                <a:tc gridSpan="2">
                  <a:txBody>
                    <a:bodyPr/>
                    <a:lstStyle/>
                    <a:p>
                      <a:pPr indent="0" lvl="0" marL="0" marR="0" rtl="0" algn="ctr">
                        <a:lnSpc>
                          <a:spcPct val="100000"/>
                        </a:lnSpc>
                        <a:spcBef>
                          <a:spcPts val="0"/>
                        </a:spcBef>
                        <a:spcAft>
                          <a:spcPts val="0"/>
                        </a:spcAft>
                        <a:buNone/>
                      </a:pPr>
                      <a:r>
                        <a:rPr b="0" i="0" lang="en" sz="1500" u="none" cap="none" strike="noStrike">
                          <a:solidFill>
                            <a:schemeClr val="lt1"/>
                          </a:solidFill>
                          <a:latin typeface="Calibri"/>
                          <a:ea typeface="Calibri"/>
                          <a:cs typeface="Calibri"/>
                          <a:sym typeface="Calibri"/>
                        </a:rPr>
                        <a:t>Actual Revenue Growth</a:t>
                      </a:r>
                      <a:endParaRPr>
                        <a:solidFill>
                          <a:schemeClr val="lt1"/>
                        </a:solidFill>
                      </a:endParaRPr>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249600">
                <a:tc gridSpan="2">
                  <a:txBody>
                    <a:bodyPr/>
                    <a:lstStyle/>
                    <a:p>
                      <a:pPr indent="0" lvl="0" marL="0" marR="0" rtl="0" algn="ctr">
                        <a:lnSpc>
                          <a:spcPct val="100000"/>
                        </a:lnSpc>
                        <a:spcBef>
                          <a:spcPts val="0"/>
                        </a:spcBef>
                        <a:spcAft>
                          <a:spcPts val="0"/>
                        </a:spcAft>
                        <a:buNone/>
                      </a:pPr>
                      <a:r>
                        <a:rPr b="0" i="0" lang="en" sz="1500" u="none" cap="none" strike="noStrike">
                          <a:solidFill>
                            <a:schemeClr val="lt1"/>
                          </a:solidFill>
                          <a:latin typeface="Calibri"/>
                          <a:ea typeface="Calibri"/>
                          <a:cs typeface="Calibri"/>
                          <a:sym typeface="Calibri"/>
                        </a:rPr>
                        <a:t>Employee Retention/ Better ESAT</a:t>
                      </a:r>
                      <a:endParaRPr b="0" i="0" sz="1500" u="none" cap="none" strike="noStrike">
                        <a:solidFill>
                          <a:schemeClr val="lt1"/>
                        </a:solidFill>
                        <a:latin typeface="Calibri"/>
                        <a:ea typeface="Calibri"/>
                        <a:cs typeface="Calibri"/>
                        <a:sym typeface="Calibri"/>
                      </a:endParaRPr>
                    </a:p>
                  </a:txBody>
                  <a:tcPr marT="7150" marB="0" marR="7150" marL="7150" anchor="b">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r h="302875">
                <a:tc gridSpan="2">
                  <a:txBody>
                    <a:bodyPr/>
                    <a:lstStyle/>
                    <a:p>
                      <a:pPr indent="0" lvl="0" marL="0" marR="0" rtl="0" algn="ctr">
                        <a:lnSpc>
                          <a:spcPct val="100000"/>
                        </a:lnSpc>
                        <a:spcBef>
                          <a:spcPts val="0"/>
                        </a:spcBef>
                        <a:spcAft>
                          <a:spcPts val="0"/>
                        </a:spcAft>
                        <a:buNone/>
                      </a:pPr>
                      <a:r>
                        <a:t/>
                      </a:r>
                      <a:endParaRPr b="0" i="0" sz="1500" u="none" cap="none" strike="noStrike">
                        <a:solidFill>
                          <a:schemeClr val="lt1"/>
                        </a:solidFill>
                        <a:latin typeface="Calibri"/>
                        <a:ea typeface="Calibri"/>
                        <a:cs typeface="Calibri"/>
                        <a:sym typeface="Calibri"/>
                      </a:endParaRPr>
                    </a:p>
                  </a:txBody>
                  <a:tcPr marT="7150" marB="0" marR="7150" marL="715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7"/>
          <p:cNvPicPr preferRelativeResize="0"/>
          <p:nvPr/>
        </p:nvPicPr>
        <p:blipFill rotWithShape="1">
          <a:blip r:embed="rId3">
            <a:alphaModFix amt="67000"/>
          </a:blip>
          <a:srcRect b="7293" l="15526" r="15712" t="6906"/>
          <a:stretch/>
        </p:blipFill>
        <p:spPr>
          <a:xfrm>
            <a:off x="1208650" y="79950"/>
            <a:ext cx="6980477" cy="4899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18"/>
          <p:cNvPicPr preferRelativeResize="0"/>
          <p:nvPr/>
        </p:nvPicPr>
        <p:blipFill rotWithShape="1">
          <a:blip r:embed="rId3">
            <a:alphaModFix/>
          </a:blip>
          <a:srcRect b="0" l="7497" r="7497" t="0"/>
          <a:stretch/>
        </p:blipFill>
        <p:spPr>
          <a:xfrm>
            <a:off x="6796775" y="0"/>
            <a:ext cx="2347224" cy="2071026"/>
          </a:xfrm>
          <a:prstGeom prst="rect">
            <a:avLst/>
          </a:prstGeom>
          <a:noFill/>
          <a:ln>
            <a:noFill/>
          </a:ln>
          <a:effectLst>
            <a:outerShdw blurRad="57150" rotWithShape="0" algn="bl" dir="5400000" dist="19050">
              <a:srgbClr val="000000">
                <a:alpha val="12000"/>
              </a:srgbClr>
            </a:outerShdw>
          </a:effectLst>
        </p:spPr>
      </p:pic>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Values</a:t>
            </a:r>
            <a:endParaRPr sz="1077"/>
          </a:p>
          <a:p>
            <a:pPr indent="0" lvl="0" marL="0" rtl="0" algn="l">
              <a:spcBef>
                <a:spcPts val="0"/>
              </a:spcBef>
              <a:spcAft>
                <a:spcPts val="0"/>
              </a:spcAft>
              <a:buNone/>
            </a:pPr>
            <a:r>
              <a:rPr lang="en" sz="1077"/>
              <a:t>Our values are the part of who we are, what we stand for and how we act. </a:t>
            </a:r>
            <a:endParaRPr sz="1077"/>
          </a:p>
          <a:p>
            <a:pPr indent="0" lvl="0" marL="0" rtl="0" algn="l">
              <a:spcBef>
                <a:spcPts val="0"/>
              </a:spcBef>
              <a:spcAft>
                <a:spcPts val="0"/>
              </a:spcAft>
              <a:buNone/>
            </a:pPr>
            <a:r>
              <a:rPr lang="en" sz="1077"/>
              <a:t>THRIVE is our core value which stands for:</a:t>
            </a:r>
            <a:endParaRPr sz="1077"/>
          </a:p>
        </p:txBody>
      </p:sp>
      <p:grpSp>
        <p:nvGrpSpPr>
          <p:cNvPr id="163" name="Google Shape;163;p18"/>
          <p:cNvGrpSpPr/>
          <p:nvPr/>
        </p:nvGrpSpPr>
        <p:grpSpPr>
          <a:xfrm>
            <a:off x="140500" y="1398150"/>
            <a:ext cx="2229787" cy="1656000"/>
            <a:chOff x="64300" y="1398150"/>
            <a:chExt cx="2229787" cy="1656000"/>
          </a:xfrm>
        </p:grpSpPr>
        <p:sp>
          <p:nvSpPr>
            <p:cNvPr id="164" name="Google Shape;164;p18"/>
            <p:cNvSpPr/>
            <p:nvPr/>
          </p:nvSpPr>
          <p:spPr>
            <a:xfrm>
              <a:off x="266087" y="1398150"/>
              <a:ext cx="2028000" cy="1656000"/>
            </a:xfrm>
            <a:prstGeom prst="roundRect">
              <a:avLst>
                <a:gd fmla="val 16667" name="adj"/>
              </a:avLst>
            </a:prstGeom>
            <a:solidFill>
              <a:srgbClr val="FFE9E9">
                <a:alpha val="869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14300" lvl="0" marL="0" rtl="0" algn="l">
                <a:spcBef>
                  <a:spcPts val="0"/>
                </a:spcBef>
                <a:spcAft>
                  <a:spcPts val="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Takes responsibility for outcomes.</a:t>
              </a:r>
              <a:endParaRPr sz="900">
                <a:solidFill>
                  <a:srgbClr val="666666"/>
                </a:solidFill>
                <a:latin typeface="Montserrat Medium"/>
                <a:ea typeface="Montserrat Medium"/>
                <a:cs typeface="Montserrat Medium"/>
                <a:sym typeface="Montserrat Medium"/>
              </a:endParaRPr>
            </a:p>
            <a:p>
              <a:pPr indent="-114300" lvl="0" marL="0" rtl="0" algn="l">
                <a:spcBef>
                  <a:spcPts val="1000"/>
                </a:spcBef>
                <a:spcAft>
                  <a:spcPts val="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Takes initiative to bring about positive results.</a:t>
              </a:r>
              <a:endParaRPr sz="900">
                <a:solidFill>
                  <a:srgbClr val="666666"/>
                </a:solidFill>
                <a:latin typeface="Montserrat Medium"/>
                <a:ea typeface="Montserrat Medium"/>
                <a:cs typeface="Montserrat Medium"/>
                <a:sym typeface="Montserrat Medium"/>
              </a:endParaRPr>
            </a:p>
            <a:p>
              <a:pPr indent="-114300" lvl="0" marL="0" rtl="0" algn="l">
                <a:spcBef>
                  <a:spcPts val="1000"/>
                </a:spcBef>
                <a:spcAft>
                  <a:spcPts val="100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Builds collaboration, accountability trust in the teams they work with</a:t>
              </a:r>
              <a:endParaRPr sz="900">
                <a:solidFill>
                  <a:srgbClr val="666666"/>
                </a:solidFill>
                <a:latin typeface="Montserrat Medium"/>
                <a:ea typeface="Montserrat Medium"/>
                <a:cs typeface="Montserrat Medium"/>
                <a:sym typeface="Montserrat Medium"/>
              </a:endParaRPr>
            </a:p>
          </p:txBody>
        </p:sp>
        <p:sp>
          <p:nvSpPr>
            <p:cNvPr id="165" name="Google Shape;165;p18"/>
            <p:cNvSpPr/>
            <p:nvPr/>
          </p:nvSpPr>
          <p:spPr>
            <a:xfrm rot="-5400000">
              <a:off x="-567950" y="2037550"/>
              <a:ext cx="1625700" cy="361200"/>
            </a:xfrm>
            <a:prstGeom prst="horizontalScroll">
              <a:avLst>
                <a:gd fmla="val 12500"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3F3F3"/>
                  </a:solidFill>
                  <a:latin typeface="Montserrat"/>
                  <a:ea typeface="Montserrat"/>
                  <a:cs typeface="Montserrat"/>
                  <a:sym typeface="Montserrat"/>
                </a:rPr>
                <a:t>TOTAL OWNERSHIP MINDSET</a:t>
              </a:r>
              <a:endParaRPr b="1" sz="800">
                <a:solidFill>
                  <a:srgbClr val="F3F3F3"/>
                </a:solidFill>
                <a:latin typeface="Montserrat"/>
                <a:ea typeface="Montserrat"/>
                <a:cs typeface="Montserrat"/>
                <a:sym typeface="Montserrat"/>
              </a:endParaRPr>
            </a:p>
          </p:txBody>
        </p:sp>
      </p:grpSp>
      <p:grpSp>
        <p:nvGrpSpPr>
          <p:cNvPr id="166" name="Google Shape;166;p18"/>
          <p:cNvGrpSpPr/>
          <p:nvPr/>
        </p:nvGrpSpPr>
        <p:grpSpPr>
          <a:xfrm>
            <a:off x="3066400" y="1398150"/>
            <a:ext cx="2235098" cy="1656000"/>
            <a:chOff x="2380600" y="1398150"/>
            <a:chExt cx="2235098" cy="1656000"/>
          </a:xfrm>
        </p:grpSpPr>
        <p:sp>
          <p:nvSpPr>
            <p:cNvPr id="167" name="Google Shape;167;p18"/>
            <p:cNvSpPr/>
            <p:nvPr/>
          </p:nvSpPr>
          <p:spPr>
            <a:xfrm>
              <a:off x="2587698" y="1398150"/>
              <a:ext cx="2028000" cy="1656000"/>
            </a:xfrm>
            <a:prstGeom prst="roundRect">
              <a:avLst>
                <a:gd fmla="val 16667" name="adj"/>
              </a:avLst>
            </a:prstGeom>
            <a:solidFill>
              <a:srgbClr val="ECFFE5">
                <a:alpha val="839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14300" lvl="0" marL="0" marR="0" rtl="0" algn="l">
                <a:lnSpc>
                  <a:spcPct val="100000"/>
                </a:lnSpc>
                <a:spcBef>
                  <a:spcPts val="0"/>
                </a:spcBef>
                <a:spcAft>
                  <a:spcPts val="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Open to ideas, thoughts and feedback from others.</a:t>
              </a:r>
              <a:endParaRPr sz="900">
                <a:solidFill>
                  <a:srgbClr val="666666"/>
                </a:solidFill>
                <a:latin typeface="Montserrat Medium"/>
                <a:ea typeface="Montserrat Medium"/>
                <a:cs typeface="Montserrat Medium"/>
                <a:sym typeface="Montserrat Medium"/>
              </a:endParaRPr>
            </a:p>
            <a:p>
              <a:pPr indent="-69850" lvl="0" marL="0" marR="0" rtl="0" algn="l">
                <a:lnSpc>
                  <a:spcPct val="100000"/>
                </a:lnSpc>
                <a:spcBef>
                  <a:spcPts val="0"/>
                </a:spcBef>
                <a:spcAft>
                  <a:spcPts val="0"/>
                </a:spcAft>
                <a:buClr>
                  <a:srgbClr val="666666"/>
                </a:buClr>
                <a:buSzPts val="200"/>
                <a:buFont typeface="Montserrat Medium"/>
                <a:buChar char="●"/>
              </a:pPr>
              <a:r>
                <a:t/>
              </a:r>
              <a:endParaRPr sz="200">
                <a:solidFill>
                  <a:srgbClr val="666666"/>
                </a:solidFill>
                <a:latin typeface="Montserrat Medium"/>
                <a:ea typeface="Montserrat Medium"/>
                <a:cs typeface="Montserrat Medium"/>
                <a:sym typeface="Montserrat Medium"/>
              </a:endParaRPr>
            </a:p>
            <a:p>
              <a:pPr indent="-114300" lvl="0" marL="0" marR="0" rtl="0" algn="l">
                <a:lnSpc>
                  <a:spcPct val="100000"/>
                </a:lnSpc>
                <a:spcBef>
                  <a:spcPts val="0"/>
                </a:spcBef>
                <a:spcAft>
                  <a:spcPts val="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Actively listens and shows genuineness in his/her interactions.</a:t>
              </a:r>
              <a:endParaRPr sz="900">
                <a:solidFill>
                  <a:srgbClr val="666666"/>
                </a:solidFill>
                <a:latin typeface="Montserrat Medium"/>
                <a:ea typeface="Montserrat Medium"/>
                <a:cs typeface="Montserrat Medium"/>
                <a:sym typeface="Montserrat Medium"/>
              </a:endParaRPr>
            </a:p>
            <a:p>
              <a:pPr indent="-63500" lvl="0" marL="0" marR="0" rtl="0" algn="l">
                <a:lnSpc>
                  <a:spcPct val="100000"/>
                </a:lnSpc>
                <a:spcBef>
                  <a:spcPts val="0"/>
                </a:spcBef>
                <a:spcAft>
                  <a:spcPts val="0"/>
                </a:spcAft>
                <a:buClr>
                  <a:srgbClr val="666666"/>
                </a:buClr>
                <a:buSzPts val="100"/>
                <a:buFont typeface="Montserrat Medium"/>
                <a:buChar char="●"/>
              </a:pPr>
              <a:r>
                <a:t/>
              </a:r>
              <a:endParaRPr sz="100">
                <a:solidFill>
                  <a:srgbClr val="666666"/>
                </a:solidFill>
                <a:latin typeface="Montserrat Medium"/>
                <a:ea typeface="Montserrat Medium"/>
                <a:cs typeface="Montserrat Medium"/>
                <a:sym typeface="Montserrat Medium"/>
              </a:endParaRPr>
            </a:p>
            <a:p>
              <a:pPr indent="-114300" lvl="0" marL="0" marR="0" rtl="0" algn="l">
                <a:lnSpc>
                  <a:spcPct val="100000"/>
                </a:lnSpc>
                <a:spcBef>
                  <a:spcPts val="0"/>
                </a:spcBef>
                <a:spcAft>
                  <a:spcPts val="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Inspires positivity through helpful attitude.</a:t>
              </a:r>
              <a:endParaRPr sz="900">
                <a:solidFill>
                  <a:srgbClr val="666666"/>
                </a:solidFill>
                <a:latin typeface="Montserrat Medium"/>
                <a:ea typeface="Montserrat Medium"/>
                <a:cs typeface="Montserrat Medium"/>
                <a:sym typeface="Montserrat Medium"/>
              </a:endParaRPr>
            </a:p>
            <a:p>
              <a:pPr indent="-69850" lvl="0" marL="0" marR="0" rtl="0" algn="l">
                <a:lnSpc>
                  <a:spcPct val="100000"/>
                </a:lnSpc>
                <a:spcBef>
                  <a:spcPts val="0"/>
                </a:spcBef>
                <a:spcAft>
                  <a:spcPts val="0"/>
                </a:spcAft>
                <a:buClr>
                  <a:srgbClr val="666666"/>
                </a:buClr>
                <a:buSzPts val="200"/>
                <a:buFont typeface="Montserrat Medium"/>
                <a:buChar char="●"/>
              </a:pPr>
              <a:r>
                <a:t/>
              </a:r>
              <a:endParaRPr sz="200">
                <a:solidFill>
                  <a:srgbClr val="666666"/>
                </a:solidFill>
                <a:latin typeface="Montserrat Medium"/>
                <a:ea typeface="Montserrat Medium"/>
                <a:cs typeface="Montserrat Medium"/>
                <a:sym typeface="Montserrat Medium"/>
              </a:endParaRPr>
            </a:p>
            <a:p>
              <a:pPr indent="-114300" lvl="0" marL="0" marR="0" rtl="0" algn="l">
                <a:lnSpc>
                  <a:spcPct val="100000"/>
                </a:lnSpc>
                <a:spcBef>
                  <a:spcPts val="0"/>
                </a:spcBef>
                <a:spcAft>
                  <a:spcPts val="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Accessible and approachable to all colleagues.</a:t>
              </a:r>
              <a:endParaRPr sz="900">
                <a:solidFill>
                  <a:srgbClr val="666666"/>
                </a:solidFill>
                <a:latin typeface="Montserrat Medium"/>
                <a:ea typeface="Montserrat Medium"/>
                <a:cs typeface="Montserrat Medium"/>
                <a:sym typeface="Montserrat Medium"/>
              </a:endParaRPr>
            </a:p>
          </p:txBody>
        </p:sp>
        <p:sp>
          <p:nvSpPr>
            <p:cNvPr id="168" name="Google Shape;168;p18"/>
            <p:cNvSpPr/>
            <p:nvPr/>
          </p:nvSpPr>
          <p:spPr>
            <a:xfrm rot="-5400000">
              <a:off x="1748350" y="2045550"/>
              <a:ext cx="1625700" cy="361200"/>
            </a:xfrm>
            <a:prstGeom prst="horizontalScroll">
              <a:avLst>
                <a:gd fmla="val 12500" name="adj"/>
              </a:avLst>
            </a:prstGeom>
            <a:solidFill>
              <a:srgbClr val="799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3F3F3"/>
                  </a:solidFill>
                  <a:latin typeface="Montserrat"/>
                  <a:ea typeface="Montserrat"/>
                  <a:cs typeface="Montserrat"/>
                  <a:sym typeface="Montserrat"/>
                </a:rPr>
                <a:t>HUMILITY &amp; HELPFULNESS</a:t>
              </a:r>
              <a:endParaRPr b="1" sz="800">
                <a:solidFill>
                  <a:srgbClr val="F3F3F3"/>
                </a:solidFill>
                <a:latin typeface="Montserrat"/>
                <a:ea typeface="Montserrat"/>
                <a:cs typeface="Montserrat"/>
                <a:sym typeface="Montserrat"/>
              </a:endParaRPr>
            </a:p>
          </p:txBody>
        </p:sp>
      </p:grpSp>
      <p:grpSp>
        <p:nvGrpSpPr>
          <p:cNvPr id="169" name="Google Shape;169;p18"/>
          <p:cNvGrpSpPr/>
          <p:nvPr/>
        </p:nvGrpSpPr>
        <p:grpSpPr>
          <a:xfrm>
            <a:off x="5997625" y="1398150"/>
            <a:ext cx="2220271" cy="1656000"/>
            <a:chOff x="4945625" y="1321950"/>
            <a:chExt cx="2220271" cy="1656000"/>
          </a:xfrm>
        </p:grpSpPr>
        <p:sp>
          <p:nvSpPr>
            <p:cNvPr id="170" name="Google Shape;170;p18"/>
            <p:cNvSpPr/>
            <p:nvPr/>
          </p:nvSpPr>
          <p:spPr>
            <a:xfrm>
              <a:off x="5137896" y="1321950"/>
              <a:ext cx="2028000" cy="1656000"/>
            </a:xfrm>
            <a:prstGeom prst="roundRect">
              <a:avLst>
                <a:gd fmla="val 16667" name="adj"/>
              </a:avLst>
            </a:prstGeom>
            <a:solidFill>
              <a:srgbClr val="E1FFFF">
                <a:alpha val="815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14300" lvl="0" marL="0" marR="0" rtl="0" algn="l">
                <a:lnSpc>
                  <a:spcPct val="100000"/>
                </a:lnSpc>
                <a:spcBef>
                  <a:spcPts val="0"/>
                </a:spcBef>
                <a:spcAft>
                  <a:spcPts val="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Focuses on solving problems.</a:t>
              </a:r>
              <a:endParaRPr sz="900">
                <a:solidFill>
                  <a:srgbClr val="666666"/>
                </a:solidFill>
                <a:latin typeface="Montserrat Medium"/>
                <a:ea typeface="Montserrat Medium"/>
                <a:cs typeface="Montserrat Medium"/>
                <a:sym typeface="Montserrat Medium"/>
              </a:endParaRPr>
            </a:p>
            <a:p>
              <a:pPr indent="-114300" lvl="0" marL="0" marR="0" rtl="0" algn="l">
                <a:lnSpc>
                  <a:spcPct val="100000"/>
                </a:lnSpc>
                <a:spcBef>
                  <a:spcPts val="1000"/>
                </a:spcBef>
                <a:spcAft>
                  <a:spcPts val="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Sees the big picture and works towards collective success.</a:t>
              </a:r>
              <a:endParaRPr sz="900">
                <a:solidFill>
                  <a:srgbClr val="666666"/>
                </a:solidFill>
                <a:latin typeface="Montserrat Medium"/>
                <a:ea typeface="Montserrat Medium"/>
                <a:cs typeface="Montserrat Medium"/>
                <a:sym typeface="Montserrat Medium"/>
              </a:endParaRPr>
            </a:p>
            <a:p>
              <a:pPr indent="-114300" lvl="0" marL="0" marR="0" rtl="0" algn="l">
                <a:lnSpc>
                  <a:spcPct val="100000"/>
                </a:lnSpc>
                <a:spcBef>
                  <a:spcPts val="1000"/>
                </a:spcBef>
                <a:spcAft>
                  <a:spcPts val="100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Drives outcomes through actions.</a:t>
              </a:r>
              <a:endParaRPr sz="900">
                <a:solidFill>
                  <a:srgbClr val="666666"/>
                </a:solidFill>
                <a:latin typeface="Montserrat Medium"/>
                <a:ea typeface="Montserrat Medium"/>
                <a:cs typeface="Montserrat Medium"/>
                <a:sym typeface="Montserrat Medium"/>
              </a:endParaRPr>
            </a:p>
          </p:txBody>
        </p:sp>
        <p:sp>
          <p:nvSpPr>
            <p:cNvPr id="171" name="Google Shape;171;p18"/>
            <p:cNvSpPr/>
            <p:nvPr/>
          </p:nvSpPr>
          <p:spPr>
            <a:xfrm rot="-5400000">
              <a:off x="4313375" y="1969350"/>
              <a:ext cx="1625700" cy="361200"/>
            </a:xfrm>
            <a:prstGeom prst="horizontalScroll">
              <a:avLst>
                <a:gd fmla="val 12500" name="adj"/>
              </a:avLst>
            </a:prstGeom>
            <a:solidFill>
              <a:srgbClr val="39B9B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3F3F3"/>
                  </a:solidFill>
                  <a:latin typeface="Montserrat"/>
                  <a:ea typeface="Montserrat"/>
                  <a:cs typeface="Montserrat"/>
                  <a:sym typeface="Montserrat"/>
                </a:rPr>
                <a:t>RESULT ORIENTED</a:t>
              </a:r>
              <a:endParaRPr b="1" sz="800">
                <a:solidFill>
                  <a:srgbClr val="F3F3F3"/>
                </a:solidFill>
                <a:latin typeface="Montserrat"/>
                <a:ea typeface="Montserrat"/>
                <a:cs typeface="Montserrat"/>
                <a:sym typeface="Montserrat"/>
              </a:endParaRPr>
            </a:p>
          </p:txBody>
        </p:sp>
      </p:grpSp>
      <p:grpSp>
        <p:nvGrpSpPr>
          <p:cNvPr id="172" name="Google Shape;172;p18"/>
          <p:cNvGrpSpPr/>
          <p:nvPr/>
        </p:nvGrpSpPr>
        <p:grpSpPr>
          <a:xfrm>
            <a:off x="896138" y="3220650"/>
            <a:ext cx="2242511" cy="1656000"/>
            <a:chOff x="1230200" y="3257225"/>
            <a:chExt cx="2242511" cy="1656000"/>
          </a:xfrm>
        </p:grpSpPr>
        <p:sp>
          <p:nvSpPr>
            <p:cNvPr id="173" name="Google Shape;173;p18"/>
            <p:cNvSpPr/>
            <p:nvPr/>
          </p:nvSpPr>
          <p:spPr>
            <a:xfrm>
              <a:off x="1444711" y="3257225"/>
              <a:ext cx="2028000" cy="1656000"/>
            </a:xfrm>
            <a:prstGeom prst="roundRect">
              <a:avLst>
                <a:gd fmla="val 16667" name="adj"/>
              </a:avLst>
            </a:prstGeom>
            <a:solidFill>
              <a:srgbClr val="FFE8FD">
                <a:alpha val="892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14300" lvl="0" marL="0" marR="0" rtl="0" algn="l">
                <a:lnSpc>
                  <a:spcPct val="100000"/>
                </a:lnSpc>
                <a:spcBef>
                  <a:spcPts val="0"/>
                </a:spcBef>
                <a:spcAft>
                  <a:spcPts val="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Takes actions differently to achieve better results.</a:t>
              </a:r>
              <a:endParaRPr sz="900">
                <a:solidFill>
                  <a:srgbClr val="666666"/>
                </a:solidFill>
                <a:latin typeface="Montserrat Medium"/>
                <a:ea typeface="Montserrat Medium"/>
                <a:cs typeface="Montserrat Medium"/>
                <a:sym typeface="Montserrat Medium"/>
              </a:endParaRPr>
            </a:p>
            <a:p>
              <a:pPr indent="-114300" lvl="0" marL="0" marR="0" rtl="0" algn="l">
                <a:lnSpc>
                  <a:spcPct val="100000"/>
                </a:lnSpc>
                <a:spcBef>
                  <a:spcPts val="1000"/>
                </a:spcBef>
                <a:spcAft>
                  <a:spcPts val="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Strives to continuously learn and grow to innovate.</a:t>
              </a:r>
              <a:endParaRPr sz="900">
                <a:solidFill>
                  <a:srgbClr val="666666"/>
                </a:solidFill>
                <a:latin typeface="Montserrat Medium"/>
                <a:ea typeface="Montserrat Medium"/>
                <a:cs typeface="Montserrat Medium"/>
                <a:sym typeface="Montserrat Medium"/>
              </a:endParaRPr>
            </a:p>
            <a:p>
              <a:pPr indent="-114300" lvl="0" marL="0" marR="0" rtl="0" algn="l">
                <a:lnSpc>
                  <a:spcPct val="100000"/>
                </a:lnSpc>
                <a:spcBef>
                  <a:spcPts val="1000"/>
                </a:spcBef>
                <a:spcAft>
                  <a:spcPts val="100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Practices culture of innovation and creativity.</a:t>
              </a:r>
              <a:endParaRPr sz="900">
                <a:solidFill>
                  <a:srgbClr val="666666"/>
                </a:solidFill>
                <a:latin typeface="Montserrat Medium"/>
                <a:ea typeface="Montserrat Medium"/>
                <a:cs typeface="Montserrat Medium"/>
                <a:sym typeface="Montserrat Medium"/>
              </a:endParaRPr>
            </a:p>
          </p:txBody>
        </p:sp>
        <p:sp>
          <p:nvSpPr>
            <p:cNvPr id="174" name="Google Shape;174;p18"/>
            <p:cNvSpPr/>
            <p:nvPr/>
          </p:nvSpPr>
          <p:spPr>
            <a:xfrm rot="-5400000">
              <a:off x="597950" y="3904625"/>
              <a:ext cx="1625700" cy="361200"/>
            </a:xfrm>
            <a:prstGeom prst="horizontalScroll">
              <a:avLst>
                <a:gd fmla="val 12500" name="adj"/>
              </a:avLst>
            </a:prstGeom>
            <a:solidFill>
              <a:srgbClr val="CF50C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3F3F3"/>
                  </a:solidFill>
                  <a:latin typeface="Montserrat"/>
                  <a:ea typeface="Montserrat"/>
                  <a:cs typeface="Montserrat"/>
                  <a:sym typeface="Montserrat"/>
                </a:rPr>
                <a:t>INNOVATION EVERYWHERE</a:t>
              </a:r>
              <a:endParaRPr b="1" sz="800">
                <a:solidFill>
                  <a:srgbClr val="F3F3F3"/>
                </a:solidFill>
                <a:latin typeface="Montserrat"/>
                <a:ea typeface="Montserrat"/>
                <a:cs typeface="Montserrat"/>
                <a:sym typeface="Montserrat"/>
              </a:endParaRPr>
            </a:p>
          </p:txBody>
        </p:sp>
      </p:grpSp>
      <p:grpSp>
        <p:nvGrpSpPr>
          <p:cNvPr id="175" name="Google Shape;175;p18"/>
          <p:cNvGrpSpPr/>
          <p:nvPr/>
        </p:nvGrpSpPr>
        <p:grpSpPr>
          <a:xfrm>
            <a:off x="3831225" y="3220650"/>
            <a:ext cx="2229459" cy="1656000"/>
            <a:chOff x="4022050" y="3257225"/>
            <a:chExt cx="2229459" cy="1656000"/>
          </a:xfrm>
        </p:grpSpPr>
        <p:sp>
          <p:nvSpPr>
            <p:cNvPr id="176" name="Google Shape;176;p18"/>
            <p:cNvSpPr/>
            <p:nvPr/>
          </p:nvSpPr>
          <p:spPr>
            <a:xfrm>
              <a:off x="4223509" y="3257225"/>
              <a:ext cx="2028000" cy="1656000"/>
            </a:xfrm>
            <a:prstGeom prst="roundRect">
              <a:avLst>
                <a:gd fmla="val 16667" name="adj"/>
              </a:avLst>
            </a:prstGeom>
            <a:solidFill>
              <a:srgbClr val="FFFEEC">
                <a:alpha val="8750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14300" lvl="0" marL="0" marR="0" rtl="0" algn="l">
                <a:lnSpc>
                  <a:spcPct val="100000"/>
                </a:lnSpc>
                <a:spcBef>
                  <a:spcPts val="0"/>
                </a:spcBef>
                <a:spcAft>
                  <a:spcPts val="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Understands what creates value and</a:t>
              </a:r>
              <a:br>
                <a:rPr lang="en" sz="900">
                  <a:solidFill>
                    <a:srgbClr val="666666"/>
                  </a:solidFill>
                  <a:latin typeface="Montserrat Medium"/>
                  <a:ea typeface="Montserrat Medium"/>
                  <a:cs typeface="Montserrat Medium"/>
                  <a:sym typeface="Montserrat Medium"/>
                </a:rPr>
              </a:br>
              <a:r>
                <a:rPr lang="en" sz="900">
                  <a:solidFill>
                    <a:srgbClr val="666666"/>
                  </a:solidFill>
                  <a:latin typeface="Montserrat Medium"/>
                  <a:ea typeface="Montserrat Medium"/>
                  <a:cs typeface="Montserrat Medium"/>
                  <a:sym typeface="Montserrat Medium"/>
                </a:rPr>
                <a:t>creates a win-win situation.</a:t>
              </a:r>
              <a:endParaRPr sz="900">
                <a:solidFill>
                  <a:srgbClr val="666666"/>
                </a:solidFill>
                <a:latin typeface="Montserrat Medium"/>
                <a:ea typeface="Montserrat Medium"/>
                <a:cs typeface="Montserrat Medium"/>
                <a:sym typeface="Montserrat Medium"/>
              </a:endParaRPr>
            </a:p>
            <a:p>
              <a:pPr indent="-114300" lvl="0" marL="0" marR="0" rtl="0" algn="l">
                <a:lnSpc>
                  <a:spcPct val="100000"/>
                </a:lnSpc>
                <a:spcBef>
                  <a:spcPts val="1000"/>
                </a:spcBef>
                <a:spcAft>
                  <a:spcPts val="100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Delivers solutions above and beyond</a:t>
              </a:r>
              <a:endParaRPr sz="900">
                <a:solidFill>
                  <a:srgbClr val="666666"/>
                </a:solidFill>
                <a:latin typeface="Montserrat Medium"/>
                <a:ea typeface="Montserrat Medium"/>
                <a:cs typeface="Montserrat Medium"/>
                <a:sym typeface="Montserrat Medium"/>
              </a:endParaRPr>
            </a:p>
          </p:txBody>
        </p:sp>
        <p:sp>
          <p:nvSpPr>
            <p:cNvPr id="177" name="Google Shape;177;p18"/>
            <p:cNvSpPr/>
            <p:nvPr/>
          </p:nvSpPr>
          <p:spPr>
            <a:xfrm rot="-5400000">
              <a:off x="3389800" y="3904625"/>
              <a:ext cx="1625700" cy="361200"/>
            </a:xfrm>
            <a:prstGeom prst="horizontalScroll">
              <a:avLst>
                <a:gd fmla="val 12500" name="adj"/>
              </a:avLst>
            </a:prstGeom>
            <a:solidFill>
              <a:srgbClr val="D6D02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3F3F3"/>
                  </a:solidFill>
                  <a:latin typeface="Montserrat"/>
                  <a:ea typeface="Montserrat"/>
                  <a:cs typeface="Montserrat"/>
                  <a:sym typeface="Montserrat"/>
                </a:rPr>
                <a:t>VALUE CREATION</a:t>
              </a:r>
              <a:endParaRPr b="1" sz="800">
                <a:solidFill>
                  <a:srgbClr val="F3F3F3"/>
                </a:solidFill>
                <a:latin typeface="Montserrat"/>
                <a:ea typeface="Montserrat"/>
                <a:cs typeface="Montserrat"/>
                <a:sym typeface="Montserrat"/>
              </a:endParaRPr>
            </a:p>
          </p:txBody>
        </p:sp>
      </p:grpSp>
      <p:grpSp>
        <p:nvGrpSpPr>
          <p:cNvPr id="178" name="Google Shape;178;p18"/>
          <p:cNvGrpSpPr/>
          <p:nvPr/>
        </p:nvGrpSpPr>
        <p:grpSpPr>
          <a:xfrm>
            <a:off x="6753250" y="3220650"/>
            <a:ext cx="2255896" cy="1656000"/>
            <a:chOff x="6850625" y="3226950"/>
            <a:chExt cx="2255896" cy="1656000"/>
          </a:xfrm>
        </p:grpSpPr>
        <p:sp>
          <p:nvSpPr>
            <p:cNvPr id="179" name="Google Shape;179;p18"/>
            <p:cNvSpPr/>
            <p:nvPr/>
          </p:nvSpPr>
          <p:spPr>
            <a:xfrm>
              <a:off x="7078521" y="3226950"/>
              <a:ext cx="2028000" cy="1656000"/>
            </a:xfrm>
            <a:prstGeom prst="roundRect">
              <a:avLst>
                <a:gd fmla="val 16667" name="adj"/>
              </a:avLst>
            </a:prstGeom>
            <a:solidFill>
              <a:srgbClr val="EAE5FF">
                <a:alpha val="91670"/>
              </a:srgbClr>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114300" lvl="0" marL="0" marR="0" rtl="0" algn="l">
                <a:lnSpc>
                  <a:spcPct val="100000"/>
                </a:lnSpc>
                <a:spcBef>
                  <a:spcPts val="0"/>
                </a:spcBef>
                <a:spcAft>
                  <a:spcPts val="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Cultivates compassion and pays attention</a:t>
              </a:r>
              <a:br>
                <a:rPr lang="en" sz="900">
                  <a:solidFill>
                    <a:srgbClr val="666666"/>
                  </a:solidFill>
                  <a:latin typeface="Montserrat Medium"/>
                  <a:ea typeface="Montserrat Medium"/>
                  <a:cs typeface="Montserrat Medium"/>
                  <a:sym typeface="Montserrat Medium"/>
                </a:rPr>
              </a:br>
              <a:r>
                <a:rPr lang="en" sz="900">
                  <a:solidFill>
                    <a:srgbClr val="666666"/>
                  </a:solidFill>
                  <a:latin typeface="Montserrat Medium"/>
                  <a:ea typeface="Montserrat Medium"/>
                  <a:cs typeface="Montserrat Medium"/>
                  <a:sym typeface="Montserrat Medium"/>
                </a:rPr>
                <a:t>to the feelings.</a:t>
              </a:r>
              <a:endParaRPr sz="900">
                <a:solidFill>
                  <a:srgbClr val="666666"/>
                </a:solidFill>
                <a:latin typeface="Montserrat Medium"/>
                <a:ea typeface="Montserrat Medium"/>
                <a:cs typeface="Montserrat Medium"/>
                <a:sym typeface="Montserrat Medium"/>
              </a:endParaRPr>
            </a:p>
            <a:p>
              <a:pPr indent="-114300" lvl="0" marL="0" marR="0" rtl="0" algn="l">
                <a:lnSpc>
                  <a:spcPct val="100000"/>
                </a:lnSpc>
                <a:spcBef>
                  <a:spcPts val="1000"/>
                </a:spcBef>
                <a:spcAft>
                  <a:spcPts val="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Practices mindful listening and treats</a:t>
              </a:r>
              <a:br>
                <a:rPr lang="en" sz="900">
                  <a:solidFill>
                    <a:srgbClr val="666666"/>
                  </a:solidFill>
                  <a:latin typeface="Montserrat Medium"/>
                  <a:ea typeface="Montserrat Medium"/>
                  <a:cs typeface="Montserrat Medium"/>
                  <a:sym typeface="Montserrat Medium"/>
                </a:rPr>
              </a:br>
              <a:r>
                <a:rPr lang="en" sz="900">
                  <a:solidFill>
                    <a:srgbClr val="666666"/>
                  </a:solidFill>
                  <a:latin typeface="Montserrat Medium"/>
                  <a:ea typeface="Montserrat Medium"/>
                  <a:cs typeface="Montserrat Medium"/>
                  <a:sym typeface="Montserrat Medium"/>
                </a:rPr>
                <a:t>people with kindness.</a:t>
              </a:r>
              <a:endParaRPr sz="900">
                <a:solidFill>
                  <a:srgbClr val="666666"/>
                </a:solidFill>
                <a:latin typeface="Montserrat Medium"/>
                <a:ea typeface="Montserrat Medium"/>
                <a:cs typeface="Montserrat Medium"/>
                <a:sym typeface="Montserrat Medium"/>
              </a:endParaRPr>
            </a:p>
            <a:p>
              <a:pPr indent="-114300" lvl="0" marL="0" marR="0" rtl="0" algn="l">
                <a:lnSpc>
                  <a:spcPct val="100000"/>
                </a:lnSpc>
                <a:spcBef>
                  <a:spcPts val="1000"/>
                </a:spcBef>
                <a:spcAft>
                  <a:spcPts val="1000"/>
                </a:spcAft>
                <a:buClr>
                  <a:srgbClr val="666666"/>
                </a:buClr>
                <a:buSzPts val="900"/>
                <a:buFont typeface="Montserrat Medium"/>
                <a:buChar char="●"/>
              </a:pPr>
              <a:r>
                <a:rPr lang="en" sz="900">
                  <a:solidFill>
                    <a:srgbClr val="666666"/>
                  </a:solidFill>
                  <a:latin typeface="Montserrat Medium"/>
                  <a:ea typeface="Montserrat Medium"/>
                  <a:cs typeface="Montserrat Medium"/>
                  <a:sym typeface="Montserrat Medium"/>
                </a:rPr>
                <a:t>Respects all stakeholders.</a:t>
              </a:r>
              <a:endParaRPr sz="900">
                <a:solidFill>
                  <a:srgbClr val="666666"/>
                </a:solidFill>
                <a:latin typeface="Montserrat Medium"/>
                <a:ea typeface="Montserrat Medium"/>
                <a:cs typeface="Montserrat Medium"/>
                <a:sym typeface="Montserrat Medium"/>
              </a:endParaRPr>
            </a:p>
          </p:txBody>
        </p:sp>
        <p:sp>
          <p:nvSpPr>
            <p:cNvPr id="180" name="Google Shape;180;p18"/>
            <p:cNvSpPr/>
            <p:nvPr/>
          </p:nvSpPr>
          <p:spPr>
            <a:xfrm rot="-5400000">
              <a:off x="6218375" y="3874350"/>
              <a:ext cx="1625700" cy="361200"/>
            </a:xfrm>
            <a:prstGeom prst="horizontalScroll">
              <a:avLst>
                <a:gd fmla="val 12500" name="adj"/>
              </a:avLst>
            </a:prstGeom>
            <a:solidFill>
              <a:srgbClr val="8574C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3F3F3"/>
                  </a:solidFill>
                  <a:latin typeface="Montserrat"/>
                  <a:ea typeface="Montserrat"/>
                  <a:cs typeface="Montserrat"/>
                  <a:sym typeface="Montserrat"/>
                </a:rPr>
                <a:t>EMPATHY AND RESPECT</a:t>
              </a:r>
              <a:endParaRPr b="1" sz="800">
                <a:solidFill>
                  <a:srgbClr val="F3F3F3"/>
                </a:solidFill>
                <a:latin typeface="Montserrat"/>
                <a:ea typeface="Montserrat"/>
                <a:cs typeface="Montserrat"/>
                <a:sym typeface="Montserra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ctrTitle"/>
          </p:nvPr>
        </p:nvSpPr>
        <p:spPr>
          <a:xfrm>
            <a:off x="3537150" y="206800"/>
            <a:ext cx="5017500" cy="585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solidFill>
                  <a:srgbClr val="E06666"/>
                </a:solidFill>
              </a:rPr>
              <a:t>TABLE OF CONTENT</a:t>
            </a:r>
            <a:endParaRPr sz="3000">
              <a:solidFill>
                <a:srgbClr val="E06666"/>
              </a:solidFill>
            </a:endParaRPr>
          </a:p>
        </p:txBody>
      </p:sp>
      <p:sp>
        <p:nvSpPr>
          <p:cNvPr id="186" name="Google Shape;186;p19"/>
          <p:cNvSpPr txBox="1"/>
          <p:nvPr>
            <p:ph idx="1" type="subTitle"/>
          </p:nvPr>
        </p:nvSpPr>
        <p:spPr>
          <a:xfrm>
            <a:off x="3476275" y="792700"/>
            <a:ext cx="5017500" cy="4095300"/>
          </a:xfrm>
          <a:prstGeom prst="rect">
            <a:avLst/>
          </a:prstGeom>
        </p:spPr>
        <p:txBody>
          <a:bodyPr anchorCtr="0" anchor="t" bIns="91425" lIns="91425" spcFirstLastPara="1" rIns="91425" wrap="square" tIns="91425">
            <a:normAutofit fontScale="77500" lnSpcReduction="20000"/>
          </a:bodyPr>
          <a:lstStyle/>
          <a:p>
            <a:pPr indent="-292576" lvl="0" marL="457200" rtl="0" algn="l">
              <a:lnSpc>
                <a:spcPct val="150000"/>
              </a:lnSpc>
              <a:spcBef>
                <a:spcPts val="0"/>
              </a:spcBef>
              <a:spcAft>
                <a:spcPts val="0"/>
              </a:spcAft>
              <a:buClr>
                <a:srgbClr val="FFFFFF"/>
              </a:buClr>
              <a:buSzPct val="100000"/>
              <a:buChar char="●"/>
            </a:pPr>
            <a:r>
              <a:rPr lang="en">
                <a:solidFill>
                  <a:srgbClr val="FFFFFF"/>
                </a:solidFill>
                <a:uFill>
                  <a:noFill/>
                </a:uFill>
                <a:hlinkClick action="ppaction://hlinksldjump" r:id="rId3">
                  <a:extLst>
                    <a:ext uri="{A12FA001-AC4F-418D-AE19-62706E023703}">
                      <ahyp:hlinkClr val="tx"/>
                    </a:ext>
                  </a:extLst>
                </a:hlinkClick>
              </a:rPr>
              <a:t>ADDING A RESOURCE</a:t>
            </a:r>
            <a:r>
              <a:rPr lang="en">
                <a:solidFill>
                  <a:srgbClr val="FFFFFF"/>
                </a:solidFill>
              </a:rPr>
              <a:t> &amp; HIRING</a:t>
            </a:r>
            <a:endParaRPr>
              <a:solidFill>
                <a:srgbClr val="FFFFFF"/>
              </a:solidFill>
            </a:endParaRPr>
          </a:p>
          <a:p>
            <a:pPr indent="-292576" lvl="0" marL="457200" rtl="0" algn="l">
              <a:lnSpc>
                <a:spcPct val="150000"/>
              </a:lnSpc>
              <a:spcBef>
                <a:spcPts val="1000"/>
              </a:spcBef>
              <a:spcAft>
                <a:spcPts val="0"/>
              </a:spcAft>
              <a:buClr>
                <a:srgbClr val="FFFFFF"/>
              </a:buClr>
              <a:buSzPct val="100000"/>
              <a:buChar char="●"/>
            </a:pPr>
            <a:r>
              <a:rPr lang="en">
                <a:solidFill>
                  <a:srgbClr val="FFFFFF"/>
                </a:solidFill>
              </a:rPr>
              <a:t>PRE-</a:t>
            </a:r>
            <a:r>
              <a:rPr lang="en">
                <a:solidFill>
                  <a:srgbClr val="FFFFFF"/>
                </a:solidFill>
                <a:uFill>
                  <a:noFill/>
                </a:uFill>
                <a:hlinkClick>
                  <a:extLst>
                    <a:ext uri="{A12FA001-AC4F-418D-AE19-62706E023703}">
                      <ahyp:hlinkClr val="tx"/>
                    </a:ext>
                  </a:extLst>
                </a:hlinkClick>
              </a:rPr>
              <a:t>ONBOARDING</a:t>
            </a:r>
            <a:r>
              <a:rPr lang="en">
                <a:solidFill>
                  <a:srgbClr val="FFFFFF"/>
                </a:solidFill>
              </a:rPr>
              <a:t> &amp; INDUCTION</a:t>
            </a:r>
            <a:endParaRPr>
              <a:solidFill>
                <a:srgbClr val="FFFFFF"/>
              </a:solidFill>
            </a:endParaRPr>
          </a:p>
          <a:p>
            <a:pPr indent="-292576" lvl="0" marL="457200" rtl="0" algn="l">
              <a:lnSpc>
                <a:spcPct val="150000"/>
              </a:lnSpc>
              <a:spcBef>
                <a:spcPts val="1000"/>
              </a:spcBef>
              <a:spcAft>
                <a:spcPts val="0"/>
              </a:spcAft>
              <a:buClr>
                <a:srgbClr val="FFFFFF"/>
              </a:buClr>
              <a:buSzPct val="100000"/>
              <a:buChar char="●"/>
            </a:pPr>
            <a:r>
              <a:rPr lang="en">
                <a:solidFill>
                  <a:srgbClr val="FFFFFF"/>
                </a:solidFill>
                <a:uFill>
                  <a:noFill/>
                </a:uFill>
                <a:hlinkClick action="ppaction://hlinksldjump" r:id="rId4">
                  <a:extLst>
                    <a:ext uri="{A12FA001-AC4F-418D-AE19-62706E023703}">
                      <ahyp:hlinkClr val="tx"/>
                    </a:ext>
                  </a:extLst>
                </a:hlinkClick>
              </a:rPr>
              <a:t>TIMESHEETS &amp; ATTENDANCE</a:t>
            </a:r>
            <a:endParaRPr>
              <a:solidFill>
                <a:srgbClr val="FFFFFF"/>
              </a:solidFill>
            </a:endParaRPr>
          </a:p>
          <a:p>
            <a:pPr indent="-292576" lvl="0" marL="457200" rtl="0" algn="l">
              <a:lnSpc>
                <a:spcPct val="150000"/>
              </a:lnSpc>
              <a:spcBef>
                <a:spcPts val="1000"/>
              </a:spcBef>
              <a:spcAft>
                <a:spcPts val="0"/>
              </a:spcAft>
              <a:buClr>
                <a:srgbClr val="FFFFFF"/>
              </a:buClr>
              <a:buSzPct val="100000"/>
              <a:buChar char="●"/>
            </a:pPr>
            <a:r>
              <a:rPr lang="en">
                <a:solidFill>
                  <a:srgbClr val="FFFFFF"/>
                </a:solidFill>
                <a:uFill>
                  <a:noFill/>
                </a:uFill>
                <a:hlinkClick action="ppaction://hlinksldjump" r:id="rId5">
                  <a:extLst>
                    <a:ext uri="{A12FA001-AC4F-418D-AE19-62706E023703}">
                      <ahyp:hlinkClr val="tx"/>
                    </a:ext>
                  </a:extLst>
                </a:hlinkClick>
              </a:rPr>
              <a:t>TRAINING &amp; CERTIFICATIONS</a:t>
            </a:r>
            <a:endParaRPr>
              <a:solidFill>
                <a:srgbClr val="FFFFFF"/>
              </a:solidFill>
            </a:endParaRPr>
          </a:p>
          <a:p>
            <a:pPr indent="-292576" lvl="0" marL="457200" rtl="0" algn="l">
              <a:lnSpc>
                <a:spcPct val="150000"/>
              </a:lnSpc>
              <a:spcBef>
                <a:spcPts val="1000"/>
              </a:spcBef>
              <a:spcAft>
                <a:spcPts val="0"/>
              </a:spcAft>
              <a:buClr>
                <a:srgbClr val="FFFFFF"/>
              </a:buClr>
              <a:buSzPct val="100000"/>
              <a:buChar char="●"/>
            </a:pPr>
            <a:r>
              <a:rPr lang="en">
                <a:solidFill>
                  <a:srgbClr val="FFFFFF"/>
                </a:solidFill>
                <a:uFill>
                  <a:noFill/>
                </a:uFill>
                <a:hlinkClick action="ppaction://hlinksldjump" r:id="rId6">
                  <a:extLst>
                    <a:ext uri="{A12FA001-AC4F-418D-AE19-62706E023703}">
                      <ahyp:hlinkClr val="tx"/>
                    </a:ext>
                  </a:extLst>
                </a:hlinkClick>
              </a:rPr>
              <a:t>GOAL SETTING AND PERFORMANCE REVIEW</a:t>
            </a:r>
            <a:endParaRPr>
              <a:solidFill>
                <a:srgbClr val="FFFFFF"/>
              </a:solidFill>
            </a:endParaRPr>
          </a:p>
          <a:p>
            <a:pPr indent="-292576" lvl="0" marL="457200" rtl="0" algn="l">
              <a:lnSpc>
                <a:spcPct val="150000"/>
              </a:lnSpc>
              <a:spcBef>
                <a:spcPts val="1000"/>
              </a:spcBef>
              <a:spcAft>
                <a:spcPts val="0"/>
              </a:spcAft>
              <a:buClr>
                <a:srgbClr val="FFFFFF"/>
              </a:buClr>
              <a:buSzPct val="100000"/>
              <a:buChar char="●"/>
            </a:pPr>
            <a:r>
              <a:rPr lang="en">
                <a:solidFill>
                  <a:srgbClr val="FFFFFF"/>
                </a:solidFill>
                <a:uFill>
                  <a:noFill/>
                </a:uFill>
                <a:hlinkClick>
                  <a:extLst>
                    <a:ext uri="{A12FA001-AC4F-418D-AE19-62706E023703}">
                      <ahyp:hlinkClr val="tx"/>
                    </a:ext>
                  </a:extLst>
                </a:hlinkClick>
              </a:rPr>
              <a:t>CONTINUOUS CONNECTS AND FEEDBACK</a:t>
            </a:r>
            <a:endParaRPr>
              <a:solidFill>
                <a:srgbClr val="FFFFFF"/>
              </a:solidFill>
            </a:endParaRPr>
          </a:p>
          <a:p>
            <a:pPr indent="-292576" lvl="0" marL="457200" rtl="0" algn="l">
              <a:lnSpc>
                <a:spcPct val="150000"/>
              </a:lnSpc>
              <a:spcBef>
                <a:spcPts val="1000"/>
              </a:spcBef>
              <a:spcAft>
                <a:spcPts val="0"/>
              </a:spcAft>
              <a:buClr>
                <a:srgbClr val="FFFFFF"/>
              </a:buClr>
              <a:buSzPct val="100000"/>
              <a:buChar char="●"/>
            </a:pPr>
            <a:r>
              <a:rPr lang="en">
                <a:solidFill>
                  <a:srgbClr val="FFFFFF"/>
                </a:solidFill>
                <a:uFill>
                  <a:noFill/>
                </a:uFill>
                <a:hlinkClick action="ppaction://hlinksldjump" r:id="rId7">
                  <a:extLst>
                    <a:ext uri="{A12FA001-AC4F-418D-AE19-62706E023703}">
                      <ahyp:hlinkClr val="tx"/>
                    </a:ext>
                  </a:extLst>
                </a:hlinkClick>
              </a:rPr>
              <a:t>APPRECIATIONS &amp; REWARDS</a:t>
            </a:r>
            <a:endParaRPr>
              <a:solidFill>
                <a:srgbClr val="FFFFFF"/>
              </a:solidFill>
            </a:endParaRPr>
          </a:p>
          <a:p>
            <a:pPr indent="-292576" lvl="0" marL="457200" rtl="0" algn="l">
              <a:lnSpc>
                <a:spcPct val="150000"/>
              </a:lnSpc>
              <a:spcBef>
                <a:spcPts val="1000"/>
              </a:spcBef>
              <a:spcAft>
                <a:spcPts val="0"/>
              </a:spcAft>
              <a:buClr>
                <a:srgbClr val="FFFFFF"/>
              </a:buClr>
              <a:buSzPct val="100000"/>
              <a:buChar char="●"/>
            </a:pPr>
            <a:r>
              <a:rPr lang="en">
                <a:solidFill>
                  <a:srgbClr val="FFFFFF"/>
                </a:solidFill>
                <a:uFill>
                  <a:noFill/>
                </a:uFill>
                <a:hlinkClick action="ppaction://hlinksldjump" r:id="rId8">
                  <a:extLst>
                    <a:ext uri="{A12FA001-AC4F-418D-AE19-62706E023703}">
                      <ahyp:hlinkClr val="tx"/>
                    </a:ext>
                  </a:extLst>
                </a:hlinkClick>
              </a:rPr>
              <a:t>ORGANISATIONAL </a:t>
            </a:r>
            <a:r>
              <a:rPr lang="en">
                <a:solidFill>
                  <a:srgbClr val="FFFFFF"/>
                </a:solidFill>
                <a:uFill>
                  <a:noFill/>
                </a:uFill>
                <a:hlinkClick action="ppaction://hlinksldjump" r:id="rId9">
                  <a:extLst>
                    <a:ext uri="{A12FA001-AC4F-418D-AE19-62706E023703}">
                      <ahyp:hlinkClr val="tx"/>
                    </a:ext>
                  </a:extLst>
                </a:hlinkClick>
              </a:rPr>
              <a:t>CITIZENSHIP</a:t>
            </a:r>
            <a:endParaRPr>
              <a:solidFill>
                <a:srgbClr val="FFFFFF"/>
              </a:solidFill>
            </a:endParaRPr>
          </a:p>
          <a:p>
            <a:pPr indent="-292576" lvl="0" marL="457200" rtl="0" algn="l">
              <a:lnSpc>
                <a:spcPct val="150000"/>
              </a:lnSpc>
              <a:spcBef>
                <a:spcPts val="1000"/>
              </a:spcBef>
              <a:spcAft>
                <a:spcPts val="0"/>
              </a:spcAft>
              <a:buClr>
                <a:srgbClr val="FFFFFF"/>
              </a:buClr>
              <a:buSzPct val="100000"/>
              <a:buChar char="●"/>
            </a:pPr>
            <a:r>
              <a:rPr lang="en">
                <a:solidFill>
                  <a:srgbClr val="FFFFFF"/>
                </a:solidFill>
              </a:rPr>
              <a:t>PERFORMANCE IMPROVEMENT PLAN</a:t>
            </a:r>
            <a:endParaRPr>
              <a:solidFill>
                <a:srgbClr val="FFFFFF"/>
              </a:solidFill>
            </a:endParaRPr>
          </a:p>
          <a:p>
            <a:pPr indent="-292576" lvl="0" marL="457200" rtl="0" algn="l">
              <a:lnSpc>
                <a:spcPct val="150000"/>
              </a:lnSpc>
              <a:spcBef>
                <a:spcPts val="1000"/>
              </a:spcBef>
              <a:spcAft>
                <a:spcPts val="0"/>
              </a:spcAft>
              <a:buClr>
                <a:srgbClr val="FFFFFF"/>
              </a:buClr>
              <a:buSzPct val="100000"/>
              <a:buChar char="●"/>
            </a:pPr>
            <a:r>
              <a:rPr lang="en">
                <a:solidFill>
                  <a:srgbClr val="FFFFFF"/>
                </a:solidFill>
              </a:rPr>
              <a:t>EXITING </a:t>
            </a:r>
            <a:r>
              <a:rPr lang="en">
                <a:solidFill>
                  <a:srgbClr val="FFFFFF"/>
                </a:solidFill>
                <a:uFill>
                  <a:noFill/>
                </a:uFill>
                <a:hlinkClick action="ppaction://hlinksldjump" r:id="rId10">
                  <a:extLst>
                    <a:ext uri="{A12FA001-AC4F-418D-AE19-62706E023703}">
                      <ahyp:hlinkClr val="tx"/>
                    </a:ext>
                  </a:extLst>
                </a:hlinkClick>
              </a:rPr>
              <a:t>A RESOURCE</a:t>
            </a:r>
            <a:endParaRPr>
              <a:solidFill>
                <a:srgbClr val="FFFFFF"/>
              </a:solidFill>
            </a:endParaRPr>
          </a:p>
          <a:p>
            <a:pPr indent="-292576" lvl="0" marL="457200" rtl="0" algn="l">
              <a:lnSpc>
                <a:spcPct val="150000"/>
              </a:lnSpc>
              <a:spcBef>
                <a:spcPts val="1000"/>
              </a:spcBef>
              <a:spcAft>
                <a:spcPts val="0"/>
              </a:spcAft>
              <a:buClr>
                <a:srgbClr val="FFFFFF"/>
              </a:buClr>
              <a:buSzPct val="100000"/>
              <a:buChar char="●"/>
            </a:pPr>
            <a:r>
              <a:rPr lang="en">
                <a:solidFill>
                  <a:srgbClr val="FFFFFF"/>
                </a:solidFill>
              </a:rPr>
              <a:t>tHRive PATHS</a:t>
            </a:r>
            <a:endParaRPr>
              <a:solidFill>
                <a:srgbClr val="FFFFFF"/>
              </a:solidFill>
            </a:endParaRPr>
          </a:p>
          <a:p>
            <a:pPr indent="-292576" lvl="0" marL="457200" rtl="0" algn="l">
              <a:lnSpc>
                <a:spcPct val="150000"/>
              </a:lnSpc>
              <a:spcBef>
                <a:spcPts val="1000"/>
              </a:spcBef>
              <a:spcAft>
                <a:spcPts val="1000"/>
              </a:spcAft>
              <a:buClr>
                <a:srgbClr val="FFFFFF"/>
              </a:buClr>
              <a:buSzPct val="100000"/>
              <a:buChar char="●"/>
            </a:pPr>
            <a:r>
              <a:rPr lang="en">
                <a:solidFill>
                  <a:srgbClr val="FFFFFF"/>
                </a:solidFill>
                <a:uFill>
                  <a:noFill/>
                </a:uFill>
                <a:hlinkClick action="ppaction://hlinksldjump" r:id="rId11">
                  <a:extLst>
                    <a:ext uri="{A12FA001-AC4F-418D-AE19-62706E023703}">
                      <ahyp:hlinkClr val="tx"/>
                    </a:ext>
                  </a:extLst>
                </a:hlinkClick>
              </a:rPr>
              <a:t>IMPORTANT CONTACTS</a:t>
            </a:r>
            <a:r>
              <a:rPr lang="en">
                <a:solidFill>
                  <a:srgbClr val="FFFFFF"/>
                </a:solidFill>
              </a:rPr>
              <a:t> &amp; LINKS</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1297500" y="241350"/>
            <a:ext cx="7038900" cy="53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150"/>
              <a:t>ADDING A RESOURCE TO YOUR TEAM</a:t>
            </a:r>
            <a:endParaRPr sz="2150"/>
          </a:p>
        </p:txBody>
      </p:sp>
      <p:sp>
        <p:nvSpPr>
          <p:cNvPr id="192" name="Google Shape;192;p20"/>
          <p:cNvSpPr/>
          <p:nvPr/>
        </p:nvSpPr>
        <p:spPr>
          <a:xfrm>
            <a:off x="4531933" y="12053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193" name="Google Shape;193;p20"/>
          <p:cNvSpPr/>
          <p:nvPr/>
        </p:nvSpPr>
        <p:spPr>
          <a:xfrm>
            <a:off x="4531933" y="1788873"/>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194" name="Google Shape;194;p20"/>
          <p:cNvSpPr/>
          <p:nvPr/>
        </p:nvSpPr>
        <p:spPr>
          <a:xfrm>
            <a:off x="6342033" y="17429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195" name="Google Shape;195;p20"/>
          <p:cNvSpPr/>
          <p:nvPr/>
        </p:nvSpPr>
        <p:spPr>
          <a:xfrm>
            <a:off x="2770558" y="12053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196" name="Google Shape;196;p20"/>
          <p:cNvSpPr/>
          <p:nvPr/>
        </p:nvSpPr>
        <p:spPr>
          <a:xfrm>
            <a:off x="6342033" y="12053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197" name="Google Shape;197;p20"/>
          <p:cNvSpPr/>
          <p:nvPr/>
        </p:nvSpPr>
        <p:spPr>
          <a:xfrm>
            <a:off x="1011133" y="1788873"/>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198" name="Google Shape;198;p20"/>
          <p:cNvSpPr txBox="1"/>
          <p:nvPr/>
        </p:nvSpPr>
        <p:spPr>
          <a:xfrm>
            <a:off x="1355833" y="12011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Receive Resource Rqmt</a:t>
            </a:r>
            <a:endParaRPr b="1" sz="800">
              <a:solidFill>
                <a:schemeClr val="lt1"/>
              </a:solidFill>
              <a:latin typeface="Lato"/>
              <a:ea typeface="Lato"/>
              <a:cs typeface="Lato"/>
              <a:sym typeface="Lato"/>
            </a:endParaRPr>
          </a:p>
        </p:txBody>
      </p:sp>
      <p:sp>
        <p:nvSpPr>
          <p:cNvPr id="199" name="Google Shape;199;p20"/>
          <p:cNvSpPr txBox="1"/>
          <p:nvPr/>
        </p:nvSpPr>
        <p:spPr>
          <a:xfrm>
            <a:off x="3165917" y="12011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Collect &amp; Shortlist Profiles</a:t>
            </a:r>
            <a:endParaRPr b="1" sz="800">
              <a:solidFill>
                <a:schemeClr val="lt1"/>
              </a:solidFill>
              <a:latin typeface="Lato"/>
              <a:ea typeface="Lato"/>
              <a:cs typeface="Lato"/>
              <a:sym typeface="Lato"/>
            </a:endParaRPr>
          </a:p>
        </p:txBody>
      </p:sp>
      <p:sp>
        <p:nvSpPr>
          <p:cNvPr id="200" name="Google Shape;200;p20"/>
          <p:cNvSpPr txBox="1"/>
          <p:nvPr/>
        </p:nvSpPr>
        <p:spPr>
          <a:xfrm>
            <a:off x="4976018" y="12011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1st Level  Screening by TA</a:t>
            </a:r>
            <a:endParaRPr b="1" sz="800">
              <a:solidFill>
                <a:schemeClr val="lt1"/>
              </a:solidFill>
              <a:latin typeface="Lato"/>
              <a:ea typeface="Lato"/>
              <a:cs typeface="Lato"/>
              <a:sym typeface="Lato"/>
            </a:endParaRPr>
          </a:p>
        </p:txBody>
      </p:sp>
      <p:sp>
        <p:nvSpPr>
          <p:cNvPr id="201" name="Google Shape;201;p20"/>
          <p:cNvSpPr txBox="1"/>
          <p:nvPr/>
        </p:nvSpPr>
        <p:spPr>
          <a:xfrm>
            <a:off x="6786137" y="12012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Online Code Test</a:t>
            </a:r>
            <a:endParaRPr b="1" sz="800">
              <a:solidFill>
                <a:schemeClr val="lt1"/>
              </a:solidFill>
              <a:latin typeface="Lato"/>
              <a:ea typeface="Lato"/>
              <a:cs typeface="Lato"/>
              <a:sym typeface="Lato"/>
            </a:endParaRPr>
          </a:p>
        </p:txBody>
      </p:sp>
      <p:sp>
        <p:nvSpPr>
          <p:cNvPr id="202" name="Google Shape;202;p20"/>
          <p:cNvSpPr txBox="1"/>
          <p:nvPr/>
        </p:nvSpPr>
        <p:spPr>
          <a:xfrm>
            <a:off x="1355835" y="1784674"/>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2nd Level Screening (Tech Round)</a:t>
            </a:r>
            <a:endParaRPr b="1" sz="800">
              <a:solidFill>
                <a:schemeClr val="lt1"/>
              </a:solidFill>
              <a:latin typeface="Lato"/>
              <a:ea typeface="Lato"/>
              <a:cs typeface="Lato"/>
              <a:sym typeface="Lato"/>
            </a:endParaRPr>
          </a:p>
        </p:txBody>
      </p:sp>
      <p:sp>
        <p:nvSpPr>
          <p:cNvPr id="203" name="Google Shape;203;p20"/>
          <p:cNvSpPr txBox="1"/>
          <p:nvPr/>
        </p:nvSpPr>
        <p:spPr>
          <a:xfrm>
            <a:off x="4976022" y="1784674"/>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Client Interview </a:t>
            </a:r>
            <a:endParaRPr b="1" sz="800">
              <a:solidFill>
                <a:schemeClr val="lt1"/>
              </a:solidFill>
              <a:latin typeface="Lato"/>
              <a:ea typeface="Lato"/>
              <a:cs typeface="Lato"/>
              <a:sym typeface="Lato"/>
            </a:endParaRPr>
          </a:p>
          <a:p>
            <a:pPr indent="0" lvl="0" marL="0" rtl="0" algn="ctr">
              <a:spcBef>
                <a:spcPts val="0"/>
              </a:spcBef>
              <a:spcAft>
                <a:spcPts val="0"/>
              </a:spcAft>
              <a:buNone/>
            </a:pPr>
            <a:r>
              <a:rPr b="1" lang="en" sz="800">
                <a:solidFill>
                  <a:schemeClr val="lt1"/>
                </a:solidFill>
                <a:latin typeface="Lato"/>
                <a:ea typeface="Lato"/>
                <a:cs typeface="Lato"/>
                <a:sym typeface="Lato"/>
              </a:rPr>
              <a:t>(On Need Basis)</a:t>
            </a:r>
            <a:endParaRPr b="1" sz="800">
              <a:solidFill>
                <a:schemeClr val="lt1"/>
              </a:solidFill>
              <a:latin typeface="Lato"/>
              <a:ea typeface="Lato"/>
              <a:cs typeface="Lato"/>
              <a:sym typeface="Lato"/>
            </a:endParaRPr>
          </a:p>
        </p:txBody>
      </p:sp>
      <p:sp>
        <p:nvSpPr>
          <p:cNvPr id="204" name="Google Shape;204;p20"/>
          <p:cNvSpPr txBox="1"/>
          <p:nvPr/>
        </p:nvSpPr>
        <p:spPr>
          <a:xfrm>
            <a:off x="6786133" y="1738799"/>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Offer Shortlisted Candidates</a:t>
            </a:r>
            <a:endParaRPr b="1" sz="800">
              <a:solidFill>
                <a:schemeClr val="lt1"/>
              </a:solidFill>
              <a:latin typeface="Lato"/>
              <a:ea typeface="Lato"/>
              <a:cs typeface="Lato"/>
              <a:sym typeface="Lato"/>
            </a:endParaRPr>
          </a:p>
        </p:txBody>
      </p:sp>
      <p:sp>
        <p:nvSpPr>
          <p:cNvPr id="205" name="Google Shape;205;p20"/>
          <p:cNvSpPr/>
          <p:nvPr/>
        </p:nvSpPr>
        <p:spPr>
          <a:xfrm>
            <a:off x="2721833" y="1788873"/>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206" name="Google Shape;206;p20"/>
          <p:cNvSpPr txBox="1"/>
          <p:nvPr/>
        </p:nvSpPr>
        <p:spPr>
          <a:xfrm>
            <a:off x="3165919" y="1784674"/>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3rd Level Screening (Managerial  Round)</a:t>
            </a:r>
            <a:endParaRPr b="1" sz="800">
              <a:solidFill>
                <a:schemeClr val="lt1"/>
              </a:solidFill>
              <a:latin typeface="Lato"/>
              <a:ea typeface="Lato"/>
              <a:cs typeface="Lato"/>
              <a:sym typeface="Lato"/>
            </a:endParaRPr>
          </a:p>
        </p:txBody>
      </p:sp>
      <p:cxnSp>
        <p:nvCxnSpPr>
          <p:cNvPr id="207" name="Google Shape;207;p20"/>
          <p:cNvCxnSpPr/>
          <p:nvPr/>
        </p:nvCxnSpPr>
        <p:spPr>
          <a:xfrm flipH="1" rot="10800000">
            <a:off x="297689" y="981101"/>
            <a:ext cx="8681100" cy="33300"/>
          </a:xfrm>
          <a:prstGeom prst="straightConnector1">
            <a:avLst/>
          </a:prstGeom>
          <a:noFill/>
          <a:ln cap="flat" cmpd="sng" w="9525">
            <a:solidFill>
              <a:srgbClr val="595959"/>
            </a:solidFill>
            <a:prstDash val="dash"/>
            <a:round/>
            <a:headEnd len="med" w="med" type="none"/>
            <a:tailEnd len="med" w="med" type="none"/>
          </a:ln>
        </p:spPr>
      </p:cxnSp>
      <p:sp>
        <p:nvSpPr>
          <p:cNvPr id="208" name="Google Shape;208;p20"/>
          <p:cNvSpPr txBox="1"/>
          <p:nvPr/>
        </p:nvSpPr>
        <p:spPr>
          <a:xfrm>
            <a:off x="177425" y="695500"/>
            <a:ext cx="1557900" cy="3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Montserrat"/>
                <a:ea typeface="Montserrat"/>
                <a:cs typeface="Montserrat"/>
                <a:sym typeface="Montserrat"/>
              </a:rPr>
              <a:t>EXTERNAL HIRES</a:t>
            </a:r>
            <a:endParaRPr sz="1200">
              <a:solidFill>
                <a:schemeClr val="lt1"/>
              </a:solidFill>
              <a:latin typeface="Montserrat"/>
              <a:ea typeface="Montserrat"/>
              <a:cs typeface="Montserrat"/>
              <a:sym typeface="Montserrat"/>
            </a:endParaRPr>
          </a:p>
        </p:txBody>
      </p:sp>
      <p:sp>
        <p:nvSpPr>
          <p:cNvPr id="209" name="Google Shape;209;p20"/>
          <p:cNvSpPr/>
          <p:nvPr/>
        </p:nvSpPr>
        <p:spPr>
          <a:xfrm>
            <a:off x="3465133" y="41771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1"/>
              </a:solidFill>
              <a:latin typeface="Lato"/>
              <a:ea typeface="Lato"/>
              <a:cs typeface="Lato"/>
              <a:sym typeface="Lato"/>
            </a:endParaRPr>
          </a:p>
        </p:txBody>
      </p:sp>
      <p:sp>
        <p:nvSpPr>
          <p:cNvPr id="210" name="Google Shape;210;p20"/>
          <p:cNvSpPr/>
          <p:nvPr/>
        </p:nvSpPr>
        <p:spPr>
          <a:xfrm>
            <a:off x="1703758" y="41771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211" name="Google Shape;211;p20"/>
          <p:cNvSpPr/>
          <p:nvPr/>
        </p:nvSpPr>
        <p:spPr>
          <a:xfrm>
            <a:off x="5275233" y="41771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212" name="Google Shape;212;p20"/>
          <p:cNvSpPr txBox="1"/>
          <p:nvPr/>
        </p:nvSpPr>
        <p:spPr>
          <a:xfrm>
            <a:off x="289033" y="41729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1"/>
                </a:solidFill>
                <a:latin typeface="Lato"/>
                <a:ea typeface="Lato"/>
                <a:cs typeface="Lato"/>
                <a:sym typeface="Lato"/>
              </a:rPr>
              <a:t>Access the available resources on bench</a:t>
            </a:r>
            <a:endParaRPr b="1" sz="900">
              <a:solidFill>
                <a:schemeClr val="lt1"/>
              </a:solidFill>
              <a:latin typeface="Lato"/>
              <a:ea typeface="Lato"/>
              <a:cs typeface="Lato"/>
              <a:sym typeface="Lato"/>
            </a:endParaRPr>
          </a:p>
        </p:txBody>
      </p:sp>
      <p:sp>
        <p:nvSpPr>
          <p:cNvPr id="213" name="Google Shape;213;p20"/>
          <p:cNvSpPr txBox="1"/>
          <p:nvPr/>
        </p:nvSpPr>
        <p:spPr>
          <a:xfrm>
            <a:off x="2099117" y="41729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Review skills, previous feedback</a:t>
            </a:r>
            <a:endParaRPr b="1" sz="800">
              <a:solidFill>
                <a:schemeClr val="lt1"/>
              </a:solidFill>
              <a:latin typeface="Lato"/>
              <a:ea typeface="Lato"/>
              <a:cs typeface="Lato"/>
              <a:sym typeface="Lato"/>
            </a:endParaRPr>
          </a:p>
        </p:txBody>
      </p:sp>
      <p:sp>
        <p:nvSpPr>
          <p:cNvPr id="214" name="Google Shape;214;p20"/>
          <p:cNvSpPr txBox="1"/>
          <p:nvPr/>
        </p:nvSpPr>
        <p:spPr>
          <a:xfrm>
            <a:off x="3909218" y="41729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Technical Screening</a:t>
            </a:r>
            <a:endParaRPr b="1" sz="800">
              <a:solidFill>
                <a:schemeClr val="lt1"/>
              </a:solidFill>
              <a:latin typeface="Lato"/>
              <a:ea typeface="Lato"/>
              <a:cs typeface="Lato"/>
              <a:sym typeface="Lato"/>
            </a:endParaRPr>
          </a:p>
        </p:txBody>
      </p:sp>
      <p:sp>
        <p:nvSpPr>
          <p:cNvPr id="215" name="Google Shape;215;p20"/>
          <p:cNvSpPr txBox="1"/>
          <p:nvPr/>
        </p:nvSpPr>
        <p:spPr>
          <a:xfrm>
            <a:off x="5719337" y="41730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Managerial Discussion</a:t>
            </a:r>
            <a:endParaRPr b="1" sz="800">
              <a:solidFill>
                <a:schemeClr val="lt1"/>
              </a:solidFill>
              <a:latin typeface="Lato"/>
              <a:ea typeface="Lato"/>
              <a:cs typeface="Lato"/>
              <a:sym typeface="Lato"/>
            </a:endParaRPr>
          </a:p>
        </p:txBody>
      </p:sp>
      <p:cxnSp>
        <p:nvCxnSpPr>
          <p:cNvPr id="216" name="Google Shape;216;p20"/>
          <p:cNvCxnSpPr/>
          <p:nvPr/>
        </p:nvCxnSpPr>
        <p:spPr>
          <a:xfrm flipH="1" rot="10800000">
            <a:off x="297689" y="4029101"/>
            <a:ext cx="8681100" cy="33300"/>
          </a:xfrm>
          <a:prstGeom prst="straightConnector1">
            <a:avLst/>
          </a:prstGeom>
          <a:noFill/>
          <a:ln cap="flat" cmpd="sng" w="9525">
            <a:solidFill>
              <a:srgbClr val="595959"/>
            </a:solidFill>
            <a:prstDash val="dash"/>
            <a:round/>
            <a:headEnd len="med" w="med" type="none"/>
            <a:tailEnd len="med" w="med" type="none"/>
          </a:ln>
        </p:spPr>
      </p:cxnSp>
      <p:sp>
        <p:nvSpPr>
          <p:cNvPr id="217" name="Google Shape;217;p20"/>
          <p:cNvSpPr txBox="1"/>
          <p:nvPr/>
        </p:nvSpPr>
        <p:spPr>
          <a:xfrm>
            <a:off x="101225" y="3743500"/>
            <a:ext cx="2332800" cy="3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Montserrat"/>
                <a:ea typeface="Montserrat"/>
                <a:cs typeface="Montserrat"/>
                <a:sym typeface="Montserrat"/>
              </a:rPr>
              <a:t>FROM THE </a:t>
            </a:r>
            <a:r>
              <a:rPr lang="en" sz="1200">
                <a:solidFill>
                  <a:schemeClr val="lt1"/>
                </a:solidFill>
                <a:latin typeface="Montserrat"/>
                <a:ea typeface="Montserrat"/>
                <a:cs typeface="Montserrat"/>
                <a:sym typeface="Montserrat"/>
              </a:rPr>
              <a:t>BENCH POOL</a:t>
            </a:r>
            <a:endParaRPr sz="1200">
              <a:solidFill>
                <a:schemeClr val="lt1"/>
              </a:solidFill>
              <a:latin typeface="Montserrat"/>
              <a:ea typeface="Montserrat"/>
              <a:cs typeface="Montserrat"/>
              <a:sym typeface="Montserrat"/>
            </a:endParaRPr>
          </a:p>
        </p:txBody>
      </p:sp>
      <p:sp>
        <p:nvSpPr>
          <p:cNvPr id="218" name="Google Shape;218;p20"/>
          <p:cNvSpPr/>
          <p:nvPr/>
        </p:nvSpPr>
        <p:spPr>
          <a:xfrm>
            <a:off x="7104033" y="4177198"/>
            <a:ext cx="344700" cy="2991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800">
              <a:solidFill>
                <a:schemeClr val="lt1"/>
              </a:solidFill>
              <a:latin typeface="Lato"/>
              <a:ea typeface="Lato"/>
              <a:cs typeface="Lato"/>
              <a:sym typeface="Lato"/>
            </a:endParaRPr>
          </a:p>
        </p:txBody>
      </p:sp>
      <p:sp>
        <p:nvSpPr>
          <p:cNvPr id="219" name="Google Shape;219;p20"/>
          <p:cNvSpPr txBox="1"/>
          <p:nvPr/>
        </p:nvSpPr>
        <p:spPr>
          <a:xfrm>
            <a:off x="7548137" y="41730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Lato"/>
                <a:ea typeface="Lato"/>
                <a:cs typeface="Lato"/>
                <a:sym typeface="Lato"/>
              </a:rPr>
              <a:t>Email to RMG notifying the feedback &amp; status</a:t>
            </a:r>
            <a:endParaRPr b="1" sz="800">
              <a:solidFill>
                <a:schemeClr val="lt1"/>
              </a:solidFill>
              <a:latin typeface="Lato"/>
              <a:ea typeface="Lato"/>
              <a:cs typeface="Lato"/>
              <a:sym typeface="Lato"/>
            </a:endParaRPr>
          </a:p>
        </p:txBody>
      </p:sp>
      <p:sp>
        <p:nvSpPr>
          <p:cNvPr id="220" name="Google Shape;220;p20"/>
          <p:cNvSpPr/>
          <p:nvPr/>
        </p:nvSpPr>
        <p:spPr>
          <a:xfrm>
            <a:off x="5463268" y="2699221"/>
            <a:ext cx="419100" cy="5217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chemeClr val="lt1"/>
              </a:solidFill>
              <a:latin typeface="Lato"/>
              <a:ea typeface="Lato"/>
              <a:cs typeface="Lato"/>
              <a:sym typeface="Lato"/>
            </a:endParaRPr>
          </a:p>
        </p:txBody>
      </p:sp>
      <p:sp>
        <p:nvSpPr>
          <p:cNvPr id="221" name="Google Shape;221;p20"/>
          <p:cNvSpPr/>
          <p:nvPr/>
        </p:nvSpPr>
        <p:spPr>
          <a:xfrm>
            <a:off x="3321045" y="2699221"/>
            <a:ext cx="419100" cy="521700"/>
          </a:xfrm>
          <a:prstGeom prst="rightArrow">
            <a:avLst>
              <a:gd fmla="val 50000" name="adj1"/>
              <a:gd fmla="val 50000" name="adj2"/>
            </a:avLst>
          </a:prstGeom>
          <a:solidFill>
            <a:srgbClr val="F3A5A9"/>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1100">
              <a:solidFill>
                <a:schemeClr val="lt1"/>
              </a:solidFill>
              <a:latin typeface="Lato"/>
              <a:ea typeface="Lato"/>
              <a:cs typeface="Lato"/>
              <a:sym typeface="Lato"/>
            </a:endParaRPr>
          </a:p>
        </p:txBody>
      </p:sp>
      <p:sp>
        <p:nvSpPr>
          <p:cNvPr id="222" name="Google Shape;222;p20"/>
          <p:cNvSpPr txBox="1"/>
          <p:nvPr/>
        </p:nvSpPr>
        <p:spPr>
          <a:xfrm>
            <a:off x="1600425" y="2691875"/>
            <a:ext cx="1540200" cy="5364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Lato"/>
                <a:ea typeface="Lato"/>
                <a:cs typeface="Lato"/>
                <a:sym typeface="Lato"/>
              </a:rPr>
              <a:t>Create a position on tHRive under your Team</a:t>
            </a:r>
            <a:endParaRPr b="1" sz="1100">
              <a:solidFill>
                <a:schemeClr val="lt1"/>
              </a:solidFill>
              <a:latin typeface="Lato"/>
              <a:ea typeface="Lato"/>
              <a:cs typeface="Lato"/>
              <a:sym typeface="Lato"/>
            </a:endParaRPr>
          </a:p>
        </p:txBody>
      </p:sp>
      <p:sp>
        <p:nvSpPr>
          <p:cNvPr id="223" name="Google Shape;223;p20"/>
          <p:cNvSpPr txBox="1"/>
          <p:nvPr/>
        </p:nvSpPr>
        <p:spPr>
          <a:xfrm>
            <a:off x="3801889" y="2691875"/>
            <a:ext cx="1540200" cy="5364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Lato"/>
                <a:ea typeface="Lato"/>
                <a:cs typeface="Lato"/>
                <a:sym typeface="Lato"/>
              </a:rPr>
              <a:t>Raise requisition </a:t>
            </a:r>
            <a:endParaRPr b="1" sz="1100">
              <a:solidFill>
                <a:schemeClr val="lt1"/>
              </a:solidFill>
              <a:latin typeface="Lato"/>
              <a:ea typeface="Lato"/>
              <a:cs typeface="Lato"/>
              <a:sym typeface="Lato"/>
            </a:endParaRPr>
          </a:p>
        </p:txBody>
      </p:sp>
      <p:sp>
        <p:nvSpPr>
          <p:cNvPr id="224" name="Google Shape;224;p20"/>
          <p:cNvSpPr txBox="1"/>
          <p:nvPr/>
        </p:nvSpPr>
        <p:spPr>
          <a:xfrm>
            <a:off x="6003373" y="2691875"/>
            <a:ext cx="1540200" cy="5364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latin typeface="Lato"/>
                <a:ea typeface="Lato"/>
                <a:cs typeface="Lato"/>
                <a:sym typeface="Lato"/>
              </a:rPr>
              <a:t>Complete the approval process </a:t>
            </a:r>
            <a:endParaRPr b="1" sz="1100">
              <a:solidFill>
                <a:schemeClr val="lt1"/>
              </a:solidFill>
              <a:latin typeface="Lato"/>
              <a:ea typeface="Lato"/>
              <a:cs typeface="Lato"/>
              <a:sym typeface="Lato"/>
            </a:endParaRPr>
          </a:p>
        </p:txBody>
      </p:sp>
      <p:cxnSp>
        <p:nvCxnSpPr>
          <p:cNvPr id="225" name="Google Shape;225;p20"/>
          <p:cNvCxnSpPr/>
          <p:nvPr/>
        </p:nvCxnSpPr>
        <p:spPr>
          <a:xfrm flipH="1" rot="10800000">
            <a:off x="297689" y="2505101"/>
            <a:ext cx="8681100" cy="33300"/>
          </a:xfrm>
          <a:prstGeom prst="straightConnector1">
            <a:avLst/>
          </a:prstGeom>
          <a:noFill/>
          <a:ln cap="flat" cmpd="sng" w="9525">
            <a:solidFill>
              <a:srgbClr val="595959"/>
            </a:solidFill>
            <a:prstDash val="dash"/>
            <a:round/>
            <a:headEnd len="med" w="med" type="none"/>
            <a:tailEnd len="med" w="med" type="none"/>
          </a:ln>
        </p:spPr>
      </p:cxnSp>
      <p:sp>
        <p:nvSpPr>
          <p:cNvPr id="226" name="Google Shape;226;p20"/>
          <p:cNvSpPr txBox="1"/>
          <p:nvPr/>
        </p:nvSpPr>
        <p:spPr>
          <a:xfrm>
            <a:off x="32325" y="2219500"/>
            <a:ext cx="2085000" cy="3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Montserrat"/>
                <a:ea typeface="Montserrat"/>
                <a:cs typeface="Montserrat"/>
                <a:sym typeface="Montserrat"/>
              </a:rPr>
              <a:t>UPDATE </a:t>
            </a:r>
            <a:r>
              <a:rPr lang="en" sz="1200">
                <a:solidFill>
                  <a:schemeClr val="lt1"/>
                </a:solidFill>
                <a:latin typeface="Montserrat"/>
                <a:ea typeface="Montserrat"/>
                <a:cs typeface="Montserrat"/>
                <a:sym typeface="Montserrat"/>
              </a:rPr>
              <a:t>ON tHRive</a:t>
            </a:r>
            <a:endParaRPr sz="12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aphicFrame>
        <p:nvGraphicFramePr>
          <p:cNvPr id="231" name="Google Shape;231;p21"/>
          <p:cNvGraphicFramePr/>
          <p:nvPr/>
        </p:nvGraphicFramePr>
        <p:xfrm>
          <a:off x="432025" y="533400"/>
          <a:ext cx="3000000" cy="3000000"/>
        </p:xfrm>
        <a:graphic>
          <a:graphicData uri="http://schemas.openxmlformats.org/drawingml/2006/table">
            <a:tbl>
              <a:tblPr>
                <a:noFill/>
                <a:tableStyleId>{5D2DF74A-F01A-4E32-9061-441D22632A91}</a:tableStyleId>
              </a:tblPr>
              <a:tblGrid>
                <a:gridCol w="2800600"/>
                <a:gridCol w="5461750"/>
              </a:tblGrid>
              <a:tr h="171725">
                <a:tc>
                  <a:txBody>
                    <a:bodyPr/>
                    <a:lstStyle/>
                    <a:p>
                      <a:pPr indent="0" lvl="0" marL="0" rtl="0" algn="l">
                        <a:lnSpc>
                          <a:spcPct val="100000"/>
                        </a:lnSpc>
                        <a:spcBef>
                          <a:spcPts val="0"/>
                        </a:spcBef>
                        <a:spcAft>
                          <a:spcPts val="0"/>
                        </a:spcAft>
                        <a:buNone/>
                      </a:pPr>
                      <a:r>
                        <a:rPr b="1" lang="en" sz="1000">
                          <a:solidFill>
                            <a:schemeClr val="lt1"/>
                          </a:solidFill>
                          <a:latin typeface="Calibri"/>
                          <a:ea typeface="Calibri"/>
                          <a:cs typeface="Calibri"/>
                          <a:sym typeface="Calibri"/>
                        </a:rPr>
                        <a:t>Sourcing</a:t>
                      </a:r>
                      <a:endParaRPr b="1" sz="1000">
                        <a:solidFill>
                          <a:schemeClr val="lt1"/>
                        </a:solidFill>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Sourcing Channels</a:t>
                      </a:r>
                      <a:endParaRPr sz="1000">
                        <a:solidFill>
                          <a:schemeClr val="lt1"/>
                        </a:solidFill>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171725">
                <a:tc>
                  <a:txBody>
                    <a:bodyPr/>
                    <a:lstStyle/>
                    <a:p>
                      <a:pPr indent="0" lvl="0" marL="0" rtl="0" algn="l">
                        <a:lnSpc>
                          <a:spcPct val="100000"/>
                        </a:lnSpc>
                        <a:spcBef>
                          <a:spcPts val="0"/>
                        </a:spcBef>
                        <a:spcAft>
                          <a:spcPts val="0"/>
                        </a:spcAft>
                        <a:buNone/>
                      </a:pPr>
                      <a:r>
                        <a:rPr b="1" lang="en" sz="1000">
                          <a:solidFill>
                            <a:schemeClr val="lt1"/>
                          </a:solidFill>
                          <a:latin typeface="Calibri"/>
                          <a:ea typeface="Calibri"/>
                          <a:cs typeface="Calibri"/>
                          <a:sym typeface="Calibri"/>
                        </a:rPr>
                        <a:t>Pre - Screening</a:t>
                      </a:r>
                      <a:endParaRPr b="1" sz="1000">
                        <a:solidFill>
                          <a:schemeClr val="lt1"/>
                        </a:solidFill>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Technical JD, Skills, communication, Employment &amp; Gap, Qualifications, Affordability</a:t>
                      </a:r>
                      <a:endParaRPr sz="1000">
                        <a:solidFill>
                          <a:schemeClr val="lt1"/>
                        </a:solidFill>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161975">
                <a:tc rowSpan="4">
                  <a:txBody>
                    <a:bodyPr/>
                    <a:lstStyle/>
                    <a:p>
                      <a:pPr indent="0" lvl="0" marL="0" rtl="0" algn="l">
                        <a:lnSpc>
                          <a:spcPct val="100000"/>
                        </a:lnSpc>
                        <a:spcBef>
                          <a:spcPts val="0"/>
                        </a:spcBef>
                        <a:spcAft>
                          <a:spcPts val="0"/>
                        </a:spcAft>
                        <a:buNone/>
                      </a:pPr>
                      <a:r>
                        <a:rPr b="1" lang="en" sz="1000">
                          <a:solidFill>
                            <a:schemeClr val="lt1"/>
                          </a:solidFill>
                          <a:latin typeface="Calibri"/>
                          <a:ea typeface="Calibri"/>
                          <a:cs typeface="Calibri"/>
                          <a:sym typeface="Calibri"/>
                        </a:rPr>
                        <a:t>Technical Assessment</a:t>
                      </a:r>
                      <a:endParaRPr b="1" sz="1000">
                        <a:solidFill>
                          <a:schemeClr val="lt1"/>
                        </a:solidFill>
                        <a:latin typeface="Calibri"/>
                        <a:ea typeface="Calibri"/>
                        <a:cs typeface="Calibri"/>
                        <a:sym typeface="Calibri"/>
                      </a:endParaRPr>
                    </a:p>
                  </a:txBody>
                  <a:tcPr marT="91425" marB="91425" marR="91425" marL="9142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Determine Role </a:t>
                      </a:r>
                      <a:r>
                        <a:rPr lang="en" sz="1000">
                          <a:solidFill>
                            <a:schemeClr val="lt1"/>
                          </a:solidFill>
                          <a:latin typeface="Calibri"/>
                          <a:ea typeface="Calibri"/>
                          <a:cs typeface="Calibri"/>
                          <a:sym typeface="Calibri"/>
                        </a:rPr>
                        <a:t>Category</a:t>
                      </a:r>
                      <a:endParaRPr sz="1000">
                        <a:solidFill>
                          <a:schemeClr val="lt1"/>
                        </a:solidFill>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161975">
                <a:tc vMerge="1"/>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Code Test / Assessment Channel</a:t>
                      </a:r>
                      <a:endParaRPr sz="1000">
                        <a:solidFill>
                          <a:schemeClr val="lt1"/>
                        </a:solidFill>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161975">
                <a:tc vMerge="1"/>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Technical Panel Interview</a:t>
                      </a:r>
                      <a:endParaRPr sz="1000">
                        <a:solidFill>
                          <a:schemeClr val="lt1"/>
                        </a:solidFill>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161975">
                <a:tc vMerge="1"/>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Screenshot of the Video call &amp; complete feedback to be shared for the next round</a:t>
                      </a:r>
                      <a:endParaRPr sz="1000">
                        <a:solidFill>
                          <a:schemeClr val="lt1"/>
                        </a:solidFill>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161975">
                <a:tc>
                  <a:txBody>
                    <a:bodyPr/>
                    <a:lstStyle/>
                    <a:p>
                      <a:pPr indent="0" lvl="0" marL="0" rtl="0" algn="l">
                        <a:lnSpc>
                          <a:spcPct val="100000"/>
                        </a:lnSpc>
                        <a:spcBef>
                          <a:spcPts val="0"/>
                        </a:spcBef>
                        <a:spcAft>
                          <a:spcPts val="0"/>
                        </a:spcAft>
                        <a:buNone/>
                      </a:pPr>
                      <a:r>
                        <a:rPr b="1" lang="en" sz="1000">
                          <a:solidFill>
                            <a:schemeClr val="lt1"/>
                          </a:solidFill>
                          <a:latin typeface="Calibri"/>
                          <a:ea typeface="Calibri"/>
                          <a:cs typeface="Calibri"/>
                          <a:sym typeface="Calibri"/>
                        </a:rPr>
                        <a:t>Managerial Discussion</a:t>
                      </a:r>
                      <a:endParaRPr b="1" sz="1000">
                        <a:solidFill>
                          <a:schemeClr val="lt1"/>
                        </a:solidFill>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000">
                          <a:solidFill>
                            <a:schemeClr val="lt1"/>
                          </a:solidFill>
                          <a:latin typeface="Calibri"/>
                          <a:ea typeface="Calibri"/>
                          <a:cs typeface="Calibri"/>
                          <a:sym typeface="Calibri"/>
                        </a:rPr>
                        <a:t>Project, Role, Client Domain, </a:t>
                      </a:r>
                      <a:r>
                        <a:rPr lang="en" sz="1000">
                          <a:solidFill>
                            <a:schemeClr val="lt1"/>
                          </a:solidFill>
                          <a:latin typeface="Calibri"/>
                          <a:ea typeface="Calibri"/>
                          <a:cs typeface="Calibri"/>
                          <a:sym typeface="Calibri"/>
                        </a:rPr>
                        <a:t>Screenshot of the Video call &amp; complete feedback to be shared for the next round</a:t>
                      </a:r>
                      <a:endParaRPr sz="1000">
                        <a:solidFill>
                          <a:schemeClr val="lt1"/>
                        </a:solidFill>
                        <a:latin typeface="Calibri"/>
                        <a:ea typeface="Calibri"/>
                        <a:cs typeface="Calibri"/>
                        <a:sym typeface="Calibri"/>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graphicFrame>
        <p:nvGraphicFramePr>
          <p:cNvPr id="232" name="Google Shape;232;p21"/>
          <p:cNvGraphicFramePr/>
          <p:nvPr/>
        </p:nvGraphicFramePr>
        <p:xfrm>
          <a:off x="432025" y="4133400"/>
          <a:ext cx="3000000" cy="3000000"/>
        </p:xfrm>
        <a:graphic>
          <a:graphicData uri="http://schemas.openxmlformats.org/drawingml/2006/table">
            <a:tbl>
              <a:tblPr>
                <a:noFill/>
                <a:tableStyleId>{5D2DF74A-F01A-4E32-9061-441D22632A91}</a:tableStyleId>
              </a:tblPr>
              <a:tblGrid>
                <a:gridCol w="2800600"/>
                <a:gridCol w="5461750"/>
              </a:tblGrid>
              <a:tr h="114275">
                <a:tc rowSpan="2">
                  <a:txBody>
                    <a:bodyPr/>
                    <a:lstStyle/>
                    <a:p>
                      <a:pPr indent="0" lvl="0" marL="0" rtl="0" algn="ctr">
                        <a:lnSpc>
                          <a:spcPct val="115000"/>
                        </a:lnSpc>
                        <a:spcBef>
                          <a:spcPts val="0"/>
                        </a:spcBef>
                        <a:spcAft>
                          <a:spcPts val="0"/>
                        </a:spcAft>
                        <a:buNone/>
                      </a:pPr>
                      <a:r>
                        <a:rPr b="1" lang="en" sz="1000">
                          <a:solidFill>
                            <a:schemeClr val="lt1"/>
                          </a:solidFill>
                          <a:latin typeface="Calibri"/>
                          <a:ea typeface="Calibri"/>
                          <a:cs typeface="Calibri"/>
                          <a:sym typeface="Calibri"/>
                        </a:rPr>
                        <a:t>Client Round</a:t>
                      </a:r>
                      <a:endParaRPr b="1"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lt1"/>
                          </a:solidFill>
                          <a:latin typeface="Calibri"/>
                          <a:ea typeface="Calibri"/>
                          <a:cs typeface="Calibri"/>
                          <a:sym typeface="Calibri"/>
                        </a:rPr>
                        <a:t>Client Assessment</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14275">
                <a:tc vMerge="1"/>
                <a:tc>
                  <a:txBody>
                    <a:bodyPr/>
                    <a:lstStyle/>
                    <a:p>
                      <a:pPr indent="0" lvl="0" marL="0" rtl="0" algn="l">
                        <a:lnSpc>
                          <a:spcPct val="115000"/>
                        </a:lnSpc>
                        <a:spcBef>
                          <a:spcPts val="0"/>
                        </a:spcBef>
                        <a:spcAft>
                          <a:spcPts val="0"/>
                        </a:spcAft>
                        <a:buNone/>
                      </a:pPr>
                      <a:r>
                        <a:rPr lang="en" sz="1000">
                          <a:solidFill>
                            <a:schemeClr val="lt1"/>
                          </a:solidFill>
                          <a:latin typeface="Calibri"/>
                          <a:ea typeface="Calibri"/>
                          <a:cs typeface="Calibri"/>
                          <a:sym typeface="Calibri"/>
                        </a:rPr>
                        <a:t>Screenshot of the Video call &amp; complete feedback to be shared for the next round</a:t>
                      </a:r>
                      <a:endParaRPr sz="1000">
                        <a:solidFill>
                          <a:schemeClr val="lt1"/>
                        </a:solidFill>
                        <a:latin typeface="Calibri"/>
                        <a:ea typeface="Calibri"/>
                        <a:cs typeface="Calibri"/>
                        <a:sym typeface="Calibri"/>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33" name="Google Shape;233;p21"/>
          <p:cNvSpPr txBox="1"/>
          <p:nvPr>
            <p:ph type="title"/>
          </p:nvPr>
        </p:nvSpPr>
        <p:spPr>
          <a:xfrm>
            <a:off x="1373700" y="-63450"/>
            <a:ext cx="7038900" cy="53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50"/>
              <a:t>HIRING PROCESS</a:t>
            </a:r>
            <a:endParaRPr sz="2150"/>
          </a:p>
        </p:txBody>
      </p:sp>
      <p:sp>
        <p:nvSpPr>
          <p:cNvPr id="234" name="Google Shape;234;p21"/>
          <p:cNvSpPr txBox="1"/>
          <p:nvPr/>
        </p:nvSpPr>
        <p:spPr>
          <a:xfrm>
            <a:off x="60433" y="36395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chemeClr val="lt1"/>
                </a:solidFill>
                <a:latin typeface="Lato"/>
                <a:ea typeface="Lato"/>
                <a:cs typeface="Lato"/>
                <a:sym typeface="Lato"/>
              </a:rPr>
              <a:t>Project</a:t>
            </a:r>
            <a:endParaRPr b="1" sz="1000">
              <a:solidFill>
                <a:schemeClr val="lt1"/>
              </a:solidFill>
              <a:latin typeface="Lato"/>
              <a:ea typeface="Lato"/>
              <a:cs typeface="Lato"/>
              <a:sym typeface="Lato"/>
            </a:endParaRPr>
          </a:p>
        </p:txBody>
      </p:sp>
      <p:sp>
        <p:nvSpPr>
          <p:cNvPr id="235" name="Google Shape;235;p21"/>
          <p:cNvSpPr txBox="1"/>
          <p:nvPr/>
        </p:nvSpPr>
        <p:spPr>
          <a:xfrm>
            <a:off x="1641917" y="36395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chemeClr val="lt1"/>
                </a:solidFill>
                <a:latin typeface="Lato"/>
                <a:ea typeface="Lato"/>
                <a:cs typeface="Lato"/>
                <a:sym typeface="Lato"/>
              </a:rPr>
              <a:t>Client Domain &amp; Business</a:t>
            </a:r>
            <a:endParaRPr b="1" sz="800">
              <a:solidFill>
                <a:schemeClr val="lt1"/>
              </a:solidFill>
              <a:latin typeface="Lato"/>
              <a:ea typeface="Lato"/>
              <a:cs typeface="Lato"/>
              <a:sym typeface="Lato"/>
            </a:endParaRPr>
          </a:p>
        </p:txBody>
      </p:sp>
      <p:sp>
        <p:nvSpPr>
          <p:cNvPr id="236" name="Google Shape;236;p21"/>
          <p:cNvSpPr txBox="1"/>
          <p:nvPr/>
        </p:nvSpPr>
        <p:spPr>
          <a:xfrm>
            <a:off x="3223418" y="36395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chemeClr val="lt1"/>
                </a:solidFill>
                <a:latin typeface="Lato"/>
                <a:ea typeface="Lato"/>
                <a:cs typeface="Lato"/>
                <a:sym typeface="Lato"/>
              </a:rPr>
              <a:t>Role</a:t>
            </a:r>
            <a:endParaRPr b="1" sz="1000">
              <a:solidFill>
                <a:schemeClr val="lt1"/>
              </a:solidFill>
              <a:latin typeface="Lato"/>
              <a:ea typeface="Lato"/>
              <a:cs typeface="Lato"/>
              <a:sym typeface="Lato"/>
            </a:endParaRPr>
          </a:p>
        </p:txBody>
      </p:sp>
      <p:sp>
        <p:nvSpPr>
          <p:cNvPr id="237" name="Google Shape;237;p21"/>
          <p:cNvSpPr txBox="1"/>
          <p:nvPr/>
        </p:nvSpPr>
        <p:spPr>
          <a:xfrm>
            <a:off x="4804937" y="36396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chemeClr val="lt1"/>
                </a:solidFill>
                <a:latin typeface="Lato"/>
                <a:ea typeface="Lato"/>
                <a:cs typeface="Lato"/>
                <a:sym typeface="Lato"/>
              </a:rPr>
              <a:t>Team</a:t>
            </a:r>
            <a:endParaRPr b="1" sz="800">
              <a:solidFill>
                <a:schemeClr val="lt1"/>
              </a:solidFill>
              <a:latin typeface="Lato"/>
              <a:ea typeface="Lato"/>
              <a:cs typeface="Lato"/>
              <a:sym typeface="Lato"/>
            </a:endParaRPr>
          </a:p>
        </p:txBody>
      </p:sp>
      <p:sp>
        <p:nvSpPr>
          <p:cNvPr id="238" name="Google Shape;238;p21"/>
          <p:cNvSpPr txBox="1"/>
          <p:nvPr/>
        </p:nvSpPr>
        <p:spPr>
          <a:xfrm>
            <a:off x="6271418" y="3639588"/>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chemeClr val="lt1"/>
                </a:solidFill>
                <a:latin typeface="Lato"/>
                <a:ea typeface="Lato"/>
                <a:cs typeface="Lato"/>
                <a:sym typeface="Lato"/>
              </a:rPr>
              <a:t>Reporting</a:t>
            </a:r>
            <a:endParaRPr b="1" sz="1000">
              <a:solidFill>
                <a:schemeClr val="lt1"/>
              </a:solidFill>
              <a:latin typeface="Lato"/>
              <a:ea typeface="Lato"/>
              <a:cs typeface="Lato"/>
              <a:sym typeface="Lato"/>
            </a:endParaRPr>
          </a:p>
        </p:txBody>
      </p:sp>
      <p:sp>
        <p:nvSpPr>
          <p:cNvPr id="239" name="Google Shape;239;p21"/>
          <p:cNvSpPr txBox="1"/>
          <p:nvPr/>
        </p:nvSpPr>
        <p:spPr>
          <a:xfrm>
            <a:off x="7852937" y="3639600"/>
            <a:ext cx="1266600" cy="307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000">
                <a:solidFill>
                  <a:schemeClr val="lt1"/>
                </a:solidFill>
                <a:latin typeface="Lato"/>
                <a:ea typeface="Lato"/>
                <a:cs typeface="Lato"/>
                <a:sym typeface="Lato"/>
              </a:rPr>
              <a:t>Work timings</a:t>
            </a:r>
            <a:endParaRPr b="1" sz="1000">
              <a:solidFill>
                <a:schemeClr val="lt1"/>
              </a:solidFill>
              <a:latin typeface="Lato"/>
              <a:ea typeface="Lato"/>
              <a:cs typeface="Lato"/>
              <a:sym typeface="Lato"/>
            </a:endParaRPr>
          </a:p>
        </p:txBody>
      </p:sp>
      <p:cxnSp>
        <p:nvCxnSpPr>
          <p:cNvPr id="240" name="Google Shape;240;p21"/>
          <p:cNvCxnSpPr/>
          <p:nvPr/>
        </p:nvCxnSpPr>
        <p:spPr>
          <a:xfrm flipH="1" rot="10800000">
            <a:off x="297689" y="3495701"/>
            <a:ext cx="8681100" cy="33300"/>
          </a:xfrm>
          <a:prstGeom prst="straightConnector1">
            <a:avLst/>
          </a:prstGeom>
          <a:noFill/>
          <a:ln cap="flat" cmpd="sng" w="9525">
            <a:solidFill>
              <a:srgbClr val="595959"/>
            </a:solidFill>
            <a:prstDash val="dash"/>
            <a:round/>
            <a:headEnd len="med" w="med" type="none"/>
            <a:tailEnd len="med" w="med" type="none"/>
          </a:ln>
        </p:spPr>
      </p:cxnSp>
      <p:sp>
        <p:nvSpPr>
          <p:cNvPr id="241" name="Google Shape;241;p21"/>
          <p:cNvSpPr txBox="1"/>
          <p:nvPr/>
        </p:nvSpPr>
        <p:spPr>
          <a:xfrm>
            <a:off x="49925" y="3152088"/>
            <a:ext cx="2267100" cy="3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Montserrat"/>
                <a:ea typeface="Montserrat"/>
                <a:cs typeface="Montserrat"/>
                <a:sym typeface="Montserrat"/>
              </a:rPr>
              <a:t>MANAGERIAL DISCUSSION</a:t>
            </a:r>
            <a:endParaRPr sz="1200">
              <a:solidFill>
                <a:schemeClr val="lt1"/>
              </a:solidFill>
              <a:latin typeface="Montserrat"/>
              <a:ea typeface="Montserrat"/>
              <a:cs typeface="Montserrat"/>
              <a:sym typeface="Montserrat"/>
            </a:endParaRPr>
          </a:p>
        </p:txBody>
      </p:sp>
      <p:pic>
        <p:nvPicPr>
          <p:cNvPr id="242" name="Google Shape;242;p21"/>
          <p:cNvPicPr preferRelativeResize="0"/>
          <p:nvPr/>
        </p:nvPicPr>
        <p:blipFill>
          <a:blip r:embed="rId3">
            <a:alphaModFix/>
          </a:blip>
          <a:stretch>
            <a:fillRect/>
          </a:stretch>
        </p:blipFill>
        <p:spPr>
          <a:xfrm>
            <a:off x="136625" y="3659400"/>
            <a:ext cx="403951" cy="208571"/>
          </a:xfrm>
          <a:prstGeom prst="rect">
            <a:avLst/>
          </a:prstGeom>
          <a:noFill/>
          <a:ln>
            <a:noFill/>
          </a:ln>
        </p:spPr>
      </p:pic>
      <p:pic>
        <p:nvPicPr>
          <p:cNvPr id="243" name="Google Shape;243;p21"/>
          <p:cNvPicPr preferRelativeResize="0"/>
          <p:nvPr/>
        </p:nvPicPr>
        <p:blipFill>
          <a:blip r:embed="rId3">
            <a:alphaModFix/>
          </a:blip>
          <a:stretch>
            <a:fillRect/>
          </a:stretch>
        </p:blipFill>
        <p:spPr>
          <a:xfrm>
            <a:off x="1482597" y="3659400"/>
            <a:ext cx="403951" cy="208571"/>
          </a:xfrm>
          <a:prstGeom prst="rect">
            <a:avLst/>
          </a:prstGeom>
          <a:noFill/>
          <a:ln>
            <a:noFill/>
          </a:ln>
        </p:spPr>
      </p:pic>
      <p:pic>
        <p:nvPicPr>
          <p:cNvPr id="244" name="Google Shape;244;p21"/>
          <p:cNvPicPr preferRelativeResize="0"/>
          <p:nvPr/>
        </p:nvPicPr>
        <p:blipFill>
          <a:blip r:embed="rId3">
            <a:alphaModFix/>
          </a:blip>
          <a:stretch>
            <a:fillRect/>
          </a:stretch>
        </p:blipFill>
        <p:spPr>
          <a:xfrm>
            <a:off x="3259423" y="3659400"/>
            <a:ext cx="403951" cy="208571"/>
          </a:xfrm>
          <a:prstGeom prst="rect">
            <a:avLst/>
          </a:prstGeom>
          <a:noFill/>
          <a:ln>
            <a:noFill/>
          </a:ln>
        </p:spPr>
      </p:pic>
      <p:pic>
        <p:nvPicPr>
          <p:cNvPr id="245" name="Google Shape;245;p21"/>
          <p:cNvPicPr preferRelativeResize="0"/>
          <p:nvPr/>
        </p:nvPicPr>
        <p:blipFill>
          <a:blip r:embed="rId3">
            <a:alphaModFix/>
          </a:blip>
          <a:stretch>
            <a:fillRect/>
          </a:stretch>
        </p:blipFill>
        <p:spPr>
          <a:xfrm>
            <a:off x="4820822" y="3659400"/>
            <a:ext cx="403951" cy="208571"/>
          </a:xfrm>
          <a:prstGeom prst="rect">
            <a:avLst/>
          </a:prstGeom>
          <a:noFill/>
          <a:ln>
            <a:noFill/>
          </a:ln>
        </p:spPr>
      </p:pic>
      <p:pic>
        <p:nvPicPr>
          <p:cNvPr id="246" name="Google Shape;246;p21"/>
          <p:cNvPicPr preferRelativeResize="0"/>
          <p:nvPr/>
        </p:nvPicPr>
        <p:blipFill>
          <a:blip r:embed="rId3">
            <a:alphaModFix/>
          </a:blip>
          <a:stretch>
            <a:fillRect/>
          </a:stretch>
        </p:blipFill>
        <p:spPr>
          <a:xfrm>
            <a:off x="6165017" y="3662329"/>
            <a:ext cx="403951" cy="208571"/>
          </a:xfrm>
          <a:prstGeom prst="rect">
            <a:avLst/>
          </a:prstGeom>
          <a:noFill/>
          <a:ln>
            <a:noFill/>
          </a:ln>
        </p:spPr>
      </p:pic>
      <p:pic>
        <p:nvPicPr>
          <p:cNvPr id="247" name="Google Shape;247;p21"/>
          <p:cNvPicPr preferRelativeResize="0"/>
          <p:nvPr/>
        </p:nvPicPr>
        <p:blipFill>
          <a:blip r:embed="rId3">
            <a:alphaModFix/>
          </a:blip>
          <a:stretch>
            <a:fillRect/>
          </a:stretch>
        </p:blipFill>
        <p:spPr>
          <a:xfrm>
            <a:off x="7659675" y="3662329"/>
            <a:ext cx="403951" cy="20857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AAF2C9F726AE4499BA6AD914FA02FF" ma:contentTypeVersion="13" ma:contentTypeDescription="Create a new document." ma:contentTypeScope="" ma:versionID="fe8b208b52ece4df137817f19fb7e0d1">
  <xsd:schema xmlns:xsd="http://www.w3.org/2001/XMLSchema" xmlns:xs="http://www.w3.org/2001/XMLSchema" xmlns:p="http://schemas.microsoft.com/office/2006/metadata/properties" xmlns:ns2="03fe6b1c-06a0-4cf8-921e-57284ac744a8" xmlns:ns3="d8bc0ea8-8027-46ef-a92e-27b2d0edc209" targetNamespace="http://schemas.microsoft.com/office/2006/metadata/properties" ma:root="true" ma:fieldsID="0d3bd1c4bf428eccaadd7ef4c7986b08" ns2:_="" ns3:_="">
    <xsd:import namespace="03fe6b1c-06a0-4cf8-921e-57284ac744a8"/>
    <xsd:import namespace="d8bc0ea8-8027-46ef-a92e-27b2d0edc209"/>
    <xsd:element name="properties">
      <xsd:complexType>
        <xsd:sequence>
          <xsd:element name="documentManagement">
            <xsd:complexType>
              <xsd:all>
                <xsd:element ref="ns2:MigrationSourceID"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LengthInSeconds" minOccurs="0"/>
                <xsd:element ref="ns3:MediaServiceDateTaken" minOccurs="0"/>
                <xsd:element ref="ns3:lcf76f155ced4ddcb4097134ff3c332f" minOccurs="0"/>
                <xsd:element ref="ns2:TaxCatchAll"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fe6b1c-06a0-4cf8-921e-57284ac744a8" elementFormDefault="qualified">
    <xsd:import namespace="http://schemas.microsoft.com/office/2006/documentManagement/types"/>
    <xsd:import namespace="http://schemas.microsoft.com/office/infopath/2007/PartnerControls"/>
    <xsd:element name="MigrationSourceID" ma:index="8" nillable="true" ma:displayName="MigrationSourceID" ma:internalName="MigrationSourceID" ma:readOnly="true">
      <xsd:simpleType>
        <xsd:restriction base="dms:Text"/>
      </xsd:simpleType>
    </xsd:element>
    <xsd:element name="TaxCatchAll" ma:index="19" nillable="true" ma:displayName="Taxonomy Catch All Column" ma:hidden="true" ma:list="{6cc6b36c-dca8-476f-8e55-3d2e50e27a00}" ma:internalName="TaxCatchAll" ma:showField="CatchAllData" ma:web="03fe6b1c-06a0-4cf8-921e-57284ac744a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8bc0ea8-8027-46ef-a92e-27b2d0edc209"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33318788-4fab-42b9-a680-723582c46df2"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3fe6b1c-06a0-4cf8-921e-57284ac744a8" xsi:nil="true"/>
    <lcf76f155ced4ddcb4097134ff3c332f xmlns="d8bc0ea8-8027-46ef-a92e-27b2d0edc20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40EC311-5E78-4B52-97D1-B3310A2AD70F}"/>
</file>

<file path=customXml/itemProps2.xml><?xml version="1.0" encoding="utf-8"?>
<ds:datastoreItem xmlns:ds="http://schemas.openxmlformats.org/officeDocument/2006/customXml" ds:itemID="{2FE8C40D-01D2-4921-BAA7-F5C6E126B702}"/>
</file>

<file path=customXml/itemProps3.xml><?xml version="1.0" encoding="utf-8"?>
<ds:datastoreItem xmlns:ds="http://schemas.openxmlformats.org/officeDocument/2006/customXml" ds:itemID="{A8F8ED4A-B736-4F20-9444-DD72A1D8360A}"/>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0x010100AAAAF2C9F726AE4499BA6AD914FA02FF</vt:lpwstr>
  </property>
  <property fmtid="{D5CDD505-2E9C-101B-9397-08002B2CF9AE}" pid="3" name="Order">
    <vt:r8>4500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