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9B7D-EBFE-19DA-8430-D931D05A8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319200-6837-471E-5951-CE527ED03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FBB9B5-9C3C-FF8B-37EE-718C0E7694F8}"/>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5" name="Footer Placeholder 4">
            <a:extLst>
              <a:ext uri="{FF2B5EF4-FFF2-40B4-BE49-F238E27FC236}">
                <a16:creationId xmlns:a16="http://schemas.microsoft.com/office/drawing/2014/main" id="{2BB22BC1-F46C-D8A6-71BB-C9C5A270F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E31C26-179A-56B6-234D-2AD72C21CBE1}"/>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191661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E728-CD3D-945B-716F-D02169F0C0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8AE4E-CE1A-16DC-B259-935CA1668A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868246-D898-6F2E-81FA-8AB3F2DCAA85}"/>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5" name="Footer Placeholder 4">
            <a:extLst>
              <a:ext uri="{FF2B5EF4-FFF2-40B4-BE49-F238E27FC236}">
                <a16:creationId xmlns:a16="http://schemas.microsoft.com/office/drawing/2014/main" id="{7D55B020-0B11-075C-77B1-311881448E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34016-7C75-5FF4-1532-973965D01B8C}"/>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216803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16023-FFD4-042E-E09E-6701E89441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E55B1-CB7D-984D-F404-D369D7491D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7F064-7AFA-6FC8-3538-0FA3AD6B422B}"/>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5" name="Footer Placeholder 4">
            <a:extLst>
              <a:ext uri="{FF2B5EF4-FFF2-40B4-BE49-F238E27FC236}">
                <a16:creationId xmlns:a16="http://schemas.microsoft.com/office/drawing/2014/main" id="{1F5CF224-A8D4-F4FD-C37E-36F8AB94F2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6D4EC-1048-9811-73B0-E401C67B2A37}"/>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351466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FA5E-CF33-8F53-23B9-C84F227A6A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20A6DD-64AB-A69F-9312-3B0250B035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52F9B0-5775-CBEE-557F-A6D9BCFC873D}"/>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5" name="Footer Placeholder 4">
            <a:extLst>
              <a:ext uri="{FF2B5EF4-FFF2-40B4-BE49-F238E27FC236}">
                <a16:creationId xmlns:a16="http://schemas.microsoft.com/office/drawing/2014/main" id="{3A259038-ABED-9BE7-3BBF-6A48D82A9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B0D25-3236-3E4F-1169-F9DDE815C16E}"/>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626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250C-1822-B4F1-0598-6BDDDD8CF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0F9C9D-A978-5270-7A7A-D6EA53823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ED6D1C-CC5D-5E7D-F2FF-B77043BD3192}"/>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5" name="Footer Placeholder 4">
            <a:extLst>
              <a:ext uri="{FF2B5EF4-FFF2-40B4-BE49-F238E27FC236}">
                <a16:creationId xmlns:a16="http://schemas.microsoft.com/office/drawing/2014/main" id="{5001B6C2-23D1-4D2A-32D4-FDB42A1A1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86BB2C-B062-D7FB-D19F-C065ADCB1A7A}"/>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245953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72F1-ABEB-B425-A32D-390EE5A893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B31615-CE3A-2A6D-4E25-A13CC1736B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FD7DBD-0042-8112-638F-8E6AADCD02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C62FDC-CB39-90DE-AD5A-6DBF041C3205}"/>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6" name="Footer Placeholder 5">
            <a:extLst>
              <a:ext uri="{FF2B5EF4-FFF2-40B4-BE49-F238E27FC236}">
                <a16:creationId xmlns:a16="http://schemas.microsoft.com/office/drawing/2014/main" id="{17346BA5-7FB3-6977-19A8-B2C74F3B23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2544A-08A5-382C-36F9-FA6366061520}"/>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361006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0AFD-6F80-C4B9-FC42-4317145132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CA1018-9D46-6854-18A2-C82CDC6A7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E44DE-C74A-8A9B-9920-0B9892EF1A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4CE19-47DC-E959-BF58-5C4E041100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F9182-F319-4C89-ADE3-EBCF0C757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4D30D6-ABB6-C2C5-4BDE-44F35630C404}"/>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8" name="Footer Placeholder 7">
            <a:extLst>
              <a:ext uri="{FF2B5EF4-FFF2-40B4-BE49-F238E27FC236}">
                <a16:creationId xmlns:a16="http://schemas.microsoft.com/office/drawing/2014/main" id="{2F34341E-C2DC-7FCC-F046-3F1E515593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97FEDB-DACE-7F5A-653C-C66427317E3C}"/>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36025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6CC8-8C8C-93E6-796E-3C62C1B796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6E96D0-2CA6-2F4E-9387-266F707F10AD}"/>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4" name="Footer Placeholder 3">
            <a:extLst>
              <a:ext uri="{FF2B5EF4-FFF2-40B4-BE49-F238E27FC236}">
                <a16:creationId xmlns:a16="http://schemas.microsoft.com/office/drawing/2014/main" id="{DB93DCF8-89B9-1919-B5F9-E5B6329925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CFDE11-21FD-1B51-6573-FC5CA19B3516}"/>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222904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2C085-471B-DD76-56D7-21953BEB5C9B}"/>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3" name="Footer Placeholder 2">
            <a:extLst>
              <a:ext uri="{FF2B5EF4-FFF2-40B4-BE49-F238E27FC236}">
                <a16:creationId xmlns:a16="http://schemas.microsoft.com/office/drawing/2014/main" id="{FF07994A-4706-3A77-E9A7-AC453C06EE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F093F0-F1DA-086A-0143-0DED2BBECCFF}"/>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95103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0E6-BDB6-C5F2-7B94-F44B87C76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B083E3-5BB3-F8DE-3FA9-7CFEF0A9F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27AF42-8C91-CF8B-FBFA-3ADAB2577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BB408-C6B8-C92F-C38E-931F5F2DF6F4}"/>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6" name="Footer Placeholder 5">
            <a:extLst>
              <a:ext uri="{FF2B5EF4-FFF2-40B4-BE49-F238E27FC236}">
                <a16:creationId xmlns:a16="http://schemas.microsoft.com/office/drawing/2014/main" id="{DD147AB0-1CAD-B533-DB6B-B72E13645E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B5F47F-08D4-8688-33B6-6A3F85597A29}"/>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176279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1330-A4FC-261F-B6F5-F5EFBF980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CA3DE5-73C1-B1F9-E3F3-576D8829B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D56BD1-AD39-5D1E-0FBE-ACAD00D77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B7A14-CDD3-824E-22E4-868E4148A0F2}"/>
              </a:ext>
            </a:extLst>
          </p:cNvPr>
          <p:cNvSpPr>
            <a:spLocks noGrp="1"/>
          </p:cNvSpPr>
          <p:nvPr>
            <p:ph type="dt" sz="half" idx="10"/>
          </p:nvPr>
        </p:nvSpPr>
        <p:spPr/>
        <p:txBody>
          <a:bodyPr/>
          <a:lstStyle/>
          <a:p>
            <a:fld id="{03A8B183-8678-406C-80BC-58B982BA3818}" type="datetimeFigureOut">
              <a:rPr lang="en-IN" smtClean="0"/>
              <a:t>25-12-2022</a:t>
            </a:fld>
            <a:endParaRPr lang="en-IN"/>
          </a:p>
        </p:txBody>
      </p:sp>
      <p:sp>
        <p:nvSpPr>
          <p:cNvPr id="6" name="Footer Placeholder 5">
            <a:extLst>
              <a:ext uri="{FF2B5EF4-FFF2-40B4-BE49-F238E27FC236}">
                <a16:creationId xmlns:a16="http://schemas.microsoft.com/office/drawing/2014/main" id="{1D47C56F-AC6C-3A64-5270-8E4205B7E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F99F3-8216-E2CB-0959-CA8963C0597F}"/>
              </a:ext>
            </a:extLst>
          </p:cNvPr>
          <p:cNvSpPr>
            <a:spLocks noGrp="1"/>
          </p:cNvSpPr>
          <p:nvPr>
            <p:ph type="sldNum" sz="quarter" idx="12"/>
          </p:nvPr>
        </p:nvSpPr>
        <p:spPr/>
        <p:txBody>
          <a:bodyPr/>
          <a:lstStyle/>
          <a:p>
            <a:fld id="{23FB27EF-689A-4A23-B122-F25D02B827AF}" type="slidenum">
              <a:rPr lang="en-IN" smtClean="0"/>
              <a:t>‹#›</a:t>
            </a:fld>
            <a:endParaRPr lang="en-IN"/>
          </a:p>
        </p:txBody>
      </p:sp>
    </p:spTree>
    <p:extLst>
      <p:ext uri="{BB962C8B-B14F-4D97-AF65-F5344CB8AC3E}">
        <p14:creationId xmlns:p14="http://schemas.microsoft.com/office/powerpoint/2010/main" val="401262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05EB2-C400-75C3-4745-8F1759E05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E1C3EB-2FAC-213F-E14C-61426EEE4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C79C05-FC53-A015-704D-B5E829EC1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8B183-8678-406C-80BC-58B982BA3818}" type="datetimeFigureOut">
              <a:rPr lang="en-IN" smtClean="0"/>
              <a:t>25-12-2022</a:t>
            </a:fld>
            <a:endParaRPr lang="en-IN"/>
          </a:p>
        </p:txBody>
      </p:sp>
      <p:sp>
        <p:nvSpPr>
          <p:cNvPr id="5" name="Footer Placeholder 4">
            <a:extLst>
              <a:ext uri="{FF2B5EF4-FFF2-40B4-BE49-F238E27FC236}">
                <a16:creationId xmlns:a16="http://schemas.microsoft.com/office/drawing/2014/main" id="{B42DB256-E002-346F-A08B-C7F7729E8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DE07F9-CAFD-9FF5-E34C-F70C7514C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B27EF-689A-4A23-B122-F25D02B827AF}" type="slidenum">
              <a:rPr lang="en-IN" smtClean="0"/>
              <a:t>‹#›</a:t>
            </a:fld>
            <a:endParaRPr lang="en-IN"/>
          </a:p>
        </p:txBody>
      </p:sp>
    </p:spTree>
    <p:extLst>
      <p:ext uri="{BB962C8B-B14F-4D97-AF65-F5344CB8AC3E}">
        <p14:creationId xmlns:p14="http://schemas.microsoft.com/office/powerpoint/2010/main" val="1655021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1316-AC4F-4C8D-2472-957E8822446D}"/>
              </a:ext>
            </a:extLst>
          </p:cNvPr>
          <p:cNvSpPr>
            <a:spLocks noGrp="1"/>
          </p:cNvSpPr>
          <p:nvPr>
            <p:ph type="ctrTitle"/>
          </p:nvPr>
        </p:nvSpPr>
        <p:spPr/>
        <p:txBody>
          <a:bodyPr/>
          <a:lstStyle/>
          <a:p>
            <a:r>
              <a:rPr lang="en-IN" dirty="0"/>
              <a:t>INSTAGRAM</a:t>
            </a:r>
            <a:br>
              <a:rPr lang="en-IN" dirty="0"/>
            </a:br>
            <a:r>
              <a:rPr lang="en-IN" dirty="0"/>
              <a:t>A/B TESTING</a:t>
            </a:r>
          </a:p>
        </p:txBody>
      </p:sp>
      <p:sp>
        <p:nvSpPr>
          <p:cNvPr id="3" name="Subtitle 2">
            <a:extLst>
              <a:ext uri="{FF2B5EF4-FFF2-40B4-BE49-F238E27FC236}">
                <a16:creationId xmlns:a16="http://schemas.microsoft.com/office/drawing/2014/main" id="{AD186C8C-FEAF-601F-CEB4-7CAE18E63E57}"/>
              </a:ext>
            </a:extLst>
          </p:cNvPr>
          <p:cNvSpPr>
            <a:spLocks noGrp="1"/>
          </p:cNvSpPr>
          <p:nvPr>
            <p:ph type="subTitle" idx="1"/>
          </p:nvPr>
        </p:nvSpPr>
        <p:spPr>
          <a:xfrm>
            <a:off x="4394240" y="3839338"/>
            <a:ext cx="9144000" cy="1655762"/>
          </a:xfrm>
        </p:spPr>
        <p:txBody>
          <a:bodyPr/>
          <a:lstStyle/>
          <a:p>
            <a:r>
              <a:rPr lang="en-IN" dirty="0"/>
              <a:t>NAME:MAHASRI V</a:t>
            </a:r>
          </a:p>
          <a:p>
            <a:r>
              <a:rPr lang="en-IN" dirty="0"/>
              <a:t>                   ROLL NO:CB.EN.U4CSE20235</a:t>
            </a:r>
          </a:p>
        </p:txBody>
      </p:sp>
    </p:spTree>
    <p:extLst>
      <p:ext uri="{BB962C8B-B14F-4D97-AF65-F5344CB8AC3E}">
        <p14:creationId xmlns:p14="http://schemas.microsoft.com/office/powerpoint/2010/main" val="352684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D647D-CB6B-6F29-C6D2-5379A233E538}"/>
              </a:ext>
            </a:extLst>
          </p:cNvPr>
          <p:cNvSpPr>
            <a:spLocks noGrp="1"/>
          </p:cNvSpPr>
          <p:nvPr>
            <p:ph idx="1"/>
          </p:nvPr>
        </p:nvSpPr>
        <p:spPr>
          <a:xfrm>
            <a:off x="838200" y="385011"/>
            <a:ext cx="10515600" cy="5791952"/>
          </a:xfrm>
        </p:spPr>
        <p:txBody>
          <a:bodyPr/>
          <a:lstStyle/>
          <a:p>
            <a:pPr marL="0" indent="0">
              <a:buNone/>
            </a:pPr>
            <a:r>
              <a:rPr lang="en-US" dirty="0"/>
              <a:t> The dataset fake_Instagram_accounts.csv contains the following variables for 576 Instagram accounts: length </a:t>
            </a:r>
            <a:r>
              <a:rPr lang="en-US" dirty="0" err="1"/>
              <a:t>fullname</a:t>
            </a:r>
            <a:r>
              <a:rPr lang="en-US" dirty="0"/>
              <a:t> , name==username, description length, external URL, private, #posts, #followers, #follows, fake.</a:t>
            </a:r>
          </a:p>
          <a:p>
            <a:pPr marL="0" indent="0">
              <a:buNone/>
            </a:pPr>
            <a:r>
              <a:rPr lang="en-US" dirty="0"/>
              <a:t>The aim of this study is to see whether fake accounts are associated with followers.</a:t>
            </a:r>
          </a:p>
          <a:p>
            <a:pPr marL="0" indent="0">
              <a:buNone/>
            </a:pPr>
            <a:r>
              <a:rPr lang="en-US" dirty="0"/>
              <a:t>Distribution:</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B8F32348-FC13-D103-AD5E-CD0436F0E303}"/>
              </a:ext>
            </a:extLst>
          </p:cNvPr>
          <p:cNvPicPr>
            <a:picLocks noChangeAspect="1"/>
          </p:cNvPicPr>
          <p:nvPr/>
        </p:nvPicPr>
        <p:blipFill>
          <a:blip r:embed="rId2"/>
          <a:stretch>
            <a:fillRect/>
          </a:stretch>
        </p:blipFill>
        <p:spPr>
          <a:xfrm>
            <a:off x="2807438" y="3280987"/>
            <a:ext cx="6192114" cy="3391373"/>
          </a:xfrm>
          <a:prstGeom prst="rect">
            <a:avLst/>
          </a:prstGeom>
        </p:spPr>
      </p:pic>
    </p:spTree>
    <p:extLst>
      <p:ext uri="{BB962C8B-B14F-4D97-AF65-F5344CB8AC3E}">
        <p14:creationId xmlns:p14="http://schemas.microsoft.com/office/powerpoint/2010/main" val="323080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CD308-3144-2C9C-ABFF-81C56FD34405}"/>
              </a:ext>
            </a:extLst>
          </p:cNvPr>
          <p:cNvSpPr>
            <a:spLocks noGrp="1"/>
          </p:cNvSpPr>
          <p:nvPr>
            <p:ph idx="1"/>
          </p:nvPr>
        </p:nvSpPr>
        <p:spPr>
          <a:xfrm>
            <a:off x="838200" y="433137"/>
            <a:ext cx="10515600" cy="5743826"/>
          </a:xfrm>
        </p:spPr>
        <p:txBody>
          <a:bodyPr>
            <a:normAutofit lnSpcReduction="10000"/>
          </a:bodyPr>
          <a:lstStyle/>
          <a:p>
            <a:pPr marL="0" indent="0">
              <a:buNone/>
            </a:pPr>
            <a:r>
              <a:rPr lang="en-US" dirty="0"/>
              <a:t>INFERENCE:</a:t>
            </a:r>
          </a:p>
          <a:p>
            <a:pPr marL="0" indent="0">
              <a:buNone/>
            </a:pPr>
            <a:r>
              <a:rPr lang="en-US" dirty="0"/>
              <a:t>		</a:t>
            </a:r>
            <a:r>
              <a:rPr lang="en-US" sz="2400" b="0" i="0" dirty="0">
                <a:solidFill>
                  <a:srgbClr val="212121"/>
                </a:solidFill>
                <a:effectLst/>
                <a:latin typeface="Roboto" panose="020B0604020202020204" pitchFamily="2" charset="0"/>
              </a:rPr>
              <a:t>The distribution of followers of fake accounts appears to be shifted slightly to the left of the distribution corresponding to genuine accounts. The followers of fake account seem to be lower on average than the genuine accounts.</a:t>
            </a:r>
            <a:endParaRPr lang="en-US" b="0" i="0" dirty="0">
              <a:solidFill>
                <a:srgbClr val="212121"/>
              </a:solidFill>
              <a:effectLst/>
              <a:latin typeface="Roboto" panose="020B0604020202020204" pitchFamily="2" charset="0"/>
            </a:endParaRPr>
          </a:p>
          <a:p>
            <a:pPr marL="0" indent="0">
              <a:buNone/>
            </a:pPr>
            <a:r>
              <a:rPr lang="en-US" dirty="0">
                <a:solidFill>
                  <a:srgbClr val="212121"/>
                </a:solidFill>
                <a:latin typeface="Roboto" panose="020B0604020202020204" pitchFamily="2" charset="0"/>
              </a:rPr>
              <a:t>OBSERVED STATISTIC:</a:t>
            </a:r>
          </a:p>
          <a:p>
            <a:pPr marL="0" indent="0">
              <a:buNone/>
            </a:pPr>
            <a:r>
              <a:rPr lang="en-US" b="0" i="0" dirty="0">
                <a:solidFill>
                  <a:srgbClr val="212121"/>
                </a:solidFill>
                <a:effectLst/>
                <a:latin typeface="Roboto" panose="020B0604020202020204" pitchFamily="2" charset="0"/>
              </a:rPr>
              <a:t>		</a:t>
            </a:r>
          </a:p>
          <a:p>
            <a:pPr marL="0" indent="0">
              <a:buNone/>
            </a:pPr>
            <a:endParaRPr lang="en-IN" dirty="0"/>
          </a:p>
          <a:p>
            <a:pPr marL="0" indent="0">
              <a:buNone/>
            </a:pPr>
            <a:r>
              <a:rPr lang="en-IN" dirty="0"/>
              <a:t>NULL HYPOTHESIS:</a:t>
            </a:r>
          </a:p>
          <a:p>
            <a:pPr marL="0" indent="0">
              <a:buNone/>
            </a:pPr>
            <a:r>
              <a:rPr lang="en-IN" dirty="0"/>
              <a:t>		</a:t>
            </a:r>
            <a:r>
              <a:rPr lang="en-IN" sz="2400" dirty="0"/>
              <a:t>In the population, the distribution of followers for fake accounts is same as that of genuine accounts.</a:t>
            </a:r>
          </a:p>
          <a:p>
            <a:pPr marL="0" indent="0">
              <a:buNone/>
            </a:pPr>
            <a:r>
              <a:rPr lang="en-IN" sz="2400" dirty="0"/>
              <a:t>ALTERNATE HYPOTHESIS:</a:t>
            </a:r>
          </a:p>
          <a:p>
            <a:pPr marL="0" indent="0">
              <a:buNone/>
            </a:pPr>
            <a:r>
              <a:rPr lang="en-IN" sz="2400" dirty="0"/>
              <a:t>		In the population, the distribution of followers for fake accounts is lower than that of genuine accounts.</a:t>
            </a:r>
          </a:p>
          <a:p>
            <a:pPr marL="0" indent="0">
              <a:buNone/>
            </a:pPr>
            <a:endParaRPr lang="en-IN" sz="2400" dirty="0"/>
          </a:p>
          <a:p>
            <a:pPr marL="0" indent="0">
              <a:buNone/>
            </a:pPr>
            <a:endParaRPr lang="en-IN" dirty="0"/>
          </a:p>
        </p:txBody>
      </p:sp>
      <p:pic>
        <p:nvPicPr>
          <p:cNvPr id="5" name="Picture 4">
            <a:extLst>
              <a:ext uri="{FF2B5EF4-FFF2-40B4-BE49-F238E27FC236}">
                <a16:creationId xmlns:a16="http://schemas.microsoft.com/office/drawing/2014/main" id="{E04BB039-DCE1-5F05-C464-567FD02AC32A}"/>
              </a:ext>
            </a:extLst>
          </p:cNvPr>
          <p:cNvPicPr>
            <a:picLocks noChangeAspect="1"/>
          </p:cNvPicPr>
          <p:nvPr/>
        </p:nvPicPr>
        <p:blipFill>
          <a:blip r:embed="rId2"/>
          <a:stretch>
            <a:fillRect/>
          </a:stretch>
        </p:blipFill>
        <p:spPr>
          <a:xfrm>
            <a:off x="2584876" y="2882423"/>
            <a:ext cx="5439124" cy="845253"/>
          </a:xfrm>
          <a:prstGeom prst="rect">
            <a:avLst/>
          </a:prstGeom>
        </p:spPr>
      </p:pic>
    </p:spTree>
    <p:extLst>
      <p:ext uri="{BB962C8B-B14F-4D97-AF65-F5344CB8AC3E}">
        <p14:creationId xmlns:p14="http://schemas.microsoft.com/office/powerpoint/2010/main" val="16649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F92BC-3138-37BA-56B0-CC274FAD2B6E}"/>
              </a:ext>
            </a:extLst>
          </p:cNvPr>
          <p:cNvSpPr>
            <a:spLocks noGrp="1"/>
          </p:cNvSpPr>
          <p:nvPr>
            <p:ph idx="1"/>
          </p:nvPr>
        </p:nvSpPr>
        <p:spPr>
          <a:xfrm>
            <a:off x="838200" y="160421"/>
            <a:ext cx="10515600" cy="6016542"/>
          </a:xfrm>
        </p:spPr>
        <p:txBody>
          <a:bodyPr/>
          <a:lstStyle/>
          <a:p>
            <a:pPr marL="0" indent="0">
              <a:buNone/>
            </a:pPr>
            <a:r>
              <a:rPr lang="en-US" dirty="0"/>
              <a:t>TEST STATISTIC:</a:t>
            </a:r>
          </a:p>
          <a:p>
            <a:pPr marL="0" indent="0">
              <a:buNone/>
            </a:pPr>
            <a:r>
              <a:rPr lang="en-US" dirty="0"/>
              <a:t>	</a:t>
            </a:r>
            <a:r>
              <a:rPr lang="en-US" sz="2400" b="0" i="0" dirty="0">
                <a:solidFill>
                  <a:srgbClr val="000000"/>
                </a:solidFill>
                <a:effectLst/>
                <a:latin typeface="Helvetica Neue"/>
              </a:rPr>
              <a:t>We will do the subtraction in the order "average followers of fake account - average followers of genuine account". Small values of this statistic will favor the alternative hypothesis.</a:t>
            </a:r>
            <a:endParaRPr lang="en-US" b="0" i="0" dirty="0">
              <a:solidFill>
                <a:srgbClr val="000000"/>
              </a:solidFill>
              <a:effectLst/>
              <a:latin typeface="Helvetica Neue"/>
            </a:endParaRPr>
          </a:p>
          <a:p>
            <a:pPr marL="0" indent="0">
              <a:buNone/>
            </a:pPr>
            <a:r>
              <a:rPr lang="en-US" dirty="0">
                <a:solidFill>
                  <a:srgbClr val="000000"/>
                </a:solidFill>
                <a:latin typeface="Helvetica Neue"/>
              </a:rPr>
              <a:t>PREDICTING THE STATISTIC UNDER NULL HYPOTHESIS:</a:t>
            </a:r>
          </a:p>
          <a:p>
            <a:pPr marL="0" indent="0">
              <a:buNone/>
            </a:pPr>
            <a:r>
              <a:rPr lang="en-US" dirty="0">
                <a:solidFill>
                  <a:srgbClr val="000000"/>
                </a:solidFill>
                <a:latin typeface="Helvetica Neue"/>
              </a:rPr>
              <a:t>		</a:t>
            </a:r>
            <a:endParaRPr lang="en-IN" dirty="0"/>
          </a:p>
        </p:txBody>
      </p:sp>
      <p:pic>
        <p:nvPicPr>
          <p:cNvPr id="7" name="Picture 6">
            <a:extLst>
              <a:ext uri="{FF2B5EF4-FFF2-40B4-BE49-F238E27FC236}">
                <a16:creationId xmlns:a16="http://schemas.microsoft.com/office/drawing/2014/main" id="{51754DA9-FEFB-63DD-DE1C-2DA1FE549B76}"/>
              </a:ext>
            </a:extLst>
          </p:cNvPr>
          <p:cNvPicPr>
            <a:picLocks noChangeAspect="1"/>
          </p:cNvPicPr>
          <p:nvPr/>
        </p:nvPicPr>
        <p:blipFill>
          <a:blip r:embed="rId2"/>
          <a:stretch>
            <a:fillRect/>
          </a:stretch>
        </p:blipFill>
        <p:spPr>
          <a:xfrm>
            <a:off x="2945458" y="2442642"/>
            <a:ext cx="5591955" cy="3734321"/>
          </a:xfrm>
          <a:prstGeom prst="rect">
            <a:avLst/>
          </a:prstGeom>
        </p:spPr>
      </p:pic>
    </p:spTree>
    <p:extLst>
      <p:ext uri="{BB962C8B-B14F-4D97-AF65-F5344CB8AC3E}">
        <p14:creationId xmlns:p14="http://schemas.microsoft.com/office/powerpoint/2010/main" val="308208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99E3F-F864-FA0C-F522-BF169E62AA14}"/>
              </a:ext>
            </a:extLst>
          </p:cNvPr>
          <p:cNvSpPr>
            <a:spLocks noGrp="1"/>
          </p:cNvSpPr>
          <p:nvPr>
            <p:ph idx="1"/>
          </p:nvPr>
        </p:nvSpPr>
        <p:spPr>
          <a:xfrm>
            <a:off x="838200" y="261257"/>
            <a:ext cx="10515600" cy="5915706"/>
          </a:xfrm>
        </p:spPr>
        <p:txBody>
          <a:bodyPr/>
          <a:lstStyle/>
          <a:p>
            <a:pPr marL="0" indent="0">
              <a:buNone/>
            </a:pPr>
            <a:r>
              <a:rPr lang="en-US" dirty="0"/>
              <a:t>INFERENCE:</a:t>
            </a:r>
          </a:p>
          <a:p>
            <a:pPr marL="0" indent="0">
              <a:buNone/>
            </a:pPr>
            <a:r>
              <a:rPr lang="en-US" dirty="0"/>
              <a:t>	The distribution is centered around 0, because under the null hypothesis the two groups should have roughly the same average.</a:t>
            </a:r>
          </a:p>
          <a:p>
            <a:pPr marL="0" indent="0">
              <a:buNone/>
            </a:pPr>
            <a:r>
              <a:rPr lang="en-US" b="0" i="0" dirty="0">
                <a:solidFill>
                  <a:srgbClr val="000000"/>
                </a:solidFill>
                <a:effectLst/>
              </a:rPr>
              <a:t>The observed difference in the original sample is about </a:t>
            </a:r>
            <a:r>
              <a:rPr lang="en-IN" b="0" i="0" dirty="0">
                <a:solidFill>
                  <a:srgbClr val="212121"/>
                </a:solidFill>
                <a:effectLst/>
                <a:latin typeface="Courier New" panose="02070309020205020404" pitchFamily="49" charset="0"/>
              </a:rPr>
              <a:t>412.4305555555555</a:t>
            </a:r>
            <a:r>
              <a:rPr lang="en-US" b="0" i="0" dirty="0">
                <a:solidFill>
                  <a:srgbClr val="000000"/>
                </a:solidFill>
                <a:effectLst/>
              </a:rPr>
              <a:t>, which doesn't even appear on the horizontal scale of the histogram. The observed value of the statistic and the predicted behavior of the statistic under the null hypothesis are inconsistent</a:t>
            </a:r>
            <a:r>
              <a:rPr lang="en-US" b="0" i="0" dirty="0">
                <a:solidFill>
                  <a:srgbClr val="000000"/>
                </a:solidFill>
                <a:effectLst/>
                <a:latin typeface="Helvetica Neue"/>
              </a:rPr>
              <a:t>.</a:t>
            </a:r>
          </a:p>
          <a:p>
            <a:pPr marL="0" indent="0">
              <a:buNone/>
            </a:pPr>
            <a:r>
              <a:rPr lang="en-US" dirty="0">
                <a:solidFill>
                  <a:srgbClr val="000000"/>
                </a:solidFill>
              </a:rPr>
              <a:t>The conclusion is that the distribution of followers is less than the average followers of genuine accounts.</a:t>
            </a:r>
          </a:p>
          <a:p>
            <a:pPr marL="0" indent="0">
              <a:buNone/>
            </a:pPr>
            <a:r>
              <a:rPr lang="en-US" dirty="0">
                <a:solidFill>
                  <a:srgbClr val="000000"/>
                </a:solidFill>
              </a:rPr>
              <a:t>EMPIRICAL P VALUE:</a:t>
            </a:r>
          </a:p>
          <a:p>
            <a:pPr marL="0" indent="0">
              <a:buNone/>
            </a:pPr>
            <a:r>
              <a:rPr lang="en-US" dirty="0">
                <a:solidFill>
                  <a:srgbClr val="000000"/>
                </a:solidFill>
              </a:rPr>
              <a:t>	</a:t>
            </a:r>
          </a:p>
          <a:p>
            <a:pPr marL="0" indent="0">
              <a:buNone/>
            </a:pPr>
            <a:r>
              <a:rPr lang="en-US" dirty="0">
                <a:solidFill>
                  <a:srgbClr val="000000"/>
                </a:solidFill>
              </a:rPr>
              <a:t>	</a:t>
            </a:r>
            <a:endParaRPr lang="en-IN" dirty="0"/>
          </a:p>
        </p:txBody>
      </p:sp>
      <p:pic>
        <p:nvPicPr>
          <p:cNvPr id="5" name="Picture 4">
            <a:extLst>
              <a:ext uri="{FF2B5EF4-FFF2-40B4-BE49-F238E27FC236}">
                <a16:creationId xmlns:a16="http://schemas.microsoft.com/office/drawing/2014/main" id="{5AC97C86-C8A6-3CBE-340C-026E856D0BE3}"/>
              </a:ext>
            </a:extLst>
          </p:cNvPr>
          <p:cNvPicPr>
            <a:picLocks noChangeAspect="1"/>
          </p:cNvPicPr>
          <p:nvPr/>
        </p:nvPicPr>
        <p:blipFill>
          <a:blip r:embed="rId2"/>
          <a:stretch>
            <a:fillRect/>
          </a:stretch>
        </p:blipFill>
        <p:spPr>
          <a:xfrm>
            <a:off x="1982463" y="5239426"/>
            <a:ext cx="7039957" cy="1095528"/>
          </a:xfrm>
          <a:prstGeom prst="rect">
            <a:avLst/>
          </a:prstGeom>
        </p:spPr>
      </p:pic>
    </p:spTree>
    <p:extLst>
      <p:ext uri="{BB962C8B-B14F-4D97-AF65-F5344CB8AC3E}">
        <p14:creationId xmlns:p14="http://schemas.microsoft.com/office/powerpoint/2010/main" val="322445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A9001-BB6C-1F91-CB9C-454AE459A0AF}"/>
              </a:ext>
            </a:extLst>
          </p:cNvPr>
          <p:cNvSpPr>
            <a:spLocks noGrp="1"/>
          </p:cNvSpPr>
          <p:nvPr>
            <p:ph idx="1"/>
          </p:nvPr>
        </p:nvSpPr>
        <p:spPr>
          <a:xfrm>
            <a:off x="770021" y="433137"/>
            <a:ext cx="10583779" cy="5743826"/>
          </a:xfrm>
        </p:spPr>
        <p:txBody>
          <a:bodyPr/>
          <a:lstStyle/>
          <a:p>
            <a:pPr marL="0" indent="0">
              <a:buNone/>
            </a:pPr>
            <a:r>
              <a:rPr lang="en-US" dirty="0"/>
              <a:t>CONCLUSION:</a:t>
            </a:r>
          </a:p>
          <a:p>
            <a:pPr marL="0" indent="0">
              <a:buNone/>
            </a:pPr>
            <a:r>
              <a:rPr lang="en-US" dirty="0"/>
              <a:t>		 Taking level of significance or α value as 0.05 or 5%, obtained empirical-p value 0.0 is less than the α value, so we can reject the null hypothesis. So we can say that there is more evidence to support the alternative hypothesis, in other words, the average number of followers for fake accounts is less than the genuine accounts.</a:t>
            </a:r>
            <a:endParaRPr lang="en-IN" dirty="0"/>
          </a:p>
        </p:txBody>
      </p:sp>
    </p:spTree>
    <p:extLst>
      <p:ext uri="{BB962C8B-B14F-4D97-AF65-F5344CB8AC3E}">
        <p14:creationId xmlns:p14="http://schemas.microsoft.com/office/powerpoint/2010/main" val="4217124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385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Courier New</vt:lpstr>
      <vt:lpstr>Helvetica Neue</vt:lpstr>
      <vt:lpstr>Roboto</vt:lpstr>
      <vt:lpstr>Office Theme</vt:lpstr>
      <vt:lpstr>INSTAGRAM A/B TESTING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A/B TESTING</dc:title>
  <dc:creator>MAHASRI V - [CB.EN.U4CSE20235]</dc:creator>
  <cp:lastModifiedBy>MAHASRI V - [CB.EN.U4CSE20235]</cp:lastModifiedBy>
  <cp:revision>2</cp:revision>
  <dcterms:created xsi:type="dcterms:W3CDTF">2022-12-25T13:12:15Z</dcterms:created>
  <dcterms:modified xsi:type="dcterms:W3CDTF">2022-12-25T16:13:03Z</dcterms:modified>
</cp:coreProperties>
</file>