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273" r:id="rId16"/>
    <p:sldId id="282" r:id="rId17"/>
    <p:sldId id="275" r:id="rId18"/>
    <p:sldId id="276" r:id="rId19"/>
    <p:sldId id="277" r:id="rId20"/>
    <p:sldId id="274" r:id="rId21"/>
    <p:sldId id="278" r:id="rId22"/>
    <p:sldId id="279" r:id="rId23"/>
    <p:sldId id="280" r:id="rId24"/>
    <p:sldId id="281" r:id="rId25"/>
    <p:sldId id="265" r:id="rId26"/>
    <p:sldId id="266"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36921-2017-4531-9D22-C7746DD9EA7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36921-2017-4531-9D22-C7746DD9EA7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36921-2017-4531-9D22-C7746DD9EA7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E36921-2017-4531-9D22-C7746DD9EA7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36921-2017-4531-9D22-C7746DD9EA7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CE36921-2017-4531-9D22-C7746DD9EA7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06E995-1CC4-48A8-BC07-40CCA6223DA5}"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E36921-2017-4531-9D22-C7746DD9EA7E}" type="datetimeFigureOut">
              <a:rPr lang="en-IN" smtClean="0"/>
              <a:t>29-01-2023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06E995-1CC4-48A8-BC07-40CCA6223DA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E36921-2017-4531-9D22-C7746DD9EA7E}" type="datetimeFigureOut">
              <a:rPr lang="en-IN" smtClean="0"/>
              <a:t>29-01-2023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06E995-1CC4-48A8-BC07-40CCA6223DA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36921-2017-4531-9D22-C7746DD9EA7E}" type="datetimeFigureOut">
              <a:rPr lang="en-IN" smtClean="0"/>
              <a:t>29-01-2023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06E995-1CC4-48A8-BC07-40CCA6223DA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36921-2017-4531-9D22-C7746DD9EA7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06E995-1CC4-48A8-BC07-40CCA6223DA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36921-2017-4531-9D22-C7746DD9EA7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06E995-1CC4-48A8-BC07-40CCA6223DA5}" type="slidenum">
              <a:rPr lang="en-IN" smtClean="0"/>
              <a:t>‹#›</a:t>
            </a:fld>
            <a:endParaRPr lang="en-IN"/>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CE36921-2017-4531-9D22-C7746DD9EA7E}" type="datetimeFigureOut">
              <a:rPr lang="en-IN" smtClean="0"/>
              <a:t>29-01-2023</a:t>
            </a:fld>
            <a:endParaRPr lang="en-IN"/>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D06E995-1CC4-48A8-BC07-40CCA6223DA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0" y="546496"/>
            <a:ext cx="9457509" cy="2491672"/>
          </a:xfrm>
        </p:spPr>
        <p:txBody>
          <a:bodyPr>
            <a:normAutofit fontScale="90000"/>
          </a:bodyPr>
          <a:lstStyle/>
          <a:p>
            <a:r>
              <a:rPr lang="en-US" sz="2000" b="1" dirty="0">
                <a:latin typeface="Times New Roman" panose="02020603050405020304" pitchFamily="18" charset="0"/>
                <a:cs typeface="Times New Roman" panose="02020603050405020304" pitchFamily="18" charset="0"/>
              </a:rPr>
              <a:t>                        Visvesvaraya Technological University</a:t>
            </a:r>
            <a:r>
              <a:rPr lang="en-IN"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Belagavi, Karnataka</a:t>
            </a:r>
            <a:br>
              <a:rPr lang="en-US"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Jawaharlal Nehru New</a:t>
            </a:r>
            <a:r>
              <a:rPr lang="en-US" sz="2400" b="1" dirty="0">
                <a:latin typeface="Times New Roman" panose="02020603050405020304" pitchFamily="18" charset="0"/>
                <a:cs typeface="Times New Roman" panose="02020603050405020304" pitchFamily="18" charset="0"/>
              </a:rPr>
              <a:t> College of Engineering</a:t>
            </a: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Shivamogga - 577204</a:t>
            </a:r>
            <a:br>
              <a:rPr lang="en-IN" sz="2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Department of Computer Science &amp;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 DBMS MINI- PROJECT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ON</a:t>
            </a:r>
            <a:r>
              <a:rPr lang="en-US"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“SCHOOL DATABASE MANAGEMENT”</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249442255"/>
              </p:ext>
            </p:extLst>
          </p:nvPr>
        </p:nvGraphicFramePr>
        <p:xfrm>
          <a:off x="2032000" y="5085926"/>
          <a:ext cx="8128000" cy="15595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gridSpan="2">
                  <a:txBody>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Under the guidance of</a:t>
                      </a:r>
                      <a:endParaRPr lang="en-IN" b="1"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Mrs. </a:t>
                      </a:r>
                      <a:r>
                        <a:rPr lang="en-US" sz="1800" b="1" kern="1200" dirty="0" err="1">
                          <a:solidFill>
                            <a:schemeClr val="tx1"/>
                          </a:solidFill>
                          <a:effectLst/>
                          <a:latin typeface="Times New Roman" panose="02020603050405020304" pitchFamily="18" charset="0"/>
                          <a:ea typeface="+mn-ea"/>
                          <a:cs typeface="Times New Roman" panose="02020603050405020304" pitchFamily="18" charset="0"/>
                        </a:rPr>
                        <a:t>Sowmya</a:t>
                      </a:r>
                      <a:r>
                        <a:rPr lang="en-US" sz="1800" b="1" kern="1200" dirty="0">
                          <a:solidFill>
                            <a:schemeClr val="tx1"/>
                          </a:solidFill>
                          <a:effectLst/>
                          <a:latin typeface="Times New Roman" panose="02020603050405020304" pitchFamily="18" charset="0"/>
                          <a:ea typeface="+mn-ea"/>
                          <a:cs typeface="Times New Roman" panose="02020603050405020304" pitchFamily="18" charset="0"/>
                        </a:rPr>
                        <a:t> D</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kern="1200" baseline="-25000" dirty="0" err="1">
                          <a:solidFill>
                            <a:schemeClr val="tx1"/>
                          </a:solidFill>
                          <a:effectLst/>
                          <a:latin typeface="Times New Roman" panose="02020603050405020304" pitchFamily="18" charset="0"/>
                          <a:ea typeface="+mn-ea"/>
                          <a:cs typeface="Times New Roman" panose="02020603050405020304" pitchFamily="18" charset="0"/>
                        </a:rPr>
                        <a:t>M.Tech</a:t>
                      </a:r>
                      <a:r>
                        <a:rPr lang="en-US" sz="1800" b="0" kern="1200" baseline="-25000" dirty="0">
                          <a:solidFill>
                            <a:schemeClr val="tx1"/>
                          </a:solidFill>
                          <a:effectLst/>
                          <a:latin typeface="Times New Roman" panose="02020603050405020304" pitchFamily="18" charset="0"/>
                          <a:ea typeface="+mn-ea"/>
                          <a:cs typeface="Times New Roman" panose="02020603050405020304" pitchFamily="18" charset="0"/>
                        </a:rPr>
                        <a:t>, (</a:t>
                      </a:r>
                      <a:r>
                        <a:rPr lang="en-US" sz="1800" b="0" kern="1200" baseline="-25000" dirty="0" err="1">
                          <a:solidFill>
                            <a:schemeClr val="tx1"/>
                          </a:solidFill>
                          <a:effectLst/>
                          <a:latin typeface="Times New Roman" panose="02020603050405020304" pitchFamily="18" charset="0"/>
                          <a:ea typeface="+mn-ea"/>
                          <a:cs typeface="Times New Roman" panose="02020603050405020304" pitchFamily="18" charset="0"/>
                        </a:rPr>
                        <a:t>Ph.D</a:t>
                      </a:r>
                      <a:r>
                        <a:rPr lang="en-US" sz="1800" b="0" kern="1200" baseline="-25000" dirty="0">
                          <a:solidFill>
                            <a:schemeClr val="tx1"/>
                          </a:solidFill>
                          <a:effectLst/>
                          <a:latin typeface="Times New Roman" panose="02020603050405020304" pitchFamily="18" charset="0"/>
                          <a:ea typeface="+mn-ea"/>
                          <a:cs typeface="Times New Roman" panose="02020603050405020304" pitchFamily="18" charset="0"/>
                        </a:rPr>
                        <a:t>)</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Asst. Professor, Dept. of CS&amp;E,</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JNNCE,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Shivamogga</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Mr. Mallesh Kumar K S </a:t>
                      </a:r>
                      <a:r>
                        <a:rPr lang="en-US" sz="1800" b="0" kern="1200" baseline="-25000" dirty="0">
                          <a:solidFill>
                            <a:schemeClr val="tx1"/>
                          </a:solidFill>
                          <a:effectLst/>
                          <a:latin typeface="Times New Roman" panose="02020603050405020304" pitchFamily="18" charset="0"/>
                          <a:ea typeface="+mn-ea"/>
                          <a:cs typeface="Times New Roman" panose="02020603050405020304" pitchFamily="18" charset="0"/>
                        </a:rPr>
                        <a:t>B.E, </a:t>
                      </a:r>
                      <a:r>
                        <a:rPr lang="en-US" sz="1800" b="0" kern="1200" baseline="-25000" dirty="0" err="1">
                          <a:solidFill>
                            <a:schemeClr val="tx1"/>
                          </a:solidFill>
                          <a:effectLst/>
                          <a:latin typeface="Times New Roman" panose="02020603050405020304" pitchFamily="18" charset="0"/>
                          <a:ea typeface="+mn-ea"/>
                          <a:cs typeface="Times New Roman" panose="02020603050405020304" pitchFamily="18" charset="0"/>
                        </a:rPr>
                        <a:t>M.Tech</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Project Manager</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Centre for Innovation &amp; Entrepreneurship</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JNNCE,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Shivamogga</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pic>
        <p:nvPicPr>
          <p:cNvPr id="8" name="Picture 3">
            <a:extLst>
              <a:ext uri="{FF2B5EF4-FFF2-40B4-BE49-F238E27FC236}">
                <a16:creationId xmlns:a16="http://schemas.microsoft.com/office/drawing/2014/main" id="{85F5CDA6-82A2-41DC-9252-CE9FB9AB0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36666"/>
            <a:ext cx="1239837" cy="11788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00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63" y="179541"/>
            <a:ext cx="988060" cy="113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19400" y="3161437"/>
            <a:ext cx="8275320" cy="1923604"/>
          </a:xfrm>
          <a:prstGeom prst="rect">
            <a:avLst/>
          </a:prstGeom>
        </p:spPr>
        <p:txBody>
          <a:bodyPr wrap="square">
            <a:spAutoFit/>
          </a:bodyPr>
          <a:lstStyle/>
          <a:p>
            <a:r>
              <a:rPr lang="en-US" sz="1700" b="1" dirty="0">
                <a:solidFill>
                  <a:schemeClr val="tx2"/>
                </a:solidFill>
                <a:latin typeface="Times New Roman" pitchFamily="18" charset="0"/>
                <a:cs typeface="Times New Roman" pitchFamily="18" charset="0"/>
              </a:rPr>
              <a:t>                                       SUBMITTED BY</a:t>
            </a:r>
            <a:endParaRPr lang="en-IN" sz="1700" b="1" dirty="0">
              <a:solidFill>
                <a:schemeClr val="tx2"/>
              </a:solidFill>
              <a:latin typeface="Times New Roman" pitchFamily="18" charset="0"/>
              <a:cs typeface="Times New Roman" pitchFamily="18" charset="0"/>
            </a:endParaRPr>
          </a:p>
          <a:p>
            <a:r>
              <a:rPr lang="en-IN" sz="1700" b="1" dirty="0">
                <a:solidFill>
                  <a:schemeClr val="tx2"/>
                </a:solidFill>
                <a:latin typeface="Times New Roman" pitchFamily="18" charset="0"/>
                <a:cs typeface="Times New Roman" pitchFamily="18" charset="0"/>
              </a:rPr>
              <a:t>                   NAME:                                                                   USN:</a:t>
            </a:r>
          </a:p>
          <a:p>
            <a:r>
              <a:rPr lang="en-IN" sz="1700" b="1" dirty="0">
                <a:solidFill>
                  <a:schemeClr val="tx2"/>
                </a:solidFill>
                <a:latin typeface="Times New Roman" pitchFamily="18" charset="0"/>
                <a:cs typeface="Times New Roman" pitchFamily="18" charset="0"/>
              </a:rPr>
              <a:t>                   AISHWARYA S                                                     4JN20CS004</a:t>
            </a:r>
          </a:p>
          <a:p>
            <a:r>
              <a:rPr lang="en-IN" sz="1700" b="1" dirty="0">
                <a:solidFill>
                  <a:schemeClr val="tx2"/>
                </a:solidFill>
                <a:latin typeface="Times New Roman" pitchFamily="18" charset="0"/>
                <a:cs typeface="Times New Roman" pitchFamily="18" charset="0"/>
              </a:rPr>
              <a:t>                   CHANDANA C S                                                  4JN20CS025</a:t>
            </a:r>
          </a:p>
          <a:p>
            <a:r>
              <a:rPr lang="en-IN" sz="1700" b="1" dirty="0">
                <a:solidFill>
                  <a:schemeClr val="tx2"/>
                </a:solidFill>
                <a:latin typeface="Times New Roman" pitchFamily="18" charset="0"/>
                <a:cs typeface="Times New Roman" pitchFamily="18" charset="0"/>
              </a:rPr>
              <a:t>                   JEEVITHA V                                                        4JN20CS040</a:t>
            </a:r>
          </a:p>
          <a:p>
            <a:r>
              <a:rPr lang="en-IN" sz="1700" b="1" dirty="0">
                <a:solidFill>
                  <a:schemeClr val="tx2"/>
                </a:solidFill>
                <a:latin typeface="Times New Roman" pitchFamily="18" charset="0"/>
                <a:cs typeface="Times New Roman" pitchFamily="18" charset="0"/>
              </a:rPr>
              <a:t>                   MAHATHI KASHYAP                                        4JN20CS052    </a:t>
            </a:r>
          </a:p>
          <a:p>
            <a:r>
              <a:rPr lang="en-IN" sz="1700" b="1" dirty="0">
                <a:solidFill>
                  <a:schemeClr val="tx2"/>
                </a:solidFill>
                <a:latin typeface="Times New Roman" pitchFamily="18" charset="0"/>
                <a:cs typeface="Times New Roman" pitchFamily="18" charset="0"/>
              </a:rPr>
              <a:t> </a:t>
            </a:r>
          </a:p>
        </p:txBody>
      </p:sp>
    </p:spTree>
    <p:extLst>
      <p:ext uri="{BB962C8B-B14F-4D97-AF65-F5344CB8AC3E}">
        <p14:creationId xmlns:p14="http://schemas.microsoft.com/office/powerpoint/2010/main" val="93179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BD6EB6-7291-1358-B634-C8B47A323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747" y="949436"/>
            <a:ext cx="7902505" cy="5785662"/>
          </a:xfrm>
          <a:prstGeom prst="rect">
            <a:avLst/>
          </a:prstGeom>
        </p:spPr>
      </p:pic>
      <p:sp>
        <p:nvSpPr>
          <p:cNvPr id="5" name="TextBox 4">
            <a:extLst>
              <a:ext uri="{FF2B5EF4-FFF2-40B4-BE49-F238E27FC236}">
                <a16:creationId xmlns:a16="http://schemas.microsoft.com/office/drawing/2014/main" id="{E9042DF8-36C7-44FD-40C4-620FC4B01CDB}"/>
              </a:ext>
            </a:extLst>
          </p:cNvPr>
          <p:cNvSpPr txBox="1"/>
          <p:nvPr/>
        </p:nvSpPr>
        <p:spPr>
          <a:xfrm>
            <a:off x="2144747" y="395436"/>
            <a:ext cx="399058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LOGIN FORM:</a:t>
            </a:r>
          </a:p>
        </p:txBody>
      </p:sp>
    </p:spTree>
    <p:extLst>
      <p:ext uri="{BB962C8B-B14F-4D97-AF65-F5344CB8AC3E}">
        <p14:creationId xmlns:p14="http://schemas.microsoft.com/office/powerpoint/2010/main" val="197757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576EE-4C24-D708-4476-C1AE071AAEFF}"/>
              </a:ext>
            </a:extLst>
          </p:cNvPr>
          <p:cNvSpPr txBox="1"/>
          <p:nvPr/>
        </p:nvSpPr>
        <p:spPr>
          <a:xfrm>
            <a:off x="1479756" y="559937"/>
            <a:ext cx="395256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Teacher Dashboard:</a:t>
            </a:r>
          </a:p>
        </p:txBody>
      </p:sp>
      <p:pic>
        <p:nvPicPr>
          <p:cNvPr id="4" name="Picture 3">
            <a:extLst>
              <a:ext uri="{FF2B5EF4-FFF2-40B4-BE49-F238E27FC236}">
                <a16:creationId xmlns:a16="http://schemas.microsoft.com/office/drawing/2014/main" id="{8241D48D-29A0-F7D7-203E-0836751FC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277" y="1156996"/>
            <a:ext cx="8508023" cy="5450244"/>
          </a:xfrm>
          <a:prstGeom prst="rect">
            <a:avLst/>
          </a:prstGeom>
        </p:spPr>
      </p:pic>
    </p:spTree>
    <p:extLst>
      <p:ext uri="{BB962C8B-B14F-4D97-AF65-F5344CB8AC3E}">
        <p14:creationId xmlns:p14="http://schemas.microsoft.com/office/powerpoint/2010/main" val="328322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202C51-BA7C-8506-45B3-1BDCB0684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258" y="1277157"/>
            <a:ext cx="7953262" cy="4828675"/>
          </a:xfrm>
          <a:prstGeom prst="rect">
            <a:avLst/>
          </a:prstGeom>
        </p:spPr>
      </p:pic>
      <p:sp>
        <p:nvSpPr>
          <p:cNvPr id="5" name="TextBox 4">
            <a:extLst>
              <a:ext uri="{FF2B5EF4-FFF2-40B4-BE49-F238E27FC236}">
                <a16:creationId xmlns:a16="http://schemas.microsoft.com/office/drawing/2014/main" id="{F26DA344-398F-5F9C-94FF-B4616E1CF3FE}"/>
              </a:ext>
            </a:extLst>
          </p:cNvPr>
          <p:cNvSpPr txBox="1"/>
          <p:nvPr/>
        </p:nvSpPr>
        <p:spPr>
          <a:xfrm>
            <a:off x="1719559" y="653143"/>
            <a:ext cx="363172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Teacher profile:</a:t>
            </a:r>
          </a:p>
        </p:txBody>
      </p:sp>
    </p:spTree>
    <p:extLst>
      <p:ext uri="{BB962C8B-B14F-4D97-AF65-F5344CB8AC3E}">
        <p14:creationId xmlns:p14="http://schemas.microsoft.com/office/powerpoint/2010/main" val="409966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31E673-3198-FC96-DB14-F42919DDF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5" y="1189703"/>
            <a:ext cx="7751330" cy="5102943"/>
          </a:xfrm>
          <a:prstGeom prst="rect">
            <a:avLst/>
          </a:prstGeom>
        </p:spPr>
      </p:pic>
      <p:sp>
        <p:nvSpPr>
          <p:cNvPr id="8" name="TextBox 7">
            <a:extLst>
              <a:ext uri="{FF2B5EF4-FFF2-40B4-BE49-F238E27FC236}">
                <a16:creationId xmlns:a16="http://schemas.microsoft.com/office/drawing/2014/main" id="{7AB923D4-4728-CBE5-0493-C67DD3E61237}"/>
              </a:ext>
            </a:extLst>
          </p:cNvPr>
          <p:cNvSpPr txBox="1"/>
          <p:nvPr/>
        </p:nvSpPr>
        <p:spPr>
          <a:xfrm>
            <a:off x="1894115" y="688598"/>
            <a:ext cx="343366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Attendance Marking</a:t>
            </a:r>
            <a:r>
              <a:rPr lang="en-IN" dirty="0"/>
              <a:t>:</a:t>
            </a:r>
          </a:p>
        </p:txBody>
      </p:sp>
    </p:spTree>
    <p:extLst>
      <p:ext uri="{BB962C8B-B14F-4D97-AF65-F5344CB8AC3E}">
        <p14:creationId xmlns:p14="http://schemas.microsoft.com/office/powerpoint/2010/main" val="227472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630FEA-3474-F38A-5D5D-2FFDCE0BA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781" y="1258529"/>
            <a:ext cx="8406581" cy="4886633"/>
          </a:xfrm>
          <a:prstGeom prst="rect">
            <a:avLst/>
          </a:prstGeom>
        </p:spPr>
      </p:pic>
      <p:sp>
        <p:nvSpPr>
          <p:cNvPr id="4" name="TextBox 3">
            <a:extLst>
              <a:ext uri="{FF2B5EF4-FFF2-40B4-BE49-F238E27FC236}">
                <a16:creationId xmlns:a16="http://schemas.microsoft.com/office/drawing/2014/main" id="{9DF9F539-9C96-C088-3063-6C85ED799786}"/>
              </a:ext>
            </a:extLst>
          </p:cNvPr>
          <p:cNvSpPr txBox="1"/>
          <p:nvPr/>
        </p:nvSpPr>
        <p:spPr>
          <a:xfrm>
            <a:off x="1614697" y="547496"/>
            <a:ext cx="303816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Marks entry:</a:t>
            </a:r>
          </a:p>
        </p:txBody>
      </p:sp>
    </p:spTree>
    <p:extLst>
      <p:ext uri="{BB962C8B-B14F-4D97-AF65-F5344CB8AC3E}">
        <p14:creationId xmlns:p14="http://schemas.microsoft.com/office/powerpoint/2010/main" val="421662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0921B9-8E27-ED76-C33B-5D53330F7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316" y="1073020"/>
            <a:ext cx="8662219" cy="5317948"/>
          </a:xfrm>
          <a:prstGeom prst="rect">
            <a:avLst/>
          </a:prstGeom>
        </p:spPr>
      </p:pic>
      <p:sp>
        <p:nvSpPr>
          <p:cNvPr id="4" name="TextBox 3">
            <a:extLst>
              <a:ext uri="{FF2B5EF4-FFF2-40B4-BE49-F238E27FC236}">
                <a16:creationId xmlns:a16="http://schemas.microsoft.com/office/drawing/2014/main" id="{F1401AA0-911B-8B29-27A7-477067FF4313}"/>
              </a:ext>
            </a:extLst>
          </p:cNvPr>
          <p:cNvSpPr txBox="1"/>
          <p:nvPr/>
        </p:nvSpPr>
        <p:spPr>
          <a:xfrm>
            <a:off x="1223962" y="597159"/>
            <a:ext cx="349544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Student Dashboard</a:t>
            </a:r>
            <a:r>
              <a:rPr lang="en-IN"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194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422C9A-056E-72AF-4690-3E12FD69FA14}"/>
              </a:ext>
            </a:extLst>
          </p:cNvPr>
          <p:cNvSpPr txBox="1"/>
          <p:nvPr/>
        </p:nvSpPr>
        <p:spPr>
          <a:xfrm>
            <a:off x="1189704" y="494523"/>
            <a:ext cx="241191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Student profile:</a:t>
            </a:r>
          </a:p>
        </p:txBody>
      </p:sp>
      <p:pic>
        <p:nvPicPr>
          <p:cNvPr id="4" name="Picture 3">
            <a:extLst>
              <a:ext uri="{FF2B5EF4-FFF2-40B4-BE49-F238E27FC236}">
                <a16:creationId xmlns:a16="http://schemas.microsoft.com/office/drawing/2014/main" id="{46F9B13C-645D-C622-5DFE-50D50A952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465" y="1492898"/>
            <a:ext cx="8190270" cy="4583437"/>
          </a:xfrm>
          <a:prstGeom prst="rect">
            <a:avLst/>
          </a:prstGeom>
        </p:spPr>
      </p:pic>
    </p:spTree>
    <p:extLst>
      <p:ext uri="{BB962C8B-B14F-4D97-AF65-F5344CB8AC3E}">
        <p14:creationId xmlns:p14="http://schemas.microsoft.com/office/powerpoint/2010/main" val="193307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57666-6DBF-5F7C-3ECE-BA819D6BB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2" y="1268361"/>
            <a:ext cx="7570837" cy="5309419"/>
          </a:xfrm>
          <a:prstGeom prst="rect">
            <a:avLst/>
          </a:prstGeom>
        </p:spPr>
      </p:pic>
      <p:sp>
        <p:nvSpPr>
          <p:cNvPr id="4" name="TextBox 3">
            <a:extLst>
              <a:ext uri="{FF2B5EF4-FFF2-40B4-BE49-F238E27FC236}">
                <a16:creationId xmlns:a16="http://schemas.microsoft.com/office/drawing/2014/main" id="{5EBC5229-2AF1-D1F4-DDDD-89F5D0C2F2B3}"/>
              </a:ext>
            </a:extLst>
          </p:cNvPr>
          <p:cNvSpPr txBox="1"/>
          <p:nvPr/>
        </p:nvSpPr>
        <p:spPr>
          <a:xfrm>
            <a:off x="1966452" y="572578"/>
            <a:ext cx="307749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Student Attendance view:</a:t>
            </a:r>
          </a:p>
        </p:txBody>
      </p:sp>
    </p:spTree>
    <p:extLst>
      <p:ext uri="{BB962C8B-B14F-4D97-AF65-F5344CB8AC3E}">
        <p14:creationId xmlns:p14="http://schemas.microsoft.com/office/powerpoint/2010/main" val="99822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69921A-FA02-82C0-FAC3-DF4726D68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910" y="1032386"/>
            <a:ext cx="7914967" cy="5171769"/>
          </a:xfrm>
          <a:prstGeom prst="rect">
            <a:avLst/>
          </a:prstGeom>
        </p:spPr>
      </p:pic>
      <p:sp>
        <p:nvSpPr>
          <p:cNvPr id="4" name="TextBox 3">
            <a:extLst>
              <a:ext uri="{FF2B5EF4-FFF2-40B4-BE49-F238E27FC236}">
                <a16:creationId xmlns:a16="http://schemas.microsoft.com/office/drawing/2014/main" id="{40FE5753-0CB4-3798-CCA8-F79A39D1D755}"/>
              </a:ext>
            </a:extLst>
          </p:cNvPr>
          <p:cNvSpPr txBox="1"/>
          <p:nvPr/>
        </p:nvSpPr>
        <p:spPr>
          <a:xfrm>
            <a:off x="1816510" y="423289"/>
            <a:ext cx="262521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Student marks view:</a:t>
            </a:r>
          </a:p>
        </p:txBody>
      </p:sp>
    </p:spTree>
    <p:extLst>
      <p:ext uri="{BB962C8B-B14F-4D97-AF65-F5344CB8AC3E}">
        <p14:creationId xmlns:p14="http://schemas.microsoft.com/office/powerpoint/2010/main" val="5305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00E8B3-039D-D3E7-80E9-BEFC02A2E0B8}"/>
              </a:ext>
            </a:extLst>
          </p:cNvPr>
          <p:cNvSpPr txBox="1"/>
          <p:nvPr/>
        </p:nvSpPr>
        <p:spPr>
          <a:xfrm>
            <a:off x="1171575" y="681135"/>
            <a:ext cx="350118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Employee Dashboard</a:t>
            </a:r>
          </a:p>
        </p:txBody>
      </p:sp>
      <p:pic>
        <p:nvPicPr>
          <p:cNvPr id="4" name="Picture 3">
            <a:extLst>
              <a:ext uri="{FF2B5EF4-FFF2-40B4-BE49-F238E27FC236}">
                <a16:creationId xmlns:a16="http://schemas.microsoft.com/office/drawing/2014/main" id="{F0E761B2-FDFB-E72D-1052-522B69506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1" y="1268963"/>
            <a:ext cx="8593394" cy="4907902"/>
          </a:xfrm>
          <a:prstGeom prst="rect">
            <a:avLst/>
          </a:prstGeom>
        </p:spPr>
      </p:pic>
    </p:spTree>
    <p:extLst>
      <p:ext uri="{BB962C8B-B14F-4D97-AF65-F5344CB8AC3E}">
        <p14:creationId xmlns:p14="http://schemas.microsoft.com/office/powerpoint/2010/main" val="350249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24000" y="548640"/>
            <a:ext cx="8534400" cy="3992880"/>
          </a:xfrm>
        </p:spPr>
        <p:txBody>
          <a:bodyPr>
            <a:normAutofit fontScale="92500" lnSpcReduction="10000"/>
          </a:bodyPr>
          <a:lstStyle/>
          <a:p>
            <a:pPr marL="4572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Requirement Specification</a:t>
            </a:r>
          </a:p>
          <a:p>
            <a:r>
              <a:rPr lang="en-US" dirty="0">
                <a:latin typeface="Times New Roman" panose="02020603050405020304" pitchFamily="18" charset="0"/>
                <a:cs typeface="Times New Roman" panose="02020603050405020304" pitchFamily="18" charset="0"/>
              </a:rPr>
              <a:t>ER &amp; Schema Diagrams</a:t>
            </a:r>
          </a:p>
          <a:p>
            <a:r>
              <a:rPr lang="en-US" dirty="0">
                <a:latin typeface="Times New Roman" panose="02020603050405020304" pitchFamily="18" charset="0"/>
                <a:cs typeface="Times New Roman" panose="02020603050405020304" pitchFamily="18" charset="0"/>
              </a:rPr>
              <a:t>Results &amp; Snapshot</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28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957F8-B045-2CEE-0DB9-BB472A808B1B}"/>
              </a:ext>
            </a:extLst>
          </p:cNvPr>
          <p:cNvSpPr txBox="1"/>
          <p:nvPr/>
        </p:nvSpPr>
        <p:spPr>
          <a:xfrm>
            <a:off x="1035990" y="531846"/>
            <a:ext cx="280822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Employee profile</a:t>
            </a:r>
            <a:r>
              <a:rPr lang="en-IN" sz="2000" dirty="0"/>
              <a:t>:</a:t>
            </a:r>
          </a:p>
        </p:txBody>
      </p:sp>
      <p:pic>
        <p:nvPicPr>
          <p:cNvPr id="4" name="Picture 3">
            <a:extLst>
              <a:ext uri="{FF2B5EF4-FFF2-40B4-BE49-F238E27FC236}">
                <a16:creationId xmlns:a16="http://schemas.microsoft.com/office/drawing/2014/main" id="{C345BE0C-9D44-7C4D-9A28-2790ACA5C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780" y="1278293"/>
            <a:ext cx="8217167" cy="5047861"/>
          </a:xfrm>
          <a:prstGeom prst="rect">
            <a:avLst/>
          </a:prstGeom>
        </p:spPr>
      </p:pic>
    </p:spTree>
    <p:extLst>
      <p:ext uri="{BB962C8B-B14F-4D97-AF65-F5344CB8AC3E}">
        <p14:creationId xmlns:p14="http://schemas.microsoft.com/office/powerpoint/2010/main" val="351041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09B3E-1EF2-F817-1556-6F6338FF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16" y="1199536"/>
            <a:ext cx="8750711" cy="5506066"/>
          </a:xfrm>
          <a:prstGeom prst="rect">
            <a:avLst/>
          </a:prstGeom>
        </p:spPr>
      </p:pic>
      <p:sp>
        <p:nvSpPr>
          <p:cNvPr id="4" name="TextBox 3">
            <a:extLst>
              <a:ext uri="{FF2B5EF4-FFF2-40B4-BE49-F238E27FC236}">
                <a16:creationId xmlns:a16="http://schemas.microsoft.com/office/drawing/2014/main" id="{A9B0FBC0-78F1-2384-E6ED-D5B606DEF11C}"/>
              </a:ext>
            </a:extLst>
          </p:cNvPr>
          <p:cNvSpPr txBox="1"/>
          <p:nvPr/>
        </p:nvSpPr>
        <p:spPr>
          <a:xfrm>
            <a:off x="1185704" y="498436"/>
            <a:ext cx="260403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Student fee:</a:t>
            </a:r>
          </a:p>
        </p:txBody>
      </p:sp>
    </p:spTree>
    <p:extLst>
      <p:ext uri="{BB962C8B-B14F-4D97-AF65-F5344CB8AC3E}">
        <p14:creationId xmlns:p14="http://schemas.microsoft.com/office/powerpoint/2010/main" val="2550727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74172F-84DA-B1CB-54D6-A6F214926109}"/>
              </a:ext>
            </a:extLst>
          </p:cNvPr>
          <p:cNvSpPr txBox="1"/>
          <p:nvPr/>
        </p:nvSpPr>
        <p:spPr>
          <a:xfrm>
            <a:off x="4178710" y="143490"/>
            <a:ext cx="2841522" cy="738664"/>
          </a:xfrm>
          <a:prstGeom prst="rect">
            <a:avLst/>
          </a:prstGeom>
          <a:noFill/>
        </p:spPr>
        <p:txBody>
          <a:bodyPr wrap="square" rtlCol="0">
            <a:spAutoFit/>
          </a:bodyPr>
          <a:lstStyle/>
          <a:p>
            <a:r>
              <a:rPr lang="en-IN" sz="2400" b="1" dirty="0">
                <a:solidFill>
                  <a:schemeClr val="tx1">
                    <a:lumMod val="95000"/>
                    <a:lumOff val="5000"/>
                  </a:schemeClr>
                </a:solidFill>
                <a:latin typeface="Times New Roman" pitchFamily="18" charset="0"/>
                <a:cs typeface="Times New Roman" pitchFamily="18" charset="0"/>
              </a:rPr>
              <a:t> BACK  TABLES</a:t>
            </a:r>
          </a:p>
          <a:p>
            <a:endParaRPr lang="en-IN" dirty="0"/>
          </a:p>
        </p:txBody>
      </p:sp>
      <p:pic>
        <p:nvPicPr>
          <p:cNvPr id="5" name="Picture 4">
            <a:extLst>
              <a:ext uri="{FF2B5EF4-FFF2-40B4-BE49-F238E27FC236}">
                <a16:creationId xmlns:a16="http://schemas.microsoft.com/office/drawing/2014/main" id="{F47F7850-4406-EA50-43A2-89BE3E8C1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988" y="1455174"/>
            <a:ext cx="8760542" cy="4817807"/>
          </a:xfrm>
          <a:prstGeom prst="rect">
            <a:avLst/>
          </a:prstGeom>
        </p:spPr>
      </p:pic>
      <p:sp>
        <p:nvSpPr>
          <p:cNvPr id="6" name="TextBox 5">
            <a:extLst>
              <a:ext uri="{FF2B5EF4-FFF2-40B4-BE49-F238E27FC236}">
                <a16:creationId xmlns:a16="http://schemas.microsoft.com/office/drawing/2014/main" id="{5BC23293-4910-71B8-1A78-22039BAD94B3}"/>
              </a:ext>
            </a:extLst>
          </p:cNvPr>
          <p:cNvSpPr txBox="1"/>
          <p:nvPr/>
        </p:nvSpPr>
        <p:spPr>
          <a:xfrm>
            <a:off x="353961" y="882154"/>
            <a:ext cx="253852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Backend tables:</a:t>
            </a:r>
          </a:p>
        </p:txBody>
      </p:sp>
    </p:spTree>
    <p:extLst>
      <p:ext uri="{BB962C8B-B14F-4D97-AF65-F5344CB8AC3E}">
        <p14:creationId xmlns:p14="http://schemas.microsoft.com/office/powerpoint/2010/main" val="48498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21C317-B0B5-F1CA-7382-62C6C579B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276" y="1091681"/>
            <a:ext cx="8426247" cy="4945325"/>
          </a:xfrm>
          <a:prstGeom prst="rect">
            <a:avLst/>
          </a:prstGeom>
        </p:spPr>
      </p:pic>
      <p:sp>
        <p:nvSpPr>
          <p:cNvPr id="5" name="TextBox 4">
            <a:extLst>
              <a:ext uri="{FF2B5EF4-FFF2-40B4-BE49-F238E27FC236}">
                <a16:creationId xmlns:a16="http://schemas.microsoft.com/office/drawing/2014/main" id="{B44AF9E7-30F5-AF5F-A989-3AA4886BF303}"/>
              </a:ext>
            </a:extLst>
          </p:cNvPr>
          <p:cNvSpPr txBox="1"/>
          <p:nvPr/>
        </p:nvSpPr>
        <p:spPr>
          <a:xfrm>
            <a:off x="550606" y="272534"/>
            <a:ext cx="605546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Attendance Table:</a:t>
            </a:r>
          </a:p>
        </p:txBody>
      </p:sp>
    </p:spTree>
    <p:extLst>
      <p:ext uri="{BB962C8B-B14F-4D97-AF65-F5344CB8AC3E}">
        <p14:creationId xmlns:p14="http://schemas.microsoft.com/office/powerpoint/2010/main" val="980286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169826-D8AC-E43A-0B7C-DD709F550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245" y="1156996"/>
            <a:ext cx="7787149" cy="4850514"/>
          </a:xfrm>
          <a:prstGeom prst="rect">
            <a:avLst/>
          </a:prstGeom>
        </p:spPr>
      </p:pic>
      <p:sp>
        <p:nvSpPr>
          <p:cNvPr id="4" name="TextBox 3">
            <a:extLst>
              <a:ext uri="{FF2B5EF4-FFF2-40B4-BE49-F238E27FC236}">
                <a16:creationId xmlns:a16="http://schemas.microsoft.com/office/drawing/2014/main" id="{F3902368-A4FB-1AB3-40D4-32B846D45FDA}"/>
              </a:ext>
            </a:extLst>
          </p:cNvPr>
          <p:cNvSpPr txBox="1"/>
          <p:nvPr/>
        </p:nvSpPr>
        <p:spPr>
          <a:xfrm>
            <a:off x="429209" y="289250"/>
            <a:ext cx="594360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Student marks:</a:t>
            </a:r>
          </a:p>
        </p:txBody>
      </p:sp>
    </p:spTree>
    <p:extLst>
      <p:ext uri="{BB962C8B-B14F-4D97-AF65-F5344CB8AC3E}">
        <p14:creationId xmlns:p14="http://schemas.microsoft.com/office/powerpoint/2010/main" val="1773664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2065" y="332656"/>
            <a:ext cx="2743200" cy="523220"/>
          </a:xfrm>
          <a:prstGeom prst="rect">
            <a:avLst/>
          </a:prstGeom>
        </p:spPr>
        <p:txBody>
          <a:bodyPr wrap="square">
            <a:spAutoFit/>
          </a:bodyPr>
          <a:lstStyle/>
          <a:p>
            <a:r>
              <a:rPr lang="en-IN" sz="2800" b="1" dirty="0">
                <a:latin typeface="Times New Roman" pitchFamily="18" charset="0"/>
                <a:cs typeface="Times New Roman" pitchFamily="18" charset="0"/>
              </a:rPr>
              <a:t> CONCLUSION</a:t>
            </a:r>
          </a:p>
        </p:txBody>
      </p:sp>
      <p:sp>
        <p:nvSpPr>
          <p:cNvPr id="3" name="Rectangle 2"/>
          <p:cNvSpPr/>
          <p:nvPr/>
        </p:nvSpPr>
        <p:spPr>
          <a:xfrm>
            <a:off x="229518" y="1056794"/>
            <a:ext cx="11856639"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Today management is one of the most essential features of all form. Management provides sophistication to perform any kind of task in a particular form. This is </a:t>
            </a:r>
            <a:r>
              <a:rPr lang="en-US" sz="2400" b="1" dirty="0">
                <a:latin typeface="Times New Roman" panose="02020603050405020304" pitchFamily="18" charset="0"/>
                <a:cs typeface="Times New Roman" panose="02020603050405020304" pitchFamily="18" charset="0"/>
              </a:rPr>
              <a:t>school database management system</a:t>
            </a:r>
            <a:r>
              <a:rPr lang="en-US" sz="2400" dirty="0">
                <a:latin typeface="Times New Roman" panose="02020603050405020304" pitchFamily="18" charset="0"/>
                <a:cs typeface="Times New Roman" panose="02020603050405020304" pitchFamily="18" charset="0"/>
              </a:rPr>
              <a:t>; it is used to manage most school related activities. The primary aim of is to provide flexible use of school record.</a:t>
            </a:r>
          </a:p>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may also conclude that by using school software, processing the new records and appending the data can be done quickly and simply with just a few keystrokes or mouse clicks with new, easy to learn and use Graphical User Interface (GUI) school management solution. This website provides a computerized version of school management system which will benefit the students as well as the staff of the school, Makes entire process online where teachers can search access student record and update the student academic details.</a:t>
            </a:r>
          </a:p>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project is to design an efficient maintain database system and it will make easy to access the records based on requirement.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178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3766" y="332656"/>
            <a:ext cx="2948243" cy="523220"/>
          </a:xfrm>
          <a:prstGeom prst="rect">
            <a:avLst/>
          </a:prstGeom>
        </p:spPr>
        <p:txBody>
          <a:bodyPr wrap="none">
            <a:spAutoFit/>
          </a:bodyPr>
          <a:lstStyle/>
          <a:p>
            <a:r>
              <a:rPr lang="en-IN" sz="2800" b="1" dirty="0">
                <a:latin typeface="Times New Roman" pitchFamily="18" charset="0"/>
                <a:cs typeface="Times New Roman" pitchFamily="18" charset="0"/>
              </a:rPr>
              <a:t>FUTURE SCOPE</a:t>
            </a:r>
          </a:p>
        </p:txBody>
      </p:sp>
      <p:sp>
        <p:nvSpPr>
          <p:cNvPr id="3" name="Rectangle 2"/>
          <p:cNvSpPr/>
          <p:nvPr/>
        </p:nvSpPr>
        <p:spPr>
          <a:xfrm>
            <a:off x="943896" y="1628801"/>
            <a:ext cx="9832259" cy="3785652"/>
          </a:xfrm>
          <a:prstGeom prst="rect">
            <a:avLst/>
          </a:prstGeom>
        </p:spPr>
        <p:txBody>
          <a:bodyPr wrap="square">
            <a:spAutoFit/>
          </a:bodyPr>
          <a:lstStyle/>
          <a:p>
            <a:r>
              <a:rPr lang="en-US" sz="2400" dirty="0">
                <a:latin typeface="Arial" pitchFamily="34" charset="0"/>
                <a:cs typeface="Arial" pitchFamily="34" charset="0"/>
              </a:rPr>
              <a:t>              </a:t>
            </a:r>
            <a:r>
              <a:rPr lang="en-US" sz="2400" dirty="0">
                <a:latin typeface="Times New Roman" panose="02020603050405020304" pitchFamily="18" charset="0"/>
                <a:cs typeface="Times New Roman" panose="02020603050405020304" pitchFamily="18" charset="0"/>
              </a:rPr>
              <a:t>The future scope of this project </a:t>
            </a:r>
            <a:r>
              <a:rPr lang="en-US" sz="2400" b="1" dirty="0">
                <a:latin typeface="Times New Roman" panose="02020603050405020304" pitchFamily="18" charset="0"/>
                <a:cs typeface="Times New Roman" panose="02020603050405020304" pitchFamily="18" charset="0"/>
              </a:rPr>
              <a:t>SCHOOL DATABASE MANAGEMENT SYSTEM </a:t>
            </a:r>
            <a:r>
              <a:rPr lang="en-US" sz="2400" dirty="0">
                <a:latin typeface="Times New Roman" panose="02020603050405020304" pitchFamily="18" charset="0"/>
                <a:cs typeface="Times New Roman" panose="02020603050405020304" pitchFamily="18" charset="0"/>
              </a:rPr>
              <a:t>is very spacious. There are many additional features, which are planned to be incorporated during the future enhancements of this project maybe provide facility that many more features such as online lectures video tutorials can be added by teachers as well as online assignments submission facility. Project also fulfills each users need in the best way possible .The Future version of System there is some point that we may implement on them developing an application for android devices that works on the same database using MySQL</a:t>
            </a:r>
            <a:r>
              <a:rPr lang="en-US" sz="2400" dirty="0">
                <a:latin typeface="Arial" pitchFamily="34" charset="0"/>
                <a:cs typeface="Arial" pitchFamily="34" charset="0"/>
              </a:rPr>
              <a:t>. </a:t>
            </a:r>
            <a:endParaRPr lang="en-IN" sz="2400" dirty="0">
              <a:latin typeface="Arial" pitchFamily="34" charset="0"/>
              <a:cs typeface="Arial" pitchFamily="34"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90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9776" y="332656"/>
            <a:ext cx="2598788" cy="523220"/>
          </a:xfrm>
          <a:prstGeom prst="rect">
            <a:avLst/>
          </a:prstGeom>
        </p:spPr>
        <p:txBody>
          <a:bodyPr wrap="none">
            <a:spAutoFit/>
          </a:bodyPr>
          <a:lstStyle/>
          <a:p>
            <a:r>
              <a:rPr lang="en-IN" sz="2800" b="1" dirty="0">
                <a:latin typeface="Times New Roman" pitchFamily="18" charset="0"/>
                <a:cs typeface="Times New Roman" pitchFamily="18" charset="0"/>
              </a:rPr>
              <a:t>REFERENCES</a:t>
            </a:r>
          </a:p>
        </p:txBody>
      </p:sp>
      <p:sp>
        <p:nvSpPr>
          <p:cNvPr id="4" name="TextBox 3">
            <a:extLst>
              <a:ext uri="{FF2B5EF4-FFF2-40B4-BE49-F238E27FC236}">
                <a16:creationId xmlns:a16="http://schemas.microsoft.com/office/drawing/2014/main" id="{BA9C770A-5F4B-7115-7347-15F8E8FA2522}"/>
              </a:ext>
            </a:extLst>
          </p:cNvPr>
          <p:cNvSpPr txBox="1"/>
          <p:nvPr/>
        </p:nvSpPr>
        <p:spPr>
          <a:xfrm>
            <a:off x="688258" y="1238865"/>
            <a:ext cx="10500852" cy="193899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Ramez</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Elmasri</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Shamkant</a:t>
            </a: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Navathe</a:t>
            </a:r>
            <a:r>
              <a:rPr lang="en-IN" sz="2000" dirty="0">
                <a:latin typeface="Times New Roman" panose="02020603050405020304" pitchFamily="18" charset="0"/>
                <a:cs typeface="Times New Roman" panose="02020603050405020304" pitchFamily="18" charset="0"/>
              </a:rPr>
              <a:t>, “Database systems Models, Languages, Design and Application Programming”, Pearson, 7th Edition, 2017.</a:t>
            </a:r>
          </a:p>
          <a:p>
            <a:r>
              <a:rPr lang="en-IN" sz="2000" dirty="0">
                <a:latin typeface="Times New Roman" panose="02020603050405020304" pitchFamily="18" charset="0"/>
                <a:cs typeface="Times New Roman" panose="02020603050405020304" pitchFamily="18" charset="0"/>
              </a:rPr>
              <a:t>[2].	Raghu Ramakrishnan, and </a:t>
            </a:r>
            <a:r>
              <a:rPr lang="en-IN" sz="2000" dirty="0" err="1">
                <a:latin typeface="Times New Roman" panose="02020603050405020304" pitchFamily="18" charset="0"/>
                <a:cs typeface="Times New Roman" panose="02020603050405020304" pitchFamily="18" charset="0"/>
              </a:rPr>
              <a:t>Gehrke</a:t>
            </a:r>
            <a:r>
              <a:rPr lang="en-IN" sz="2000" dirty="0">
                <a:latin typeface="Times New Roman" panose="02020603050405020304" pitchFamily="18" charset="0"/>
                <a:cs typeface="Times New Roman" panose="02020603050405020304" pitchFamily="18" charset="0"/>
              </a:rPr>
              <a:t>, “Database management systems”, McGraw Hill, 3rd Edition, 2014.</a:t>
            </a:r>
          </a:p>
          <a:p>
            <a:r>
              <a:rPr lang="en-IN" sz="2000" dirty="0">
                <a:latin typeface="Times New Roman" panose="02020603050405020304" pitchFamily="18" charset="0"/>
                <a:cs typeface="Times New Roman" panose="02020603050405020304" pitchFamily="18" charset="0"/>
              </a:rPr>
              <a:t>[3].	Herbert </a:t>
            </a:r>
            <a:r>
              <a:rPr lang="en-IN" sz="2000" dirty="0" err="1">
                <a:latin typeface="Times New Roman" panose="02020603050405020304" pitchFamily="18" charset="0"/>
                <a:cs typeface="Times New Roman" panose="02020603050405020304" pitchFamily="18" charset="0"/>
              </a:rPr>
              <a:t>Schildt</a:t>
            </a:r>
            <a:r>
              <a:rPr lang="en-IN" sz="2000" dirty="0">
                <a:latin typeface="Times New Roman" panose="02020603050405020304" pitchFamily="18" charset="0"/>
                <a:cs typeface="Times New Roman" panose="02020603050405020304" pitchFamily="18" charset="0"/>
              </a:rPr>
              <a:t>: JAVA the Complete Reference, 7th/9th Edition, Tata McGraw Hill, 2007.</a:t>
            </a:r>
          </a:p>
          <a:p>
            <a:r>
              <a:rPr lang="en-IN" sz="2000" dirty="0">
                <a:latin typeface="Times New Roman" panose="02020603050405020304" pitchFamily="18" charset="0"/>
                <a:cs typeface="Times New Roman" panose="02020603050405020304" pitchFamily="18" charset="0"/>
              </a:rPr>
              <a:t>[4].	Jim Keogh: J2EE-TheCompleteReference, McGraw Hill, 2007.</a:t>
            </a:r>
          </a:p>
        </p:txBody>
      </p:sp>
    </p:spTree>
    <p:extLst>
      <p:ext uri="{BB962C8B-B14F-4D97-AF65-F5344CB8AC3E}">
        <p14:creationId xmlns:p14="http://schemas.microsoft.com/office/powerpoint/2010/main" val="111368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1691" y="331680"/>
            <a:ext cx="4376070" cy="523220"/>
          </a:xfrm>
          <a:prstGeom prst="rect">
            <a:avLst/>
          </a:prstGeom>
        </p:spPr>
        <p:txBody>
          <a:bodyPr wrap="none">
            <a:spAutoFit/>
          </a:bodyPr>
          <a:lstStyle/>
          <a:p>
            <a:r>
              <a:rPr lang="en-IN" sz="2800" b="1" dirty="0">
                <a:latin typeface="Times New Roman" pitchFamily="18" charset="0"/>
                <a:cs typeface="Times New Roman" panose="02020603050405020304" pitchFamily="18" charset="0"/>
              </a:rPr>
              <a:t> PROBLEM STATEMENT</a:t>
            </a:r>
          </a:p>
        </p:txBody>
      </p:sp>
      <p:sp>
        <p:nvSpPr>
          <p:cNvPr id="5" name="Rectangle 4"/>
          <p:cNvSpPr/>
          <p:nvPr/>
        </p:nvSpPr>
        <p:spPr>
          <a:xfrm>
            <a:off x="647774" y="1245137"/>
            <a:ext cx="10945215" cy="489364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School database management </a:t>
            </a:r>
            <a:r>
              <a:rPr lang="en-US" sz="2400" dirty="0">
                <a:latin typeface="Times New Roman" panose="02020603050405020304" pitchFamily="18" charset="0"/>
                <a:cs typeface="Times New Roman" panose="02020603050405020304" pitchFamily="18" charset="0"/>
              </a:rPr>
              <a:t>is a project that manages and stores school information electronically according to school’s need. The system helps teachers to keep a constant track of all student’s data. It becomes necessary for school to keep a continuous check on the student’s performance and attendance status.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This task if carried out manually will be tedious and includes chances of occurrence of mistakes. These errors are avoided by allowing the system to keep track of information such as student ID, student name, DOB, address, parent info, academic performance, attendance. And thus there is no need to keep manual track of this information which thereby avoids chances of mistakes.</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Thus, this system reduces manual work to a great extent allows smooth flow of library activities by removing chances of errors in the details.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5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798" y="282744"/>
            <a:ext cx="2569358" cy="523220"/>
          </a:xfrm>
          <a:prstGeom prst="rect">
            <a:avLst/>
          </a:prstGeom>
        </p:spPr>
        <p:txBody>
          <a:bodyPr wrap="none">
            <a:spAutoFit/>
          </a:bodyPr>
          <a:lstStyle/>
          <a:p>
            <a:r>
              <a:rPr lang="en-IN" sz="2800" b="1" dirty="0">
                <a:latin typeface="Times New Roman" pitchFamily="18" charset="0"/>
                <a:cs typeface="Times New Roman" panose="02020603050405020304" pitchFamily="18" charset="0"/>
              </a:rPr>
              <a:t>     ABSTRACT</a:t>
            </a:r>
          </a:p>
        </p:txBody>
      </p:sp>
      <p:sp>
        <p:nvSpPr>
          <p:cNvPr id="3" name="Rectangle 2"/>
          <p:cNvSpPr/>
          <p:nvPr/>
        </p:nvSpPr>
        <p:spPr>
          <a:xfrm>
            <a:off x="335360" y="927885"/>
            <a:ext cx="11521360" cy="637097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School Database Management System is software which is helpful for students as well as the school authorities. In the current system all the activities are done manually.</a:t>
            </a:r>
            <a:endParaRPr lang="en-US" sz="2400" b="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It is time saving and scalable. Our School Database Management System deals with the various activities related to the School.</a:t>
            </a:r>
            <a:endParaRPr lang="en-US" sz="2400" b="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In the software we can login as a user and user has three types :</a:t>
            </a:r>
            <a:endParaRPr lang="en-US" sz="2400" b="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1)Student </a:t>
            </a:r>
            <a:endParaRPr lang="en-US" sz="2400" b="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2)Teacher</a:t>
            </a:r>
            <a:endParaRPr lang="en-US" sz="2400" b="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3)Employee</a:t>
            </a:r>
            <a:endParaRPr lang="en-US" sz="2400" b="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Teacher has the power to add new user and can edit the students details entered. A</a:t>
            </a:r>
            <a:endParaRPr lang="en-US" sz="2400" b="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 can add students record ,attendance status with department wise. All students </a:t>
            </a:r>
            <a:endParaRPr lang="en-US" sz="2400" b="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can search his/her basics details and attendance status with their respective roll numbers.</a:t>
            </a:r>
            <a:endParaRPr lang="en-US" sz="2400" b="0" dirty="0">
              <a:effectLst/>
              <a:latin typeface="Times New Roman" panose="02020603050405020304" pitchFamily="18" charset="0"/>
              <a:cs typeface="Times New Roman" panose="02020603050405020304" pitchFamily="18" charset="0"/>
            </a:endParaRPr>
          </a:p>
          <a:p>
            <a:br>
              <a:rPr lang="en-US" sz="2400" b="0" dirty="0">
                <a:effectLst/>
                <a:latin typeface="Arial" pitchFamily="34" charset="0"/>
                <a:cs typeface="Arial" pitchFamily="34" charset="0"/>
              </a:rPr>
            </a:br>
            <a:br>
              <a:rPr lang="en-US" sz="2400" b="0" dirty="0">
                <a:effectLst/>
                <a:latin typeface="Arial" pitchFamily="34" charset="0"/>
                <a:cs typeface="Arial" pitchFamily="34" charset="0"/>
              </a:rPr>
            </a:br>
            <a:endParaRPr lang="en-IN" sz="2400" dirty="0">
              <a:latin typeface="Arial" pitchFamily="34" charset="0"/>
              <a:cs typeface="Arial" pitchFamily="34" charset="0"/>
            </a:endParaRPr>
          </a:p>
        </p:txBody>
      </p:sp>
    </p:spTree>
    <p:extLst>
      <p:ext uri="{BB962C8B-B14F-4D97-AF65-F5344CB8AC3E}">
        <p14:creationId xmlns:p14="http://schemas.microsoft.com/office/powerpoint/2010/main" val="395570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9776" y="332656"/>
            <a:ext cx="2816797"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    OBJECTIVES</a:t>
            </a:r>
            <a:endParaRPr lang="en-IN" sz="2800" b="1" dirty="0"/>
          </a:p>
        </p:txBody>
      </p:sp>
      <p:sp>
        <p:nvSpPr>
          <p:cNvPr id="3" name="Rectangle 2"/>
          <p:cNvSpPr/>
          <p:nvPr/>
        </p:nvSpPr>
        <p:spPr>
          <a:xfrm>
            <a:off x="1007435" y="1859340"/>
            <a:ext cx="10465163" cy="3785652"/>
          </a:xfrm>
          <a:prstGeom prst="rect">
            <a:avLst/>
          </a:prstGeom>
        </p:spPr>
        <p:txBody>
          <a:bodyPr wrap="square">
            <a:spAutoFit/>
          </a:bodyPr>
          <a:lstStyle/>
          <a:p>
            <a:pPr marL="285750" lvl="0" indent="-285750">
              <a:buFont typeface="Wingdings" pitchFamily="2" charset="2"/>
              <a:buChar char="q"/>
            </a:pPr>
            <a:r>
              <a:rPr lang="en-US" sz="2400" dirty="0">
                <a:latin typeface="Times New Roman" panose="02020603050405020304" pitchFamily="18" charset="0"/>
                <a:cs typeface="Times New Roman" panose="02020603050405020304" pitchFamily="18" charset="0"/>
              </a:rPr>
              <a:t>It describes how School database Management System is Developed to manage database of the SCHOOL.</a:t>
            </a:r>
          </a:p>
          <a:p>
            <a:pPr marL="285750" lvl="0" indent="-285750">
              <a:buFont typeface="Wingdings" pitchFamily="2" charset="2"/>
              <a:buChar char="q"/>
            </a:pPr>
            <a:endParaRPr lang="en-IN" sz="2400" dirty="0">
              <a:latin typeface="Times New Roman" panose="02020603050405020304" pitchFamily="18" charset="0"/>
              <a:cs typeface="Times New Roman" panose="02020603050405020304" pitchFamily="18" charset="0"/>
            </a:endParaRPr>
          </a:p>
          <a:p>
            <a:pPr marL="285750" lvl="0" indent="-285750">
              <a:buFont typeface="Wingdings" pitchFamily="2" charset="2"/>
              <a:buChar char="q"/>
            </a:pPr>
            <a:r>
              <a:rPr lang="en-US" sz="2400" dirty="0">
                <a:latin typeface="Times New Roman" panose="02020603050405020304" pitchFamily="18" charset="0"/>
                <a:cs typeface="Times New Roman" panose="02020603050405020304" pitchFamily="18" charset="0"/>
              </a:rPr>
              <a:t>To create a database of the student , teaching and non-teaching staff.</a:t>
            </a:r>
          </a:p>
          <a:p>
            <a:pPr marL="285750" lvl="0" indent="-285750">
              <a:buFont typeface="Wingdings" pitchFamily="2" charset="2"/>
              <a:buChar char="q"/>
            </a:pPr>
            <a:endParaRPr lang="en-IN" sz="2400" dirty="0">
              <a:latin typeface="Times New Roman" panose="02020603050405020304" pitchFamily="18" charset="0"/>
              <a:cs typeface="Times New Roman" panose="02020603050405020304" pitchFamily="18" charset="0"/>
            </a:endParaRPr>
          </a:p>
          <a:p>
            <a:pPr marL="285750" lvl="0" indent="-285750">
              <a:buFont typeface="Wingdings" pitchFamily="2" charset="2"/>
              <a:buChar char="q"/>
            </a:pPr>
            <a:r>
              <a:rPr lang="en-US" sz="2400" dirty="0">
                <a:latin typeface="Times New Roman" panose="02020603050405020304" pitchFamily="18" charset="0"/>
                <a:cs typeface="Times New Roman" panose="02020603050405020304" pitchFamily="18" charset="0"/>
              </a:rPr>
              <a:t> To evaluate the need for a management perspective to improve outcomes of the school.</a:t>
            </a:r>
          </a:p>
          <a:p>
            <a:pPr marL="285750" lvl="0" indent="-285750">
              <a:buFont typeface="Wingdings" pitchFamily="2" charset="2"/>
              <a:buChar char="q"/>
            </a:pPr>
            <a:endParaRPr lang="en-IN" sz="2400" dirty="0">
              <a:latin typeface="Times New Roman" panose="02020603050405020304" pitchFamily="18" charset="0"/>
              <a:cs typeface="Times New Roman" panose="02020603050405020304" pitchFamily="18" charset="0"/>
            </a:endParaRPr>
          </a:p>
          <a:p>
            <a:pPr marL="285750" lvl="0" indent="-285750">
              <a:buFont typeface="Wingdings" pitchFamily="2" charset="2"/>
              <a:buChar char="q"/>
            </a:pPr>
            <a:r>
              <a:rPr lang="en-US" sz="2400" dirty="0">
                <a:latin typeface="Times New Roman" panose="02020603050405020304" pitchFamily="18" charset="0"/>
                <a:cs typeface="Times New Roman" panose="02020603050405020304" pitchFamily="18" charset="0"/>
              </a:rPr>
              <a:t> To list all the student and staff information that are available in school</a:t>
            </a:r>
            <a:r>
              <a:rPr lang="en-US" sz="2400" dirty="0">
                <a:latin typeface="Arial" pitchFamily="34" charset="0"/>
                <a:cs typeface="Arial" pitchFamily="34" charset="0"/>
              </a:rPr>
              <a:t>.</a:t>
            </a:r>
            <a:endParaRPr lang="en-IN" sz="2400" dirty="0">
              <a:latin typeface="Arial" pitchFamily="34" charset="0"/>
              <a:cs typeface="Arial" pitchFamily="34" charset="0"/>
            </a:endParaRPr>
          </a:p>
          <a:p>
            <a:endParaRPr lang="en-IN" sz="2400" dirty="0">
              <a:latin typeface="Arial" pitchFamily="34" charset="0"/>
              <a:cs typeface="Arial" pitchFamily="34" charset="0"/>
            </a:endParaRPr>
          </a:p>
        </p:txBody>
      </p:sp>
    </p:spTree>
    <p:extLst>
      <p:ext uri="{BB962C8B-B14F-4D97-AF65-F5344CB8AC3E}">
        <p14:creationId xmlns:p14="http://schemas.microsoft.com/office/powerpoint/2010/main" val="30868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617" y="332656"/>
            <a:ext cx="5636479" cy="523220"/>
          </a:xfrm>
          <a:prstGeom prst="rect">
            <a:avLst/>
          </a:prstGeom>
        </p:spPr>
        <p:txBody>
          <a:bodyPr wrap="none">
            <a:spAutoFit/>
          </a:bodyPr>
          <a:lstStyle/>
          <a:p>
            <a:r>
              <a:rPr lang="en-IN" sz="2800" b="1" dirty="0">
                <a:latin typeface="Times New Roman" pitchFamily="18" charset="0"/>
                <a:cs typeface="Times New Roman" pitchFamily="18" charset="0"/>
              </a:rPr>
              <a:t>REQUIREMENT</a:t>
            </a:r>
            <a:r>
              <a:rPr lang="en-IN" sz="2800" b="1" dirty="0"/>
              <a:t> </a:t>
            </a:r>
            <a:r>
              <a:rPr lang="en-IN" sz="2800" b="1" dirty="0">
                <a:latin typeface="Times New Roman" pitchFamily="18" charset="0"/>
                <a:cs typeface="Times New Roman" pitchFamily="18" charset="0"/>
              </a:rPr>
              <a:t>SPECIFICTION</a:t>
            </a:r>
          </a:p>
        </p:txBody>
      </p:sp>
      <p:sp>
        <p:nvSpPr>
          <p:cNvPr id="3" name="Rectangle 2"/>
          <p:cNvSpPr/>
          <p:nvPr/>
        </p:nvSpPr>
        <p:spPr>
          <a:xfrm>
            <a:off x="1391478" y="1822752"/>
            <a:ext cx="10273141" cy="4154984"/>
          </a:xfrm>
          <a:prstGeom prst="rect">
            <a:avLst/>
          </a:prstGeom>
        </p:spPr>
        <p:txBody>
          <a:bodyPr wrap="square">
            <a:spAutoFit/>
          </a:bodyPr>
          <a:lstStyle/>
          <a:p>
            <a:r>
              <a:rPr lang="en-IN" sz="2400" b="1" dirty="0">
                <a:latin typeface="Arial" pitchFamily="34" charset="0"/>
                <a:cs typeface="Arial" pitchFamily="34" charset="0"/>
              </a:rPr>
              <a:t>Software requirements:</a:t>
            </a:r>
          </a:p>
          <a:p>
            <a:endParaRPr lang="en-US" sz="2400" b="1" dirty="0">
              <a:latin typeface="Arial" pitchFamily="34" charset="0"/>
              <a:cs typeface="Arial" pitchFamily="34" charset="0"/>
            </a:endParaRPr>
          </a:p>
          <a:p>
            <a:endParaRPr lang="en-IN" sz="2400" dirty="0">
              <a:latin typeface="Arial" pitchFamily="34" charset="0"/>
              <a:cs typeface="Arial" pitchFamily="34" charset="0"/>
            </a:endParaRPr>
          </a:p>
          <a:p>
            <a:pPr marL="285750" lvl="0" indent="-285750">
              <a:buFont typeface="Wingdings" pitchFamily="2" charset="2"/>
              <a:buChar char="§"/>
            </a:pPr>
            <a:r>
              <a:rPr lang="en-US" sz="2400" dirty="0">
                <a:latin typeface="Times New Roman" panose="02020603050405020304" pitchFamily="18" charset="0"/>
                <a:cs typeface="Times New Roman" panose="02020603050405020304" pitchFamily="18" charset="0"/>
              </a:rPr>
              <a:t>Operating system           -    Windows 10</a:t>
            </a:r>
          </a:p>
          <a:p>
            <a:pPr marL="285750" lvl="0" indent="-285750">
              <a:buFont typeface="Wingdings" pitchFamily="2" charset="2"/>
              <a:buChar char="§"/>
            </a:pPr>
            <a:endParaRPr lang="en-IN" sz="2400" dirty="0">
              <a:latin typeface="Times New Roman" panose="02020603050405020304" pitchFamily="18" charset="0"/>
              <a:cs typeface="Times New Roman" panose="02020603050405020304" pitchFamily="18" charset="0"/>
            </a:endParaRPr>
          </a:p>
          <a:p>
            <a:pPr marL="285750" lvl="0" indent="-285750">
              <a:buFont typeface="Wingdings" pitchFamily="2" charset="2"/>
              <a:buChar char="§"/>
            </a:pPr>
            <a:r>
              <a:rPr lang="en-US" sz="2400" dirty="0">
                <a:latin typeface="Times New Roman" panose="02020603050405020304" pitchFamily="18" charset="0"/>
                <a:cs typeface="Times New Roman" panose="02020603050405020304" pitchFamily="18" charset="0"/>
              </a:rPr>
              <a:t>Backend                         -     MySQL(N</a:t>
            </a:r>
            <a:r>
              <a:rPr lang="en-US" sz="2400">
                <a:latin typeface="Times New Roman" panose="02020603050405020304" pitchFamily="18" charset="0"/>
                <a:cs typeface="Times New Roman" panose="02020603050405020304" pitchFamily="18" charset="0"/>
              </a:rPr>
              <a:t>etbeans</a:t>
            </a:r>
            <a:r>
              <a:rPr lang="en-US" sz="2400" dirty="0">
                <a:latin typeface="Times New Roman" panose="02020603050405020304" pitchFamily="18" charset="0"/>
                <a:cs typeface="Times New Roman" panose="02020603050405020304" pitchFamily="18" charset="0"/>
              </a:rPr>
              <a:t> IDE 14)</a:t>
            </a:r>
          </a:p>
          <a:p>
            <a:pPr marL="285750" lvl="0" indent="-285750">
              <a:buFont typeface="Wingdings" pitchFamily="2" charset="2"/>
              <a:buChar char="§"/>
            </a:pPr>
            <a:endParaRPr lang="en-IN" sz="2400" dirty="0">
              <a:latin typeface="Times New Roman" panose="02020603050405020304" pitchFamily="18" charset="0"/>
              <a:cs typeface="Times New Roman" panose="02020603050405020304" pitchFamily="18" charset="0"/>
            </a:endParaRPr>
          </a:p>
          <a:p>
            <a:pPr marL="285750" lvl="0" indent="-285750">
              <a:buFont typeface="Wingdings" pitchFamily="2" charset="2"/>
              <a:buChar char="§"/>
            </a:pPr>
            <a:r>
              <a:rPr lang="en-US" sz="2400" dirty="0">
                <a:latin typeface="Times New Roman" panose="02020603050405020304" pitchFamily="18" charset="0"/>
                <a:cs typeface="Times New Roman" panose="02020603050405020304" pitchFamily="18" charset="0"/>
              </a:rPr>
              <a:t>Front end                       -     Java swings</a:t>
            </a:r>
          </a:p>
          <a:p>
            <a:pPr marL="285750" lvl="0" indent="-285750">
              <a:buFont typeface="Wingdings" pitchFamily="2" charset="2"/>
              <a:buChar char="§"/>
            </a:pPr>
            <a:endParaRPr lang="en-IN" sz="2400" dirty="0">
              <a:latin typeface="Times New Roman" panose="02020603050405020304" pitchFamily="18" charset="0"/>
              <a:cs typeface="Times New Roman" panose="02020603050405020304" pitchFamily="18" charset="0"/>
            </a:endParaRPr>
          </a:p>
          <a:p>
            <a:pPr marL="285750" lvl="0" indent="-285750">
              <a:buFont typeface="Wingdings" pitchFamily="2" charset="2"/>
              <a:buChar char="§"/>
            </a:pPr>
            <a:r>
              <a:rPr lang="en-US" sz="2400" dirty="0">
                <a:latin typeface="Times New Roman" panose="02020603050405020304" pitchFamily="18" charset="0"/>
                <a:cs typeface="Times New Roman" panose="02020603050405020304" pitchFamily="18" charset="0"/>
              </a:rPr>
              <a:t>Platform                         -     </a:t>
            </a:r>
            <a:r>
              <a:rPr lang="en-US" sz="2400" dirty="0" err="1">
                <a:latin typeface="Times New Roman" panose="02020603050405020304" pitchFamily="18" charset="0"/>
                <a:cs typeface="Times New Roman" panose="02020603050405020304" pitchFamily="18" charset="0"/>
              </a:rPr>
              <a:t>Jdbc</a:t>
            </a:r>
            <a:r>
              <a:rPr lang="en-US" sz="2400" dirty="0">
                <a:latin typeface="Times New Roman" panose="02020603050405020304" pitchFamily="18" charset="0"/>
                <a:cs typeface="Times New Roman" panose="02020603050405020304" pitchFamily="18" charset="0"/>
              </a:rPr>
              <a:t> jar</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3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797" y="332656"/>
            <a:ext cx="2747868" cy="523220"/>
          </a:xfrm>
          <a:prstGeom prst="rect">
            <a:avLst/>
          </a:prstGeom>
        </p:spPr>
        <p:txBody>
          <a:bodyPr wrap="none">
            <a:spAutoFit/>
          </a:bodyPr>
          <a:lstStyle/>
          <a:p>
            <a:r>
              <a:rPr lang="en-IN" sz="2800" b="1">
                <a:latin typeface="Times New Roman" pitchFamily="18" charset="0"/>
                <a:cs typeface="Times New Roman" pitchFamily="18" charset="0"/>
              </a:rPr>
              <a:t>  ER </a:t>
            </a:r>
            <a:r>
              <a:rPr lang="en-IN" sz="2800" b="1" dirty="0">
                <a:latin typeface="Times New Roman" pitchFamily="18" charset="0"/>
                <a:cs typeface="Times New Roman" pitchFamily="18" charset="0"/>
              </a:rPr>
              <a:t>DIAGRAM</a:t>
            </a:r>
          </a:p>
        </p:txBody>
      </p:sp>
      <p:pic>
        <p:nvPicPr>
          <p:cNvPr id="4" name="Picture 3">
            <a:extLst>
              <a:ext uri="{FF2B5EF4-FFF2-40B4-BE49-F238E27FC236}">
                <a16:creationId xmlns:a16="http://schemas.microsoft.com/office/drawing/2014/main" id="{1BB77D5C-59F3-ECF0-ACCB-25E4950B9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484" y="943896"/>
            <a:ext cx="8480102" cy="5417575"/>
          </a:xfrm>
          <a:prstGeom prst="rect">
            <a:avLst/>
          </a:prstGeom>
        </p:spPr>
      </p:pic>
    </p:spTree>
    <p:extLst>
      <p:ext uri="{BB962C8B-B14F-4D97-AF65-F5344CB8AC3E}">
        <p14:creationId xmlns:p14="http://schemas.microsoft.com/office/powerpoint/2010/main" val="166452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1744" y="332656"/>
            <a:ext cx="3625736" cy="523220"/>
          </a:xfrm>
          <a:prstGeom prst="rect">
            <a:avLst/>
          </a:prstGeom>
        </p:spPr>
        <p:txBody>
          <a:bodyPr wrap="none">
            <a:spAutoFit/>
          </a:bodyPr>
          <a:lstStyle/>
          <a:p>
            <a:r>
              <a:rPr lang="en-IN" sz="2800" b="1" dirty="0">
                <a:latin typeface="Times New Roman" pitchFamily="18" charset="0"/>
                <a:cs typeface="Times New Roman" pitchFamily="18" charset="0"/>
              </a:rPr>
              <a:t>SCHEMA DIAGRAM</a:t>
            </a:r>
          </a:p>
        </p:txBody>
      </p:sp>
      <p:pic>
        <p:nvPicPr>
          <p:cNvPr id="4" name="Picture 3">
            <a:extLst>
              <a:ext uri="{FF2B5EF4-FFF2-40B4-BE49-F238E27FC236}">
                <a16:creationId xmlns:a16="http://schemas.microsoft.com/office/drawing/2014/main" id="{EC75DDCA-7F2C-CCED-3A42-A542826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187" y="855876"/>
            <a:ext cx="9193161" cy="5780898"/>
          </a:xfrm>
          <a:prstGeom prst="rect">
            <a:avLst/>
          </a:prstGeom>
        </p:spPr>
      </p:pic>
    </p:spTree>
    <p:extLst>
      <p:ext uri="{BB962C8B-B14F-4D97-AF65-F5344CB8AC3E}">
        <p14:creationId xmlns:p14="http://schemas.microsoft.com/office/powerpoint/2010/main" val="240144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9776" y="260648"/>
            <a:ext cx="3266087" cy="523220"/>
          </a:xfrm>
          <a:prstGeom prst="rect">
            <a:avLst/>
          </a:prstGeom>
        </p:spPr>
        <p:txBody>
          <a:bodyPr wrap="none">
            <a:spAutoFit/>
          </a:bodyPr>
          <a:lstStyle/>
          <a:p>
            <a:r>
              <a:rPr lang="en-IN" sz="2800" b="1" dirty="0">
                <a:solidFill>
                  <a:schemeClr val="tx1">
                    <a:lumMod val="95000"/>
                    <a:lumOff val="5000"/>
                  </a:schemeClr>
                </a:solidFill>
                <a:latin typeface="Times New Roman" pitchFamily="18" charset="0"/>
                <a:cs typeface="Times New Roman" pitchFamily="18" charset="0"/>
              </a:rPr>
              <a:t>    FRONT TABLES</a:t>
            </a:r>
          </a:p>
        </p:txBody>
      </p:sp>
      <p:pic>
        <p:nvPicPr>
          <p:cNvPr id="4" name="Picture 3">
            <a:extLst>
              <a:ext uri="{FF2B5EF4-FFF2-40B4-BE49-F238E27FC236}">
                <a16:creationId xmlns:a16="http://schemas.microsoft.com/office/drawing/2014/main" id="{12053337-72DE-8974-5588-103E1838E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587" y="1553496"/>
            <a:ext cx="7482348" cy="5132346"/>
          </a:xfrm>
          <a:prstGeom prst="rect">
            <a:avLst/>
          </a:prstGeom>
        </p:spPr>
      </p:pic>
      <p:sp>
        <p:nvSpPr>
          <p:cNvPr id="5" name="TextBox 4">
            <a:extLst>
              <a:ext uri="{FF2B5EF4-FFF2-40B4-BE49-F238E27FC236}">
                <a16:creationId xmlns:a16="http://schemas.microsoft.com/office/drawing/2014/main" id="{C3FBAF33-8C7E-074C-4D60-636087334A51}"/>
              </a:ext>
            </a:extLst>
          </p:cNvPr>
          <p:cNvSpPr txBox="1"/>
          <p:nvPr/>
        </p:nvSpPr>
        <p:spPr>
          <a:xfrm>
            <a:off x="2251588" y="1081548"/>
            <a:ext cx="351994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DASHBOARD</a:t>
            </a:r>
            <a:r>
              <a:rPr lang="en-IN" dirty="0"/>
              <a:t>:</a:t>
            </a:r>
          </a:p>
        </p:txBody>
      </p:sp>
    </p:spTree>
    <p:extLst>
      <p:ext uri="{BB962C8B-B14F-4D97-AF65-F5344CB8AC3E}">
        <p14:creationId xmlns:p14="http://schemas.microsoft.com/office/powerpoint/2010/main" val="999467787"/>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141</TotalTime>
  <Words>947</Words>
  <Application>Microsoft Office PowerPoint</Application>
  <PresentationFormat>Widescreen</PresentationFormat>
  <Paragraphs>98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Georgia</vt:lpstr>
      <vt:lpstr>Times New Roman</vt:lpstr>
      <vt:lpstr>Trebuchet MS</vt:lpstr>
      <vt:lpstr>Wingdings</vt:lpstr>
      <vt:lpstr>Slipstream</vt:lpstr>
      <vt:lpstr>                        Visvesvaraya Technological University, Belagavi, Karnataka Jawaharlal Nehru New College of Engineering, Shivamogga - 577204 Department of Computer Science &amp; Engineering                                      A DBMS MINI- PROJECT                                                      ON                     “SCHOOL DATABASE MANAGEMENT”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Belagavi, Karnataka Jawaharlal Nehru New College of Engineering, Shivamogga - 577204 Department of Computer Science &amp; Engineering  A DBMS MINI- PROJECT REPORT  ON   “---------------”</dc:title>
  <dc:creator>Microsoft account</dc:creator>
  <cp:lastModifiedBy>cschandana2002@gmail.com</cp:lastModifiedBy>
  <cp:revision>80</cp:revision>
  <dcterms:created xsi:type="dcterms:W3CDTF">2023-01-18T06:56:31Z</dcterms:created>
  <dcterms:modified xsi:type="dcterms:W3CDTF">2023-01-29T14:03:29Z</dcterms:modified>
</cp:coreProperties>
</file>