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08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42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1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69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4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99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32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01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ACA97-BA33-4732-89E3-19CAE136301C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3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Entity/Relationship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789040"/>
            <a:ext cx="2590800" cy="249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4" y="3789040"/>
            <a:ext cx="25908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entity in a relationship can participate in zero, one, or more than one instances of that relationship</a:t>
            </a:r>
          </a:p>
          <a:p>
            <a:r>
              <a:rPr lang="en-US" dirty="0"/>
              <a:t>This leads to 3 types of relationship… 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 to one (1:1)</a:t>
            </a:r>
          </a:p>
          <a:p>
            <a:pPr lvl="1"/>
            <a:r>
              <a:rPr lang="en-US" dirty="0"/>
              <a:t>Each lecturer has a phone number</a:t>
            </a:r>
          </a:p>
          <a:p>
            <a:r>
              <a:rPr lang="en-US" dirty="0"/>
              <a:t>One to many (1:M)</a:t>
            </a:r>
          </a:p>
          <a:p>
            <a:pPr lvl="1"/>
            <a:r>
              <a:rPr lang="en-US" dirty="0"/>
              <a:t>A lecturer may tutor many students, but each student has just one tutor</a:t>
            </a:r>
          </a:p>
          <a:p>
            <a:r>
              <a:rPr lang="en-US" dirty="0"/>
              <a:t>Many to many (M:M)</a:t>
            </a:r>
          </a:p>
          <a:p>
            <a:pPr lvl="1"/>
            <a:r>
              <a:rPr lang="en-US" dirty="0"/>
              <a:t>Each student takes several modules, and each module is taken by several students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18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Diagramming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Relationships are links between two entities</a:t>
            </a:r>
          </a:p>
          <a:p>
            <a:r>
              <a:rPr lang="en-US" dirty="0"/>
              <a:t>The name is given in a diamond box</a:t>
            </a:r>
          </a:p>
          <a:p>
            <a:r>
              <a:rPr lang="en-US" dirty="0"/>
              <a:t>The ends of the link show cardinality</a:t>
            </a:r>
          </a:p>
          <a:p>
            <a:endParaRPr lang="en-GB" dirty="0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1365920" y="532216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2051720" y="4941168"/>
            <a:ext cx="762000" cy="7620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2813720" y="532216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4" name="Arc 25"/>
          <p:cNvSpPr>
            <a:spLocks/>
          </p:cNvSpPr>
          <p:nvPr/>
        </p:nvSpPr>
        <p:spPr bwMode="auto">
          <a:xfrm flipH="1">
            <a:off x="3347120" y="5169768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3499520" y="5093568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GB" altLang="en-US" sz="2000">
                <a:solidFill>
                  <a:schemeClr val="tx1"/>
                </a:solidFill>
                <a:latin typeface="Arial" pitchFamily="34" charset="0"/>
              </a:rPr>
              <a:t>Many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680120" y="5093568"/>
            <a:ext cx="66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/>
            <a:r>
              <a:rPr lang="en-GB" altLang="en-US" sz="2000">
                <a:solidFill>
                  <a:schemeClr val="tx1"/>
                </a:solidFill>
                <a:latin typeface="Arial" pitchFamily="34" charset="0"/>
              </a:rPr>
              <a:t>One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6876473" y="3238500"/>
            <a:ext cx="1219200" cy="609600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pitchFamily="34" charset="0"/>
              </a:rPr>
              <a:t>Student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895273" y="1866900"/>
            <a:ext cx="1219200" cy="609600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pitchFamily="34" charset="0"/>
              </a:rPr>
              <a:t>Lecturer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4895273" y="4610100"/>
            <a:ext cx="1219200" cy="609600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pitchFamily="34" charset="0"/>
              </a:rPr>
              <a:t>Module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895273" y="3162300"/>
            <a:ext cx="1219200" cy="7620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tx1"/>
                </a:solidFill>
                <a:latin typeface="Arial" pitchFamily="34" charset="0"/>
              </a:rPr>
              <a:t>Tutors</a:t>
            </a: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6876473" y="4533900"/>
            <a:ext cx="1219200" cy="7620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tx1"/>
                </a:solidFill>
                <a:latin typeface="Arial" pitchFamily="34" charset="0"/>
              </a:rPr>
              <a:t>Studies</a:t>
            </a:r>
          </a:p>
        </p:txBody>
      </p:sp>
      <p:cxnSp>
        <p:nvCxnSpPr>
          <p:cNvPr id="22" name="AutoShape 9"/>
          <p:cNvCxnSpPr>
            <a:cxnSpLocks noChangeShapeType="1"/>
            <a:stCxn id="18" idx="2"/>
            <a:endCxn id="20" idx="0"/>
          </p:cNvCxnSpPr>
          <p:nvPr/>
        </p:nvCxnSpPr>
        <p:spPr bwMode="auto">
          <a:xfrm>
            <a:off x="5504873" y="2476500"/>
            <a:ext cx="0" cy="676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0"/>
          <p:cNvCxnSpPr>
            <a:cxnSpLocks noChangeShapeType="1"/>
            <a:stCxn id="20" idx="3"/>
            <a:endCxn id="17" idx="1"/>
          </p:cNvCxnSpPr>
          <p:nvPr/>
        </p:nvCxnSpPr>
        <p:spPr bwMode="auto">
          <a:xfrm>
            <a:off x="6123998" y="3543300"/>
            <a:ext cx="752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11"/>
          <p:cNvCxnSpPr>
            <a:cxnSpLocks noChangeShapeType="1"/>
            <a:stCxn id="17" idx="2"/>
            <a:endCxn id="21" idx="0"/>
          </p:cNvCxnSpPr>
          <p:nvPr/>
        </p:nvCxnSpPr>
        <p:spPr bwMode="auto">
          <a:xfrm>
            <a:off x="7486073" y="3848100"/>
            <a:ext cx="0" cy="676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12"/>
          <p:cNvCxnSpPr>
            <a:cxnSpLocks noChangeShapeType="1"/>
            <a:stCxn id="19" idx="3"/>
            <a:endCxn id="21" idx="1"/>
          </p:cNvCxnSpPr>
          <p:nvPr/>
        </p:nvCxnSpPr>
        <p:spPr bwMode="auto">
          <a:xfrm>
            <a:off x="6114473" y="4914900"/>
            <a:ext cx="752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Arc 13"/>
          <p:cNvSpPr>
            <a:spLocks/>
          </p:cNvSpPr>
          <p:nvPr/>
        </p:nvSpPr>
        <p:spPr bwMode="auto">
          <a:xfrm>
            <a:off x="6114473" y="4762500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7" name="Arc 14"/>
          <p:cNvSpPr>
            <a:spLocks/>
          </p:cNvSpPr>
          <p:nvPr/>
        </p:nvSpPr>
        <p:spPr bwMode="auto">
          <a:xfrm flipH="1">
            <a:off x="6724073" y="3390900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8" name="Arc 15"/>
          <p:cNvSpPr>
            <a:spLocks/>
          </p:cNvSpPr>
          <p:nvPr/>
        </p:nvSpPr>
        <p:spPr bwMode="auto">
          <a:xfrm rot="5400000">
            <a:off x="7407492" y="3774281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028873" y="1943100"/>
            <a:ext cx="914400" cy="381000"/>
          </a:xfrm>
          <a:prstGeom prst="ellipse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pitchFamily="34" charset="0"/>
              </a:rPr>
              <a:t>ID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562273" y="2476500"/>
            <a:ext cx="914400" cy="381000"/>
          </a:xfrm>
          <a:prstGeom prst="ellipse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pitchFamily="34" charset="0"/>
              </a:rPr>
              <a:t>Course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495473" y="2476500"/>
            <a:ext cx="914400" cy="381000"/>
          </a:xfrm>
          <a:prstGeom prst="ellipse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pitchFamily="34" charset="0"/>
              </a:rPr>
              <a:t>Name</a:t>
            </a:r>
          </a:p>
        </p:txBody>
      </p:sp>
      <p:cxnSp>
        <p:nvCxnSpPr>
          <p:cNvPr id="32" name="AutoShape 19"/>
          <p:cNvCxnSpPr>
            <a:cxnSpLocks noChangeShapeType="1"/>
            <a:stCxn id="17" idx="0"/>
            <a:endCxn id="30" idx="4"/>
          </p:cNvCxnSpPr>
          <p:nvPr/>
        </p:nvCxnSpPr>
        <p:spPr bwMode="auto">
          <a:xfrm flipV="1">
            <a:off x="7486073" y="2857500"/>
            <a:ext cx="533400" cy="38100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20"/>
          <p:cNvCxnSpPr>
            <a:cxnSpLocks noChangeShapeType="1"/>
            <a:stCxn id="17" idx="0"/>
            <a:endCxn id="29" idx="4"/>
          </p:cNvCxnSpPr>
          <p:nvPr/>
        </p:nvCxnSpPr>
        <p:spPr bwMode="auto">
          <a:xfrm flipV="1">
            <a:off x="7486073" y="2324100"/>
            <a:ext cx="0" cy="91440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21"/>
          <p:cNvCxnSpPr>
            <a:cxnSpLocks noChangeShapeType="1"/>
            <a:stCxn id="17" idx="0"/>
            <a:endCxn id="31" idx="4"/>
          </p:cNvCxnSpPr>
          <p:nvPr/>
        </p:nvCxnSpPr>
        <p:spPr bwMode="auto">
          <a:xfrm flipH="1" flipV="1">
            <a:off x="6952673" y="2857500"/>
            <a:ext cx="533400" cy="38100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1785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Making E/R Models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To make an E/R model you need to identify</a:t>
            </a:r>
          </a:p>
          <a:p>
            <a:pPr lvl="1"/>
            <a:r>
              <a:rPr lang="en-GB" altLang="en-US" dirty="0"/>
              <a:t>Entities</a:t>
            </a:r>
          </a:p>
          <a:p>
            <a:pPr lvl="1"/>
            <a:r>
              <a:rPr lang="en-GB" altLang="en-US" dirty="0"/>
              <a:t>Attributes</a:t>
            </a:r>
          </a:p>
          <a:p>
            <a:pPr lvl="1"/>
            <a:r>
              <a:rPr lang="en-GB" altLang="en-US" dirty="0"/>
              <a:t>Relationships</a:t>
            </a:r>
          </a:p>
          <a:p>
            <a:pPr lvl="1"/>
            <a:r>
              <a:rPr lang="en-GB" altLang="en-US" dirty="0"/>
              <a:t>Cardinality ratios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General guidelines</a:t>
            </a:r>
          </a:p>
          <a:p>
            <a:pPr lvl="1"/>
            <a:r>
              <a:rPr lang="en-GB" altLang="en-US" dirty="0"/>
              <a:t>Since entities are things or objects they are often nouns in the description</a:t>
            </a:r>
          </a:p>
          <a:p>
            <a:pPr lvl="1"/>
            <a:r>
              <a:rPr lang="en-GB" altLang="en-US" dirty="0"/>
              <a:t>Attributes are facts or properties, and so are often nouns also</a:t>
            </a:r>
          </a:p>
          <a:p>
            <a:pPr lvl="1"/>
            <a:r>
              <a:rPr lang="en-GB" altLang="en-US" dirty="0"/>
              <a:t>Verbs often describe relationships between entities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2354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sz="2400" dirty="0"/>
              <a:t>A university consists of a number of departments. 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Each department offers several courses. 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A number of modules make up each course. 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Students enrol on a particular course and take modules towards the completion of that course. 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Each module is taught by a lecturer from the appropriate department, and each lecturer teaches a group of students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0978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Entities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sz="2400" dirty="0"/>
              <a:t>A university consists of a number of </a:t>
            </a:r>
            <a:r>
              <a:rPr lang="en-GB" altLang="en-US" sz="2400" b="1" dirty="0">
                <a:solidFill>
                  <a:schemeClr val="accent1"/>
                </a:solidFill>
              </a:rPr>
              <a:t>departments</a:t>
            </a:r>
            <a:r>
              <a:rPr lang="en-GB" alt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Each department offers several </a:t>
            </a:r>
            <a:r>
              <a:rPr lang="en-GB" altLang="en-US" sz="2400" b="1" dirty="0">
                <a:solidFill>
                  <a:schemeClr val="accent1"/>
                </a:solidFill>
              </a:rPr>
              <a:t>courses</a:t>
            </a:r>
            <a:r>
              <a:rPr lang="en-GB" altLang="en-US" sz="2400" dirty="0">
                <a:solidFill>
                  <a:schemeClr val="accent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A number of </a:t>
            </a:r>
            <a:r>
              <a:rPr lang="en-GB" altLang="en-US" sz="2400" b="1" dirty="0">
                <a:solidFill>
                  <a:schemeClr val="accent1"/>
                </a:solidFill>
              </a:rPr>
              <a:t>modules</a:t>
            </a:r>
            <a:r>
              <a:rPr lang="en-GB" altLang="en-US" sz="2400" dirty="0"/>
              <a:t> make up each course. </a:t>
            </a:r>
          </a:p>
          <a:p>
            <a:pPr>
              <a:lnSpc>
                <a:spcPct val="150000"/>
              </a:lnSpc>
            </a:pPr>
            <a:r>
              <a:rPr lang="en-GB" altLang="en-US" sz="2400" b="1" dirty="0">
                <a:solidFill>
                  <a:schemeClr val="accent1"/>
                </a:solidFill>
              </a:rPr>
              <a:t>Students</a:t>
            </a:r>
            <a:r>
              <a:rPr lang="en-GB" altLang="en-US" sz="2400" dirty="0"/>
              <a:t> enrol in a particular course and take modules towards the completion of that course. 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Each module is taught by a </a:t>
            </a:r>
            <a:r>
              <a:rPr lang="en-GB" altLang="en-US" sz="2400" b="1" dirty="0">
                <a:solidFill>
                  <a:schemeClr val="accent1"/>
                </a:solidFill>
              </a:rPr>
              <a:t>lecturer</a:t>
            </a:r>
            <a:r>
              <a:rPr lang="en-GB" altLang="en-US" sz="2400" dirty="0"/>
              <a:t> from the appropriate department, and each lecturer teaches a group of students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085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Relationships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sz="2400" dirty="0"/>
              <a:t>A university consists of a number of department. 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Each department </a:t>
            </a:r>
            <a:r>
              <a:rPr lang="en-GB" altLang="en-US" sz="2400" b="1" dirty="0">
                <a:solidFill>
                  <a:srgbClr val="FF0000"/>
                </a:solidFill>
              </a:rPr>
              <a:t>offers</a:t>
            </a:r>
            <a:r>
              <a:rPr lang="en-GB" altLang="en-US" sz="2400" dirty="0">
                <a:solidFill>
                  <a:srgbClr val="FF0000"/>
                </a:solidFill>
              </a:rPr>
              <a:t> </a:t>
            </a:r>
            <a:r>
              <a:rPr lang="en-GB" altLang="en-US" sz="2400" dirty="0"/>
              <a:t>several courses. 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A number of modules </a:t>
            </a:r>
            <a:r>
              <a:rPr lang="en-GB" altLang="en-US" sz="2400" b="1" dirty="0">
                <a:solidFill>
                  <a:srgbClr val="FF0000"/>
                </a:solidFill>
              </a:rPr>
              <a:t>make up</a:t>
            </a:r>
            <a:r>
              <a:rPr lang="en-GB" altLang="en-US" sz="2400" dirty="0"/>
              <a:t> each course. 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Students </a:t>
            </a:r>
            <a:r>
              <a:rPr lang="en-GB" altLang="en-US" sz="2400" b="1" dirty="0">
                <a:solidFill>
                  <a:srgbClr val="FF0000"/>
                </a:solidFill>
              </a:rPr>
              <a:t>enrol in</a:t>
            </a:r>
            <a:r>
              <a:rPr lang="en-GB" altLang="en-US" sz="2400" dirty="0">
                <a:solidFill>
                  <a:srgbClr val="FF0000"/>
                </a:solidFill>
              </a:rPr>
              <a:t> </a:t>
            </a:r>
            <a:r>
              <a:rPr lang="en-GB" altLang="en-US" sz="2400" dirty="0"/>
              <a:t>a particular course and </a:t>
            </a:r>
            <a:r>
              <a:rPr lang="en-GB" altLang="en-US" sz="2400" b="1" dirty="0">
                <a:solidFill>
                  <a:srgbClr val="FF0000"/>
                </a:solidFill>
              </a:rPr>
              <a:t>take</a:t>
            </a:r>
            <a:r>
              <a:rPr lang="en-GB" altLang="en-US" sz="2400" dirty="0"/>
              <a:t> modules towards the completion of that course. </a:t>
            </a:r>
          </a:p>
          <a:p>
            <a:pPr>
              <a:lnSpc>
                <a:spcPct val="150000"/>
              </a:lnSpc>
            </a:pPr>
            <a:r>
              <a:rPr lang="en-GB" altLang="en-US" sz="2400" dirty="0"/>
              <a:t>Each module is </a:t>
            </a:r>
            <a:r>
              <a:rPr lang="en-GB" altLang="en-US" sz="2400" b="1" dirty="0">
                <a:solidFill>
                  <a:srgbClr val="FF0000"/>
                </a:solidFill>
              </a:rPr>
              <a:t>taught by</a:t>
            </a:r>
            <a:r>
              <a:rPr lang="en-GB" altLang="en-US" sz="2400" dirty="0">
                <a:solidFill>
                  <a:srgbClr val="FF0000"/>
                </a:solidFill>
              </a:rPr>
              <a:t> </a:t>
            </a:r>
            <a:r>
              <a:rPr lang="en-GB" altLang="en-US" sz="2400" dirty="0"/>
              <a:t>a lecturer </a:t>
            </a:r>
            <a:r>
              <a:rPr lang="en-GB" altLang="en-US" sz="2400" b="1" dirty="0">
                <a:solidFill>
                  <a:srgbClr val="FF0000"/>
                </a:solidFill>
              </a:rPr>
              <a:t>from the</a:t>
            </a:r>
            <a:r>
              <a:rPr lang="en-GB" altLang="en-US" sz="2400" dirty="0">
                <a:solidFill>
                  <a:srgbClr val="FF0000"/>
                </a:solidFill>
              </a:rPr>
              <a:t> </a:t>
            </a:r>
            <a:r>
              <a:rPr lang="en-GB" altLang="en-US" sz="2400" dirty="0"/>
              <a:t>appropriate department, and each lecturer </a:t>
            </a:r>
            <a:r>
              <a:rPr lang="en-GB" altLang="en-US" sz="2400" b="1" dirty="0">
                <a:solidFill>
                  <a:srgbClr val="FF0000"/>
                </a:solidFill>
              </a:rPr>
              <a:t>teaches</a:t>
            </a:r>
            <a:r>
              <a:rPr lang="en-GB" altLang="en-US" sz="2400" dirty="0">
                <a:solidFill>
                  <a:srgbClr val="FF0000"/>
                </a:solidFill>
              </a:rPr>
              <a:t> </a:t>
            </a:r>
            <a:r>
              <a:rPr lang="en-GB" altLang="en-US" sz="2400" dirty="0"/>
              <a:t>a group of students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3780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E/R Diagram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36576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Module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048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Course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3581400" y="23622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dirty="0">
                <a:solidFill>
                  <a:schemeClr val="tx1"/>
                </a:solidFill>
                <a:latin typeface="Arial" charset="0"/>
              </a:rPr>
              <a:t>Department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3657600" y="5257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Student</a:t>
            </a: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7010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Lecturer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09600" y="1828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Entities: Department, Course, Module, Lecturer, Student</a:t>
            </a:r>
          </a:p>
        </p:txBody>
      </p:sp>
    </p:spTree>
    <p:extLst>
      <p:ext uri="{BB962C8B-B14F-4D97-AF65-F5344CB8AC3E}">
        <p14:creationId xmlns:p14="http://schemas.microsoft.com/office/powerpoint/2010/main" val="348919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E/R Diagram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36576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Module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3048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Course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3581400" y="23622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dirty="0">
                <a:solidFill>
                  <a:schemeClr val="tx1"/>
                </a:solidFill>
                <a:latin typeface="Arial" charset="0"/>
              </a:rPr>
              <a:t>Department</a:t>
            </a: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3657600" y="5257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Student</a:t>
            </a: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7010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Lecturer</a:t>
            </a: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609600" y="22860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Offers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5609" name="AutoShape 9"/>
          <p:cNvCxnSpPr>
            <a:cxnSpLocks noChangeShapeType="1"/>
            <a:stCxn id="25605" idx="1"/>
            <a:endCxn id="25608" idx="3"/>
          </p:cNvCxnSpPr>
          <p:nvPr/>
        </p:nvCxnSpPr>
        <p:spPr bwMode="auto">
          <a:xfrm flipH="1">
            <a:off x="1762125" y="2628900"/>
            <a:ext cx="1809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0" name="AutoShape 10"/>
          <p:cNvCxnSpPr>
            <a:cxnSpLocks noChangeShapeType="1"/>
            <a:stCxn id="25608" idx="2"/>
            <a:endCxn id="25604" idx="0"/>
          </p:cNvCxnSpPr>
          <p:nvPr/>
        </p:nvCxnSpPr>
        <p:spPr bwMode="auto">
          <a:xfrm>
            <a:off x="1181100" y="29813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1" name="Arc 11"/>
          <p:cNvSpPr>
            <a:spLocks/>
          </p:cNvSpPr>
          <p:nvPr/>
        </p:nvSpPr>
        <p:spPr bwMode="auto">
          <a:xfrm rot="16200000" flipV="1">
            <a:off x="1102519" y="32408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609600" y="1828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Each </a:t>
            </a:r>
            <a:r>
              <a:rPr lang="en-GB" altLang="en-US" dirty="0">
                <a:latin typeface="Arial" charset="0"/>
              </a:rPr>
              <a:t>Department</a:t>
            </a: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offers </a:t>
            </a: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several courses</a:t>
            </a:r>
          </a:p>
        </p:txBody>
      </p:sp>
    </p:spTree>
    <p:extLst>
      <p:ext uri="{BB962C8B-B14F-4D97-AF65-F5344CB8AC3E}">
        <p14:creationId xmlns:p14="http://schemas.microsoft.com/office/powerpoint/2010/main" val="3602629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E/R Diagram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36576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Module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3048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Course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3581400" y="23622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dirty="0">
                <a:solidFill>
                  <a:schemeClr val="folHlink"/>
                </a:solidFill>
                <a:latin typeface="Arial" charset="0"/>
              </a:rPr>
              <a:t>Department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3657600" y="5257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Student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7010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Lecturer</a:t>
            </a: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2286000" y="33528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Includes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609600" y="22860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Offers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cxnSp>
        <p:nvCxnSpPr>
          <p:cNvPr id="26634" name="AutoShape 10"/>
          <p:cNvCxnSpPr>
            <a:cxnSpLocks noChangeShapeType="1"/>
            <a:stCxn id="26628" idx="3"/>
            <a:endCxn id="26632" idx="1"/>
          </p:cNvCxnSpPr>
          <p:nvPr/>
        </p:nvCxnSpPr>
        <p:spPr bwMode="auto">
          <a:xfrm>
            <a:off x="20669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5" name="AutoShape 11"/>
          <p:cNvCxnSpPr>
            <a:cxnSpLocks noChangeShapeType="1"/>
            <a:stCxn id="26632" idx="3"/>
            <a:endCxn id="26627" idx="1"/>
          </p:cNvCxnSpPr>
          <p:nvPr/>
        </p:nvCxnSpPr>
        <p:spPr bwMode="auto">
          <a:xfrm>
            <a:off x="34385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6" name="AutoShape 12"/>
          <p:cNvCxnSpPr>
            <a:cxnSpLocks noChangeShapeType="1"/>
            <a:stCxn id="26629" idx="1"/>
            <a:endCxn id="26633" idx="3"/>
          </p:cNvCxnSpPr>
          <p:nvPr/>
        </p:nvCxnSpPr>
        <p:spPr bwMode="auto">
          <a:xfrm flipH="1">
            <a:off x="1762125" y="2628900"/>
            <a:ext cx="18097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AutoShape 13"/>
          <p:cNvCxnSpPr>
            <a:cxnSpLocks noChangeShapeType="1"/>
            <a:stCxn id="26633" idx="2"/>
            <a:endCxn id="26628" idx="0"/>
          </p:cNvCxnSpPr>
          <p:nvPr/>
        </p:nvCxnSpPr>
        <p:spPr bwMode="auto">
          <a:xfrm>
            <a:off x="1181100" y="2981325"/>
            <a:ext cx="0" cy="4381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8" name="Arc 14"/>
          <p:cNvSpPr>
            <a:spLocks/>
          </p:cNvSpPr>
          <p:nvPr/>
        </p:nvSpPr>
        <p:spPr bwMode="auto">
          <a:xfrm flipH="1">
            <a:off x="35052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9" name="Arc 15"/>
          <p:cNvSpPr>
            <a:spLocks/>
          </p:cNvSpPr>
          <p:nvPr/>
        </p:nvSpPr>
        <p:spPr bwMode="auto">
          <a:xfrm rot="16200000" flipV="1">
            <a:off x="1102519" y="32408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0" name="Arc 16"/>
          <p:cNvSpPr>
            <a:spLocks/>
          </p:cNvSpPr>
          <p:nvPr/>
        </p:nvSpPr>
        <p:spPr bwMode="auto">
          <a:xfrm>
            <a:off x="20574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09600" y="1828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A number of modules 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make up </a:t>
            </a: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each courses</a:t>
            </a:r>
          </a:p>
        </p:txBody>
      </p:sp>
    </p:spTree>
    <p:extLst>
      <p:ext uri="{BB962C8B-B14F-4D97-AF65-F5344CB8AC3E}">
        <p14:creationId xmlns:p14="http://schemas.microsoft.com/office/powerpoint/2010/main" val="132260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E/R Diagram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36576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Module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3048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Course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3581400" y="23622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dirty="0">
                <a:solidFill>
                  <a:schemeClr val="folHlink"/>
                </a:solidFill>
                <a:latin typeface="Arial" charset="0"/>
              </a:rPr>
              <a:t>Department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3657600" y="5257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Student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7010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Lecturer</a:t>
            </a: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2286000" y="33528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Includes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609600" y="22860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Offers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609600" y="51816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Enrols In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7659" name="AutoShape 11"/>
          <p:cNvCxnSpPr>
            <a:cxnSpLocks noChangeShapeType="1"/>
            <a:stCxn id="27652" idx="3"/>
            <a:endCxn id="27656" idx="1"/>
          </p:cNvCxnSpPr>
          <p:nvPr/>
        </p:nvCxnSpPr>
        <p:spPr bwMode="auto">
          <a:xfrm>
            <a:off x="20669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0" name="AutoShape 12"/>
          <p:cNvCxnSpPr>
            <a:cxnSpLocks noChangeShapeType="1"/>
            <a:stCxn id="27656" idx="3"/>
            <a:endCxn id="27651" idx="1"/>
          </p:cNvCxnSpPr>
          <p:nvPr/>
        </p:nvCxnSpPr>
        <p:spPr bwMode="auto">
          <a:xfrm>
            <a:off x="34385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1" name="AutoShape 13"/>
          <p:cNvCxnSpPr>
            <a:cxnSpLocks noChangeShapeType="1"/>
            <a:stCxn id="27653" idx="1"/>
            <a:endCxn id="27657" idx="3"/>
          </p:cNvCxnSpPr>
          <p:nvPr/>
        </p:nvCxnSpPr>
        <p:spPr bwMode="auto">
          <a:xfrm flipH="1">
            <a:off x="1762125" y="2628900"/>
            <a:ext cx="18097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2" name="AutoShape 14"/>
          <p:cNvCxnSpPr>
            <a:cxnSpLocks noChangeShapeType="1"/>
            <a:stCxn id="27657" idx="2"/>
            <a:endCxn id="27652" idx="0"/>
          </p:cNvCxnSpPr>
          <p:nvPr/>
        </p:nvCxnSpPr>
        <p:spPr bwMode="auto">
          <a:xfrm>
            <a:off x="1181100" y="2981325"/>
            <a:ext cx="0" cy="4381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3" name="AutoShape 15"/>
          <p:cNvCxnSpPr>
            <a:cxnSpLocks noChangeShapeType="1"/>
            <a:stCxn id="27652" idx="2"/>
            <a:endCxn id="27658" idx="0"/>
          </p:cNvCxnSpPr>
          <p:nvPr/>
        </p:nvCxnSpPr>
        <p:spPr bwMode="auto">
          <a:xfrm>
            <a:off x="1181100" y="3971925"/>
            <a:ext cx="0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4" name="AutoShape 16"/>
          <p:cNvCxnSpPr>
            <a:cxnSpLocks noChangeShapeType="1"/>
            <a:stCxn id="27658" idx="3"/>
            <a:endCxn id="27654" idx="1"/>
          </p:cNvCxnSpPr>
          <p:nvPr/>
        </p:nvCxnSpPr>
        <p:spPr bwMode="auto">
          <a:xfrm>
            <a:off x="1762125" y="5524500"/>
            <a:ext cx="1885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5" name="Arc 17"/>
          <p:cNvSpPr>
            <a:spLocks/>
          </p:cNvSpPr>
          <p:nvPr/>
        </p:nvSpPr>
        <p:spPr bwMode="auto">
          <a:xfrm flipH="1">
            <a:off x="3505200" y="54102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6" name="Arc 18"/>
          <p:cNvSpPr>
            <a:spLocks/>
          </p:cNvSpPr>
          <p:nvPr/>
        </p:nvSpPr>
        <p:spPr bwMode="auto">
          <a:xfrm flipH="1">
            <a:off x="35052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7" name="Arc 19"/>
          <p:cNvSpPr>
            <a:spLocks/>
          </p:cNvSpPr>
          <p:nvPr/>
        </p:nvSpPr>
        <p:spPr bwMode="auto">
          <a:xfrm rot="16200000" flipV="1">
            <a:off x="1102519" y="32408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8" name="Arc 20"/>
          <p:cNvSpPr>
            <a:spLocks/>
          </p:cNvSpPr>
          <p:nvPr/>
        </p:nvSpPr>
        <p:spPr bwMode="auto">
          <a:xfrm>
            <a:off x="20574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609600" y="1828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Students 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enrol in </a:t>
            </a: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a particular course</a:t>
            </a:r>
          </a:p>
        </p:txBody>
      </p:sp>
    </p:spTree>
    <p:extLst>
      <p:ext uri="{BB962C8B-B14F-4D97-AF65-F5344CB8AC3E}">
        <p14:creationId xmlns:p14="http://schemas.microsoft.com/office/powerpoint/2010/main" val="210319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Before we create a database, we need to design one</a:t>
            </a:r>
          </a:p>
          <a:p>
            <a:r>
              <a:rPr lang="en-GB" dirty="0"/>
              <a:t>Conceptual Design</a:t>
            </a:r>
          </a:p>
          <a:p>
            <a:pPr lvl="1"/>
            <a:r>
              <a:rPr lang="en-GB" dirty="0"/>
              <a:t>Build a model of the database independent of DBMS</a:t>
            </a:r>
          </a:p>
          <a:p>
            <a:r>
              <a:rPr lang="en-GB" dirty="0"/>
              <a:t>Logical Design</a:t>
            </a:r>
          </a:p>
          <a:p>
            <a:pPr lvl="1"/>
            <a:r>
              <a:rPr lang="en-GB" dirty="0"/>
              <a:t>Create the database in the DBMS</a:t>
            </a:r>
          </a:p>
          <a:p>
            <a:r>
              <a:rPr lang="en-GB" dirty="0"/>
              <a:t>Physical Design</a:t>
            </a:r>
          </a:p>
          <a:p>
            <a:pPr lvl="1"/>
            <a:r>
              <a:rPr lang="en-GB" dirty="0"/>
              <a:t>How the database is stored</a:t>
            </a:r>
          </a:p>
        </p:txBody>
      </p:sp>
    </p:spTree>
    <p:extLst>
      <p:ext uri="{BB962C8B-B14F-4D97-AF65-F5344CB8AC3E}">
        <p14:creationId xmlns:p14="http://schemas.microsoft.com/office/powerpoint/2010/main" val="157405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E/R Diagram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36576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Module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048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Course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3581400" y="23622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dirty="0">
                <a:solidFill>
                  <a:schemeClr val="folHlink"/>
                </a:solidFill>
                <a:latin typeface="Arial" charset="0"/>
              </a:rPr>
              <a:t>Department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3657600" y="5257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Student</a:t>
            </a: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7010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Lecturer</a:t>
            </a: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2286000" y="33528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Includes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609600" y="22860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Offers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609600" y="51816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Enrols In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3962400" y="42672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Takes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8684" name="AutoShape 12"/>
          <p:cNvCxnSpPr>
            <a:cxnSpLocks noChangeShapeType="1"/>
            <a:stCxn id="28676" idx="3"/>
            <a:endCxn id="28680" idx="1"/>
          </p:cNvCxnSpPr>
          <p:nvPr/>
        </p:nvCxnSpPr>
        <p:spPr bwMode="auto">
          <a:xfrm>
            <a:off x="20669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5" name="AutoShape 13"/>
          <p:cNvCxnSpPr>
            <a:cxnSpLocks noChangeShapeType="1"/>
            <a:stCxn id="28680" idx="3"/>
            <a:endCxn id="28675" idx="1"/>
          </p:cNvCxnSpPr>
          <p:nvPr/>
        </p:nvCxnSpPr>
        <p:spPr bwMode="auto">
          <a:xfrm>
            <a:off x="34385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6" name="AutoShape 14"/>
          <p:cNvCxnSpPr>
            <a:cxnSpLocks noChangeShapeType="1"/>
            <a:stCxn id="28677" idx="1"/>
            <a:endCxn id="28681" idx="3"/>
          </p:cNvCxnSpPr>
          <p:nvPr/>
        </p:nvCxnSpPr>
        <p:spPr bwMode="auto">
          <a:xfrm flipH="1">
            <a:off x="1762125" y="2628900"/>
            <a:ext cx="18097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7" name="AutoShape 15"/>
          <p:cNvCxnSpPr>
            <a:cxnSpLocks noChangeShapeType="1"/>
            <a:stCxn id="28681" idx="2"/>
            <a:endCxn id="28676" idx="0"/>
          </p:cNvCxnSpPr>
          <p:nvPr/>
        </p:nvCxnSpPr>
        <p:spPr bwMode="auto">
          <a:xfrm>
            <a:off x="1181100" y="2981325"/>
            <a:ext cx="0" cy="4381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8" name="AutoShape 16"/>
          <p:cNvCxnSpPr>
            <a:cxnSpLocks noChangeShapeType="1"/>
            <a:stCxn id="28676" idx="2"/>
            <a:endCxn id="28682" idx="0"/>
          </p:cNvCxnSpPr>
          <p:nvPr/>
        </p:nvCxnSpPr>
        <p:spPr bwMode="auto">
          <a:xfrm>
            <a:off x="1181100" y="3971925"/>
            <a:ext cx="0" cy="12001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9" name="AutoShape 17"/>
          <p:cNvCxnSpPr>
            <a:cxnSpLocks noChangeShapeType="1"/>
            <a:stCxn id="28682" idx="3"/>
            <a:endCxn id="28678" idx="1"/>
          </p:cNvCxnSpPr>
          <p:nvPr/>
        </p:nvCxnSpPr>
        <p:spPr bwMode="auto">
          <a:xfrm>
            <a:off x="1762125" y="5524500"/>
            <a:ext cx="18859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0" name="AutoShape 18"/>
          <p:cNvCxnSpPr>
            <a:cxnSpLocks noChangeShapeType="1"/>
            <a:stCxn id="28678" idx="0"/>
            <a:endCxn id="28683" idx="2"/>
          </p:cNvCxnSpPr>
          <p:nvPr/>
        </p:nvCxnSpPr>
        <p:spPr bwMode="auto">
          <a:xfrm flipV="1">
            <a:off x="4533900" y="4962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1" name="AutoShape 19"/>
          <p:cNvCxnSpPr>
            <a:cxnSpLocks noChangeShapeType="1"/>
            <a:stCxn id="28683" idx="0"/>
            <a:endCxn id="28675" idx="2"/>
          </p:cNvCxnSpPr>
          <p:nvPr/>
        </p:nvCxnSpPr>
        <p:spPr bwMode="auto">
          <a:xfrm flipV="1">
            <a:off x="4533900" y="39719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2" name="Arc 20"/>
          <p:cNvSpPr>
            <a:spLocks/>
          </p:cNvSpPr>
          <p:nvPr/>
        </p:nvSpPr>
        <p:spPr bwMode="auto">
          <a:xfrm flipH="1">
            <a:off x="3505200" y="54102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3" name="Arc 21"/>
          <p:cNvSpPr>
            <a:spLocks/>
          </p:cNvSpPr>
          <p:nvPr/>
        </p:nvSpPr>
        <p:spPr bwMode="auto">
          <a:xfrm rot="5400000">
            <a:off x="4455319" y="39266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4" name="Arc 22"/>
          <p:cNvSpPr>
            <a:spLocks/>
          </p:cNvSpPr>
          <p:nvPr/>
        </p:nvSpPr>
        <p:spPr bwMode="auto">
          <a:xfrm rot="16200000" flipV="1">
            <a:off x="4455319" y="50696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5" name="Arc 23"/>
          <p:cNvSpPr>
            <a:spLocks/>
          </p:cNvSpPr>
          <p:nvPr/>
        </p:nvSpPr>
        <p:spPr bwMode="auto">
          <a:xfrm flipH="1">
            <a:off x="35052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6" name="Arc 24"/>
          <p:cNvSpPr>
            <a:spLocks/>
          </p:cNvSpPr>
          <p:nvPr/>
        </p:nvSpPr>
        <p:spPr bwMode="auto">
          <a:xfrm rot="16200000" flipV="1">
            <a:off x="1102519" y="32408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7" name="Arc 25"/>
          <p:cNvSpPr>
            <a:spLocks/>
          </p:cNvSpPr>
          <p:nvPr/>
        </p:nvSpPr>
        <p:spPr bwMode="auto">
          <a:xfrm>
            <a:off x="20574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609600" y="1828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Students … 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take </a:t>
            </a: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1296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E/R Diagram</a:t>
            </a: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36576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Module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3048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Course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3581400" y="23622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dirty="0">
                <a:solidFill>
                  <a:schemeClr val="folHlink"/>
                </a:solidFill>
                <a:latin typeface="Arial" charset="0"/>
              </a:rPr>
              <a:t>Department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3657600" y="5257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Student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7010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Lecturer</a:t>
            </a: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2286000" y="33528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Includes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609600" y="22860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Offers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609600" y="51816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Enrols In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3962400" y="42672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Takes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5638800" y="33528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Teaches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9709" name="AutoShape 13"/>
          <p:cNvCxnSpPr>
            <a:cxnSpLocks noChangeShapeType="1"/>
            <a:stCxn id="29700" idx="3"/>
            <a:endCxn id="29704" idx="1"/>
          </p:cNvCxnSpPr>
          <p:nvPr/>
        </p:nvCxnSpPr>
        <p:spPr bwMode="auto">
          <a:xfrm>
            <a:off x="20669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0" name="AutoShape 14"/>
          <p:cNvCxnSpPr>
            <a:cxnSpLocks noChangeShapeType="1"/>
            <a:stCxn id="29704" idx="3"/>
            <a:endCxn id="29699" idx="1"/>
          </p:cNvCxnSpPr>
          <p:nvPr/>
        </p:nvCxnSpPr>
        <p:spPr bwMode="auto">
          <a:xfrm>
            <a:off x="34385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1" name="AutoShape 15"/>
          <p:cNvCxnSpPr>
            <a:cxnSpLocks noChangeShapeType="1"/>
            <a:stCxn id="29699" idx="3"/>
            <a:endCxn id="29708" idx="1"/>
          </p:cNvCxnSpPr>
          <p:nvPr/>
        </p:nvCxnSpPr>
        <p:spPr bwMode="auto">
          <a:xfrm>
            <a:off x="54197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2" name="AutoShape 16"/>
          <p:cNvCxnSpPr>
            <a:cxnSpLocks noChangeShapeType="1"/>
            <a:stCxn id="29708" idx="3"/>
            <a:endCxn id="29703" idx="1"/>
          </p:cNvCxnSpPr>
          <p:nvPr/>
        </p:nvCxnSpPr>
        <p:spPr bwMode="auto">
          <a:xfrm>
            <a:off x="67913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3" name="AutoShape 17"/>
          <p:cNvCxnSpPr>
            <a:cxnSpLocks noChangeShapeType="1"/>
            <a:stCxn id="29701" idx="1"/>
            <a:endCxn id="29705" idx="3"/>
          </p:cNvCxnSpPr>
          <p:nvPr/>
        </p:nvCxnSpPr>
        <p:spPr bwMode="auto">
          <a:xfrm flipH="1">
            <a:off x="1762125" y="2628900"/>
            <a:ext cx="18097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4" name="AutoShape 18"/>
          <p:cNvCxnSpPr>
            <a:cxnSpLocks noChangeShapeType="1"/>
            <a:stCxn id="29705" idx="2"/>
            <a:endCxn id="29700" idx="0"/>
          </p:cNvCxnSpPr>
          <p:nvPr/>
        </p:nvCxnSpPr>
        <p:spPr bwMode="auto">
          <a:xfrm>
            <a:off x="1181100" y="2981325"/>
            <a:ext cx="0" cy="4381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5" name="AutoShape 19"/>
          <p:cNvCxnSpPr>
            <a:cxnSpLocks noChangeShapeType="1"/>
            <a:stCxn id="29700" idx="2"/>
            <a:endCxn id="29706" idx="0"/>
          </p:cNvCxnSpPr>
          <p:nvPr/>
        </p:nvCxnSpPr>
        <p:spPr bwMode="auto">
          <a:xfrm>
            <a:off x="1181100" y="3971925"/>
            <a:ext cx="0" cy="12001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6" name="AutoShape 20"/>
          <p:cNvCxnSpPr>
            <a:cxnSpLocks noChangeShapeType="1"/>
            <a:stCxn id="29706" idx="3"/>
            <a:endCxn id="29702" idx="1"/>
          </p:cNvCxnSpPr>
          <p:nvPr/>
        </p:nvCxnSpPr>
        <p:spPr bwMode="auto">
          <a:xfrm>
            <a:off x="1762125" y="5524500"/>
            <a:ext cx="18859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7" name="AutoShape 21"/>
          <p:cNvCxnSpPr>
            <a:cxnSpLocks noChangeShapeType="1"/>
            <a:stCxn id="29702" idx="0"/>
            <a:endCxn id="29707" idx="2"/>
          </p:cNvCxnSpPr>
          <p:nvPr/>
        </p:nvCxnSpPr>
        <p:spPr bwMode="auto">
          <a:xfrm flipV="1">
            <a:off x="4533900" y="4962525"/>
            <a:ext cx="0" cy="2857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8" name="AutoShape 22"/>
          <p:cNvCxnSpPr>
            <a:cxnSpLocks noChangeShapeType="1"/>
            <a:stCxn id="29707" idx="0"/>
            <a:endCxn id="29699" idx="2"/>
          </p:cNvCxnSpPr>
          <p:nvPr/>
        </p:nvCxnSpPr>
        <p:spPr bwMode="auto">
          <a:xfrm flipV="1">
            <a:off x="4533900" y="3971925"/>
            <a:ext cx="0" cy="2857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9" name="Arc 23"/>
          <p:cNvSpPr>
            <a:spLocks/>
          </p:cNvSpPr>
          <p:nvPr/>
        </p:nvSpPr>
        <p:spPr bwMode="auto">
          <a:xfrm flipH="1">
            <a:off x="3505200" y="54102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20" name="Arc 24"/>
          <p:cNvSpPr>
            <a:spLocks/>
          </p:cNvSpPr>
          <p:nvPr/>
        </p:nvSpPr>
        <p:spPr bwMode="auto">
          <a:xfrm rot="5400000">
            <a:off x="4455319" y="39266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21" name="Arc 25"/>
          <p:cNvSpPr>
            <a:spLocks/>
          </p:cNvSpPr>
          <p:nvPr/>
        </p:nvSpPr>
        <p:spPr bwMode="auto">
          <a:xfrm rot="16200000" flipV="1">
            <a:off x="4455319" y="50696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22" name="Arc 26"/>
          <p:cNvSpPr>
            <a:spLocks/>
          </p:cNvSpPr>
          <p:nvPr/>
        </p:nvSpPr>
        <p:spPr bwMode="auto">
          <a:xfrm flipH="1">
            <a:off x="35052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23" name="Arc 27"/>
          <p:cNvSpPr>
            <a:spLocks/>
          </p:cNvSpPr>
          <p:nvPr/>
        </p:nvSpPr>
        <p:spPr bwMode="auto">
          <a:xfrm rot="16200000" flipV="1">
            <a:off x="1102519" y="32408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24" name="Arc 28"/>
          <p:cNvSpPr>
            <a:spLocks/>
          </p:cNvSpPr>
          <p:nvPr/>
        </p:nvSpPr>
        <p:spPr bwMode="auto">
          <a:xfrm>
            <a:off x="54102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25" name="Arc 29"/>
          <p:cNvSpPr>
            <a:spLocks/>
          </p:cNvSpPr>
          <p:nvPr/>
        </p:nvSpPr>
        <p:spPr bwMode="auto">
          <a:xfrm>
            <a:off x="20574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609600" y="1828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Each module is 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taught by </a:t>
            </a: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a lecturer</a:t>
            </a:r>
          </a:p>
        </p:txBody>
      </p:sp>
    </p:spTree>
    <p:extLst>
      <p:ext uri="{BB962C8B-B14F-4D97-AF65-F5344CB8AC3E}">
        <p14:creationId xmlns:p14="http://schemas.microsoft.com/office/powerpoint/2010/main" val="2645559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E/R Diagram</a:t>
            </a:r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36576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Module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3048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Course</a:t>
            </a: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3581400" y="23622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dirty="0">
                <a:solidFill>
                  <a:schemeClr val="tx1"/>
                </a:solidFill>
                <a:latin typeface="Arial" charset="0"/>
              </a:rPr>
              <a:t>Department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3657600" y="5257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Student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7010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Lecturer</a:t>
            </a:r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2286000" y="33528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Includes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609600" y="22860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Offers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609600" y="51816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Enrols In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3962400" y="42672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Takes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0732" name="AutoShape 12"/>
          <p:cNvSpPr>
            <a:spLocks noChangeArrowheads="1"/>
          </p:cNvSpPr>
          <p:nvPr/>
        </p:nvSpPr>
        <p:spPr bwMode="auto">
          <a:xfrm>
            <a:off x="7315200" y="22860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Employs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33" name="AutoShape 13"/>
          <p:cNvSpPr>
            <a:spLocks noChangeArrowheads="1"/>
          </p:cNvSpPr>
          <p:nvPr/>
        </p:nvSpPr>
        <p:spPr bwMode="auto">
          <a:xfrm>
            <a:off x="5638800" y="33528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Teaches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cxnSp>
        <p:nvCxnSpPr>
          <p:cNvPr id="30734" name="AutoShape 14"/>
          <p:cNvCxnSpPr>
            <a:cxnSpLocks noChangeShapeType="1"/>
            <a:stCxn id="30724" idx="3"/>
            <a:endCxn id="30728" idx="1"/>
          </p:cNvCxnSpPr>
          <p:nvPr/>
        </p:nvCxnSpPr>
        <p:spPr bwMode="auto">
          <a:xfrm>
            <a:off x="20669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5" name="AutoShape 15"/>
          <p:cNvCxnSpPr>
            <a:cxnSpLocks noChangeShapeType="1"/>
            <a:stCxn id="30728" idx="3"/>
            <a:endCxn id="30723" idx="1"/>
          </p:cNvCxnSpPr>
          <p:nvPr/>
        </p:nvCxnSpPr>
        <p:spPr bwMode="auto">
          <a:xfrm>
            <a:off x="34385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6" name="AutoShape 16"/>
          <p:cNvCxnSpPr>
            <a:cxnSpLocks noChangeShapeType="1"/>
            <a:stCxn id="30723" idx="3"/>
            <a:endCxn id="30733" idx="1"/>
          </p:cNvCxnSpPr>
          <p:nvPr/>
        </p:nvCxnSpPr>
        <p:spPr bwMode="auto">
          <a:xfrm>
            <a:off x="54197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7" name="AutoShape 17"/>
          <p:cNvCxnSpPr>
            <a:cxnSpLocks noChangeShapeType="1"/>
            <a:stCxn id="30733" idx="3"/>
            <a:endCxn id="30727" idx="1"/>
          </p:cNvCxnSpPr>
          <p:nvPr/>
        </p:nvCxnSpPr>
        <p:spPr bwMode="auto">
          <a:xfrm>
            <a:off x="67913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AutoShape 18"/>
          <p:cNvCxnSpPr>
            <a:cxnSpLocks noChangeShapeType="1"/>
            <a:stCxn id="30727" idx="0"/>
            <a:endCxn id="30732" idx="2"/>
          </p:cNvCxnSpPr>
          <p:nvPr/>
        </p:nvCxnSpPr>
        <p:spPr bwMode="auto">
          <a:xfrm flipV="1">
            <a:off x="7886700" y="29813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9" name="AutoShape 19"/>
          <p:cNvCxnSpPr>
            <a:cxnSpLocks noChangeShapeType="1"/>
            <a:stCxn id="30732" idx="1"/>
            <a:endCxn id="30725" idx="3"/>
          </p:cNvCxnSpPr>
          <p:nvPr/>
        </p:nvCxnSpPr>
        <p:spPr bwMode="auto">
          <a:xfrm flipH="1">
            <a:off x="5343525" y="2628900"/>
            <a:ext cx="1962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0" name="AutoShape 20"/>
          <p:cNvCxnSpPr>
            <a:cxnSpLocks noChangeShapeType="1"/>
            <a:stCxn id="30725" idx="1"/>
            <a:endCxn id="30729" idx="3"/>
          </p:cNvCxnSpPr>
          <p:nvPr/>
        </p:nvCxnSpPr>
        <p:spPr bwMode="auto">
          <a:xfrm flipH="1">
            <a:off x="1762125" y="2628900"/>
            <a:ext cx="18097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1" name="AutoShape 21"/>
          <p:cNvCxnSpPr>
            <a:cxnSpLocks noChangeShapeType="1"/>
            <a:stCxn id="30729" idx="2"/>
            <a:endCxn id="30724" idx="0"/>
          </p:cNvCxnSpPr>
          <p:nvPr/>
        </p:nvCxnSpPr>
        <p:spPr bwMode="auto">
          <a:xfrm>
            <a:off x="1181100" y="2981325"/>
            <a:ext cx="0" cy="4381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2" name="AutoShape 22"/>
          <p:cNvCxnSpPr>
            <a:cxnSpLocks noChangeShapeType="1"/>
            <a:stCxn id="30724" idx="2"/>
            <a:endCxn id="30730" idx="0"/>
          </p:cNvCxnSpPr>
          <p:nvPr/>
        </p:nvCxnSpPr>
        <p:spPr bwMode="auto">
          <a:xfrm>
            <a:off x="1181100" y="3971925"/>
            <a:ext cx="0" cy="12001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3" name="AutoShape 23"/>
          <p:cNvCxnSpPr>
            <a:cxnSpLocks noChangeShapeType="1"/>
            <a:stCxn id="30730" idx="3"/>
            <a:endCxn id="30726" idx="1"/>
          </p:cNvCxnSpPr>
          <p:nvPr/>
        </p:nvCxnSpPr>
        <p:spPr bwMode="auto">
          <a:xfrm>
            <a:off x="1762125" y="5524500"/>
            <a:ext cx="18859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4" name="AutoShape 24"/>
          <p:cNvCxnSpPr>
            <a:cxnSpLocks noChangeShapeType="1"/>
            <a:stCxn id="30726" idx="0"/>
            <a:endCxn id="30731" idx="2"/>
          </p:cNvCxnSpPr>
          <p:nvPr/>
        </p:nvCxnSpPr>
        <p:spPr bwMode="auto">
          <a:xfrm flipV="1">
            <a:off x="4533900" y="4962525"/>
            <a:ext cx="0" cy="2857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5" name="AutoShape 25"/>
          <p:cNvCxnSpPr>
            <a:cxnSpLocks noChangeShapeType="1"/>
            <a:stCxn id="30731" idx="0"/>
            <a:endCxn id="30723" idx="2"/>
          </p:cNvCxnSpPr>
          <p:nvPr/>
        </p:nvCxnSpPr>
        <p:spPr bwMode="auto">
          <a:xfrm flipV="1">
            <a:off x="4533900" y="3971925"/>
            <a:ext cx="0" cy="2857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6" name="Arc 26"/>
          <p:cNvSpPr>
            <a:spLocks/>
          </p:cNvSpPr>
          <p:nvPr/>
        </p:nvSpPr>
        <p:spPr bwMode="auto">
          <a:xfrm flipH="1">
            <a:off x="3505200" y="54102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7" name="Arc 27"/>
          <p:cNvSpPr>
            <a:spLocks/>
          </p:cNvSpPr>
          <p:nvPr/>
        </p:nvSpPr>
        <p:spPr bwMode="auto">
          <a:xfrm rot="5400000">
            <a:off x="4455319" y="39266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8" name="Arc 28"/>
          <p:cNvSpPr>
            <a:spLocks/>
          </p:cNvSpPr>
          <p:nvPr/>
        </p:nvSpPr>
        <p:spPr bwMode="auto">
          <a:xfrm rot="16200000" flipV="1">
            <a:off x="4455319" y="50696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9" name="Arc 29"/>
          <p:cNvSpPr>
            <a:spLocks/>
          </p:cNvSpPr>
          <p:nvPr/>
        </p:nvSpPr>
        <p:spPr bwMode="auto">
          <a:xfrm flipH="1">
            <a:off x="35052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0" name="Arc 30"/>
          <p:cNvSpPr>
            <a:spLocks/>
          </p:cNvSpPr>
          <p:nvPr/>
        </p:nvSpPr>
        <p:spPr bwMode="auto">
          <a:xfrm rot="16200000" flipV="1">
            <a:off x="7808119" y="32408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1" name="Arc 31"/>
          <p:cNvSpPr>
            <a:spLocks/>
          </p:cNvSpPr>
          <p:nvPr/>
        </p:nvSpPr>
        <p:spPr bwMode="auto">
          <a:xfrm rot="16200000" flipV="1">
            <a:off x="1102519" y="32408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2" name="Arc 32"/>
          <p:cNvSpPr>
            <a:spLocks/>
          </p:cNvSpPr>
          <p:nvPr/>
        </p:nvSpPr>
        <p:spPr bwMode="auto">
          <a:xfrm>
            <a:off x="54102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3" name="Arc 33"/>
          <p:cNvSpPr>
            <a:spLocks/>
          </p:cNvSpPr>
          <p:nvPr/>
        </p:nvSpPr>
        <p:spPr bwMode="auto">
          <a:xfrm>
            <a:off x="20574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609600" y="1828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a lecturer 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from the </a:t>
            </a: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appropriate Department</a:t>
            </a:r>
          </a:p>
        </p:txBody>
      </p:sp>
    </p:spTree>
    <p:extLst>
      <p:ext uri="{BB962C8B-B14F-4D97-AF65-F5344CB8AC3E}">
        <p14:creationId xmlns:p14="http://schemas.microsoft.com/office/powerpoint/2010/main" val="96397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E/R Diagram</a:t>
            </a:r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36576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Module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3048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charset="0"/>
              </a:rPr>
              <a:t>Course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3581400" y="23622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dirty="0">
                <a:solidFill>
                  <a:schemeClr val="folHlink"/>
                </a:solidFill>
                <a:latin typeface="Arial" charset="0"/>
              </a:rPr>
              <a:t>Department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3657600" y="5257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Student</a:t>
            </a: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7010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Lecturer</a:t>
            </a:r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2286000" y="33528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Includes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609600" y="22860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Offers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7315200" y="51816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Tutors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609600" y="51816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Enrols In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962400" y="42672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Takes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7315200" y="22860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Employs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5638800" y="3352800"/>
            <a:ext cx="1143000" cy="685800"/>
          </a:xfrm>
          <a:prstGeom prst="diamond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Teaches</a:t>
            </a:r>
            <a:endParaRPr lang="en-GB" altLang="en-US" sz="2000">
              <a:solidFill>
                <a:schemeClr val="folHlink"/>
              </a:solidFill>
              <a:latin typeface="Arial" charset="0"/>
            </a:endParaRPr>
          </a:p>
        </p:txBody>
      </p:sp>
      <p:cxnSp>
        <p:nvCxnSpPr>
          <p:cNvPr id="31759" name="AutoShape 15"/>
          <p:cNvCxnSpPr>
            <a:cxnSpLocks noChangeShapeType="1"/>
            <a:stCxn id="31748" idx="3"/>
            <a:endCxn id="31752" idx="1"/>
          </p:cNvCxnSpPr>
          <p:nvPr/>
        </p:nvCxnSpPr>
        <p:spPr bwMode="auto">
          <a:xfrm>
            <a:off x="20669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AutoShape 16"/>
          <p:cNvCxnSpPr>
            <a:cxnSpLocks noChangeShapeType="1"/>
            <a:stCxn id="31752" idx="3"/>
            <a:endCxn id="31747" idx="1"/>
          </p:cNvCxnSpPr>
          <p:nvPr/>
        </p:nvCxnSpPr>
        <p:spPr bwMode="auto">
          <a:xfrm>
            <a:off x="34385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AutoShape 17"/>
          <p:cNvCxnSpPr>
            <a:cxnSpLocks noChangeShapeType="1"/>
            <a:stCxn id="31747" idx="3"/>
            <a:endCxn id="31758" idx="1"/>
          </p:cNvCxnSpPr>
          <p:nvPr/>
        </p:nvCxnSpPr>
        <p:spPr bwMode="auto">
          <a:xfrm>
            <a:off x="54197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AutoShape 18"/>
          <p:cNvCxnSpPr>
            <a:cxnSpLocks noChangeShapeType="1"/>
            <a:stCxn id="31758" idx="3"/>
            <a:endCxn id="31751" idx="1"/>
          </p:cNvCxnSpPr>
          <p:nvPr/>
        </p:nvCxnSpPr>
        <p:spPr bwMode="auto">
          <a:xfrm>
            <a:off x="67913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3" name="AutoShape 19"/>
          <p:cNvCxnSpPr>
            <a:cxnSpLocks noChangeShapeType="1"/>
            <a:stCxn id="31751" idx="0"/>
            <a:endCxn id="31757" idx="2"/>
          </p:cNvCxnSpPr>
          <p:nvPr/>
        </p:nvCxnSpPr>
        <p:spPr bwMode="auto">
          <a:xfrm flipV="1">
            <a:off x="7886700" y="2981325"/>
            <a:ext cx="0" cy="4381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4" name="AutoShape 20"/>
          <p:cNvCxnSpPr>
            <a:cxnSpLocks noChangeShapeType="1"/>
            <a:stCxn id="31757" idx="1"/>
            <a:endCxn id="31749" idx="3"/>
          </p:cNvCxnSpPr>
          <p:nvPr/>
        </p:nvCxnSpPr>
        <p:spPr bwMode="auto">
          <a:xfrm flipH="1">
            <a:off x="5343525" y="2628900"/>
            <a:ext cx="19621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5" name="AutoShape 21"/>
          <p:cNvCxnSpPr>
            <a:cxnSpLocks noChangeShapeType="1"/>
            <a:stCxn id="31749" idx="1"/>
            <a:endCxn id="31753" idx="3"/>
          </p:cNvCxnSpPr>
          <p:nvPr/>
        </p:nvCxnSpPr>
        <p:spPr bwMode="auto">
          <a:xfrm flipH="1">
            <a:off x="1762125" y="2628900"/>
            <a:ext cx="18097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6" name="AutoShape 22"/>
          <p:cNvCxnSpPr>
            <a:cxnSpLocks noChangeShapeType="1"/>
            <a:stCxn id="31753" idx="2"/>
            <a:endCxn id="31748" idx="0"/>
          </p:cNvCxnSpPr>
          <p:nvPr/>
        </p:nvCxnSpPr>
        <p:spPr bwMode="auto">
          <a:xfrm>
            <a:off x="1181100" y="2981325"/>
            <a:ext cx="0" cy="4381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7" name="AutoShape 23"/>
          <p:cNvCxnSpPr>
            <a:cxnSpLocks noChangeShapeType="1"/>
            <a:stCxn id="31748" idx="2"/>
            <a:endCxn id="31755" idx="0"/>
          </p:cNvCxnSpPr>
          <p:nvPr/>
        </p:nvCxnSpPr>
        <p:spPr bwMode="auto">
          <a:xfrm>
            <a:off x="1181100" y="3971925"/>
            <a:ext cx="0" cy="12001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8" name="AutoShape 24"/>
          <p:cNvCxnSpPr>
            <a:cxnSpLocks noChangeShapeType="1"/>
            <a:stCxn id="31755" idx="3"/>
            <a:endCxn id="31750" idx="1"/>
          </p:cNvCxnSpPr>
          <p:nvPr/>
        </p:nvCxnSpPr>
        <p:spPr bwMode="auto">
          <a:xfrm>
            <a:off x="1762125" y="5524500"/>
            <a:ext cx="1885950" cy="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9" name="AutoShape 25"/>
          <p:cNvCxnSpPr>
            <a:cxnSpLocks noChangeShapeType="1"/>
            <a:stCxn id="31750" idx="0"/>
            <a:endCxn id="31756" idx="2"/>
          </p:cNvCxnSpPr>
          <p:nvPr/>
        </p:nvCxnSpPr>
        <p:spPr bwMode="auto">
          <a:xfrm flipV="1">
            <a:off x="4533900" y="4962525"/>
            <a:ext cx="0" cy="2857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0" name="AutoShape 26"/>
          <p:cNvCxnSpPr>
            <a:cxnSpLocks noChangeShapeType="1"/>
            <a:stCxn id="31756" idx="0"/>
            <a:endCxn id="31747" idx="2"/>
          </p:cNvCxnSpPr>
          <p:nvPr/>
        </p:nvCxnSpPr>
        <p:spPr bwMode="auto">
          <a:xfrm flipV="1">
            <a:off x="4533900" y="3971925"/>
            <a:ext cx="0" cy="285750"/>
          </a:xfrm>
          <a:prstGeom prst="straightConnector1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1" name="AutoShape 27"/>
          <p:cNvCxnSpPr>
            <a:cxnSpLocks noChangeShapeType="1"/>
            <a:stCxn id="31750" idx="3"/>
            <a:endCxn id="31754" idx="1"/>
          </p:cNvCxnSpPr>
          <p:nvPr/>
        </p:nvCxnSpPr>
        <p:spPr bwMode="auto">
          <a:xfrm>
            <a:off x="5419725" y="5524500"/>
            <a:ext cx="1885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72" name="AutoShape 28"/>
          <p:cNvCxnSpPr>
            <a:cxnSpLocks noChangeShapeType="1"/>
            <a:stCxn id="31754" idx="0"/>
            <a:endCxn id="31751" idx="2"/>
          </p:cNvCxnSpPr>
          <p:nvPr/>
        </p:nvCxnSpPr>
        <p:spPr bwMode="auto">
          <a:xfrm flipV="1">
            <a:off x="7886700" y="3971925"/>
            <a:ext cx="0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73" name="Arc 29"/>
          <p:cNvSpPr>
            <a:spLocks/>
          </p:cNvSpPr>
          <p:nvPr/>
        </p:nvSpPr>
        <p:spPr bwMode="auto">
          <a:xfrm>
            <a:off x="5410200" y="54102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74" name="Arc 30"/>
          <p:cNvSpPr>
            <a:spLocks/>
          </p:cNvSpPr>
          <p:nvPr/>
        </p:nvSpPr>
        <p:spPr bwMode="auto">
          <a:xfrm flipH="1">
            <a:off x="3505200" y="54102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75" name="Arc 31"/>
          <p:cNvSpPr>
            <a:spLocks/>
          </p:cNvSpPr>
          <p:nvPr/>
        </p:nvSpPr>
        <p:spPr bwMode="auto">
          <a:xfrm rot="5400000">
            <a:off x="4455319" y="39266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76" name="Arc 32"/>
          <p:cNvSpPr>
            <a:spLocks/>
          </p:cNvSpPr>
          <p:nvPr/>
        </p:nvSpPr>
        <p:spPr bwMode="auto">
          <a:xfrm rot="16200000" flipV="1">
            <a:off x="4455319" y="50696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77" name="Arc 33"/>
          <p:cNvSpPr>
            <a:spLocks/>
          </p:cNvSpPr>
          <p:nvPr/>
        </p:nvSpPr>
        <p:spPr bwMode="auto">
          <a:xfrm flipH="1">
            <a:off x="35052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78" name="Arc 34"/>
          <p:cNvSpPr>
            <a:spLocks/>
          </p:cNvSpPr>
          <p:nvPr/>
        </p:nvSpPr>
        <p:spPr bwMode="auto">
          <a:xfrm rot="16200000" flipV="1">
            <a:off x="7808119" y="32408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79" name="Arc 35"/>
          <p:cNvSpPr>
            <a:spLocks/>
          </p:cNvSpPr>
          <p:nvPr/>
        </p:nvSpPr>
        <p:spPr bwMode="auto">
          <a:xfrm rot="16200000" flipV="1">
            <a:off x="1102519" y="32408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80" name="Arc 36"/>
          <p:cNvSpPr>
            <a:spLocks/>
          </p:cNvSpPr>
          <p:nvPr/>
        </p:nvSpPr>
        <p:spPr bwMode="auto">
          <a:xfrm>
            <a:off x="54102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81" name="Arc 37"/>
          <p:cNvSpPr>
            <a:spLocks/>
          </p:cNvSpPr>
          <p:nvPr/>
        </p:nvSpPr>
        <p:spPr bwMode="auto">
          <a:xfrm>
            <a:off x="20574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609600" y="1828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each lecturer </a:t>
            </a:r>
            <a:r>
              <a:rPr lang="en-GB" altLang="en-US" dirty="0">
                <a:solidFill>
                  <a:srgbClr val="FF0000"/>
                </a:solidFill>
                <a:latin typeface="Arial" charset="0"/>
              </a:rPr>
              <a:t>tutors </a:t>
            </a:r>
            <a:r>
              <a:rPr lang="en-GB" altLang="en-US" dirty="0">
                <a:solidFill>
                  <a:schemeClr val="tx1"/>
                </a:solidFill>
                <a:latin typeface="Arial" charset="0"/>
              </a:rPr>
              <a:t>a group of students</a:t>
            </a:r>
          </a:p>
        </p:txBody>
      </p:sp>
    </p:spTree>
    <p:extLst>
      <p:ext uri="{BB962C8B-B14F-4D97-AF65-F5344CB8AC3E}">
        <p14:creationId xmlns:p14="http://schemas.microsoft.com/office/powerpoint/2010/main" val="3530553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E/R Diagram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36576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Module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3048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Course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3581400" y="23622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dirty="0">
                <a:solidFill>
                  <a:schemeClr val="tx1"/>
                </a:solidFill>
                <a:latin typeface="Arial" charset="0"/>
              </a:rPr>
              <a:t>Department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3657600" y="5257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Student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7010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Lecturer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2286000" y="33528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Includes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609600" y="22860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Offers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7315200" y="51816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Tutors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609600" y="51816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Enrols In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3962400" y="42672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Takes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7315200" y="22860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Employs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5638800" y="33528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Teaches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783" name="AutoShape 15"/>
          <p:cNvCxnSpPr>
            <a:cxnSpLocks noChangeShapeType="1"/>
            <a:stCxn id="32772" idx="3"/>
            <a:endCxn id="32776" idx="1"/>
          </p:cNvCxnSpPr>
          <p:nvPr/>
        </p:nvCxnSpPr>
        <p:spPr bwMode="auto">
          <a:xfrm>
            <a:off x="20669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4" name="AutoShape 16"/>
          <p:cNvCxnSpPr>
            <a:cxnSpLocks noChangeShapeType="1"/>
            <a:stCxn id="32776" idx="3"/>
            <a:endCxn id="32771" idx="1"/>
          </p:cNvCxnSpPr>
          <p:nvPr/>
        </p:nvCxnSpPr>
        <p:spPr bwMode="auto">
          <a:xfrm>
            <a:off x="34385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5" name="AutoShape 17"/>
          <p:cNvCxnSpPr>
            <a:cxnSpLocks noChangeShapeType="1"/>
            <a:stCxn id="32771" idx="3"/>
            <a:endCxn id="32782" idx="1"/>
          </p:cNvCxnSpPr>
          <p:nvPr/>
        </p:nvCxnSpPr>
        <p:spPr bwMode="auto">
          <a:xfrm>
            <a:off x="54197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6" name="AutoShape 18"/>
          <p:cNvCxnSpPr>
            <a:cxnSpLocks noChangeShapeType="1"/>
            <a:stCxn id="32782" idx="3"/>
            <a:endCxn id="32775" idx="1"/>
          </p:cNvCxnSpPr>
          <p:nvPr/>
        </p:nvCxnSpPr>
        <p:spPr bwMode="auto">
          <a:xfrm>
            <a:off x="6791325" y="36957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7" name="AutoShape 19"/>
          <p:cNvCxnSpPr>
            <a:cxnSpLocks noChangeShapeType="1"/>
            <a:stCxn id="32775" idx="0"/>
            <a:endCxn id="32781" idx="2"/>
          </p:cNvCxnSpPr>
          <p:nvPr/>
        </p:nvCxnSpPr>
        <p:spPr bwMode="auto">
          <a:xfrm flipV="1">
            <a:off x="7886700" y="29813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8" name="AutoShape 20"/>
          <p:cNvCxnSpPr>
            <a:cxnSpLocks noChangeShapeType="1"/>
            <a:stCxn id="32781" idx="1"/>
            <a:endCxn id="32773" idx="3"/>
          </p:cNvCxnSpPr>
          <p:nvPr/>
        </p:nvCxnSpPr>
        <p:spPr bwMode="auto">
          <a:xfrm flipH="1">
            <a:off x="5343525" y="2628900"/>
            <a:ext cx="1962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9" name="AutoShape 21"/>
          <p:cNvCxnSpPr>
            <a:cxnSpLocks noChangeShapeType="1"/>
            <a:stCxn id="32773" idx="1"/>
            <a:endCxn id="32777" idx="3"/>
          </p:cNvCxnSpPr>
          <p:nvPr/>
        </p:nvCxnSpPr>
        <p:spPr bwMode="auto">
          <a:xfrm flipH="1">
            <a:off x="1762125" y="2628900"/>
            <a:ext cx="1809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0" name="AutoShape 22"/>
          <p:cNvCxnSpPr>
            <a:cxnSpLocks noChangeShapeType="1"/>
            <a:stCxn id="32777" idx="2"/>
            <a:endCxn id="32772" idx="0"/>
          </p:cNvCxnSpPr>
          <p:nvPr/>
        </p:nvCxnSpPr>
        <p:spPr bwMode="auto">
          <a:xfrm>
            <a:off x="1181100" y="29813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1" name="AutoShape 23"/>
          <p:cNvCxnSpPr>
            <a:cxnSpLocks noChangeShapeType="1"/>
            <a:stCxn id="32772" idx="2"/>
            <a:endCxn id="32779" idx="0"/>
          </p:cNvCxnSpPr>
          <p:nvPr/>
        </p:nvCxnSpPr>
        <p:spPr bwMode="auto">
          <a:xfrm>
            <a:off x="1181100" y="3971925"/>
            <a:ext cx="0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2" name="AutoShape 24"/>
          <p:cNvCxnSpPr>
            <a:cxnSpLocks noChangeShapeType="1"/>
            <a:stCxn id="32779" idx="3"/>
            <a:endCxn id="32774" idx="1"/>
          </p:cNvCxnSpPr>
          <p:nvPr/>
        </p:nvCxnSpPr>
        <p:spPr bwMode="auto">
          <a:xfrm>
            <a:off x="1762125" y="5524500"/>
            <a:ext cx="1885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3" name="AutoShape 25"/>
          <p:cNvCxnSpPr>
            <a:cxnSpLocks noChangeShapeType="1"/>
            <a:stCxn id="32774" idx="0"/>
            <a:endCxn id="32780" idx="2"/>
          </p:cNvCxnSpPr>
          <p:nvPr/>
        </p:nvCxnSpPr>
        <p:spPr bwMode="auto">
          <a:xfrm flipV="1">
            <a:off x="4533900" y="4962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4" name="AutoShape 26"/>
          <p:cNvCxnSpPr>
            <a:cxnSpLocks noChangeShapeType="1"/>
            <a:stCxn id="32780" idx="0"/>
            <a:endCxn id="32771" idx="2"/>
          </p:cNvCxnSpPr>
          <p:nvPr/>
        </p:nvCxnSpPr>
        <p:spPr bwMode="auto">
          <a:xfrm flipV="1">
            <a:off x="4533900" y="39719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5" name="AutoShape 27"/>
          <p:cNvCxnSpPr>
            <a:cxnSpLocks noChangeShapeType="1"/>
            <a:stCxn id="32774" idx="3"/>
            <a:endCxn id="32778" idx="1"/>
          </p:cNvCxnSpPr>
          <p:nvPr/>
        </p:nvCxnSpPr>
        <p:spPr bwMode="auto">
          <a:xfrm>
            <a:off x="5419725" y="5524500"/>
            <a:ext cx="1885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6" name="AutoShape 28"/>
          <p:cNvCxnSpPr>
            <a:cxnSpLocks noChangeShapeType="1"/>
            <a:stCxn id="32778" idx="0"/>
            <a:endCxn id="32775" idx="2"/>
          </p:cNvCxnSpPr>
          <p:nvPr/>
        </p:nvCxnSpPr>
        <p:spPr bwMode="auto">
          <a:xfrm flipV="1">
            <a:off x="7886700" y="3971925"/>
            <a:ext cx="0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7" name="Arc 29"/>
          <p:cNvSpPr>
            <a:spLocks/>
          </p:cNvSpPr>
          <p:nvPr/>
        </p:nvSpPr>
        <p:spPr bwMode="auto">
          <a:xfrm>
            <a:off x="5410200" y="54102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98" name="Arc 30"/>
          <p:cNvSpPr>
            <a:spLocks/>
          </p:cNvSpPr>
          <p:nvPr/>
        </p:nvSpPr>
        <p:spPr bwMode="auto">
          <a:xfrm flipH="1">
            <a:off x="3505200" y="54102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99" name="Arc 31"/>
          <p:cNvSpPr>
            <a:spLocks/>
          </p:cNvSpPr>
          <p:nvPr/>
        </p:nvSpPr>
        <p:spPr bwMode="auto">
          <a:xfrm rot="5400000">
            <a:off x="4455319" y="39266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800" name="Arc 32"/>
          <p:cNvSpPr>
            <a:spLocks/>
          </p:cNvSpPr>
          <p:nvPr/>
        </p:nvSpPr>
        <p:spPr bwMode="auto">
          <a:xfrm rot="16200000" flipV="1">
            <a:off x="4455319" y="50696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801" name="Arc 33"/>
          <p:cNvSpPr>
            <a:spLocks/>
          </p:cNvSpPr>
          <p:nvPr/>
        </p:nvSpPr>
        <p:spPr bwMode="auto">
          <a:xfrm flipH="1">
            <a:off x="35052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802" name="Arc 34"/>
          <p:cNvSpPr>
            <a:spLocks/>
          </p:cNvSpPr>
          <p:nvPr/>
        </p:nvSpPr>
        <p:spPr bwMode="auto">
          <a:xfrm rot="16200000" flipV="1">
            <a:off x="7808119" y="32408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803" name="Arc 35"/>
          <p:cNvSpPr>
            <a:spLocks/>
          </p:cNvSpPr>
          <p:nvPr/>
        </p:nvSpPr>
        <p:spPr bwMode="auto">
          <a:xfrm rot="16200000" flipV="1">
            <a:off x="1102519" y="3240881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804" name="Arc 36"/>
          <p:cNvSpPr>
            <a:spLocks/>
          </p:cNvSpPr>
          <p:nvPr/>
        </p:nvSpPr>
        <p:spPr bwMode="auto">
          <a:xfrm>
            <a:off x="54102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805" name="Arc 37"/>
          <p:cNvSpPr>
            <a:spLocks/>
          </p:cNvSpPr>
          <p:nvPr/>
        </p:nvSpPr>
        <p:spPr bwMode="auto">
          <a:xfrm>
            <a:off x="2057400" y="3581400"/>
            <a:ext cx="15240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656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Entities and Attributes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dirty="0"/>
              <a:t>Sometimes it is hard to tell if something should be an entity or an attribute</a:t>
            </a:r>
          </a:p>
          <a:p>
            <a:pPr lvl="1"/>
            <a:r>
              <a:rPr lang="en-GB" altLang="en-US" dirty="0"/>
              <a:t>They both represent objects or facts about the world</a:t>
            </a:r>
          </a:p>
          <a:p>
            <a:pPr lvl="1"/>
            <a:r>
              <a:rPr lang="en-GB" altLang="en-US" dirty="0"/>
              <a:t>They are both often represented by nouns in descriptions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General guidelines</a:t>
            </a:r>
          </a:p>
          <a:p>
            <a:pPr lvl="1"/>
            <a:r>
              <a:rPr lang="en-GB" altLang="en-US"/>
              <a:t>Entities can have attributes but attributes have no smaller parts</a:t>
            </a:r>
          </a:p>
          <a:p>
            <a:pPr lvl="1"/>
            <a:r>
              <a:rPr lang="en-GB" altLang="en-US"/>
              <a:t>Entities can have relationships between them, but an attribute belongs to a single entity</a:t>
            </a:r>
          </a:p>
        </p:txBody>
      </p:sp>
    </p:spTree>
    <p:extLst>
      <p:ext uri="{BB962C8B-B14F-4D97-AF65-F5344CB8AC3E}">
        <p14:creationId xmlns:p14="http://schemas.microsoft.com/office/powerpoint/2010/main" val="4224791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/>
              <a:t>	We want to represent information about products in a database. Each product has a description, a price and a supplier. Suppliers have addresses, phone numbers, and names. Each address is made up of a street address, a city, and a postcode.</a:t>
            </a:r>
          </a:p>
        </p:txBody>
      </p:sp>
    </p:spTree>
    <p:extLst>
      <p:ext uri="{BB962C8B-B14F-4D97-AF65-F5344CB8AC3E}">
        <p14:creationId xmlns:p14="http://schemas.microsoft.com/office/powerpoint/2010/main" val="4274678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Entities/Attributes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Entities or attributes: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product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description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price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supplier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address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phone number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name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street address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city 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postcode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en-US" sz="2400"/>
              <a:t>Products, suppliers, and addresses all have smaller parts so we can make them entities</a:t>
            </a:r>
          </a:p>
          <a:p>
            <a:r>
              <a:rPr lang="en-GB" altLang="en-US" sz="2400"/>
              <a:t>The others have no smaller parts and belong to a single entity</a:t>
            </a:r>
          </a:p>
        </p:txBody>
      </p:sp>
    </p:spTree>
    <p:extLst>
      <p:ext uri="{BB962C8B-B14F-4D97-AF65-F5344CB8AC3E}">
        <p14:creationId xmlns:p14="http://schemas.microsoft.com/office/powerpoint/2010/main" val="579580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E/R Diagram</a:t>
            </a: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2743200" y="2590800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Product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2743200" y="4419600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Supplier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5638800" y="4419600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Address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5486400" y="35814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Street address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7315200" y="44196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City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5486400" y="5257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Postcode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685800" y="44196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Name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2590800" y="5257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Phone number</a:t>
            </a: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2590800" y="17526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Price</a:t>
            </a: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685800" y="2590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Description</a:t>
            </a:r>
          </a:p>
        </p:txBody>
      </p:sp>
      <p:cxnSp>
        <p:nvCxnSpPr>
          <p:cNvPr id="36877" name="AutoShape 13"/>
          <p:cNvCxnSpPr>
            <a:cxnSpLocks noChangeShapeType="1"/>
            <a:stCxn id="36867" idx="0"/>
            <a:endCxn id="36875" idx="4"/>
          </p:cNvCxnSpPr>
          <p:nvPr/>
        </p:nvCxnSpPr>
        <p:spPr bwMode="auto">
          <a:xfrm flipV="1">
            <a:off x="3429000" y="2295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8" name="AutoShape 14"/>
          <p:cNvCxnSpPr>
            <a:cxnSpLocks noChangeShapeType="1"/>
            <a:stCxn id="36867" idx="1"/>
            <a:endCxn id="36876" idx="6"/>
          </p:cNvCxnSpPr>
          <p:nvPr/>
        </p:nvCxnSpPr>
        <p:spPr bwMode="auto">
          <a:xfrm flipH="1">
            <a:off x="2371725" y="28575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9" name="AutoShape 15"/>
          <p:cNvCxnSpPr>
            <a:cxnSpLocks noChangeShapeType="1"/>
            <a:stCxn id="36868" idx="1"/>
            <a:endCxn id="36873" idx="6"/>
          </p:cNvCxnSpPr>
          <p:nvPr/>
        </p:nvCxnSpPr>
        <p:spPr bwMode="auto">
          <a:xfrm flipH="1">
            <a:off x="2371725" y="46863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0" name="AutoShape 16"/>
          <p:cNvCxnSpPr>
            <a:cxnSpLocks noChangeShapeType="1"/>
            <a:stCxn id="36868" idx="2"/>
            <a:endCxn id="36874" idx="0"/>
          </p:cNvCxnSpPr>
          <p:nvPr/>
        </p:nvCxnSpPr>
        <p:spPr bwMode="auto">
          <a:xfrm>
            <a:off x="3429000" y="4962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1" name="AutoShape 17"/>
          <p:cNvCxnSpPr>
            <a:cxnSpLocks noChangeShapeType="1"/>
            <a:stCxn id="36869" idx="2"/>
            <a:endCxn id="36872" idx="0"/>
          </p:cNvCxnSpPr>
          <p:nvPr/>
        </p:nvCxnSpPr>
        <p:spPr bwMode="auto">
          <a:xfrm>
            <a:off x="6324600" y="4962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2" name="AutoShape 18"/>
          <p:cNvCxnSpPr>
            <a:cxnSpLocks noChangeShapeType="1"/>
            <a:stCxn id="36869" idx="3"/>
            <a:endCxn id="36871" idx="2"/>
          </p:cNvCxnSpPr>
          <p:nvPr/>
        </p:nvCxnSpPr>
        <p:spPr bwMode="auto">
          <a:xfrm>
            <a:off x="7019925" y="4686300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3" name="AutoShape 19"/>
          <p:cNvCxnSpPr>
            <a:cxnSpLocks noChangeShapeType="1"/>
            <a:stCxn id="36869" idx="0"/>
            <a:endCxn id="36870" idx="4"/>
          </p:cNvCxnSpPr>
          <p:nvPr/>
        </p:nvCxnSpPr>
        <p:spPr bwMode="auto">
          <a:xfrm flipV="1">
            <a:off x="6324600" y="41243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9181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Relationships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400"/>
              <a:t>Each product has a supplier</a:t>
            </a:r>
          </a:p>
          <a:p>
            <a:pPr lvl="1"/>
            <a:r>
              <a:rPr lang="en-GB" altLang="en-US" sz="2000"/>
              <a:t>Each product has a single supplier but there is nothing to stop a supplier supplying many products</a:t>
            </a:r>
          </a:p>
          <a:p>
            <a:pPr lvl="1"/>
            <a:r>
              <a:rPr lang="en-GB" altLang="en-US" sz="2000"/>
              <a:t>A many to one relationship</a:t>
            </a:r>
          </a:p>
        </p:txBody>
      </p:sp>
      <p:sp>
        <p:nvSpPr>
          <p:cNvPr id="37892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en-US" sz="2400"/>
              <a:t>Each supplier has an address</a:t>
            </a:r>
          </a:p>
          <a:p>
            <a:pPr lvl="1"/>
            <a:r>
              <a:rPr lang="en-GB" altLang="en-US" sz="2000"/>
              <a:t>A supplier has a single address</a:t>
            </a:r>
          </a:p>
          <a:p>
            <a:pPr lvl="1"/>
            <a:r>
              <a:rPr lang="en-GB" altLang="en-US" sz="2000"/>
              <a:t>It does not seem sensible for two different suppliers to have the same address</a:t>
            </a:r>
          </a:p>
          <a:p>
            <a:pPr lvl="1"/>
            <a:r>
              <a:rPr lang="en-GB" altLang="en-US" sz="2000"/>
              <a:t>A one to one relationship</a:t>
            </a:r>
          </a:p>
        </p:txBody>
      </p:sp>
    </p:spTree>
    <p:extLst>
      <p:ext uri="{BB962C8B-B14F-4D97-AF65-F5344CB8AC3E}">
        <p14:creationId xmlns:p14="http://schemas.microsoft.com/office/powerpoint/2010/main" val="361921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Entity/Relationship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E/R Modelling is used for conceptual design</a:t>
            </a:r>
          </a:p>
          <a:p>
            <a:pPr lvl="1"/>
            <a:r>
              <a:rPr lang="en-GB" dirty="0"/>
              <a:t>Entities – objects or items of interest</a:t>
            </a:r>
          </a:p>
          <a:p>
            <a:pPr lvl="1"/>
            <a:r>
              <a:rPr lang="en-GB" dirty="0"/>
              <a:t>Attributes – facts about, or properties of, an entity</a:t>
            </a:r>
          </a:p>
          <a:p>
            <a:pPr lvl="1"/>
            <a:r>
              <a:rPr lang="en-GB" dirty="0"/>
              <a:t>Relationships – links between entities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/>
              <a:t>For a university database:</a:t>
            </a:r>
          </a:p>
          <a:p>
            <a:pPr lvl="1"/>
            <a:r>
              <a:rPr lang="en-GB" dirty="0"/>
              <a:t>Entities – Students, modules, lecturers</a:t>
            </a:r>
          </a:p>
          <a:p>
            <a:pPr lvl="1"/>
            <a:r>
              <a:rPr lang="en-GB" dirty="0"/>
              <a:t>Students attributes could be – Student ID, Name and course and could have relationships with Modules (enrolment) and Lecturers (tutor/tutee)</a:t>
            </a:r>
          </a:p>
        </p:txBody>
      </p:sp>
    </p:spTree>
    <p:extLst>
      <p:ext uri="{BB962C8B-B14F-4D97-AF65-F5344CB8AC3E}">
        <p14:creationId xmlns:p14="http://schemas.microsoft.com/office/powerpoint/2010/main" val="372618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E/R Diagram</a:t>
            </a:r>
          </a:p>
        </p:txBody>
      </p:sp>
      <p:sp>
        <p:nvSpPr>
          <p:cNvPr id="38915" name="AutoShape 1027"/>
          <p:cNvSpPr>
            <a:spLocks noChangeArrowheads="1"/>
          </p:cNvSpPr>
          <p:nvPr/>
        </p:nvSpPr>
        <p:spPr bwMode="auto">
          <a:xfrm>
            <a:off x="2743200" y="2590800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Product</a:t>
            </a:r>
          </a:p>
        </p:txBody>
      </p:sp>
      <p:sp>
        <p:nvSpPr>
          <p:cNvPr id="38916" name="AutoShape 1028"/>
          <p:cNvSpPr>
            <a:spLocks noChangeArrowheads="1"/>
          </p:cNvSpPr>
          <p:nvPr/>
        </p:nvSpPr>
        <p:spPr bwMode="auto">
          <a:xfrm>
            <a:off x="2743200" y="4419600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Supplier</a:t>
            </a:r>
          </a:p>
        </p:txBody>
      </p:sp>
      <p:sp>
        <p:nvSpPr>
          <p:cNvPr id="38917" name="AutoShape 1029"/>
          <p:cNvSpPr>
            <a:spLocks noChangeArrowheads="1"/>
          </p:cNvSpPr>
          <p:nvPr/>
        </p:nvSpPr>
        <p:spPr bwMode="auto">
          <a:xfrm>
            <a:off x="5638800" y="4419600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Address</a:t>
            </a:r>
          </a:p>
        </p:txBody>
      </p:sp>
      <p:sp>
        <p:nvSpPr>
          <p:cNvPr id="38918" name="Oval 1030"/>
          <p:cNvSpPr>
            <a:spLocks noChangeArrowheads="1"/>
          </p:cNvSpPr>
          <p:nvPr/>
        </p:nvSpPr>
        <p:spPr bwMode="auto">
          <a:xfrm>
            <a:off x="5486400" y="35814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Street address</a:t>
            </a:r>
          </a:p>
        </p:txBody>
      </p:sp>
      <p:sp>
        <p:nvSpPr>
          <p:cNvPr id="38919" name="Oval 1031"/>
          <p:cNvSpPr>
            <a:spLocks noChangeArrowheads="1"/>
          </p:cNvSpPr>
          <p:nvPr/>
        </p:nvSpPr>
        <p:spPr bwMode="auto">
          <a:xfrm>
            <a:off x="7315200" y="44196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City</a:t>
            </a:r>
          </a:p>
        </p:txBody>
      </p:sp>
      <p:sp>
        <p:nvSpPr>
          <p:cNvPr id="38920" name="Oval 1032"/>
          <p:cNvSpPr>
            <a:spLocks noChangeArrowheads="1"/>
          </p:cNvSpPr>
          <p:nvPr/>
        </p:nvSpPr>
        <p:spPr bwMode="auto">
          <a:xfrm>
            <a:off x="5486400" y="5257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Postcode</a:t>
            </a:r>
          </a:p>
        </p:txBody>
      </p:sp>
      <p:sp>
        <p:nvSpPr>
          <p:cNvPr id="38921" name="Oval 1033"/>
          <p:cNvSpPr>
            <a:spLocks noChangeArrowheads="1"/>
          </p:cNvSpPr>
          <p:nvPr/>
        </p:nvSpPr>
        <p:spPr bwMode="auto">
          <a:xfrm>
            <a:off x="685800" y="44196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Name</a:t>
            </a:r>
          </a:p>
        </p:txBody>
      </p:sp>
      <p:sp>
        <p:nvSpPr>
          <p:cNvPr id="38922" name="Oval 1034"/>
          <p:cNvSpPr>
            <a:spLocks noChangeArrowheads="1"/>
          </p:cNvSpPr>
          <p:nvPr/>
        </p:nvSpPr>
        <p:spPr bwMode="auto">
          <a:xfrm>
            <a:off x="2590800" y="5257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Phone number</a:t>
            </a:r>
          </a:p>
        </p:txBody>
      </p:sp>
      <p:sp>
        <p:nvSpPr>
          <p:cNvPr id="38923" name="Oval 1035"/>
          <p:cNvSpPr>
            <a:spLocks noChangeArrowheads="1"/>
          </p:cNvSpPr>
          <p:nvPr/>
        </p:nvSpPr>
        <p:spPr bwMode="auto">
          <a:xfrm>
            <a:off x="2590800" y="17526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Price</a:t>
            </a:r>
          </a:p>
        </p:txBody>
      </p:sp>
      <p:sp>
        <p:nvSpPr>
          <p:cNvPr id="38924" name="Oval 1036"/>
          <p:cNvSpPr>
            <a:spLocks noChangeArrowheads="1"/>
          </p:cNvSpPr>
          <p:nvPr/>
        </p:nvSpPr>
        <p:spPr bwMode="auto">
          <a:xfrm>
            <a:off x="685800" y="2590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Description</a:t>
            </a:r>
          </a:p>
        </p:txBody>
      </p:sp>
      <p:sp>
        <p:nvSpPr>
          <p:cNvPr id="38925" name="AutoShape 1037"/>
          <p:cNvSpPr>
            <a:spLocks noChangeArrowheads="1"/>
          </p:cNvSpPr>
          <p:nvPr/>
        </p:nvSpPr>
        <p:spPr bwMode="auto">
          <a:xfrm>
            <a:off x="4419600" y="4343400"/>
            <a:ext cx="9144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Has A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8926" name="AutoShape 1038"/>
          <p:cNvCxnSpPr>
            <a:cxnSpLocks noChangeShapeType="1"/>
            <a:stCxn id="38925" idx="3"/>
            <a:endCxn id="38917" idx="1"/>
          </p:cNvCxnSpPr>
          <p:nvPr/>
        </p:nvCxnSpPr>
        <p:spPr bwMode="auto">
          <a:xfrm>
            <a:off x="5343525" y="4686300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7" name="AutoShape 1039"/>
          <p:cNvCxnSpPr>
            <a:cxnSpLocks noChangeShapeType="1"/>
            <a:stCxn id="38925" idx="1"/>
            <a:endCxn id="38916" idx="3"/>
          </p:cNvCxnSpPr>
          <p:nvPr/>
        </p:nvCxnSpPr>
        <p:spPr bwMode="auto">
          <a:xfrm flipH="1">
            <a:off x="4124325" y="4686300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8" name="AutoShape 1040"/>
          <p:cNvSpPr>
            <a:spLocks noChangeArrowheads="1"/>
          </p:cNvSpPr>
          <p:nvPr/>
        </p:nvSpPr>
        <p:spPr bwMode="auto">
          <a:xfrm>
            <a:off x="2971800" y="3429000"/>
            <a:ext cx="9144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Has A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8929" name="AutoShape 1041"/>
          <p:cNvCxnSpPr>
            <a:cxnSpLocks noChangeShapeType="1"/>
            <a:stCxn id="38928" idx="2"/>
            <a:endCxn id="38916" idx="0"/>
          </p:cNvCxnSpPr>
          <p:nvPr/>
        </p:nvCxnSpPr>
        <p:spPr bwMode="auto">
          <a:xfrm>
            <a:off x="3429000" y="41243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0" name="AutoShape 1042"/>
          <p:cNvCxnSpPr>
            <a:cxnSpLocks noChangeShapeType="1"/>
            <a:stCxn id="38928" idx="0"/>
            <a:endCxn id="38915" idx="2"/>
          </p:cNvCxnSpPr>
          <p:nvPr/>
        </p:nvCxnSpPr>
        <p:spPr bwMode="auto">
          <a:xfrm flipV="1">
            <a:off x="3429000" y="31337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AutoShape 1043"/>
          <p:cNvCxnSpPr>
            <a:cxnSpLocks noChangeShapeType="1"/>
            <a:stCxn id="38915" idx="0"/>
            <a:endCxn id="38923" idx="4"/>
          </p:cNvCxnSpPr>
          <p:nvPr/>
        </p:nvCxnSpPr>
        <p:spPr bwMode="auto">
          <a:xfrm flipV="1">
            <a:off x="3429000" y="2295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2" name="AutoShape 1044"/>
          <p:cNvCxnSpPr>
            <a:cxnSpLocks noChangeShapeType="1"/>
            <a:stCxn id="38915" idx="1"/>
            <a:endCxn id="38924" idx="6"/>
          </p:cNvCxnSpPr>
          <p:nvPr/>
        </p:nvCxnSpPr>
        <p:spPr bwMode="auto">
          <a:xfrm flipH="1">
            <a:off x="2371725" y="28575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3" name="AutoShape 1045"/>
          <p:cNvCxnSpPr>
            <a:cxnSpLocks noChangeShapeType="1"/>
            <a:stCxn id="38916" idx="1"/>
            <a:endCxn id="38921" idx="6"/>
          </p:cNvCxnSpPr>
          <p:nvPr/>
        </p:nvCxnSpPr>
        <p:spPr bwMode="auto">
          <a:xfrm flipH="1">
            <a:off x="2371725" y="46863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4" name="AutoShape 1046"/>
          <p:cNvCxnSpPr>
            <a:cxnSpLocks noChangeShapeType="1"/>
            <a:stCxn id="38916" idx="2"/>
            <a:endCxn id="38922" idx="0"/>
          </p:cNvCxnSpPr>
          <p:nvPr/>
        </p:nvCxnSpPr>
        <p:spPr bwMode="auto">
          <a:xfrm>
            <a:off x="3429000" y="4962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5" name="AutoShape 1047"/>
          <p:cNvCxnSpPr>
            <a:cxnSpLocks noChangeShapeType="1"/>
            <a:stCxn id="38917" idx="2"/>
            <a:endCxn id="38920" idx="0"/>
          </p:cNvCxnSpPr>
          <p:nvPr/>
        </p:nvCxnSpPr>
        <p:spPr bwMode="auto">
          <a:xfrm>
            <a:off x="6324600" y="4962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6" name="AutoShape 1048"/>
          <p:cNvCxnSpPr>
            <a:cxnSpLocks noChangeShapeType="1"/>
            <a:stCxn id="38917" idx="3"/>
            <a:endCxn id="38919" idx="2"/>
          </p:cNvCxnSpPr>
          <p:nvPr/>
        </p:nvCxnSpPr>
        <p:spPr bwMode="auto">
          <a:xfrm>
            <a:off x="7019925" y="4686300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7" name="AutoShape 1049"/>
          <p:cNvCxnSpPr>
            <a:cxnSpLocks noChangeShapeType="1"/>
            <a:stCxn id="38917" idx="0"/>
            <a:endCxn id="38918" idx="4"/>
          </p:cNvCxnSpPr>
          <p:nvPr/>
        </p:nvCxnSpPr>
        <p:spPr bwMode="auto">
          <a:xfrm flipV="1">
            <a:off x="6324600" y="41243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8" name="Arc 1050"/>
          <p:cNvSpPr>
            <a:spLocks/>
          </p:cNvSpPr>
          <p:nvPr/>
        </p:nvSpPr>
        <p:spPr bwMode="auto">
          <a:xfrm rot="5400000">
            <a:off x="3350419" y="3050381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81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One to One Relationships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400" b="1">
                <a:solidFill>
                  <a:schemeClr val="tx2"/>
                </a:solidFill>
              </a:rPr>
              <a:t>Some</a:t>
            </a:r>
            <a:r>
              <a:rPr lang="en-GB" altLang="en-US" sz="2400"/>
              <a:t> relationships between entities, A and B, </a:t>
            </a:r>
            <a:r>
              <a:rPr lang="en-GB" altLang="en-US" sz="2400" b="1">
                <a:solidFill>
                  <a:schemeClr val="tx2"/>
                </a:solidFill>
              </a:rPr>
              <a:t>might</a:t>
            </a:r>
            <a:r>
              <a:rPr lang="en-GB" altLang="en-US" sz="2400"/>
              <a:t> be redundant if</a:t>
            </a:r>
          </a:p>
          <a:p>
            <a:pPr lvl="1"/>
            <a:r>
              <a:rPr lang="en-GB" altLang="en-US" sz="2000"/>
              <a:t>It is a 1:1 relationship between A and B</a:t>
            </a:r>
          </a:p>
          <a:p>
            <a:pPr lvl="1"/>
            <a:r>
              <a:rPr lang="en-GB" altLang="en-US" sz="2000"/>
              <a:t>Every A is related to a B and every B is related to an A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en-US" sz="2400"/>
              <a:t>Example - the supplier-address relationship</a:t>
            </a:r>
          </a:p>
          <a:p>
            <a:pPr lvl="1"/>
            <a:r>
              <a:rPr lang="en-GB" altLang="en-US" sz="2000"/>
              <a:t>Is one to one</a:t>
            </a:r>
          </a:p>
          <a:p>
            <a:pPr lvl="1"/>
            <a:r>
              <a:rPr lang="en-GB" altLang="en-US" sz="2000"/>
              <a:t>Every supplier has an address</a:t>
            </a:r>
          </a:p>
          <a:p>
            <a:pPr lvl="1"/>
            <a:r>
              <a:rPr lang="en-GB" altLang="en-US" sz="2000"/>
              <a:t>We don’t need addresses that are not related to a supplier</a:t>
            </a:r>
          </a:p>
        </p:txBody>
      </p:sp>
    </p:spTree>
    <p:extLst>
      <p:ext uri="{BB962C8B-B14F-4D97-AF65-F5344CB8AC3E}">
        <p14:creationId xmlns:p14="http://schemas.microsoft.com/office/powerpoint/2010/main" val="224223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Redundant Relationships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400"/>
              <a:t>We can merge the two entities that take part in a redundant relationship together</a:t>
            </a:r>
          </a:p>
          <a:p>
            <a:pPr lvl="1"/>
            <a:r>
              <a:rPr lang="en-GB" altLang="en-US" sz="2000"/>
              <a:t>They become a single entity</a:t>
            </a:r>
          </a:p>
          <a:p>
            <a:pPr lvl="1"/>
            <a:r>
              <a:rPr lang="en-GB" altLang="en-US" sz="2000"/>
              <a:t>The new entity has all the attributes of the old one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6629400" y="2667000"/>
            <a:ext cx="304800" cy="304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5715000" y="2590800"/>
            <a:ext cx="457200" cy="4572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7315200" y="2590800"/>
            <a:ext cx="457200" cy="4572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B</a:t>
            </a:r>
          </a:p>
        </p:txBody>
      </p:sp>
      <p:cxnSp>
        <p:nvCxnSpPr>
          <p:cNvPr id="40967" name="AutoShape 7"/>
          <p:cNvCxnSpPr>
            <a:cxnSpLocks noChangeShapeType="1"/>
            <a:stCxn id="40965" idx="3"/>
            <a:endCxn id="40964" idx="1"/>
          </p:cNvCxnSpPr>
          <p:nvPr/>
        </p:nvCxnSpPr>
        <p:spPr bwMode="auto">
          <a:xfrm>
            <a:off x="6181725" y="2819400"/>
            <a:ext cx="438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AutoShape 8"/>
          <p:cNvCxnSpPr>
            <a:cxnSpLocks noChangeShapeType="1"/>
            <a:stCxn id="40964" idx="3"/>
            <a:endCxn id="40966" idx="1"/>
          </p:cNvCxnSpPr>
          <p:nvPr/>
        </p:nvCxnSpPr>
        <p:spPr bwMode="auto">
          <a:xfrm>
            <a:off x="6943725" y="28194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5791200" y="19812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5791200" y="33528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c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7391400" y="33528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z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8077200" y="26670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y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5105400" y="26670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b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7391400" y="19812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cxnSp>
        <p:nvCxnSpPr>
          <p:cNvPr id="40975" name="AutoShape 15"/>
          <p:cNvCxnSpPr>
            <a:cxnSpLocks noChangeShapeType="1"/>
            <a:stCxn id="40970" idx="0"/>
            <a:endCxn id="40965" idx="2"/>
          </p:cNvCxnSpPr>
          <p:nvPr/>
        </p:nvCxnSpPr>
        <p:spPr bwMode="auto">
          <a:xfrm flipV="1">
            <a:off x="5943600" y="3057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6" name="AutoShape 16"/>
          <p:cNvCxnSpPr>
            <a:cxnSpLocks noChangeShapeType="1"/>
            <a:stCxn id="40971" idx="0"/>
            <a:endCxn id="40966" idx="2"/>
          </p:cNvCxnSpPr>
          <p:nvPr/>
        </p:nvCxnSpPr>
        <p:spPr bwMode="auto">
          <a:xfrm flipV="1">
            <a:off x="7543800" y="3057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7" name="AutoShape 17"/>
          <p:cNvCxnSpPr>
            <a:cxnSpLocks noChangeShapeType="1"/>
            <a:stCxn id="40972" idx="2"/>
            <a:endCxn id="40966" idx="3"/>
          </p:cNvCxnSpPr>
          <p:nvPr/>
        </p:nvCxnSpPr>
        <p:spPr bwMode="auto">
          <a:xfrm flipH="1">
            <a:off x="7781925" y="2819400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AutoShape 18"/>
          <p:cNvCxnSpPr>
            <a:cxnSpLocks noChangeShapeType="1"/>
            <a:stCxn id="40974" idx="4"/>
            <a:endCxn id="40966" idx="0"/>
          </p:cNvCxnSpPr>
          <p:nvPr/>
        </p:nvCxnSpPr>
        <p:spPr bwMode="auto">
          <a:xfrm>
            <a:off x="7543800" y="2295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9" name="AutoShape 19"/>
          <p:cNvCxnSpPr>
            <a:cxnSpLocks noChangeShapeType="1"/>
            <a:stCxn id="40969" idx="4"/>
            <a:endCxn id="40965" idx="0"/>
          </p:cNvCxnSpPr>
          <p:nvPr/>
        </p:nvCxnSpPr>
        <p:spPr bwMode="auto">
          <a:xfrm>
            <a:off x="5943600" y="2295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0" name="AutoShape 20"/>
          <p:cNvCxnSpPr>
            <a:cxnSpLocks noChangeShapeType="1"/>
            <a:stCxn id="40973" idx="6"/>
            <a:endCxn id="40965" idx="1"/>
          </p:cNvCxnSpPr>
          <p:nvPr/>
        </p:nvCxnSpPr>
        <p:spPr bwMode="auto">
          <a:xfrm>
            <a:off x="5419725" y="2819400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5943600" y="4267200"/>
            <a:ext cx="1676400" cy="1676400"/>
            <a:chOff x="3792" y="2688"/>
            <a:chExt cx="1056" cy="1056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auto">
            <a:xfrm>
              <a:off x="4176" y="3072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solidFill>
                    <a:schemeClr val="tx1"/>
                  </a:solidFill>
                  <a:latin typeface="Arial" charset="0"/>
                </a:rPr>
                <a:t>AB</a:t>
              </a:r>
            </a:p>
          </p:txBody>
        </p:sp>
        <p:sp>
          <p:nvSpPr>
            <p:cNvPr id="40983" name="Oval 23"/>
            <p:cNvSpPr>
              <a:spLocks noChangeArrowheads="1"/>
            </p:cNvSpPr>
            <p:nvPr/>
          </p:nvSpPr>
          <p:spPr bwMode="auto">
            <a:xfrm>
              <a:off x="4416" y="355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>
                  <a:solidFill>
                    <a:schemeClr val="tx1"/>
                  </a:solidFill>
                  <a:latin typeface="Arial" charset="0"/>
                </a:rPr>
                <a:t>z</a:t>
              </a:r>
            </a:p>
          </p:txBody>
        </p:sp>
        <p:sp>
          <p:nvSpPr>
            <p:cNvPr id="40984" name="Oval 24"/>
            <p:cNvSpPr>
              <a:spLocks noChangeArrowheads="1"/>
            </p:cNvSpPr>
            <p:nvPr/>
          </p:nvSpPr>
          <p:spPr bwMode="auto">
            <a:xfrm>
              <a:off x="4656" y="3120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>
                  <a:solidFill>
                    <a:schemeClr val="tx1"/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40985" name="Oval 25"/>
            <p:cNvSpPr>
              <a:spLocks noChangeArrowheads="1"/>
            </p:cNvSpPr>
            <p:nvPr/>
          </p:nvSpPr>
          <p:spPr bwMode="auto">
            <a:xfrm>
              <a:off x="4416" y="2688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>
                  <a:solidFill>
                    <a:schemeClr val="tx1"/>
                  </a:solidFill>
                  <a:latin typeface="Arial" charset="0"/>
                </a:rPr>
                <a:t>x</a:t>
              </a:r>
            </a:p>
          </p:txBody>
        </p:sp>
        <p:cxnSp>
          <p:nvCxnSpPr>
            <p:cNvPr id="40986" name="AutoShape 26"/>
            <p:cNvCxnSpPr>
              <a:cxnSpLocks noChangeShapeType="1"/>
              <a:stCxn id="40983" idx="0"/>
            </p:cNvCxnSpPr>
            <p:nvPr/>
          </p:nvCxnSpPr>
          <p:spPr bwMode="auto">
            <a:xfrm flipH="1" flipV="1">
              <a:off x="4417" y="3360"/>
              <a:ext cx="95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7" name="AutoShape 27"/>
            <p:cNvCxnSpPr>
              <a:cxnSpLocks noChangeShapeType="1"/>
              <a:stCxn id="40984" idx="2"/>
            </p:cNvCxnSpPr>
            <p:nvPr/>
          </p:nvCxnSpPr>
          <p:spPr bwMode="auto">
            <a:xfrm flipH="1">
              <a:off x="4464" y="3216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8" name="AutoShape 28"/>
            <p:cNvCxnSpPr>
              <a:cxnSpLocks noChangeShapeType="1"/>
              <a:stCxn id="40985" idx="4"/>
            </p:cNvCxnSpPr>
            <p:nvPr/>
          </p:nvCxnSpPr>
          <p:spPr bwMode="auto">
            <a:xfrm flipH="1">
              <a:off x="4417" y="2880"/>
              <a:ext cx="95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89" name="Oval 29"/>
            <p:cNvSpPr>
              <a:spLocks noChangeArrowheads="1"/>
            </p:cNvSpPr>
            <p:nvPr/>
          </p:nvSpPr>
          <p:spPr bwMode="auto">
            <a:xfrm>
              <a:off x="4032" y="2688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40990" name="Oval 30"/>
            <p:cNvSpPr>
              <a:spLocks noChangeArrowheads="1"/>
            </p:cNvSpPr>
            <p:nvPr/>
          </p:nvSpPr>
          <p:spPr bwMode="auto">
            <a:xfrm>
              <a:off x="4032" y="355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>
                  <a:solidFill>
                    <a:schemeClr val="tx1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40991" name="Oval 31"/>
            <p:cNvSpPr>
              <a:spLocks noChangeArrowheads="1"/>
            </p:cNvSpPr>
            <p:nvPr/>
          </p:nvSpPr>
          <p:spPr bwMode="auto">
            <a:xfrm>
              <a:off x="3792" y="3120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cxnSp>
          <p:nvCxnSpPr>
            <p:cNvPr id="40992" name="AutoShape 32"/>
            <p:cNvCxnSpPr>
              <a:cxnSpLocks noChangeShapeType="1"/>
              <a:stCxn id="40990" idx="0"/>
            </p:cNvCxnSpPr>
            <p:nvPr/>
          </p:nvCxnSpPr>
          <p:spPr bwMode="auto">
            <a:xfrm flipV="1">
              <a:off x="4128" y="3360"/>
              <a:ext cx="97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3" name="AutoShape 33"/>
            <p:cNvCxnSpPr>
              <a:cxnSpLocks noChangeShapeType="1"/>
            </p:cNvCxnSpPr>
            <p:nvPr/>
          </p:nvCxnSpPr>
          <p:spPr bwMode="auto">
            <a:xfrm>
              <a:off x="4128" y="2880"/>
              <a:ext cx="97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4" name="AutoShape 34"/>
            <p:cNvCxnSpPr>
              <a:cxnSpLocks noChangeShapeType="1"/>
              <a:stCxn id="40991" idx="6"/>
            </p:cNvCxnSpPr>
            <p:nvPr/>
          </p:nvCxnSpPr>
          <p:spPr bwMode="auto">
            <a:xfrm>
              <a:off x="3984" y="3216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6781800" y="32766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774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- E/R Diagram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3886200" y="2590800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Product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3886200" y="4419600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solidFill>
                  <a:schemeClr val="tx1"/>
                </a:solidFill>
                <a:latin typeface="Arial" charset="0"/>
              </a:rPr>
              <a:t>Supplier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638800" y="5257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Street address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638800" y="44196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City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3733800" y="5257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Postcode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1828800" y="44196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Name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1828800" y="5257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Phone number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3733800" y="17526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Price</a:t>
            </a:r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1828800" y="2590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Description</a:t>
            </a:r>
          </a:p>
        </p:txBody>
      </p:sp>
      <p:sp>
        <p:nvSpPr>
          <p:cNvPr id="41996" name="AutoShape 12"/>
          <p:cNvSpPr>
            <a:spLocks noChangeArrowheads="1"/>
          </p:cNvSpPr>
          <p:nvPr/>
        </p:nvSpPr>
        <p:spPr bwMode="auto">
          <a:xfrm>
            <a:off x="4114800" y="3429000"/>
            <a:ext cx="9144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charset="0"/>
              </a:rPr>
              <a:t>Has A</a:t>
            </a:r>
            <a:endParaRPr lang="en-GB" altLang="en-US" sz="200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1997" name="AutoShape 13"/>
          <p:cNvCxnSpPr>
            <a:cxnSpLocks noChangeShapeType="1"/>
            <a:stCxn id="41996" idx="2"/>
            <a:endCxn id="41988" idx="0"/>
          </p:cNvCxnSpPr>
          <p:nvPr/>
        </p:nvCxnSpPr>
        <p:spPr bwMode="auto">
          <a:xfrm>
            <a:off x="4572000" y="41243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8" name="AutoShape 14"/>
          <p:cNvCxnSpPr>
            <a:cxnSpLocks noChangeShapeType="1"/>
            <a:stCxn id="41996" idx="0"/>
            <a:endCxn id="41987" idx="2"/>
          </p:cNvCxnSpPr>
          <p:nvPr/>
        </p:nvCxnSpPr>
        <p:spPr bwMode="auto">
          <a:xfrm flipV="1">
            <a:off x="4572000" y="31337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9" name="AutoShape 15"/>
          <p:cNvCxnSpPr>
            <a:cxnSpLocks noChangeShapeType="1"/>
            <a:stCxn id="41987" idx="0"/>
            <a:endCxn id="41994" idx="4"/>
          </p:cNvCxnSpPr>
          <p:nvPr/>
        </p:nvCxnSpPr>
        <p:spPr bwMode="auto">
          <a:xfrm flipV="1">
            <a:off x="4572000" y="2295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0" name="AutoShape 16"/>
          <p:cNvCxnSpPr>
            <a:cxnSpLocks noChangeShapeType="1"/>
            <a:stCxn id="41987" idx="1"/>
            <a:endCxn id="41995" idx="6"/>
          </p:cNvCxnSpPr>
          <p:nvPr/>
        </p:nvCxnSpPr>
        <p:spPr bwMode="auto">
          <a:xfrm flipH="1">
            <a:off x="3514725" y="28575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1" name="AutoShape 17"/>
          <p:cNvCxnSpPr>
            <a:cxnSpLocks noChangeShapeType="1"/>
            <a:stCxn id="41988" idx="1"/>
            <a:endCxn id="41992" idx="6"/>
          </p:cNvCxnSpPr>
          <p:nvPr/>
        </p:nvCxnSpPr>
        <p:spPr bwMode="auto">
          <a:xfrm flipH="1">
            <a:off x="3514725" y="46863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2" name="AutoShape 18"/>
          <p:cNvCxnSpPr>
            <a:cxnSpLocks noChangeShapeType="1"/>
            <a:endCxn id="41993" idx="7"/>
          </p:cNvCxnSpPr>
          <p:nvPr/>
        </p:nvCxnSpPr>
        <p:spPr bwMode="auto">
          <a:xfrm flipH="1">
            <a:off x="3259138" y="4953000"/>
            <a:ext cx="703262" cy="373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3" name="AutoShape 19"/>
          <p:cNvCxnSpPr>
            <a:cxnSpLocks noChangeShapeType="1"/>
            <a:stCxn id="41988" idx="2"/>
            <a:endCxn id="41991" idx="0"/>
          </p:cNvCxnSpPr>
          <p:nvPr/>
        </p:nvCxnSpPr>
        <p:spPr bwMode="auto">
          <a:xfrm>
            <a:off x="4572000" y="4962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4" name="AutoShape 20"/>
          <p:cNvCxnSpPr>
            <a:cxnSpLocks noChangeShapeType="1"/>
            <a:stCxn id="41988" idx="3"/>
            <a:endCxn id="41990" idx="2"/>
          </p:cNvCxnSpPr>
          <p:nvPr/>
        </p:nvCxnSpPr>
        <p:spPr bwMode="auto">
          <a:xfrm>
            <a:off x="5267325" y="46863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5" name="AutoShape 21"/>
          <p:cNvCxnSpPr>
            <a:cxnSpLocks noChangeShapeType="1"/>
            <a:endCxn id="41989" idx="1"/>
          </p:cNvCxnSpPr>
          <p:nvPr/>
        </p:nvCxnSpPr>
        <p:spPr bwMode="auto">
          <a:xfrm>
            <a:off x="5257800" y="4953000"/>
            <a:ext cx="627063" cy="373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6" name="Arc 22"/>
          <p:cNvSpPr>
            <a:spLocks/>
          </p:cNvSpPr>
          <p:nvPr/>
        </p:nvSpPr>
        <p:spPr bwMode="auto">
          <a:xfrm rot="5400000">
            <a:off x="4493419" y="3050381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Making E/R Diagrams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400"/>
              <a:t>From a description of the requirements identify the</a:t>
            </a:r>
          </a:p>
          <a:p>
            <a:pPr lvl="1"/>
            <a:r>
              <a:rPr lang="en-GB" altLang="en-US" sz="2000"/>
              <a:t>Entities</a:t>
            </a:r>
          </a:p>
          <a:p>
            <a:pPr lvl="1"/>
            <a:r>
              <a:rPr lang="en-GB" altLang="en-US" sz="2000"/>
              <a:t>Attributes</a:t>
            </a:r>
          </a:p>
          <a:p>
            <a:pPr lvl="1"/>
            <a:r>
              <a:rPr lang="en-GB" altLang="en-US" sz="2000"/>
              <a:t>Relationships</a:t>
            </a:r>
          </a:p>
          <a:p>
            <a:pPr lvl="1"/>
            <a:r>
              <a:rPr lang="en-GB" altLang="en-US" sz="2000"/>
              <a:t>Cardinality ratios of the relationships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en-US" sz="2400"/>
              <a:t>Draw the E/R diagram and then</a:t>
            </a:r>
          </a:p>
          <a:p>
            <a:pPr lvl="1"/>
            <a:r>
              <a:rPr lang="en-GB" altLang="en-US" sz="2000"/>
              <a:t>Look at one to one relationships as they might be redundant</a:t>
            </a:r>
          </a:p>
          <a:p>
            <a:pPr lvl="1"/>
            <a:r>
              <a:rPr lang="en-GB" altLang="en-US" sz="2000"/>
              <a:t>Look at many to many relationships as they might need to be split into two one to many links</a:t>
            </a:r>
          </a:p>
        </p:txBody>
      </p:sp>
    </p:spTree>
    <p:extLst>
      <p:ext uri="{BB962C8B-B14F-4D97-AF65-F5344CB8AC3E}">
        <p14:creationId xmlns:p14="http://schemas.microsoft.com/office/powerpoint/2010/main" val="205752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Debugging Designs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400"/>
              <a:t>With a bit of practice E/R diagrams can be used to plan queries</a:t>
            </a:r>
          </a:p>
          <a:p>
            <a:pPr lvl="1"/>
            <a:r>
              <a:rPr lang="en-GB" altLang="en-US" sz="2000"/>
              <a:t>You can look at the diagram and figure out how to find useful information</a:t>
            </a:r>
          </a:p>
          <a:p>
            <a:pPr lvl="1"/>
            <a:r>
              <a:rPr lang="en-GB" altLang="en-US" sz="2000"/>
              <a:t>If you can’t find the information you need, you may need to change the design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4876800" y="2133600"/>
            <a:ext cx="1295400" cy="3886200"/>
            <a:chOff x="4416" y="1296"/>
            <a:chExt cx="816" cy="2448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4416" y="2352"/>
              <a:ext cx="81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solidFill>
                    <a:schemeClr val="tx1"/>
                  </a:solidFill>
                  <a:latin typeface="Arial" charset="0"/>
                </a:rPr>
                <a:t>Enrolment</a:t>
              </a:r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4464" y="1296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solidFill>
                    <a:schemeClr val="tx1"/>
                  </a:solidFill>
                  <a:latin typeface="Arial" charset="0"/>
                </a:rPr>
                <a:t>Student</a:t>
              </a:r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4464" y="3408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solidFill>
                    <a:schemeClr val="tx1"/>
                  </a:solidFill>
                  <a:latin typeface="Arial" charset="0"/>
                </a:rPr>
                <a:t>Module</a:t>
              </a:r>
            </a:p>
          </p:txBody>
        </p:sp>
        <p:sp>
          <p:nvSpPr>
            <p:cNvPr id="5129" name="AutoShape 9"/>
            <p:cNvSpPr>
              <a:spLocks noChangeArrowheads="1"/>
            </p:cNvSpPr>
            <p:nvPr/>
          </p:nvSpPr>
          <p:spPr bwMode="auto">
            <a:xfrm>
              <a:off x="4512" y="2880"/>
              <a:ext cx="624" cy="33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>
                  <a:solidFill>
                    <a:schemeClr val="tx1"/>
                  </a:solidFill>
                  <a:latin typeface="Arial" charset="0"/>
                </a:rPr>
                <a:t>In</a:t>
              </a:r>
              <a:endParaRPr lang="en-GB" altLang="en-US" sz="2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4512" y="1824"/>
              <a:ext cx="624" cy="33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>
                  <a:solidFill>
                    <a:schemeClr val="tx1"/>
                  </a:solidFill>
                  <a:latin typeface="Arial" charset="0"/>
                </a:rPr>
                <a:t>Has</a:t>
              </a:r>
              <a:endParaRPr lang="en-GB" altLang="en-US" sz="200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5131" name="AutoShape 11"/>
            <p:cNvCxnSpPr>
              <a:cxnSpLocks noChangeShapeType="1"/>
              <a:stCxn id="5127" idx="2"/>
              <a:endCxn id="5130" idx="0"/>
            </p:cNvCxnSpPr>
            <p:nvPr/>
          </p:nvCxnSpPr>
          <p:spPr bwMode="auto">
            <a:xfrm>
              <a:off x="4824" y="1632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2" name="AutoShape 12"/>
            <p:cNvCxnSpPr>
              <a:cxnSpLocks noChangeShapeType="1"/>
              <a:stCxn id="5130" idx="2"/>
              <a:endCxn id="5126" idx="0"/>
            </p:cNvCxnSpPr>
            <p:nvPr/>
          </p:nvCxnSpPr>
          <p:spPr bwMode="auto">
            <a:xfrm>
              <a:off x="4824" y="2160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3" name="AutoShape 13"/>
            <p:cNvCxnSpPr>
              <a:cxnSpLocks noChangeShapeType="1"/>
              <a:stCxn id="5126" idx="2"/>
              <a:endCxn id="5129" idx="0"/>
            </p:cNvCxnSpPr>
            <p:nvPr/>
          </p:nvCxnSpPr>
          <p:spPr bwMode="auto">
            <a:xfrm>
              <a:off x="4824" y="2688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4" name="AutoShape 14"/>
            <p:cNvCxnSpPr>
              <a:cxnSpLocks noChangeShapeType="1"/>
              <a:stCxn id="5129" idx="2"/>
              <a:endCxn id="5128" idx="0"/>
            </p:cNvCxnSpPr>
            <p:nvPr/>
          </p:nvCxnSpPr>
          <p:spPr bwMode="auto">
            <a:xfrm>
              <a:off x="4824" y="3216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35" name="Arc 15"/>
            <p:cNvSpPr>
              <a:spLocks/>
            </p:cNvSpPr>
            <p:nvPr/>
          </p:nvSpPr>
          <p:spPr bwMode="auto">
            <a:xfrm rot="5400000">
              <a:off x="4776" y="2664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27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6" name="Arc 16"/>
            <p:cNvSpPr>
              <a:spLocks/>
            </p:cNvSpPr>
            <p:nvPr/>
          </p:nvSpPr>
          <p:spPr bwMode="auto">
            <a:xfrm rot="16200000" flipV="1">
              <a:off x="4776" y="2232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27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6842125" y="2859088"/>
            <a:ext cx="1981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How can you</a:t>
            </a:r>
          </a:p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find a list of </a:t>
            </a:r>
          </a:p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students who</a:t>
            </a:r>
          </a:p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are enrolled </a:t>
            </a:r>
          </a:p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in Database </a:t>
            </a:r>
          </a:p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systems?</a:t>
            </a:r>
          </a:p>
        </p:txBody>
      </p:sp>
    </p:spTree>
    <p:extLst>
      <p:ext uri="{BB962C8B-B14F-4D97-AF65-F5344CB8AC3E}">
        <p14:creationId xmlns:p14="http://schemas.microsoft.com/office/powerpoint/2010/main" val="1708035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Entity Relationship Modelling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Debugging Designs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524000" y="2133600"/>
            <a:ext cx="1295400" cy="3886200"/>
            <a:chOff x="4416" y="1296"/>
            <a:chExt cx="816" cy="2448"/>
          </a:xfrm>
        </p:grpSpPr>
        <p:sp>
          <p:nvSpPr>
            <p:cNvPr id="45060" name="AutoShape 4"/>
            <p:cNvSpPr>
              <a:spLocks noChangeArrowheads="1"/>
            </p:cNvSpPr>
            <p:nvPr/>
          </p:nvSpPr>
          <p:spPr bwMode="auto">
            <a:xfrm>
              <a:off x="4416" y="2352"/>
              <a:ext cx="81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solidFill>
                    <a:schemeClr val="tx1"/>
                  </a:solidFill>
                  <a:latin typeface="Arial" charset="0"/>
                </a:rPr>
                <a:t>Enrolment</a:t>
              </a:r>
            </a:p>
          </p:txBody>
        </p:sp>
        <p:sp>
          <p:nvSpPr>
            <p:cNvPr id="45061" name="AutoShape 5"/>
            <p:cNvSpPr>
              <a:spLocks noChangeArrowheads="1"/>
            </p:cNvSpPr>
            <p:nvPr/>
          </p:nvSpPr>
          <p:spPr bwMode="auto">
            <a:xfrm>
              <a:off x="4464" y="1296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solidFill>
                    <a:schemeClr val="tx1"/>
                  </a:solidFill>
                  <a:latin typeface="Arial" charset="0"/>
                </a:rPr>
                <a:t>Student</a:t>
              </a:r>
            </a:p>
          </p:txBody>
        </p:sp>
        <p:sp>
          <p:nvSpPr>
            <p:cNvPr id="45062" name="AutoShape 6"/>
            <p:cNvSpPr>
              <a:spLocks noChangeArrowheads="1"/>
            </p:cNvSpPr>
            <p:nvPr/>
          </p:nvSpPr>
          <p:spPr bwMode="auto">
            <a:xfrm>
              <a:off x="4464" y="3408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>
                  <a:solidFill>
                    <a:schemeClr val="tx1"/>
                  </a:solidFill>
                  <a:latin typeface="Arial" charset="0"/>
                </a:rPr>
                <a:t>Module</a:t>
              </a:r>
            </a:p>
          </p:txBody>
        </p:sp>
        <p:sp>
          <p:nvSpPr>
            <p:cNvPr id="45063" name="AutoShape 7"/>
            <p:cNvSpPr>
              <a:spLocks noChangeArrowheads="1"/>
            </p:cNvSpPr>
            <p:nvPr/>
          </p:nvSpPr>
          <p:spPr bwMode="auto">
            <a:xfrm>
              <a:off x="4512" y="2880"/>
              <a:ext cx="624" cy="33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>
                  <a:solidFill>
                    <a:schemeClr val="tx1"/>
                  </a:solidFill>
                  <a:latin typeface="Arial" charset="0"/>
                </a:rPr>
                <a:t>In</a:t>
              </a:r>
              <a:endParaRPr lang="en-GB" altLang="en-US" sz="2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5064" name="AutoShape 8"/>
            <p:cNvSpPr>
              <a:spLocks noChangeArrowheads="1"/>
            </p:cNvSpPr>
            <p:nvPr/>
          </p:nvSpPr>
          <p:spPr bwMode="auto">
            <a:xfrm>
              <a:off x="4512" y="1824"/>
              <a:ext cx="624" cy="33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>
                  <a:solidFill>
                    <a:schemeClr val="tx1"/>
                  </a:solidFill>
                  <a:latin typeface="Arial" charset="0"/>
                </a:rPr>
                <a:t>Has</a:t>
              </a:r>
              <a:endParaRPr lang="en-GB" altLang="en-US" sz="200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45065" name="AutoShape 9"/>
            <p:cNvCxnSpPr>
              <a:cxnSpLocks noChangeShapeType="1"/>
              <a:stCxn id="45061" idx="2"/>
              <a:endCxn id="45064" idx="0"/>
            </p:cNvCxnSpPr>
            <p:nvPr/>
          </p:nvCxnSpPr>
          <p:spPr bwMode="auto">
            <a:xfrm>
              <a:off x="4824" y="1632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66" name="AutoShape 10"/>
            <p:cNvCxnSpPr>
              <a:cxnSpLocks noChangeShapeType="1"/>
              <a:stCxn id="45064" idx="2"/>
              <a:endCxn id="45060" idx="0"/>
            </p:cNvCxnSpPr>
            <p:nvPr/>
          </p:nvCxnSpPr>
          <p:spPr bwMode="auto">
            <a:xfrm>
              <a:off x="4824" y="2160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67" name="AutoShape 11"/>
            <p:cNvCxnSpPr>
              <a:cxnSpLocks noChangeShapeType="1"/>
              <a:stCxn id="45060" idx="2"/>
              <a:endCxn id="45063" idx="0"/>
            </p:cNvCxnSpPr>
            <p:nvPr/>
          </p:nvCxnSpPr>
          <p:spPr bwMode="auto">
            <a:xfrm>
              <a:off x="4824" y="2688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68" name="AutoShape 12"/>
            <p:cNvCxnSpPr>
              <a:cxnSpLocks noChangeShapeType="1"/>
              <a:stCxn id="45063" idx="2"/>
              <a:endCxn id="45062" idx="0"/>
            </p:cNvCxnSpPr>
            <p:nvPr/>
          </p:nvCxnSpPr>
          <p:spPr bwMode="auto">
            <a:xfrm>
              <a:off x="4824" y="3216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69" name="Arc 13"/>
            <p:cNvSpPr>
              <a:spLocks/>
            </p:cNvSpPr>
            <p:nvPr/>
          </p:nvSpPr>
          <p:spPr bwMode="auto">
            <a:xfrm rot="5400000">
              <a:off x="4776" y="2664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27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70" name="Arc 14"/>
            <p:cNvSpPr>
              <a:spLocks/>
            </p:cNvSpPr>
            <p:nvPr/>
          </p:nvSpPr>
          <p:spPr bwMode="auto">
            <a:xfrm rot="16200000" flipV="1">
              <a:off x="4776" y="2232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27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200400" y="5334000"/>
            <a:ext cx="495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1"/>
                </a:solidFill>
                <a:latin typeface="Arial" charset="0"/>
              </a:rPr>
              <a:t>(1) Find the instance of the Module entity with title ‘Database Systems’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3173413" y="3657600"/>
            <a:ext cx="57419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(2) Find instances of the Enrolment entity</a:t>
            </a:r>
          </a:p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with the same Code as the result of (1)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3184525" y="1944688"/>
            <a:ext cx="5964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(3) For each instance of Enrolment in the</a:t>
            </a:r>
          </a:p>
          <a:p>
            <a:r>
              <a:rPr lang="en-GB" altLang="en-US">
                <a:solidFill>
                  <a:schemeClr val="tx1"/>
                </a:solidFill>
                <a:latin typeface="Arial" charset="0"/>
              </a:rPr>
              <a:t>result of (2) find the corresponding Student</a:t>
            </a:r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533400" y="1905000"/>
            <a:ext cx="6858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chemeClr val="tx1"/>
                </a:solidFill>
                <a:latin typeface="Arial" charset="0"/>
              </a:rPr>
              <a:t>ID</a:t>
            </a:r>
            <a:endParaRPr lang="en-GB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533400" y="5257800"/>
            <a:ext cx="6858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chemeClr val="tx1"/>
                </a:solidFill>
                <a:latin typeface="Arial" charset="0"/>
              </a:rPr>
              <a:t>Code</a:t>
            </a:r>
            <a:endParaRPr lang="en-GB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533400" y="5867400"/>
            <a:ext cx="6858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chemeClr val="tx1"/>
                </a:solidFill>
                <a:latin typeface="Arial" charset="0"/>
              </a:rPr>
              <a:t>Title</a:t>
            </a:r>
            <a:endParaRPr lang="en-GB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533400" y="2514600"/>
            <a:ext cx="6858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chemeClr val="tx1"/>
                </a:solidFill>
                <a:latin typeface="Arial" charset="0"/>
              </a:rPr>
              <a:t>Name</a:t>
            </a:r>
            <a:endParaRPr lang="en-GB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533400" y="3581400"/>
            <a:ext cx="6858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chemeClr val="tx1"/>
                </a:solidFill>
                <a:latin typeface="Arial" charset="0"/>
              </a:rPr>
              <a:t>ID</a:t>
            </a:r>
            <a:endParaRPr lang="en-GB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533400" y="4191000"/>
            <a:ext cx="6858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chemeClr val="tx1"/>
                </a:solidFill>
                <a:latin typeface="Arial" charset="0"/>
              </a:rPr>
              <a:t>Code</a:t>
            </a:r>
            <a:endParaRPr lang="en-GB" altLang="en-US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5082" name="AutoShape 26"/>
          <p:cNvCxnSpPr>
            <a:cxnSpLocks noChangeShapeType="1"/>
            <a:stCxn id="45080" idx="6"/>
            <a:endCxn id="45060" idx="1"/>
          </p:cNvCxnSpPr>
          <p:nvPr/>
        </p:nvCxnSpPr>
        <p:spPr bwMode="auto">
          <a:xfrm>
            <a:off x="1228725" y="3771900"/>
            <a:ext cx="2857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3" name="AutoShape 27"/>
          <p:cNvCxnSpPr>
            <a:cxnSpLocks noChangeShapeType="1"/>
            <a:stCxn id="45081" idx="6"/>
            <a:endCxn id="45060" idx="1"/>
          </p:cNvCxnSpPr>
          <p:nvPr/>
        </p:nvCxnSpPr>
        <p:spPr bwMode="auto">
          <a:xfrm flipV="1">
            <a:off x="1228725" y="4076700"/>
            <a:ext cx="2857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4" name="AutoShape 28"/>
          <p:cNvCxnSpPr>
            <a:cxnSpLocks noChangeShapeType="1"/>
            <a:stCxn id="45076" idx="6"/>
            <a:endCxn id="45062" idx="1"/>
          </p:cNvCxnSpPr>
          <p:nvPr/>
        </p:nvCxnSpPr>
        <p:spPr bwMode="auto">
          <a:xfrm>
            <a:off x="1228725" y="5448300"/>
            <a:ext cx="3619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5" name="AutoShape 29"/>
          <p:cNvCxnSpPr>
            <a:cxnSpLocks noChangeShapeType="1"/>
            <a:stCxn id="45077" idx="6"/>
            <a:endCxn id="45062" idx="1"/>
          </p:cNvCxnSpPr>
          <p:nvPr/>
        </p:nvCxnSpPr>
        <p:spPr bwMode="auto">
          <a:xfrm flipV="1">
            <a:off x="1228725" y="5753100"/>
            <a:ext cx="3619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6" name="AutoShape 30"/>
          <p:cNvCxnSpPr>
            <a:cxnSpLocks noChangeShapeType="1"/>
            <a:stCxn id="45079" idx="6"/>
            <a:endCxn id="45061" idx="1"/>
          </p:cNvCxnSpPr>
          <p:nvPr/>
        </p:nvCxnSpPr>
        <p:spPr bwMode="auto">
          <a:xfrm flipV="1">
            <a:off x="1228725" y="2400300"/>
            <a:ext cx="3619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7" name="AutoShape 31"/>
          <p:cNvCxnSpPr>
            <a:cxnSpLocks noChangeShapeType="1"/>
            <a:stCxn id="45075" idx="6"/>
            <a:endCxn id="45061" idx="1"/>
          </p:cNvCxnSpPr>
          <p:nvPr/>
        </p:nvCxnSpPr>
        <p:spPr bwMode="auto">
          <a:xfrm>
            <a:off x="1228725" y="2095500"/>
            <a:ext cx="3619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207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2" grpId="0" autoUpdateAnimBg="0"/>
      <p:bldP spid="45073" grpId="0" autoUpdateAnimBg="0"/>
      <p:bldP spid="4507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week’s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You should now start planning for your final application</a:t>
            </a:r>
          </a:p>
          <a:p>
            <a:r>
              <a:rPr lang="en-GB" dirty="0"/>
              <a:t>The first stage is to think about your application requirements and objectives, i.e. who will engage with the application (user groups)? The functionalities?</a:t>
            </a:r>
          </a:p>
          <a:p>
            <a:r>
              <a:rPr lang="en-GB" dirty="0"/>
              <a:t>Outlining the data objects required for your applications data model.</a:t>
            </a:r>
          </a:p>
          <a:p>
            <a:r>
              <a:rPr lang="en-GB" dirty="0"/>
              <a:t>You will need to submit by the end of week 7 (</a:t>
            </a:r>
            <a:r>
              <a:rPr lang="en-GB" dirty="0" err="1"/>
              <a:t>fri</a:t>
            </a:r>
            <a:r>
              <a:rPr lang="en-GB"/>
              <a:t> 4</a:t>
            </a:r>
            <a:r>
              <a:rPr lang="en-GB" baseline="30000"/>
              <a:t>th</a:t>
            </a:r>
            <a:r>
              <a:rPr lang="en-GB"/>
              <a:t> </a:t>
            </a:r>
            <a:r>
              <a:rPr lang="en-GB" dirty="0"/>
              <a:t>Nov) in order to be assessed as part of the milestone.</a:t>
            </a:r>
          </a:p>
        </p:txBody>
      </p:sp>
    </p:spTree>
    <p:extLst>
      <p:ext uri="{BB962C8B-B14F-4D97-AF65-F5344CB8AC3E}">
        <p14:creationId xmlns:p14="http://schemas.microsoft.com/office/powerpoint/2010/main" val="201997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Entity/Relationship Diagrams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E/R Models are often represented as E/R diagrams that</a:t>
            </a:r>
          </a:p>
          <a:p>
            <a:pPr lvl="1"/>
            <a:r>
              <a:rPr lang="en-US" dirty="0"/>
              <a:t>Give a conceptual view of the database</a:t>
            </a:r>
          </a:p>
          <a:p>
            <a:pPr lvl="1"/>
            <a:r>
              <a:rPr lang="en-US" dirty="0"/>
              <a:t>Are independent of the choice of DBMS</a:t>
            </a:r>
          </a:p>
          <a:p>
            <a:pPr lvl="1"/>
            <a:r>
              <a:rPr lang="en-US" dirty="0"/>
              <a:t>Can identify some problems in a design</a:t>
            </a:r>
          </a:p>
          <a:p>
            <a:endParaRPr lang="en-GB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056830" y="3467100"/>
            <a:ext cx="12192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tx1"/>
                </a:solidFill>
                <a:latin typeface="Arial" pitchFamily="34" charset="0"/>
              </a:rPr>
              <a:t>Student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75630" y="2095500"/>
            <a:ext cx="12192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tx1"/>
                </a:solidFill>
                <a:latin typeface="Arial" pitchFamily="34" charset="0"/>
              </a:rPr>
              <a:t>Lecturer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75630" y="4838700"/>
            <a:ext cx="12192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tx1"/>
                </a:solidFill>
                <a:latin typeface="Arial" pitchFamily="34" charset="0"/>
              </a:rPr>
              <a:t>Module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75630" y="3390900"/>
            <a:ext cx="1219200" cy="7620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tx1"/>
                </a:solidFill>
                <a:latin typeface="Arial" pitchFamily="34" charset="0"/>
              </a:rPr>
              <a:t>Tutors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056830" y="4762500"/>
            <a:ext cx="1219200" cy="7620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tx1"/>
                </a:solidFill>
                <a:latin typeface="Arial" pitchFamily="34" charset="0"/>
              </a:rPr>
              <a:t>Studies</a:t>
            </a:r>
          </a:p>
        </p:txBody>
      </p:sp>
      <p:cxnSp>
        <p:nvCxnSpPr>
          <p:cNvPr id="11" name="AutoShape 9"/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5685230" y="27146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/>
          <p:cNvCxnSpPr>
            <a:cxnSpLocks noChangeShapeType="1"/>
            <a:stCxn id="9" idx="3"/>
            <a:endCxn id="6" idx="1"/>
          </p:cNvCxnSpPr>
          <p:nvPr/>
        </p:nvCxnSpPr>
        <p:spPr bwMode="auto">
          <a:xfrm>
            <a:off x="6304355" y="37719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ShapeType="1"/>
            <a:stCxn id="6" idx="2"/>
            <a:endCxn id="10" idx="0"/>
          </p:cNvCxnSpPr>
          <p:nvPr/>
        </p:nvCxnSpPr>
        <p:spPr bwMode="auto">
          <a:xfrm>
            <a:off x="7666430" y="40862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6304355" y="51435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rc 13"/>
          <p:cNvSpPr>
            <a:spLocks/>
          </p:cNvSpPr>
          <p:nvPr/>
        </p:nvSpPr>
        <p:spPr bwMode="auto">
          <a:xfrm>
            <a:off x="6294830" y="4991100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6" name="Arc 14"/>
          <p:cNvSpPr>
            <a:spLocks/>
          </p:cNvSpPr>
          <p:nvPr/>
        </p:nvSpPr>
        <p:spPr bwMode="auto">
          <a:xfrm flipH="1">
            <a:off x="6904430" y="3619500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7" name="Arc 15"/>
          <p:cNvSpPr>
            <a:spLocks/>
          </p:cNvSpPr>
          <p:nvPr/>
        </p:nvSpPr>
        <p:spPr bwMode="auto">
          <a:xfrm rot="5400000">
            <a:off x="7587849" y="4002881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209230" y="217170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>
                <a:solidFill>
                  <a:schemeClr val="tx1"/>
                </a:solidFill>
                <a:latin typeface="Arial" pitchFamily="34" charset="0"/>
              </a:rPr>
              <a:t>ID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742630" y="270510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>
                <a:solidFill>
                  <a:schemeClr val="tx1"/>
                </a:solidFill>
                <a:latin typeface="Arial" pitchFamily="34" charset="0"/>
              </a:rPr>
              <a:t>Course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675830" y="270510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>
                <a:solidFill>
                  <a:schemeClr val="tx1"/>
                </a:solidFill>
                <a:latin typeface="Arial" pitchFamily="34" charset="0"/>
              </a:rPr>
              <a:t>Name</a:t>
            </a:r>
          </a:p>
        </p:txBody>
      </p:sp>
      <p:cxnSp>
        <p:nvCxnSpPr>
          <p:cNvPr id="21" name="AutoShape 19"/>
          <p:cNvCxnSpPr>
            <a:cxnSpLocks noChangeShapeType="1"/>
            <a:stCxn id="6" idx="0"/>
            <a:endCxn id="19" idx="4"/>
          </p:cNvCxnSpPr>
          <p:nvPr/>
        </p:nvCxnSpPr>
        <p:spPr bwMode="auto">
          <a:xfrm flipV="1">
            <a:off x="7666430" y="3095625"/>
            <a:ext cx="5334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0"/>
          <p:cNvCxnSpPr>
            <a:cxnSpLocks noChangeShapeType="1"/>
            <a:stCxn id="6" idx="0"/>
            <a:endCxn id="18" idx="4"/>
          </p:cNvCxnSpPr>
          <p:nvPr/>
        </p:nvCxnSpPr>
        <p:spPr bwMode="auto">
          <a:xfrm flipV="1">
            <a:off x="7666430" y="2562225"/>
            <a:ext cx="0" cy="895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1"/>
          <p:cNvCxnSpPr>
            <a:cxnSpLocks noChangeShapeType="1"/>
            <a:stCxn id="6" idx="0"/>
            <a:endCxn id="20" idx="4"/>
          </p:cNvCxnSpPr>
          <p:nvPr/>
        </p:nvCxnSpPr>
        <p:spPr bwMode="auto">
          <a:xfrm flipH="1" flipV="1">
            <a:off x="7133030" y="3095625"/>
            <a:ext cx="5334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819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Entities represent objects or things of interest</a:t>
            </a:r>
          </a:p>
          <a:p>
            <a:pPr lvl="1"/>
            <a:r>
              <a:rPr lang="en-US" dirty="0"/>
              <a:t>Physical things like students, lecturers, employees, products, books</a:t>
            </a:r>
          </a:p>
          <a:p>
            <a:pPr lvl="1"/>
            <a:r>
              <a:rPr lang="en-US" dirty="0"/>
              <a:t>More abstract things like modules, orders, courses, projects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Entities have</a:t>
            </a:r>
          </a:p>
          <a:p>
            <a:pPr lvl="1"/>
            <a:r>
              <a:rPr lang="en-US" dirty="0"/>
              <a:t>A general type or class, such as Lecturer or Module</a:t>
            </a:r>
          </a:p>
          <a:p>
            <a:pPr lvl="1"/>
            <a:r>
              <a:rPr lang="en-US" dirty="0"/>
              <a:t>Instances of that particular type, such as Jay Patel, Sayan Sarcar are  instances of Lecturer</a:t>
            </a:r>
          </a:p>
          <a:p>
            <a:pPr lvl="1"/>
            <a:r>
              <a:rPr lang="en-US" dirty="0"/>
              <a:t>Attributes (such as name, email address)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39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Representing Entities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an E/R Diagram, an entity is usually drawn as a box with rounded corners</a:t>
            </a:r>
          </a:p>
          <a:p>
            <a:r>
              <a:rPr lang="en-US" dirty="0"/>
              <a:t>The box is labelled with the name of the class of objects represented by that entity</a:t>
            </a:r>
          </a:p>
          <a:p>
            <a:endParaRPr lang="en-GB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204364" y="3238500"/>
            <a:ext cx="12192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tx1"/>
                </a:solidFill>
                <a:latin typeface="Arial" pitchFamily="34" charset="0"/>
              </a:rPr>
              <a:t>Student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23164" y="1866900"/>
            <a:ext cx="12192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tx1"/>
                </a:solidFill>
                <a:latin typeface="Arial" pitchFamily="34" charset="0"/>
              </a:rPr>
              <a:t>Lecturer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223164" y="4610100"/>
            <a:ext cx="12192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tx1"/>
                </a:solidFill>
                <a:latin typeface="Arial" pitchFamily="34" charset="0"/>
              </a:rPr>
              <a:t>Module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23164" y="3162300"/>
            <a:ext cx="1219200" cy="762000"/>
          </a:xfrm>
          <a:prstGeom prst="diamond">
            <a:avLst/>
          </a:prstGeom>
          <a:noFill/>
          <a:ln w="635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pitchFamily="34" charset="0"/>
              </a:rPr>
              <a:t>Tutors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204364" y="4533900"/>
            <a:ext cx="1219200" cy="762000"/>
          </a:xfrm>
          <a:prstGeom prst="diamond">
            <a:avLst/>
          </a:prstGeom>
          <a:noFill/>
          <a:ln w="635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pitchFamily="34" charset="0"/>
              </a:rPr>
              <a:t>Studies</a:t>
            </a:r>
          </a:p>
        </p:txBody>
      </p:sp>
      <p:cxnSp>
        <p:nvCxnSpPr>
          <p:cNvPr id="10" name="AutoShape 9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5832764" y="2486025"/>
            <a:ext cx="0" cy="676275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8" idx="3"/>
            <a:endCxn id="5" idx="1"/>
          </p:cNvCxnSpPr>
          <p:nvPr/>
        </p:nvCxnSpPr>
        <p:spPr bwMode="auto">
          <a:xfrm>
            <a:off x="6442364" y="3543300"/>
            <a:ext cx="752475" cy="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5" idx="2"/>
            <a:endCxn id="9" idx="0"/>
          </p:cNvCxnSpPr>
          <p:nvPr/>
        </p:nvCxnSpPr>
        <p:spPr bwMode="auto">
          <a:xfrm>
            <a:off x="7813964" y="3857625"/>
            <a:ext cx="0" cy="676275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6451889" y="4914900"/>
            <a:ext cx="752475" cy="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Arc 13"/>
          <p:cNvSpPr>
            <a:spLocks/>
          </p:cNvSpPr>
          <p:nvPr/>
        </p:nvSpPr>
        <p:spPr bwMode="auto">
          <a:xfrm>
            <a:off x="6442364" y="4762500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5" name="Arc 14"/>
          <p:cNvSpPr>
            <a:spLocks/>
          </p:cNvSpPr>
          <p:nvPr/>
        </p:nvSpPr>
        <p:spPr bwMode="auto">
          <a:xfrm flipH="1">
            <a:off x="7051964" y="3390900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6" name="Arc 15"/>
          <p:cNvSpPr>
            <a:spLocks/>
          </p:cNvSpPr>
          <p:nvPr/>
        </p:nvSpPr>
        <p:spPr bwMode="auto">
          <a:xfrm rot="5400000">
            <a:off x="7735383" y="3774281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356764" y="1943100"/>
            <a:ext cx="914400" cy="381000"/>
          </a:xfrm>
          <a:prstGeom prst="ellipse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pitchFamily="34" charset="0"/>
              </a:rPr>
              <a:t>ID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890164" y="2476500"/>
            <a:ext cx="914400" cy="381000"/>
          </a:xfrm>
          <a:prstGeom prst="ellipse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pitchFamily="34" charset="0"/>
              </a:rPr>
              <a:t>Course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823364" y="2476500"/>
            <a:ext cx="914400" cy="381000"/>
          </a:xfrm>
          <a:prstGeom prst="ellipse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>
                <a:solidFill>
                  <a:schemeClr val="folHlink"/>
                </a:solidFill>
                <a:latin typeface="Arial" pitchFamily="34" charset="0"/>
              </a:rPr>
              <a:t>Name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18" idx="4"/>
          </p:cNvCxnSpPr>
          <p:nvPr/>
        </p:nvCxnSpPr>
        <p:spPr bwMode="auto">
          <a:xfrm flipV="1">
            <a:off x="7813964" y="2857500"/>
            <a:ext cx="533400" cy="371475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5" idx="0"/>
            <a:endCxn id="17" idx="4"/>
          </p:cNvCxnSpPr>
          <p:nvPr/>
        </p:nvCxnSpPr>
        <p:spPr bwMode="auto">
          <a:xfrm flipV="1">
            <a:off x="7813964" y="2324100"/>
            <a:ext cx="0" cy="904875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5" idx="0"/>
            <a:endCxn id="19" idx="4"/>
          </p:cNvCxnSpPr>
          <p:nvPr/>
        </p:nvCxnSpPr>
        <p:spPr bwMode="auto">
          <a:xfrm flipH="1" flipV="1">
            <a:off x="7280564" y="2857500"/>
            <a:ext cx="533400" cy="371475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844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 are facts, aspects, properties, or details about an entity</a:t>
            </a:r>
          </a:p>
          <a:p>
            <a:pPr lvl="1"/>
            <a:r>
              <a:rPr lang="en-US" dirty="0"/>
              <a:t>Students have IDs, names, courses, addresses, … </a:t>
            </a:r>
          </a:p>
          <a:p>
            <a:pPr lvl="1"/>
            <a:r>
              <a:rPr lang="en-US" dirty="0"/>
              <a:t>Modules have codes, titles, credit weighting, levels, … 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Attributes have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A related entity</a:t>
            </a:r>
          </a:p>
          <a:p>
            <a:pPr lvl="1"/>
            <a:r>
              <a:rPr lang="en-US" dirty="0"/>
              <a:t>Domains of possible values</a:t>
            </a:r>
          </a:p>
          <a:p>
            <a:pPr lvl="1"/>
            <a:r>
              <a:rPr lang="en-US" dirty="0"/>
              <a:t>Values from the domain for each instance of the entity they belong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82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Representing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an E/R Diagram attributes may be drawn as ovals</a:t>
            </a:r>
          </a:p>
          <a:p>
            <a:r>
              <a:rPr lang="en-US" dirty="0"/>
              <a:t>Each attribute is linked to its entity by a line</a:t>
            </a:r>
          </a:p>
          <a:p>
            <a:r>
              <a:rPr lang="en-US" dirty="0"/>
              <a:t>The name of the attribute is written in the oval</a:t>
            </a:r>
          </a:p>
          <a:p>
            <a:endParaRPr lang="en-GB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646610" y="3284682"/>
            <a:ext cx="1219200" cy="609600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pitchFamily="34" charset="0"/>
              </a:rPr>
              <a:t>Student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5410" y="1913082"/>
            <a:ext cx="1219200" cy="609600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pitchFamily="34" charset="0"/>
              </a:rPr>
              <a:t>Lecturer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65410" y="4656282"/>
            <a:ext cx="1219200" cy="609600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pitchFamily="34" charset="0"/>
              </a:rPr>
              <a:t>Module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65410" y="3208482"/>
            <a:ext cx="1219200" cy="762000"/>
          </a:xfrm>
          <a:prstGeom prst="diamond">
            <a:avLst/>
          </a:prstGeom>
          <a:noFill/>
          <a:ln w="635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pitchFamily="34" charset="0"/>
              </a:rPr>
              <a:t>Tutors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46610" y="4580082"/>
            <a:ext cx="1219200" cy="762000"/>
          </a:xfrm>
          <a:prstGeom prst="diamond">
            <a:avLst/>
          </a:prstGeom>
          <a:noFill/>
          <a:ln w="635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2000">
                <a:solidFill>
                  <a:schemeClr val="folHlink"/>
                </a:solidFill>
                <a:latin typeface="Arial" pitchFamily="34" charset="0"/>
              </a:rPr>
              <a:t>Studies</a:t>
            </a:r>
          </a:p>
        </p:txBody>
      </p:sp>
      <p:cxnSp>
        <p:nvCxnSpPr>
          <p:cNvPr id="10" name="AutoShape 9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5275010" y="2522682"/>
            <a:ext cx="0" cy="68580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8" idx="3"/>
            <a:endCxn id="5" idx="1"/>
          </p:cNvCxnSpPr>
          <p:nvPr/>
        </p:nvCxnSpPr>
        <p:spPr bwMode="auto">
          <a:xfrm>
            <a:off x="5884610" y="3589482"/>
            <a:ext cx="762000" cy="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5" idx="2"/>
            <a:endCxn id="9" idx="0"/>
          </p:cNvCxnSpPr>
          <p:nvPr/>
        </p:nvCxnSpPr>
        <p:spPr bwMode="auto">
          <a:xfrm>
            <a:off x="7256210" y="3894282"/>
            <a:ext cx="0" cy="68580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5884610" y="4961082"/>
            <a:ext cx="762000" cy="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Arc 13"/>
          <p:cNvSpPr>
            <a:spLocks/>
          </p:cNvSpPr>
          <p:nvPr/>
        </p:nvSpPr>
        <p:spPr bwMode="auto">
          <a:xfrm>
            <a:off x="5884610" y="4808682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5" name="Arc 14"/>
          <p:cNvSpPr>
            <a:spLocks/>
          </p:cNvSpPr>
          <p:nvPr/>
        </p:nvSpPr>
        <p:spPr bwMode="auto">
          <a:xfrm flipH="1">
            <a:off x="6494210" y="3437082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6" name="Arc 15"/>
          <p:cNvSpPr>
            <a:spLocks/>
          </p:cNvSpPr>
          <p:nvPr/>
        </p:nvSpPr>
        <p:spPr bwMode="auto">
          <a:xfrm rot="5400000">
            <a:off x="7177629" y="3820463"/>
            <a:ext cx="152400" cy="3000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27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799010" y="1989282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>
                <a:solidFill>
                  <a:schemeClr val="tx1"/>
                </a:solidFill>
                <a:latin typeface="Arial" pitchFamily="34" charset="0"/>
              </a:rPr>
              <a:t>ID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2410" y="2522682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>
                <a:solidFill>
                  <a:schemeClr val="tx1"/>
                </a:solidFill>
                <a:latin typeface="Arial" pitchFamily="34" charset="0"/>
              </a:rPr>
              <a:t>Course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265610" y="2522682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99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>
                <a:solidFill>
                  <a:schemeClr val="tx1"/>
                </a:solidFill>
                <a:latin typeface="Arial" pitchFamily="34" charset="0"/>
              </a:rPr>
              <a:t>Name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18" idx="4"/>
          </p:cNvCxnSpPr>
          <p:nvPr/>
        </p:nvCxnSpPr>
        <p:spPr bwMode="auto">
          <a:xfrm flipV="1">
            <a:off x="7256210" y="2913207"/>
            <a:ext cx="5334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5" idx="0"/>
            <a:endCxn id="17" idx="4"/>
          </p:cNvCxnSpPr>
          <p:nvPr/>
        </p:nvCxnSpPr>
        <p:spPr bwMode="auto">
          <a:xfrm flipV="1">
            <a:off x="7256210" y="2379807"/>
            <a:ext cx="0" cy="904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5" idx="0"/>
            <a:endCxn id="19" idx="4"/>
          </p:cNvCxnSpPr>
          <p:nvPr/>
        </p:nvCxnSpPr>
        <p:spPr bwMode="auto">
          <a:xfrm flipH="1" flipV="1">
            <a:off x="6722810" y="2913207"/>
            <a:ext cx="5334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90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Relationships are an association between two or more entities</a:t>
            </a:r>
          </a:p>
          <a:p>
            <a:pPr lvl="1"/>
            <a:r>
              <a:rPr lang="en-US" dirty="0"/>
              <a:t>Each Student takes several Modules</a:t>
            </a:r>
          </a:p>
          <a:p>
            <a:pPr lvl="1"/>
            <a:r>
              <a:rPr lang="en-US" dirty="0"/>
              <a:t>Each Module is taught by a Lecturer</a:t>
            </a:r>
          </a:p>
          <a:p>
            <a:pPr lvl="1"/>
            <a:r>
              <a:rPr lang="en-US" dirty="0"/>
              <a:t>Each Lecturer works for a single department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Relationships have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A set of entities that participate in them</a:t>
            </a:r>
          </a:p>
          <a:p>
            <a:pPr lvl="1"/>
            <a:r>
              <a:rPr lang="en-US" dirty="0"/>
              <a:t>A degree - the number of entities that participate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cardinality</a:t>
            </a:r>
            <a:r>
              <a:rPr lang="en-US" dirty="0"/>
              <a:t> ratio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15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87E5F2C39C4AB3DC5EB9A80A7C55" ma:contentTypeVersion="11" ma:contentTypeDescription="Create a new document." ma:contentTypeScope="" ma:versionID="7cf80bb21f361a51bc65e5ea228a4518">
  <xsd:schema xmlns:xsd="http://www.w3.org/2001/XMLSchema" xmlns:xs="http://www.w3.org/2001/XMLSchema" xmlns:p="http://schemas.microsoft.com/office/2006/metadata/properties" xmlns:ns3="764ef053-4e5b-4e77-8f24-b4cdfb9b3da7" xmlns:ns4="228ba189-c924-41cb-aeeb-b9fa2df4dc6e" targetNamespace="http://schemas.microsoft.com/office/2006/metadata/properties" ma:root="true" ma:fieldsID="35bb8838052824832d5b829cfbbdd37d" ns3:_="" ns4:_="">
    <xsd:import namespace="764ef053-4e5b-4e77-8f24-b4cdfb9b3da7"/>
    <xsd:import namespace="228ba189-c924-41cb-aeeb-b9fa2df4dc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ef053-4e5b-4e77-8f24-b4cdfb9b3d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8ba189-c924-41cb-aeeb-b9fa2df4d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63D41F-7CA9-4964-AE68-E1C43B5BC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4ef053-4e5b-4e77-8f24-b4cdfb9b3da7"/>
    <ds:schemaRef ds:uri="228ba189-c924-41cb-aeeb-b9fa2df4d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AA127-D90F-4296-A045-1EC8BE8896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429200-76F3-4D85-AF72-9F0EDE74D878}">
  <ds:schemaRefs>
    <ds:schemaRef ds:uri="http://schemas.microsoft.com/office/infopath/2007/PartnerControls"/>
    <ds:schemaRef ds:uri="764ef053-4e5b-4e77-8f24-b4cdfb9b3da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28ba189-c924-41cb-aeeb-b9fa2df4dc6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1734</Words>
  <Application>Microsoft Office PowerPoint</Application>
  <PresentationFormat>On-screen Show (4:3)</PresentationFormat>
  <Paragraphs>393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Entity/Relationship Modelling</vt:lpstr>
      <vt:lpstr>Database Design</vt:lpstr>
      <vt:lpstr>Entity/Relationship Modelling</vt:lpstr>
      <vt:lpstr>Entity/Relationship Diagrams</vt:lpstr>
      <vt:lpstr>Entities</vt:lpstr>
      <vt:lpstr>Representing Entities</vt:lpstr>
      <vt:lpstr>Attributes</vt:lpstr>
      <vt:lpstr>Representing Attributes</vt:lpstr>
      <vt:lpstr>Relationships</vt:lpstr>
      <vt:lpstr>Cardinality Ratios</vt:lpstr>
      <vt:lpstr>Diagramming Relationships</vt:lpstr>
      <vt:lpstr>Making E/R Models</vt:lpstr>
      <vt:lpstr>Example</vt:lpstr>
      <vt:lpstr>Example - Entities</vt:lpstr>
      <vt:lpstr>Example - Relationships</vt:lpstr>
      <vt:lpstr>Example - E/R Diagram</vt:lpstr>
      <vt:lpstr>Example - E/R Diagram</vt:lpstr>
      <vt:lpstr>Example - E/R Diagram</vt:lpstr>
      <vt:lpstr>Example - E/R Diagram</vt:lpstr>
      <vt:lpstr>Example - E/R Diagram</vt:lpstr>
      <vt:lpstr>Example - E/R Diagram</vt:lpstr>
      <vt:lpstr>Example - E/R Diagram</vt:lpstr>
      <vt:lpstr>Example - E/R Diagram</vt:lpstr>
      <vt:lpstr>Example - E/R Diagram</vt:lpstr>
      <vt:lpstr>Entities and Attributes</vt:lpstr>
      <vt:lpstr>Example</vt:lpstr>
      <vt:lpstr>Example - Entities/Attributes</vt:lpstr>
      <vt:lpstr>Example - E/R Diagram</vt:lpstr>
      <vt:lpstr>Example - Relationships</vt:lpstr>
      <vt:lpstr>Example - E/R Diagram</vt:lpstr>
      <vt:lpstr>One to One Relationships</vt:lpstr>
      <vt:lpstr>Redundant Relationships</vt:lpstr>
      <vt:lpstr>Example - E/R Diagram</vt:lpstr>
      <vt:lpstr>Making E/R Diagrams</vt:lpstr>
      <vt:lpstr>Debugging Designs</vt:lpstr>
      <vt:lpstr>Debugging Designs</vt:lpstr>
      <vt:lpstr>This week’s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Entity/Relationship Modelling</dc:title>
  <dc:creator>Windows User</dc:creator>
  <cp:lastModifiedBy>Jay Patel</cp:lastModifiedBy>
  <cp:revision>28</cp:revision>
  <dcterms:created xsi:type="dcterms:W3CDTF">2018-09-11T19:10:57Z</dcterms:created>
  <dcterms:modified xsi:type="dcterms:W3CDTF">2022-10-17T07:50:36Z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0x010100E16D87E5F2C39C4AB3DC5EB9A80A7C55</vt:lpwstr>
  </property>
</Properties>
</file>