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1"/>
  </p:notesMasterIdLst>
  <p:sldIdLst>
    <p:sldId id="293" r:id="rId5"/>
    <p:sldId id="294" r:id="rId6"/>
    <p:sldId id="387" r:id="rId7"/>
    <p:sldId id="385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45" r:id="rId16"/>
    <p:sldId id="376" r:id="rId17"/>
    <p:sldId id="377" r:id="rId18"/>
    <p:sldId id="388" r:id="rId19"/>
    <p:sldId id="389" r:id="rId20"/>
    <p:sldId id="337" r:id="rId21"/>
    <p:sldId id="372" r:id="rId22"/>
    <p:sldId id="373" r:id="rId23"/>
    <p:sldId id="325" r:id="rId24"/>
    <p:sldId id="326" r:id="rId25"/>
    <p:sldId id="257" r:id="rId26"/>
    <p:sldId id="391" r:id="rId27"/>
    <p:sldId id="374" r:id="rId28"/>
    <p:sldId id="375" r:id="rId29"/>
    <p:sldId id="258" r:id="rId30"/>
    <p:sldId id="295" r:id="rId31"/>
    <p:sldId id="349" r:id="rId32"/>
    <p:sldId id="350" r:id="rId33"/>
    <p:sldId id="351" r:id="rId34"/>
    <p:sldId id="352" r:id="rId35"/>
    <p:sldId id="353" r:id="rId36"/>
    <p:sldId id="361" r:id="rId37"/>
    <p:sldId id="362" r:id="rId38"/>
    <p:sldId id="386" r:id="rId39"/>
    <p:sldId id="355" r:id="rId40"/>
    <p:sldId id="354" r:id="rId41"/>
    <p:sldId id="356" r:id="rId42"/>
    <p:sldId id="357" r:id="rId43"/>
    <p:sldId id="358" r:id="rId44"/>
    <p:sldId id="359" r:id="rId45"/>
    <p:sldId id="360" r:id="rId46"/>
    <p:sldId id="392" r:id="rId47"/>
    <p:sldId id="363" r:id="rId48"/>
    <p:sldId id="364" r:id="rId49"/>
    <p:sldId id="39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32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E8395-D54F-4C46-AB50-0D22B0FCAF22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70E31-9BC6-4C6E-A2F9-2E7A58379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77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courtesy of P </a:t>
            </a:r>
            <a:r>
              <a:rPr lang="en-GB" dirty="0" err="1"/>
              <a:t>Meakin</a:t>
            </a:r>
            <a:r>
              <a:rPr lang="en-GB" dirty="0"/>
              <a:t> 2004</a:t>
            </a:r>
          </a:p>
          <a:p>
            <a:r>
              <a:rPr lang="en-GB" dirty="0"/>
              <a:t>https://ictsmart.tripod.com/ict4/online/artdbrf.htm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AB99-0492-4BA0-8CAE-A4813033C04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53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“Duke” image courtesy of Oracle Corporation</a:t>
            </a:r>
          </a:p>
          <a:p>
            <a:r>
              <a:rPr lang="en-GB" dirty="0"/>
              <a:t>Example</a:t>
            </a:r>
            <a:r>
              <a:rPr lang="en-GB" baseline="0" dirty="0"/>
              <a:t> schema logo courtesy of: </a:t>
            </a:r>
          </a:p>
          <a:p>
            <a:r>
              <a:rPr lang="en-GB" baseline="0" dirty="0"/>
              <a:t>https://pixabay.com/users/mcmurryjulie-2375405/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AB99-0492-4BA0-8CAE-A4813033C04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904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 schema logo courtesy of: </a:t>
            </a:r>
          </a:p>
          <a:p>
            <a:r>
              <a:rPr lang="en-GB" baseline="0" dirty="0"/>
              <a:t>https://pixabay.com/users/mcmurryjulie-2375405/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AB99-0492-4BA0-8CAE-A4813033C04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84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 schema logo courtesy of: </a:t>
            </a:r>
          </a:p>
          <a:p>
            <a:r>
              <a:rPr lang="en-GB" baseline="0" dirty="0"/>
              <a:t>https://pixabay.com/users/mcmurryjulie-2375405/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AB99-0492-4BA0-8CAE-A4813033C04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49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CA97-BA33-4732-89E3-19CAE136301C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87F8-F36A-4431-BFAB-B5EC5BF68E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9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CA97-BA33-4732-89E3-19CAE136301C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87F8-F36A-4431-BFAB-B5EC5BF68E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48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CA97-BA33-4732-89E3-19CAE136301C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87F8-F36A-4431-BFAB-B5EC5BF68E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08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CA97-BA33-4732-89E3-19CAE136301C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87F8-F36A-4431-BFAB-B5EC5BF68E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42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CA97-BA33-4732-89E3-19CAE136301C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87F8-F36A-4431-BFAB-B5EC5BF68E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89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CA97-BA33-4732-89E3-19CAE136301C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87F8-F36A-4431-BFAB-B5EC5BF68E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01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CA97-BA33-4732-89E3-19CAE136301C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87F8-F36A-4431-BFAB-B5EC5BF68E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69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CA97-BA33-4732-89E3-19CAE136301C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87F8-F36A-4431-BFAB-B5EC5BF68E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64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CA97-BA33-4732-89E3-19CAE136301C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87F8-F36A-4431-BFAB-B5EC5BF68E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99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CA97-BA33-4732-89E3-19CAE136301C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87F8-F36A-4431-BFAB-B5EC5BF68E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32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CA97-BA33-4732-89E3-19CAE136301C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87F8-F36A-4431-BFAB-B5EC5BF68E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01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ACA97-BA33-4732-89E3-19CAE136301C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C87F8-F36A-4431-BFAB-B5EC5BF68E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33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iteseerx.ist.psu.edu/viewdoc/summary?doi=10.1.1.123.1085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iteseerx.ist.psu.edu/viewdoc/summary?doi=10.1.1.123.1085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18E5-8327-2F0A-50B1-2E14F60C8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Databases and </a:t>
            </a:r>
            <a:br>
              <a:rPr lang="en-GB" dirty="0"/>
            </a:br>
            <a:r>
              <a:rPr lang="en-GB" dirty="0"/>
              <a:t>Web Application Development UG2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A6171-3A27-5B7F-64FF-51441F14C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Designing Databases: Databases as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844058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24A8-180D-A4A4-61FE-A461E943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 and Designing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C2607-8ECE-889F-0C12-1C41EC0DD2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Like planning a route</a:t>
            </a:r>
          </a:p>
          <a:p>
            <a:pPr lvl="1"/>
            <a:r>
              <a:rPr lang="en-GB" dirty="0"/>
              <a:t>What is the </a:t>
            </a:r>
            <a:r>
              <a:rPr lang="en-GB" b="1" dirty="0"/>
              <a:t>specific starting point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What is the </a:t>
            </a:r>
            <a:r>
              <a:rPr lang="en-GB" b="1" dirty="0"/>
              <a:t>specific destination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What are the </a:t>
            </a:r>
            <a:r>
              <a:rPr lang="en-GB" b="1" dirty="0"/>
              <a:t>constraints</a:t>
            </a:r>
            <a:r>
              <a:rPr lang="en-GB" dirty="0"/>
              <a:t> on how to get there?</a:t>
            </a:r>
          </a:p>
          <a:p>
            <a:pPr lvl="2"/>
            <a:r>
              <a:rPr lang="en-GB" dirty="0"/>
              <a:t>By Road</a:t>
            </a:r>
          </a:p>
          <a:p>
            <a:pPr lvl="3"/>
            <a:r>
              <a:rPr lang="en-GB" dirty="0"/>
              <a:t>Exclusive</a:t>
            </a:r>
          </a:p>
          <a:p>
            <a:pPr lvl="4"/>
            <a:r>
              <a:rPr lang="en-GB" dirty="0"/>
              <a:t>Car</a:t>
            </a:r>
          </a:p>
          <a:p>
            <a:pPr lvl="2"/>
            <a:r>
              <a:rPr lang="en-GB" dirty="0"/>
              <a:t>Anything else?</a:t>
            </a:r>
          </a:p>
          <a:p>
            <a:pPr lvl="2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EF2C9-A03A-09B2-D9ED-46412DFD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44824"/>
            <a:ext cx="864096" cy="72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D5A28-4310-57B2-C971-062659AC5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5229200"/>
            <a:ext cx="864096" cy="72008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D17E7AB4-D5D1-3143-1044-FB0D8E792EA5}"/>
              </a:ext>
            </a:extLst>
          </p:cNvPr>
          <p:cNvSpPr/>
          <p:nvPr/>
        </p:nvSpPr>
        <p:spPr>
          <a:xfrm>
            <a:off x="1331640" y="2852936"/>
            <a:ext cx="792088" cy="201622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6126D-54D5-F9EF-4036-D6D9569A8A34}"/>
              </a:ext>
            </a:extLst>
          </p:cNvPr>
          <p:cNvSpPr txBox="1"/>
          <p:nvPr/>
        </p:nvSpPr>
        <p:spPr>
          <a:xfrm>
            <a:off x="2139744" y="1463045"/>
            <a:ext cx="22675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BCU Cardigan Building</a:t>
            </a:r>
          </a:p>
          <a:p>
            <a:r>
              <a:rPr lang="en-GB" dirty="0"/>
              <a:t>4 Cardigan St, </a:t>
            </a:r>
          </a:p>
          <a:p>
            <a:r>
              <a:rPr lang="en-GB" dirty="0"/>
              <a:t>Birmingham</a:t>
            </a:r>
          </a:p>
          <a:p>
            <a:r>
              <a:rPr lang="en-GB" dirty="0"/>
              <a:t>West Midlands</a:t>
            </a:r>
          </a:p>
          <a:p>
            <a:r>
              <a:rPr lang="en-GB" dirty="0"/>
              <a:t>England </a:t>
            </a:r>
          </a:p>
          <a:p>
            <a:r>
              <a:rPr lang="en-GB" dirty="0"/>
              <a:t>B4 7BD</a:t>
            </a: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95E2D-D078-9A28-3D4A-48AA0C32A1E9}"/>
              </a:ext>
            </a:extLst>
          </p:cNvPr>
          <p:cNvSpPr txBox="1"/>
          <p:nvPr/>
        </p:nvSpPr>
        <p:spPr>
          <a:xfrm>
            <a:off x="2266253" y="4712077"/>
            <a:ext cx="20145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LSE Cowdray House</a:t>
            </a:r>
          </a:p>
          <a:p>
            <a:r>
              <a:rPr lang="en-GB" dirty="0"/>
              <a:t>6 Portugal St, </a:t>
            </a:r>
          </a:p>
          <a:p>
            <a:r>
              <a:rPr lang="en-GB" dirty="0"/>
              <a:t>London, </a:t>
            </a:r>
          </a:p>
          <a:p>
            <a:r>
              <a:rPr lang="en-GB" dirty="0"/>
              <a:t>Greater London,</a:t>
            </a:r>
          </a:p>
          <a:p>
            <a:r>
              <a:rPr lang="en-GB" dirty="0"/>
              <a:t>England</a:t>
            </a:r>
          </a:p>
          <a:p>
            <a:r>
              <a:rPr lang="en-GB" dirty="0"/>
              <a:t>WC2A 2HJ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7DA49-C4C0-8204-32C2-54E473CD38D4}"/>
              </a:ext>
            </a:extLst>
          </p:cNvPr>
          <p:cNvSpPr txBox="1"/>
          <p:nvPr/>
        </p:nvSpPr>
        <p:spPr>
          <a:xfrm>
            <a:off x="3306097" y="2598003"/>
            <a:ext cx="1087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United Kingdom?</a:t>
            </a:r>
          </a:p>
          <a:p>
            <a:r>
              <a:rPr lang="en-GB" sz="1000" dirty="0"/>
              <a:t>Europe?</a:t>
            </a:r>
          </a:p>
          <a:p>
            <a:r>
              <a:rPr lang="en-GB" sz="1000" dirty="0"/>
              <a:t>Earth? 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9EBD2D-AC86-4847-8C0F-06447543E61F}"/>
              </a:ext>
            </a:extLst>
          </p:cNvPr>
          <p:cNvSpPr txBox="1"/>
          <p:nvPr/>
        </p:nvSpPr>
        <p:spPr>
          <a:xfrm>
            <a:off x="3434534" y="5968720"/>
            <a:ext cx="1087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United Kingdom?</a:t>
            </a:r>
          </a:p>
          <a:p>
            <a:r>
              <a:rPr lang="en-GB" sz="1000" dirty="0"/>
              <a:t>Europe?</a:t>
            </a:r>
          </a:p>
          <a:p>
            <a:r>
              <a:rPr lang="en-GB" sz="1000" dirty="0"/>
              <a:t>Earth? </a:t>
            </a:r>
          </a:p>
          <a:p>
            <a:endParaRPr lang="en-GB" dirty="0"/>
          </a:p>
        </p:txBody>
      </p:sp>
      <p:pic>
        <p:nvPicPr>
          <p:cNvPr id="12" name="Picture 11" descr="A green circle with a white check mark&#10;&#10;Description automatically generated">
            <a:extLst>
              <a:ext uri="{FF2B5EF4-FFF2-40B4-BE49-F238E27FC236}">
                <a16:creationId xmlns:a16="http://schemas.microsoft.com/office/drawing/2014/main" id="{7B669536-3158-3B9D-DB81-A4CD530F8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536" y="2542112"/>
            <a:ext cx="310824" cy="310824"/>
          </a:xfrm>
          <a:prstGeom prst="rect">
            <a:avLst/>
          </a:prstGeom>
        </p:spPr>
      </p:pic>
      <p:pic>
        <p:nvPicPr>
          <p:cNvPr id="13" name="Picture 12" descr="A green circle with a white check mark&#10;&#10;Description automatically generated">
            <a:extLst>
              <a:ext uri="{FF2B5EF4-FFF2-40B4-BE49-F238E27FC236}">
                <a16:creationId xmlns:a16="http://schemas.microsoft.com/office/drawing/2014/main" id="{21932C45-B4B0-50B8-6A4E-20E0274206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536" y="3382355"/>
            <a:ext cx="310824" cy="31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27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24A8-180D-A4A4-61FE-A461E943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 and Designing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C2607-8ECE-889F-0C12-1C41EC0DD2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Like planning a route</a:t>
            </a:r>
          </a:p>
          <a:p>
            <a:pPr lvl="1"/>
            <a:r>
              <a:rPr lang="en-GB" dirty="0"/>
              <a:t>What is the </a:t>
            </a:r>
            <a:r>
              <a:rPr lang="en-GB" b="1" dirty="0"/>
              <a:t>specific starting point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What is the </a:t>
            </a:r>
            <a:r>
              <a:rPr lang="en-GB" b="1" dirty="0"/>
              <a:t>specific destination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What are the </a:t>
            </a:r>
            <a:r>
              <a:rPr lang="en-GB" b="1" dirty="0"/>
              <a:t>constraints</a:t>
            </a:r>
            <a:r>
              <a:rPr lang="en-GB" dirty="0"/>
              <a:t> on how to get there?</a:t>
            </a:r>
          </a:p>
          <a:p>
            <a:pPr lvl="2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EF2C9-A03A-09B2-D9ED-46412DFD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44824"/>
            <a:ext cx="864096" cy="72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D5A28-4310-57B2-C971-062659AC5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5229200"/>
            <a:ext cx="864096" cy="72008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D17E7AB4-D5D1-3143-1044-FB0D8E792EA5}"/>
              </a:ext>
            </a:extLst>
          </p:cNvPr>
          <p:cNvSpPr/>
          <p:nvPr/>
        </p:nvSpPr>
        <p:spPr>
          <a:xfrm>
            <a:off x="1108579" y="2855069"/>
            <a:ext cx="1273862" cy="201622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Route</a:t>
            </a:r>
          </a:p>
          <a:p>
            <a:pPr algn="ctr"/>
            <a:r>
              <a:rPr lang="en-GB" sz="1400" dirty="0"/>
              <a:t>Plan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6126D-54D5-F9EF-4036-D6D9569A8A34}"/>
              </a:ext>
            </a:extLst>
          </p:cNvPr>
          <p:cNvSpPr txBox="1"/>
          <p:nvPr/>
        </p:nvSpPr>
        <p:spPr>
          <a:xfrm>
            <a:off x="2139744" y="1463045"/>
            <a:ext cx="22675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BCU Cardigan Building</a:t>
            </a:r>
          </a:p>
          <a:p>
            <a:r>
              <a:rPr lang="en-GB" dirty="0"/>
              <a:t>4 Cardigan St, </a:t>
            </a:r>
          </a:p>
          <a:p>
            <a:r>
              <a:rPr lang="en-GB" dirty="0"/>
              <a:t>Birmingham</a:t>
            </a:r>
          </a:p>
          <a:p>
            <a:r>
              <a:rPr lang="en-GB" dirty="0"/>
              <a:t>West Midlands</a:t>
            </a:r>
          </a:p>
          <a:p>
            <a:r>
              <a:rPr lang="en-GB" dirty="0"/>
              <a:t>England </a:t>
            </a:r>
          </a:p>
          <a:p>
            <a:r>
              <a:rPr lang="en-GB" dirty="0"/>
              <a:t>B4 7BD</a:t>
            </a: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95E2D-D078-9A28-3D4A-48AA0C32A1E9}"/>
              </a:ext>
            </a:extLst>
          </p:cNvPr>
          <p:cNvSpPr txBox="1"/>
          <p:nvPr/>
        </p:nvSpPr>
        <p:spPr>
          <a:xfrm>
            <a:off x="2266253" y="4712077"/>
            <a:ext cx="20145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LSE Cowdray House</a:t>
            </a:r>
          </a:p>
          <a:p>
            <a:r>
              <a:rPr lang="en-GB" dirty="0"/>
              <a:t>6 Portugal St, </a:t>
            </a:r>
          </a:p>
          <a:p>
            <a:r>
              <a:rPr lang="en-GB" dirty="0"/>
              <a:t>London, </a:t>
            </a:r>
          </a:p>
          <a:p>
            <a:r>
              <a:rPr lang="en-GB" dirty="0"/>
              <a:t>Greater London,</a:t>
            </a:r>
          </a:p>
          <a:p>
            <a:r>
              <a:rPr lang="en-GB" dirty="0"/>
              <a:t>England</a:t>
            </a:r>
          </a:p>
          <a:p>
            <a:r>
              <a:rPr lang="en-GB" dirty="0"/>
              <a:t>WC2A 2HJ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7DA49-C4C0-8204-32C2-54E473CD38D4}"/>
              </a:ext>
            </a:extLst>
          </p:cNvPr>
          <p:cNvSpPr txBox="1"/>
          <p:nvPr/>
        </p:nvSpPr>
        <p:spPr>
          <a:xfrm>
            <a:off x="3306097" y="2598003"/>
            <a:ext cx="1087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United Kingdom?</a:t>
            </a:r>
          </a:p>
          <a:p>
            <a:r>
              <a:rPr lang="en-GB" sz="1000" dirty="0"/>
              <a:t>Europe?</a:t>
            </a:r>
          </a:p>
          <a:p>
            <a:r>
              <a:rPr lang="en-GB" sz="1000" dirty="0"/>
              <a:t>Earth? 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9EBD2D-AC86-4847-8C0F-06447543E61F}"/>
              </a:ext>
            </a:extLst>
          </p:cNvPr>
          <p:cNvSpPr txBox="1"/>
          <p:nvPr/>
        </p:nvSpPr>
        <p:spPr>
          <a:xfrm>
            <a:off x="3434534" y="5968720"/>
            <a:ext cx="1087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United Kingdom?</a:t>
            </a:r>
          </a:p>
          <a:p>
            <a:r>
              <a:rPr lang="en-GB" sz="1000" dirty="0"/>
              <a:t>Europe?</a:t>
            </a:r>
          </a:p>
          <a:p>
            <a:r>
              <a:rPr lang="en-GB" sz="1000" dirty="0"/>
              <a:t>Earth? </a:t>
            </a:r>
          </a:p>
          <a:p>
            <a:endParaRPr lang="en-GB" dirty="0"/>
          </a:p>
        </p:txBody>
      </p:sp>
      <p:pic>
        <p:nvPicPr>
          <p:cNvPr id="12" name="Picture 11" descr="A green circle with a white check mark&#10;&#10;Description automatically generated">
            <a:extLst>
              <a:ext uri="{FF2B5EF4-FFF2-40B4-BE49-F238E27FC236}">
                <a16:creationId xmlns:a16="http://schemas.microsoft.com/office/drawing/2014/main" id="{7B669536-3158-3B9D-DB81-A4CD530F8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548912"/>
            <a:ext cx="310824" cy="310824"/>
          </a:xfrm>
          <a:prstGeom prst="rect">
            <a:avLst/>
          </a:prstGeom>
        </p:spPr>
      </p:pic>
      <p:pic>
        <p:nvPicPr>
          <p:cNvPr id="13" name="Picture 12" descr="A green circle with a white check mark&#10;&#10;Description automatically generated">
            <a:extLst>
              <a:ext uri="{FF2B5EF4-FFF2-40B4-BE49-F238E27FC236}">
                <a16:creationId xmlns:a16="http://schemas.microsoft.com/office/drawing/2014/main" id="{21932C45-B4B0-50B8-6A4E-20E0274206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3338958"/>
            <a:ext cx="310824" cy="3108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7E41C5-424A-8EC9-4FDA-B22F67437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169" y="3189487"/>
            <a:ext cx="2355840" cy="1405002"/>
          </a:xfrm>
          <a:prstGeom prst="rect">
            <a:avLst/>
          </a:prstGeom>
        </p:spPr>
      </p:pic>
      <p:pic>
        <p:nvPicPr>
          <p:cNvPr id="15" name="Picture 14" descr="A green circle with a white check mark&#10;&#10;Description automatically generated">
            <a:extLst>
              <a:ext uri="{FF2B5EF4-FFF2-40B4-BE49-F238E27FC236}">
                <a16:creationId xmlns:a16="http://schemas.microsoft.com/office/drawing/2014/main" id="{635209BA-8E8A-1506-55EC-E646F3B976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4149080"/>
            <a:ext cx="310824" cy="31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23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pic>
        <p:nvPicPr>
          <p:cNvPr id="6" name="Content Placeholder 5" descr="A person in a red uniform&#10;&#10;Description automatically generated">
            <a:extLst>
              <a:ext uri="{FF2B5EF4-FFF2-40B4-BE49-F238E27FC236}">
                <a16:creationId xmlns:a16="http://schemas.microsoft.com/office/drawing/2014/main" id="{DA067F19-CB18-DA6F-3F61-EC41374D9F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5051"/>
            <a:ext cx="4038600" cy="3096260"/>
          </a:xfr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BFBB5F-76DD-4CEB-A134-77DB1A6D12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What </a:t>
            </a:r>
          </a:p>
          <a:p>
            <a:pPr lvl="1"/>
            <a:r>
              <a:rPr lang="en-GB" dirty="0"/>
              <a:t>Does it represent?</a:t>
            </a:r>
          </a:p>
          <a:p>
            <a:pPr lvl="1"/>
            <a:r>
              <a:rPr lang="en-GB" dirty="0"/>
              <a:t>etc.</a:t>
            </a:r>
          </a:p>
          <a:p>
            <a:r>
              <a:rPr lang="en-GB" dirty="0"/>
              <a:t>Why </a:t>
            </a:r>
          </a:p>
          <a:p>
            <a:pPr lvl="1"/>
            <a:r>
              <a:rPr lang="en-GB" dirty="0"/>
              <a:t>Is it needed?</a:t>
            </a:r>
          </a:p>
          <a:p>
            <a:pPr lvl="1"/>
            <a:r>
              <a:rPr lang="en-GB" dirty="0"/>
              <a:t>etc.</a:t>
            </a:r>
          </a:p>
          <a:p>
            <a:r>
              <a:rPr lang="en-GB" dirty="0"/>
              <a:t>Who </a:t>
            </a:r>
          </a:p>
          <a:p>
            <a:pPr lvl="1"/>
            <a:r>
              <a:rPr lang="en-GB" dirty="0"/>
              <a:t>Does it involve?</a:t>
            </a:r>
          </a:p>
          <a:p>
            <a:pPr lvl="1"/>
            <a:r>
              <a:rPr lang="en-GB" dirty="0"/>
              <a:t>etc.</a:t>
            </a:r>
          </a:p>
          <a:p>
            <a:r>
              <a:rPr lang="en-GB" dirty="0"/>
              <a:t>When</a:t>
            </a:r>
          </a:p>
          <a:p>
            <a:pPr lvl="1"/>
            <a:r>
              <a:rPr lang="en-GB" dirty="0"/>
              <a:t>Should a process / transaction happen?</a:t>
            </a:r>
          </a:p>
          <a:p>
            <a:pPr lvl="1"/>
            <a:r>
              <a:rPr lang="en-GB" dirty="0"/>
              <a:t>etc.</a:t>
            </a:r>
          </a:p>
          <a:p>
            <a:r>
              <a:rPr lang="en-GB" dirty="0"/>
              <a:t>How</a:t>
            </a:r>
          </a:p>
          <a:p>
            <a:pPr lvl="1"/>
            <a:r>
              <a:rPr lang="en-GB" dirty="0"/>
              <a:t>Should it be structured?</a:t>
            </a:r>
          </a:p>
          <a:p>
            <a:pPr lvl="1"/>
            <a:r>
              <a:rPr lang="en-GB" dirty="0"/>
              <a:t>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98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CA202D-FBEC-B8D8-9983-1984D9A0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need to focus 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B2DC0-2CC7-327A-B3C0-A5729B44E2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Who</a:t>
            </a:r>
            <a:r>
              <a:rPr lang="en-GB" dirty="0"/>
              <a:t> is our Web Application for?</a:t>
            </a:r>
          </a:p>
          <a:p>
            <a:pPr lvl="1"/>
            <a:r>
              <a:rPr lang="en-GB" dirty="0"/>
              <a:t>The User</a:t>
            </a:r>
          </a:p>
          <a:p>
            <a:r>
              <a:rPr lang="en-GB" dirty="0"/>
              <a:t>What features will the web app have?</a:t>
            </a:r>
          </a:p>
          <a:p>
            <a:pPr lvl="1"/>
            <a:r>
              <a:rPr lang="en-GB" dirty="0"/>
              <a:t>What would the user want / need from your system?</a:t>
            </a:r>
          </a:p>
          <a:p>
            <a:pPr lvl="1"/>
            <a:r>
              <a:rPr lang="en-GB" dirty="0"/>
              <a:t>How will this work from the user’s perspective?</a:t>
            </a:r>
          </a:p>
          <a:p>
            <a:pPr lvl="2"/>
            <a:r>
              <a:rPr lang="en-GB" dirty="0"/>
              <a:t>How will they use it?</a:t>
            </a:r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DE1727-4C21-5320-D6FC-1A3B71A86B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445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CA202D-FBEC-B8D8-9983-1984D9A0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need to focus on?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B2DC0-2CC7-327A-B3C0-A5729B44E2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What</a:t>
            </a:r>
            <a:r>
              <a:rPr lang="en-GB" b="1" dirty="0"/>
              <a:t> data</a:t>
            </a:r>
            <a:r>
              <a:rPr lang="en-GB" dirty="0"/>
              <a:t> will need to be stored / accessed to support this feature set?</a:t>
            </a:r>
          </a:p>
          <a:p>
            <a:pPr lvl="1"/>
            <a:r>
              <a:rPr lang="en-GB" dirty="0"/>
              <a:t>Based on the desired features</a:t>
            </a:r>
          </a:p>
          <a:p>
            <a:pPr lvl="1"/>
            <a:r>
              <a:rPr lang="en-GB" dirty="0"/>
              <a:t>Think about specifics</a:t>
            </a:r>
          </a:p>
          <a:p>
            <a:pPr lvl="2"/>
            <a:r>
              <a:rPr lang="en-GB" dirty="0"/>
              <a:t>Instead of generalities like “Customer details” or “Order details”</a:t>
            </a:r>
          </a:p>
          <a:p>
            <a:pPr lvl="2"/>
            <a:r>
              <a:rPr lang="en-GB" dirty="0"/>
              <a:t>Think of specific items of data (attributes)</a:t>
            </a:r>
          </a:p>
          <a:p>
            <a:pPr lvl="3"/>
            <a:r>
              <a:rPr lang="en-GB" dirty="0"/>
              <a:t>The name of a customer</a:t>
            </a:r>
          </a:p>
          <a:p>
            <a:pPr lvl="3"/>
            <a:r>
              <a:rPr lang="en-GB" dirty="0"/>
              <a:t>The address of a customer</a:t>
            </a:r>
          </a:p>
          <a:p>
            <a:pPr lvl="3"/>
            <a:r>
              <a:rPr lang="en-GB" dirty="0"/>
              <a:t>The email address of a customer</a:t>
            </a:r>
          </a:p>
          <a:p>
            <a:pPr lvl="3"/>
            <a:r>
              <a:rPr lang="en-GB" dirty="0"/>
              <a:t>The product reviews a customer might have provided for items they have purchased</a:t>
            </a:r>
          </a:p>
          <a:p>
            <a:pPr lvl="3"/>
            <a:r>
              <a:rPr lang="en-GB" dirty="0"/>
              <a:t>etc</a:t>
            </a:r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DE1727-4C21-5320-D6FC-1A3B71A86B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What processing will we want to do on that data?</a:t>
            </a:r>
          </a:p>
          <a:p>
            <a:pPr lvl="1"/>
            <a:r>
              <a:rPr lang="en-GB" dirty="0"/>
              <a:t>Based on the desired features</a:t>
            </a:r>
          </a:p>
          <a:p>
            <a:pPr lvl="1"/>
            <a:r>
              <a:rPr lang="en-GB" dirty="0"/>
              <a:t>Starting point -&gt; Destination</a:t>
            </a:r>
          </a:p>
          <a:p>
            <a:pPr lvl="1"/>
            <a:r>
              <a:rPr lang="en-GB" dirty="0"/>
              <a:t>Inputs -&gt; Outputs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70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5B7CF9-C30E-9B4A-AFCC-9338CFD9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 AND DEFINITIONS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95FF0F-79DE-009B-EEAA-ECF79BE0A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123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148E2-BF81-2FF9-C79A-B984C420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Flatfile</a:t>
            </a:r>
            <a:r>
              <a:rPr lang="en-GB" dirty="0"/>
              <a:t>” Database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6AB6FC-335A-8A0D-C8CC-5B50AA624D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Data stored in a single big “table” or file</a:t>
            </a:r>
          </a:p>
          <a:p>
            <a:r>
              <a:rPr lang="en-GB" dirty="0"/>
              <a:t>Issues</a:t>
            </a:r>
          </a:p>
          <a:p>
            <a:pPr lvl="1"/>
            <a:r>
              <a:rPr lang="en-GB" dirty="0"/>
              <a:t>Redundant data</a:t>
            </a:r>
          </a:p>
          <a:p>
            <a:pPr lvl="2"/>
            <a:r>
              <a:rPr lang="en-GB" dirty="0"/>
              <a:t>Storage space is wasted</a:t>
            </a:r>
          </a:p>
          <a:p>
            <a:pPr lvl="2"/>
            <a:r>
              <a:rPr lang="en-GB" dirty="0"/>
              <a:t>Maintenance becomes more complex</a:t>
            </a:r>
          </a:p>
          <a:p>
            <a:pPr lvl="1"/>
            <a:r>
              <a:rPr lang="en-GB" dirty="0"/>
              <a:t>Inconsistent data</a:t>
            </a:r>
          </a:p>
          <a:p>
            <a:pPr lvl="2"/>
            <a:r>
              <a:rPr lang="en-GB" dirty="0"/>
              <a:t>Different values representing the same item being stored?</a:t>
            </a:r>
          </a:p>
        </p:txBody>
      </p:sp>
      <p:pic>
        <p:nvPicPr>
          <p:cNvPr id="8" name="Content Placeholder 7" descr="A diagram of a teacher&#10;&#10;Description automatically generated">
            <a:extLst>
              <a:ext uri="{FF2B5EF4-FFF2-40B4-BE49-F238E27FC236}">
                <a16:creationId xmlns:a16="http://schemas.microsoft.com/office/drawing/2014/main" id="{1E3DD06F-90D8-25CD-0531-5EA012C730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111166"/>
            <a:ext cx="4038600" cy="1504030"/>
          </a:xfrm>
        </p:spPr>
      </p:pic>
    </p:spTree>
    <p:extLst>
      <p:ext uri="{BB962C8B-B14F-4D97-AF65-F5344CB8AC3E}">
        <p14:creationId xmlns:p14="http://schemas.microsoft.com/office/powerpoint/2010/main" val="3715209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Allow data to be stored in separate groups. </a:t>
            </a:r>
          </a:p>
          <a:p>
            <a:pPr lvl="1"/>
            <a:r>
              <a:rPr lang="en-GB" dirty="0"/>
              <a:t>Relations / Tables</a:t>
            </a:r>
          </a:p>
          <a:p>
            <a:pPr lvl="2"/>
            <a:r>
              <a:rPr lang="en-GB" b="1" dirty="0"/>
              <a:t>Relations</a:t>
            </a:r>
            <a:r>
              <a:rPr lang="en-GB" dirty="0"/>
              <a:t> of attributes</a:t>
            </a:r>
          </a:p>
          <a:p>
            <a:pPr lvl="1"/>
            <a:r>
              <a:rPr lang="en-GB" dirty="0"/>
              <a:t>“Groups” are connected to each other via relationships</a:t>
            </a:r>
          </a:p>
          <a:p>
            <a:pPr lvl="2"/>
            <a:r>
              <a:rPr lang="en-GB" b="1" dirty="0"/>
              <a:t>Relations</a:t>
            </a:r>
            <a:r>
              <a:rPr lang="en-GB" dirty="0"/>
              <a:t> of records</a:t>
            </a:r>
          </a:p>
          <a:p>
            <a:r>
              <a:rPr lang="en-GB" dirty="0"/>
              <a:t>By breaking the data into groups</a:t>
            </a:r>
          </a:p>
          <a:p>
            <a:pPr lvl="1"/>
            <a:r>
              <a:rPr lang="en-GB" dirty="0"/>
              <a:t>Reduce the chance of mistakes happening </a:t>
            </a:r>
          </a:p>
          <a:p>
            <a:pPr lvl="1"/>
            <a:r>
              <a:rPr lang="en-GB" dirty="0"/>
              <a:t>Does not take up any more space than necessary </a:t>
            </a:r>
          </a:p>
          <a:p>
            <a:pPr lvl="1"/>
            <a:r>
              <a:rPr lang="en-GB" dirty="0"/>
              <a:t>Needs to be well designed </a:t>
            </a:r>
          </a:p>
          <a:p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BDF7B01-AD52-1422-98DF-2C5643AE5E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14912" y="3072606"/>
            <a:ext cx="3305175" cy="1581150"/>
          </a:xfrm>
        </p:spPr>
      </p:pic>
    </p:spTree>
    <p:extLst>
      <p:ext uri="{BB962C8B-B14F-4D97-AF65-F5344CB8AC3E}">
        <p14:creationId xmlns:p14="http://schemas.microsoft.com/office/powerpoint/2010/main" val="3850376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DC915D-836A-41EB-A66D-529F72BB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Transaction 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BBCDBD-6244-4B29-B232-D033828CDD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Up-to-date operational data</a:t>
            </a:r>
          </a:p>
          <a:p>
            <a:r>
              <a:rPr lang="en-GB" dirty="0"/>
              <a:t>Used for day-to-day operations</a:t>
            </a:r>
          </a:p>
          <a:p>
            <a:pPr lvl="1"/>
            <a:r>
              <a:rPr lang="en-GB" dirty="0"/>
              <a:t>Frequent </a:t>
            </a:r>
            <a:r>
              <a:rPr lang="en-GB" b="1" dirty="0"/>
              <a:t>read</a:t>
            </a:r>
            <a:r>
              <a:rPr lang="en-GB" dirty="0"/>
              <a:t> operations</a:t>
            </a:r>
          </a:p>
          <a:p>
            <a:pPr lvl="1"/>
            <a:r>
              <a:rPr lang="en-GB" dirty="0"/>
              <a:t>Frequent </a:t>
            </a:r>
            <a:r>
              <a:rPr lang="en-GB" b="1" dirty="0"/>
              <a:t>write</a:t>
            </a:r>
            <a:r>
              <a:rPr lang="en-GB" dirty="0"/>
              <a:t> operations</a:t>
            </a:r>
          </a:p>
          <a:p>
            <a:pPr lvl="1"/>
            <a:r>
              <a:rPr lang="en-GB" dirty="0"/>
              <a:t>Transactions / Queries </a:t>
            </a:r>
          </a:p>
          <a:p>
            <a:pPr lvl="2"/>
            <a:r>
              <a:rPr lang="en-GB" dirty="0"/>
              <a:t>Should aim to deal with only a small amount of data at once</a:t>
            </a:r>
          </a:p>
          <a:p>
            <a:pPr lvl="2"/>
            <a:r>
              <a:rPr lang="en-GB" dirty="0"/>
              <a:t>Many and small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3054841"/>
            <a:ext cx="3886200" cy="1687721"/>
          </a:xfrm>
        </p:spPr>
      </p:pic>
    </p:spTree>
    <p:extLst>
      <p:ext uri="{BB962C8B-B14F-4D97-AF65-F5344CB8AC3E}">
        <p14:creationId xmlns:p14="http://schemas.microsoft.com/office/powerpoint/2010/main" val="2406469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2AC7EC-C8C2-4B15-89BC-12F5E19B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Schema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71CF33-56CB-407E-84E4-58A458D74B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Describes the </a:t>
            </a:r>
            <a:r>
              <a:rPr lang="en-GB" b="1" dirty="0"/>
              <a:t>structure</a:t>
            </a:r>
            <a:r>
              <a:rPr lang="en-GB" dirty="0"/>
              <a:t> of a database in a formal language that is supported by the database management system. </a:t>
            </a:r>
          </a:p>
          <a:p>
            <a:r>
              <a:rPr lang="en-GB" dirty="0"/>
              <a:t>Create a blueprint of the database. </a:t>
            </a:r>
          </a:p>
          <a:p>
            <a:pPr lvl="1"/>
            <a:r>
              <a:rPr lang="en-GB" dirty="0"/>
              <a:t>This blueprint will not contain any data. </a:t>
            </a:r>
          </a:p>
          <a:p>
            <a:r>
              <a:rPr lang="en-GB" dirty="0"/>
              <a:t>The database schema uses logical formulas to create integrity constraints. </a:t>
            </a:r>
          </a:p>
          <a:p>
            <a:pPr lvl="1"/>
            <a:r>
              <a:rPr lang="en-GB" dirty="0"/>
              <a:t>It is not possible to insert data into the database that violates these integrity constraints. </a:t>
            </a:r>
          </a:p>
          <a:p>
            <a:pPr lvl="1"/>
            <a:r>
              <a:rPr lang="en-GB" dirty="0"/>
              <a:t>All constraints use the same language. </a:t>
            </a:r>
          </a:p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558192"/>
            <a:ext cx="1811979" cy="15832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A4855-1519-F074-CAD5-693EDA733B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15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09206-77BE-DC8A-52CC-4F2F3AC1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3A1FA-6957-8B7E-7995-EB425C30E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Lecture</a:t>
            </a:r>
          </a:p>
        </p:txBody>
      </p:sp>
    </p:spTree>
    <p:extLst>
      <p:ext uri="{BB962C8B-B14F-4D97-AF65-F5344CB8AC3E}">
        <p14:creationId xmlns:p14="http://schemas.microsoft.com/office/powerpoint/2010/main" val="3052869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2AC7EC-C8C2-4B15-89BC-12F5E19B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Schema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71CF33-56CB-407E-84E4-58A458D74B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There are different kinds of database schemas: </a:t>
            </a:r>
          </a:p>
          <a:p>
            <a:pPr lvl="1"/>
            <a:r>
              <a:rPr lang="en-GB" b="1" dirty="0"/>
              <a:t>Conceptual schema</a:t>
            </a:r>
            <a:r>
              <a:rPr lang="en-GB" dirty="0"/>
              <a:t> expresses the concepts in the database, and how they relate to each other</a:t>
            </a:r>
          </a:p>
          <a:p>
            <a:pPr lvl="1"/>
            <a:r>
              <a:rPr lang="en-GB" b="1" dirty="0"/>
              <a:t>Logical schema</a:t>
            </a:r>
            <a:r>
              <a:rPr lang="en-GB" dirty="0"/>
              <a:t> is a mapping of entities with their attributes, and the respective relations</a:t>
            </a:r>
          </a:p>
          <a:p>
            <a:pPr lvl="1"/>
            <a:r>
              <a:rPr lang="en-GB" b="1" dirty="0"/>
              <a:t>Physical schema</a:t>
            </a:r>
            <a:r>
              <a:rPr lang="en-GB" dirty="0"/>
              <a:t> is a particular implementation of a logical schema.</a:t>
            </a:r>
          </a:p>
          <a:p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42" y="2303860"/>
            <a:ext cx="3650416" cy="31896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6250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2AC7EC-C8C2-4B15-89BC-12F5E19B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Schema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71CF33-56CB-407E-84E4-58A458D74B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Ideally, a database schema should have the following properties: </a:t>
            </a:r>
          </a:p>
          <a:p>
            <a:pPr lvl="1"/>
            <a:r>
              <a:rPr lang="en-GB" dirty="0"/>
              <a:t>It should be </a:t>
            </a:r>
            <a:r>
              <a:rPr lang="en-GB" i="1" dirty="0"/>
              <a:t>complete</a:t>
            </a:r>
            <a:r>
              <a:rPr lang="en-GB" dirty="0"/>
              <a:t>: all information in the source should be included.</a:t>
            </a:r>
          </a:p>
          <a:p>
            <a:pPr lvl="1"/>
            <a:r>
              <a:rPr lang="en-GB" dirty="0"/>
              <a:t>It should be </a:t>
            </a:r>
            <a:r>
              <a:rPr lang="en-GB" i="1" dirty="0"/>
              <a:t>minimal</a:t>
            </a:r>
            <a:r>
              <a:rPr lang="en-GB" dirty="0"/>
              <a:t>: it should not be possible to leave out a relation, without losing information</a:t>
            </a:r>
          </a:p>
          <a:p>
            <a:pPr lvl="1"/>
            <a:r>
              <a:rPr lang="en-GB" dirty="0"/>
              <a:t>It should be </a:t>
            </a:r>
            <a:r>
              <a:rPr lang="en-GB" i="1" dirty="0"/>
              <a:t>normalised</a:t>
            </a:r>
            <a:r>
              <a:rPr lang="en-GB" dirty="0"/>
              <a:t>: A certain piece of data should be in the schema only once.</a:t>
            </a:r>
          </a:p>
          <a:p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042" y="2303860"/>
            <a:ext cx="3650416" cy="31896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3301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Before we create a database, we need to </a:t>
            </a:r>
            <a:r>
              <a:rPr lang="en-GB" b="1" dirty="0"/>
              <a:t>design</a:t>
            </a:r>
            <a:r>
              <a:rPr lang="en-GB" dirty="0"/>
              <a:t> one</a:t>
            </a:r>
          </a:p>
          <a:p>
            <a:r>
              <a:rPr lang="en-GB" dirty="0"/>
              <a:t>Conceptual Design</a:t>
            </a:r>
          </a:p>
          <a:p>
            <a:pPr lvl="1"/>
            <a:r>
              <a:rPr lang="en-GB" dirty="0"/>
              <a:t>Build a model of the database independent of DBMS details</a:t>
            </a:r>
          </a:p>
          <a:p>
            <a:r>
              <a:rPr lang="en-GB" dirty="0"/>
              <a:t>Logical Design</a:t>
            </a:r>
          </a:p>
          <a:p>
            <a:pPr lvl="1"/>
            <a:r>
              <a:rPr lang="en-GB" dirty="0"/>
              <a:t>Model further structure of the data</a:t>
            </a:r>
          </a:p>
          <a:p>
            <a:pPr lvl="1"/>
            <a:r>
              <a:rPr lang="en-GB" dirty="0"/>
              <a:t>Still abstract enough to be independent of DBMS details</a:t>
            </a:r>
          </a:p>
          <a:p>
            <a:r>
              <a:rPr lang="en-GB" dirty="0"/>
              <a:t>Physical Design</a:t>
            </a:r>
          </a:p>
          <a:p>
            <a:pPr lvl="1"/>
            <a:r>
              <a:rPr lang="en-GB" dirty="0"/>
              <a:t>How is the data within the database precisely stored and managed by the DBMS?</a:t>
            </a:r>
          </a:p>
          <a:p>
            <a:pPr lvl="2"/>
            <a:r>
              <a:rPr lang="en-GB" dirty="0"/>
              <a:t>Specific types</a:t>
            </a:r>
          </a:p>
          <a:p>
            <a:pPr lvl="2"/>
            <a:r>
              <a:rPr lang="en-GB" dirty="0"/>
              <a:t>Keys</a:t>
            </a:r>
          </a:p>
          <a:p>
            <a:pPr lvl="2"/>
            <a:r>
              <a:rPr lang="en-GB" dirty="0"/>
              <a:t>Indexes</a:t>
            </a:r>
          </a:p>
          <a:p>
            <a:pPr lvl="2"/>
            <a:r>
              <a:rPr lang="en-GB" dirty="0"/>
              <a:t>etc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E23D8C-36F3-84D9-5DCF-2879FB6306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812615"/>
            <a:ext cx="4038600" cy="2101133"/>
          </a:xfrm>
        </p:spPr>
      </p:pic>
    </p:spTree>
    <p:extLst>
      <p:ext uri="{BB962C8B-B14F-4D97-AF65-F5344CB8AC3E}">
        <p14:creationId xmlns:p14="http://schemas.microsoft.com/office/powerpoint/2010/main" val="1574050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1623-2697-408E-B2AF-6D1AE9B4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Type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158B2C2-7189-4395-B4CB-ABBF6858C3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2493049"/>
          <a:ext cx="7886699" cy="24177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8051">
                  <a:extLst>
                    <a:ext uri="{9D8B030D-6E8A-4147-A177-3AD203B41FA5}">
                      <a16:colId xmlns:a16="http://schemas.microsoft.com/office/drawing/2014/main" val="2645750459"/>
                    </a:ext>
                  </a:extLst>
                </a:gridCol>
                <a:gridCol w="1037155">
                  <a:extLst>
                    <a:ext uri="{9D8B030D-6E8A-4147-A177-3AD203B41FA5}">
                      <a16:colId xmlns:a16="http://schemas.microsoft.com/office/drawing/2014/main" val="2599528694"/>
                    </a:ext>
                  </a:extLst>
                </a:gridCol>
                <a:gridCol w="1382873">
                  <a:extLst>
                    <a:ext uri="{9D8B030D-6E8A-4147-A177-3AD203B41FA5}">
                      <a16:colId xmlns:a16="http://schemas.microsoft.com/office/drawing/2014/main" val="594274486"/>
                    </a:ext>
                  </a:extLst>
                </a:gridCol>
                <a:gridCol w="1037155">
                  <a:extLst>
                    <a:ext uri="{9D8B030D-6E8A-4147-A177-3AD203B41FA5}">
                      <a16:colId xmlns:a16="http://schemas.microsoft.com/office/drawing/2014/main" val="4011367994"/>
                    </a:ext>
                  </a:extLst>
                </a:gridCol>
                <a:gridCol w="1037155">
                  <a:extLst>
                    <a:ext uri="{9D8B030D-6E8A-4147-A177-3AD203B41FA5}">
                      <a16:colId xmlns:a16="http://schemas.microsoft.com/office/drawing/2014/main" val="1259203215"/>
                    </a:ext>
                  </a:extLst>
                </a:gridCol>
                <a:gridCol w="1037155">
                  <a:extLst>
                    <a:ext uri="{9D8B030D-6E8A-4147-A177-3AD203B41FA5}">
                      <a16:colId xmlns:a16="http://schemas.microsoft.com/office/drawing/2014/main" val="3606530058"/>
                    </a:ext>
                  </a:extLst>
                </a:gridCol>
                <a:gridCol w="1037155">
                  <a:extLst>
                    <a:ext uri="{9D8B030D-6E8A-4147-A177-3AD203B41FA5}">
                      <a16:colId xmlns:a16="http://schemas.microsoft.com/office/drawing/2014/main" val="266979399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GB" sz="1800" kern="100" dirty="0">
                        <a:effectLst/>
                        <a:latin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en-GB" sz="1800" kern="0" dirty="0">
                          <a:effectLst/>
                        </a:rPr>
                        <a:t>Entity </a:t>
                      </a:r>
                      <a:endParaRPr lang="en-GB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en-GB" sz="1800" kern="0" dirty="0">
                          <a:effectLst/>
                        </a:rPr>
                        <a:t>Relationship</a:t>
                      </a:r>
                      <a:endParaRPr lang="en-GB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en-GB" sz="1800" kern="0" dirty="0">
                          <a:effectLst/>
                        </a:rPr>
                        <a:t>Attribute</a:t>
                      </a:r>
                      <a:endParaRPr lang="en-GB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en-GB" sz="1800" kern="0" dirty="0">
                          <a:effectLst/>
                        </a:rPr>
                        <a:t>Attribute Type</a:t>
                      </a:r>
                      <a:endParaRPr lang="en-GB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en-GB" sz="1800" kern="0" dirty="0">
                          <a:effectLst/>
                        </a:rPr>
                        <a:t>Primary Key</a:t>
                      </a:r>
                      <a:endParaRPr lang="en-GB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en-GB" sz="1800" kern="0" dirty="0">
                          <a:effectLst/>
                        </a:rPr>
                        <a:t>Foreign Key</a:t>
                      </a:r>
                      <a:endParaRPr lang="en-GB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2197104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GB" sz="2000" kern="0" dirty="0">
                          <a:effectLst/>
                        </a:rPr>
                        <a:t>Conceptual</a:t>
                      </a:r>
                      <a:endParaRPr lang="en-GB" sz="20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N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N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N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N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783229771"/>
                  </a:ext>
                </a:extLst>
              </a:tr>
              <a:tr h="568805">
                <a:tc>
                  <a:txBody>
                    <a:bodyPr/>
                    <a:lstStyle/>
                    <a:p>
                      <a:pPr algn="ctr"/>
                      <a:r>
                        <a:rPr lang="en-GB" sz="2000" kern="0" dirty="0">
                          <a:effectLst/>
                        </a:rPr>
                        <a:t>Logical</a:t>
                      </a:r>
                      <a:endParaRPr lang="en-GB" sz="20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?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N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N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782939268"/>
                  </a:ext>
                </a:extLst>
              </a:tr>
              <a:tr h="568805">
                <a:tc>
                  <a:txBody>
                    <a:bodyPr/>
                    <a:lstStyle/>
                    <a:p>
                      <a:pPr algn="ctr"/>
                      <a:r>
                        <a:rPr lang="en-GB" sz="2000" kern="0" dirty="0">
                          <a:effectLst/>
                        </a:rPr>
                        <a:t>Physical</a:t>
                      </a:r>
                      <a:endParaRPr lang="en-GB" sz="20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805029847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52057F-D39D-3027-80A8-347C6F8ECAAD}"/>
              </a:ext>
            </a:extLst>
          </p:cNvPr>
          <p:cNvCxnSpPr/>
          <p:nvPr/>
        </p:nvCxnSpPr>
        <p:spPr>
          <a:xfrm flipV="1">
            <a:off x="5220072" y="4149080"/>
            <a:ext cx="576064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1A45C1B-80A1-E83E-20C8-1F054B75EFA5}"/>
              </a:ext>
            </a:extLst>
          </p:cNvPr>
          <p:cNvSpPr txBox="1"/>
          <p:nvPr/>
        </p:nvSpPr>
        <p:spPr>
          <a:xfrm>
            <a:off x="2627784" y="5589240"/>
            <a:ext cx="6066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Sometimes a “kind” of data can be identified for that attribute </a:t>
            </a:r>
          </a:p>
          <a:p>
            <a:r>
              <a:rPr lang="en-GB" dirty="0"/>
              <a:t>without necessarily specifying a specific concrete type</a:t>
            </a:r>
          </a:p>
        </p:txBody>
      </p:sp>
    </p:spTree>
    <p:extLst>
      <p:ext uri="{BB962C8B-B14F-4D97-AF65-F5344CB8AC3E}">
        <p14:creationId xmlns:p14="http://schemas.microsoft.com/office/powerpoint/2010/main" val="76565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711F1C-1EF6-45C2-B667-FDB25974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577F6A-F8B5-40F7-B230-DA8F133122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1350" dirty="0">
                <a:latin typeface="Arial" panose="020B0604020202020204" pitchFamily="34" charset="0"/>
                <a:ea typeface="Arial" panose="020B0604020202020204" pitchFamily="34" charset="0"/>
              </a:rPr>
              <a:t>A type of structural diagram for use in database design. </a:t>
            </a:r>
          </a:p>
          <a:p>
            <a:r>
              <a:rPr lang="en-GB" sz="1350" dirty="0">
                <a:latin typeface="Arial" panose="020B0604020202020204" pitchFamily="34" charset="0"/>
                <a:ea typeface="Arial" panose="020B0604020202020204" pitchFamily="34" charset="0"/>
              </a:rPr>
              <a:t>Entity Relationship Modelling is an approach to semantic modelling of data within information systems</a:t>
            </a:r>
          </a:p>
          <a:p>
            <a:r>
              <a:rPr lang="en-GB" sz="1350" kern="100" dirty="0">
                <a:latin typeface="Arial" panose="020B0604020202020204" pitchFamily="34" charset="0"/>
                <a:ea typeface="Arial" panose="020B0604020202020204" pitchFamily="34" charset="0"/>
              </a:rPr>
              <a:t>The process of entity relationship modelling was originally defined by the work on </a:t>
            </a:r>
            <a:r>
              <a:rPr lang="en-GB" sz="1350" u="sng" kern="100" dirty="0">
                <a:solidFill>
                  <a:srgbClr val="0563C1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Chen (1976)</a:t>
            </a:r>
            <a:r>
              <a:rPr lang="en-GB" sz="1350" kern="100" dirty="0">
                <a:latin typeface="Arial" panose="020B0604020202020204" pitchFamily="34" charset="0"/>
                <a:ea typeface="Arial" panose="020B0604020202020204" pitchFamily="34" charset="0"/>
              </a:rPr>
              <a:t> and has been continued to be refined through further work since.</a:t>
            </a:r>
          </a:p>
          <a:p>
            <a:endParaRPr lang="en-GB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7889C541-BE01-436B-B4A8-78BE3504FB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398" y="2303860"/>
            <a:ext cx="2017705" cy="31896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591575-6183-52F8-3637-C2D99AE62A86}"/>
              </a:ext>
            </a:extLst>
          </p:cNvPr>
          <p:cNvSpPr txBox="1"/>
          <p:nvPr/>
        </p:nvSpPr>
        <p:spPr>
          <a:xfrm>
            <a:off x="4932040" y="5589240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Different notations / styles</a:t>
            </a:r>
          </a:p>
          <a:p>
            <a:pPr algn="ctr"/>
            <a:r>
              <a:rPr lang="en-GB" dirty="0"/>
              <a:t>Representing the same information</a:t>
            </a:r>
          </a:p>
          <a:p>
            <a:pPr algn="ctr"/>
            <a:r>
              <a:rPr lang="en-GB" dirty="0"/>
              <a:t>Recommended: “Crow’s Foot”</a:t>
            </a:r>
          </a:p>
        </p:txBody>
      </p:sp>
    </p:spTree>
    <p:extLst>
      <p:ext uri="{BB962C8B-B14F-4D97-AF65-F5344CB8AC3E}">
        <p14:creationId xmlns:p14="http://schemas.microsoft.com/office/powerpoint/2010/main" val="3747528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2382-99C6-B27A-5947-82A3D761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6D243-F98C-3434-407F-D2FDC7E70A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Entities</a:t>
            </a:r>
          </a:p>
          <a:p>
            <a:pPr lvl="1"/>
            <a:r>
              <a:rPr lang="en-GB" dirty="0"/>
              <a:t>Shipment</a:t>
            </a:r>
          </a:p>
          <a:p>
            <a:pPr lvl="1"/>
            <a:r>
              <a:rPr lang="en-GB" dirty="0"/>
              <a:t>Courier</a:t>
            </a:r>
          </a:p>
          <a:p>
            <a:pPr lvl="1"/>
            <a:r>
              <a:rPr lang="en-GB" dirty="0"/>
              <a:t>Order</a:t>
            </a:r>
          </a:p>
          <a:p>
            <a:r>
              <a:rPr lang="en-GB" dirty="0"/>
              <a:t>Attributes</a:t>
            </a:r>
          </a:p>
          <a:p>
            <a:pPr lvl="1"/>
            <a:r>
              <a:rPr lang="en-GB" dirty="0" err="1"/>
              <a:t>S_Date</a:t>
            </a:r>
            <a:r>
              <a:rPr lang="en-GB" dirty="0"/>
              <a:t> is a </a:t>
            </a:r>
            <a:r>
              <a:rPr lang="en-GB" b="1" dirty="0"/>
              <a:t>date</a:t>
            </a:r>
            <a:r>
              <a:rPr lang="en-GB" dirty="0"/>
              <a:t> and belongs to Shipment entity</a:t>
            </a:r>
          </a:p>
          <a:p>
            <a:pPr lvl="1"/>
            <a:r>
              <a:rPr lang="en-GB" dirty="0"/>
              <a:t>Name is a variable length character array and belongs to the Courier entity</a:t>
            </a:r>
          </a:p>
          <a:p>
            <a:pPr lvl="1"/>
            <a:r>
              <a:rPr lang="en-GB" dirty="0"/>
              <a:t>etc</a:t>
            </a:r>
          </a:p>
          <a:p>
            <a:r>
              <a:rPr lang="en-GB" dirty="0"/>
              <a:t>Relationships</a:t>
            </a:r>
          </a:p>
          <a:p>
            <a:pPr lvl="1"/>
            <a:r>
              <a:rPr lang="en-GB" dirty="0"/>
              <a:t>An Order is shipped via a single Shipment</a:t>
            </a:r>
          </a:p>
          <a:p>
            <a:pPr lvl="2"/>
            <a:r>
              <a:rPr lang="en-GB" dirty="0"/>
              <a:t>A Shipment can ship many Orders</a:t>
            </a:r>
          </a:p>
          <a:p>
            <a:pPr lvl="1"/>
            <a:r>
              <a:rPr lang="en-GB" dirty="0"/>
              <a:t>An Order is delivered by a single Courier</a:t>
            </a:r>
          </a:p>
          <a:p>
            <a:pPr lvl="2"/>
            <a:r>
              <a:rPr lang="en-GB" dirty="0"/>
              <a:t>A Courier can deliver many orders</a:t>
            </a:r>
          </a:p>
          <a:p>
            <a:r>
              <a:rPr lang="en-GB" dirty="0"/>
              <a:t>Records</a:t>
            </a:r>
          </a:p>
          <a:p>
            <a:pPr lvl="1"/>
            <a:r>
              <a:rPr lang="en-GB" dirty="0"/>
              <a:t>Each individual Shipment, Order or Courier would be represented as a “row” in our final table</a:t>
            </a:r>
          </a:p>
          <a:p>
            <a:pPr lvl="1"/>
            <a:r>
              <a:rPr lang="en-GB" dirty="0"/>
              <a:t>Think of the Records as the “Objects” to the Entity / Tables “Classes”</a:t>
            </a:r>
          </a:p>
          <a:p>
            <a:endParaRPr lang="en-GB" dirty="0"/>
          </a:p>
        </p:txBody>
      </p:sp>
      <p:pic>
        <p:nvPicPr>
          <p:cNvPr id="6" name="Content Placeholder 5" descr="A diagram of a delivery service&#10;&#10;Description automatically generated with medium confidence">
            <a:extLst>
              <a:ext uri="{FF2B5EF4-FFF2-40B4-BE49-F238E27FC236}">
                <a16:creationId xmlns:a16="http://schemas.microsoft.com/office/drawing/2014/main" id="{004F3464-021D-C15C-1196-CB5D276CFF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21633"/>
            <a:ext cx="4038600" cy="2483096"/>
          </a:xfrm>
        </p:spPr>
      </p:pic>
    </p:spTree>
    <p:extLst>
      <p:ext uri="{BB962C8B-B14F-4D97-AF65-F5344CB8AC3E}">
        <p14:creationId xmlns:p14="http://schemas.microsoft.com/office/powerpoint/2010/main" val="2888639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Entity/Relationship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E/R Modelling is used for designing our data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Identify Entities </a:t>
            </a:r>
          </a:p>
          <a:p>
            <a:pPr lvl="2"/>
            <a:r>
              <a:rPr lang="en-GB" dirty="0"/>
              <a:t>objects or items of interest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Identify the Attributes</a:t>
            </a:r>
          </a:p>
          <a:p>
            <a:pPr lvl="2"/>
            <a:r>
              <a:rPr lang="en-GB" dirty="0"/>
              <a:t>facts about, or properties of, an entity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Identify the Relationships </a:t>
            </a:r>
          </a:p>
          <a:p>
            <a:pPr lvl="2"/>
            <a:r>
              <a:rPr lang="en-GB" dirty="0"/>
              <a:t>links between entities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Establish cardinality of relationships</a:t>
            </a:r>
          </a:p>
          <a:p>
            <a:pPr lvl="2"/>
            <a:r>
              <a:rPr lang="en-GB" dirty="0"/>
              <a:t>How many records of one entity can be related to how many records of another entity?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Establish modality of relationship</a:t>
            </a:r>
          </a:p>
          <a:p>
            <a:pPr lvl="2"/>
            <a:r>
              <a:rPr lang="en-GB" dirty="0"/>
              <a:t>Is the relationship optional, or mandatory?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Identify keys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GB" dirty="0"/>
              <a:t>Primary key</a:t>
            </a:r>
          </a:p>
          <a:p>
            <a:pPr lvl="3"/>
            <a:r>
              <a:rPr lang="en-GB" dirty="0"/>
              <a:t>What value can be used to uniquely identify each record in the entity?</a:t>
            </a:r>
          </a:p>
          <a:p>
            <a:pPr lvl="4"/>
            <a:r>
              <a:rPr lang="en-GB" dirty="0" err="1"/>
              <a:t>StudentID</a:t>
            </a:r>
            <a:r>
              <a:rPr lang="en-GB" dirty="0"/>
              <a:t>?</a:t>
            </a:r>
          </a:p>
          <a:p>
            <a:pPr lvl="4"/>
            <a:r>
              <a:rPr lang="en-GB" dirty="0" err="1"/>
              <a:t>StudentEmailAddress</a:t>
            </a:r>
            <a:r>
              <a:rPr lang="en-GB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19C3E-00D6-3C75-8171-74A00ADC5C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Example</a:t>
            </a:r>
          </a:p>
          <a:p>
            <a:pPr lvl="1"/>
            <a:r>
              <a:rPr lang="en-GB" dirty="0"/>
              <a:t>For a university database:</a:t>
            </a:r>
          </a:p>
          <a:p>
            <a:pPr lvl="1"/>
            <a:r>
              <a:rPr lang="en-GB" dirty="0"/>
              <a:t>Entities – Students, Modules, Lecturers</a:t>
            </a:r>
          </a:p>
          <a:p>
            <a:pPr lvl="1"/>
            <a:r>
              <a:rPr lang="en-GB" dirty="0"/>
              <a:t>Students attributes could be – Student ID, Name and course </a:t>
            </a:r>
          </a:p>
          <a:p>
            <a:pPr lvl="1"/>
            <a:r>
              <a:rPr lang="en-GB" dirty="0"/>
              <a:t>Could have relationships with Modules (enrolment) and Lecturers (tutor/tutee)</a:t>
            </a:r>
          </a:p>
          <a:p>
            <a:pPr lvl="1"/>
            <a:r>
              <a:rPr lang="en-GB" dirty="0"/>
              <a:t>Cardinality</a:t>
            </a:r>
          </a:p>
          <a:p>
            <a:pPr lvl="2"/>
            <a:r>
              <a:rPr lang="en-GB" dirty="0"/>
              <a:t>E.g. A student may study multiple modules while a module may be studied by many students</a:t>
            </a:r>
          </a:p>
          <a:p>
            <a:pPr lvl="1"/>
            <a:r>
              <a:rPr lang="en-GB" dirty="0"/>
              <a:t>Modality</a:t>
            </a:r>
          </a:p>
          <a:p>
            <a:pPr lvl="2"/>
            <a:r>
              <a:rPr lang="en-GB" dirty="0"/>
              <a:t>e.g. 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180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CC6FB2-863D-8DC6-6C65-81408003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8E52B-9001-CA87-479D-B2BC1D904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Lab Talk</a:t>
            </a:r>
          </a:p>
        </p:txBody>
      </p:sp>
    </p:spTree>
    <p:extLst>
      <p:ext uri="{BB962C8B-B14F-4D97-AF65-F5344CB8AC3E}">
        <p14:creationId xmlns:p14="http://schemas.microsoft.com/office/powerpoint/2010/main" val="1946148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7319F2-8DE3-474A-B3DC-E596722E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Modelling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8E54EF-C734-4516-AC97-5C8128D0A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298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711F1C-1EF6-45C2-B667-FDB25974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577F6A-F8B5-40F7-B230-DA8F133122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1350" dirty="0">
                <a:latin typeface="Arial" panose="020B0604020202020204" pitchFamily="34" charset="0"/>
                <a:ea typeface="Arial" panose="020B0604020202020204" pitchFamily="34" charset="0"/>
              </a:rPr>
              <a:t>A type of structural diagram for use in database design. </a:t>
            </a:r>
          </a:p>
          <a:p>
            <a:r>
              <a:rPr lang="en-GB" sz="1350" dirty="0">
                <a:latin typeface="Arial" panose="020B0604020202020204" pitchFamily="34" charset="0"/>
                <a:ea typeface="Arial" panose="020B0604020202020204" pitchFamily="34" charset="0"/>
              </a:rPr>
              <a:t>Entity Relationship Modelling is an approach to semantic modelling of data within information systems</a:t>
            </a:r>
          </a:p>
          <a:p>
            <a:r>
              <a:rPr lang="en-GB" sz="1350" kern="100" dirty="0">
                <a:latin typeface="Arial" panose="020B0604020202020204" pitchFamily="34" charset="0"/>
                <a:ea typeface="Arial" panose="020B0604020202020204" pitchFamily="34" charset="0"/>
              </a:rPr>
              <a:t>The process of entity relationship modelling was originally defined by the work on </a:t>
            </a:r>
            <a:r>
              <a:rPr lang="en-GB" sz="1350" u="sng" kern="100" dirty="0">
                <a:solidFill>
                  <a:srgbClr val="0563C1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Chen (1976)</a:t>
            </a:r>
            <a:r>
              <a:rPr lang="en-GB" sz="1350" kern="100" dirty="0">
                <a:latin typeface="Arial" panose="020B0604020202020204" pitchFamily="34" charset="0"/>
                <a:ea typeface="Arial" panose="020B0604020202020204" pitchFamily="34" charset="0"/>
              </a:rPr>
              <a:t> and has been continued to be refined through further work since.</a:t>
            </a:r>
          </a:p>
          <a:p>
            <a:endParaRPr lang="en-GB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7889C541-BE01-436B-B4A8-78BE3504FB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398" y="2303860"/>
            <a:ext cx="2017705" cy="3189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255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E77C-77DA-2950-CB50-C78542D2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 A DATABASE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72FDA-BE35-E621-5309-5EECB9539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369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E756-5C1E-4620-8221-D3CC558B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</a:t>
            </a:r>
          </a:p>
        </p:txBody>
      </p:sp>
      <p:pic>
        <p:nvPicPr>
          <p:cNvPr id="4" name="Content Placeholder 3" descr="Shape, rectangle&#10;&#10;Description automatically generated">
            <a:extLst>
              <a:ext uri="{FF2B5EF4-FFF2-40B4-BE49-F238E27FC236}">
                <a16:creationId xmlns:a16="http://schemas.microsoft.com/office/drawing/2014/main" id="{5E04A909-FE7E-428A-8DEB-846665DB3D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7712" y="3448844"/>
            <a:ext cx="3457575" cy="8286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74BC6-1B6F-39D3-3371-E431C8CAD2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120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0807-A7AA-4216-B5BD-C98B8E63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</a:t>
            </a:r>
          </a:p>
        </p:txBody>
      </p:sp>
      <p:pic>
        <p:nvPicPr>
          <p:cNvPr id="4" name="Content Placeholder 3" descr="Shape, rectangle&#10;&#10;Description automatically generated">
            <a:extLst>
              <a:ext uri="{FF2B5EF4-FFF2-40B4-BE49-F238E27FC236}">
                <a16:creationId xmlns:a16="http://schemas.microsoft.com/office/drawing/2014/main" id="{88B951EA-9070-425C-BB76-E225D46D39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3537606"/>
            <a:ext cx="4038600" cy="6511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9F511-12B7-2EE4-18B2-0970018779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32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3D5F-69D4-4DD3-985D-74D27624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D57F7-15A1-47AA-A7EE-8A4C9722E9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3404539"/>
            <a:ext cx="4038600" cy="91728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A2D74-C18C-C5F7-1ECE-D156399539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424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A7F2-3503-4B9E-A203-A9197FF5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 and Modality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96A3-7C7F-4AB2-8DB5-5966BAC38A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Cardinality: Multiplicity</a:t>
            </a:r>
          </a:p>
          <a:p>
            <a:pPr lvl="1"/>
            <a:r>
              <a:rPr lang="en-GB" sz="1350" dirty="0">
                <a:latin typeface="Arial" panose="020B0604020202020204" pitchFamily="34" charset="0"/>
                <a:ea typeface="Arial" panose="020B0604020202020204" pitchFamily="34" charset="0"/>
              </a:rPr>
              <a:t>Maximum amount of times an instance of one entity can be associated with instances of another entity.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2E99B-F7DD-4EB9-BB10-2609657387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162E1DC7-CA93-4E5E-A0AB-5651207D3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90" y="3491309"/>
            <a:ext cx="4493419" cy="835819"/>
          </a:xfrm>
          <a:prstGeom prst="rect">
            <a:avLst/>
          </a:prstGeom>
        </p:spPr>
      </p:pic>
      <p:pic>
        <p:nvPicPr>
          <p:cNvPr id="6" name="Picture 5" descr="Shape, rectangle&#10;&#10;Description automatically generated">
            <a:extLst>
              <a:ext uri="{FF2B5EF4-FFF2-40B4-BE49-F238E27FC236}">
                <a16:creationId xmlns:a16="http://schemas.microsoft.com/office/drawing/2014/main" id="{8C39141C-25AE-4F5A-8FEB-44361228F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332" y="4836318"/>
            <a:ext cx="4471988" cy="842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85C0B2-C031-F5BB-C61F-7C02FF2FFAC6}"/>
              </a:ext>
            </a:extLst>
          </p:cNvPr>
          <p:cNvSpPr txBox="1"/>
          <p:nvPr/>
        </p:nvSpPr>
        <p:spPr>
          <a:xfrm>
            <a:off x="1778182" y="386318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EAE0E-7583-5B49-13A4-48B7C56FDCFA}"/>
              </a:ext>
            </a:extLst>
          </p:cNvPr>
          <p:cNvSpPr txBox="1"/>
          <p:nvPr/>
        </p:nvSpPr>
        <p:spPr>
          <a:xfrm>
            <a:off x="1713244" y="5257799"/>
            <a:ext cx="7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Many</a:t>
            </a:r>
          </a:p>
        </p:txBody>
      </p:sp>
    </p:spTree>
    <p:extLst>
      <p:ext uri="{BB962C8B-B14F-4D97-AF65-F5344CB8AC3E}">
        <p14:creationId xmlns:p14="http://schemas.microsoft.com/office/powerpoint/2010/main" val="628376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6EAF7-2467-4643-AAD4-31AC7CDF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 and Modality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8665E-E262-4538-A907-A8F84CC7DA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Modality: Minimality</a:t>
            </a:r>
          </a:p>
          <a:p>
            <a:pPr lvl="1"/>
            <a:r>
              <a:rPr lang="en-GB" sz="1350" i="1" dirty="0">
                <a:latin typeface="Arial" panose="020B0604020202020204" pitchFamily="34" charset="0"/>
                <a:ea typeface="Arial" panose="020B0604020202020204" pitchFamily="34" charset="0"/>
              </a:rPr>
              <a:t>minimum</a:t>
            </a:r>
            <a:r>
              <a:rPr lang="en-GB" sz="1350" dirty="0">
                <a:latin typeface="Arial" panose="020B0604020202020204" pitchFamily="34" charset="0"/>
                <a:ea typeface="Arial" panose="020B0604020202020204" pitchFamily="34" charset="0"/>
              </a:rPr>
              <a:t> number of times one instance can be related to others.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2998F-9CFB-41A4-A319-F2E35F87BA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97EB21DE-7681-4278-AF94-055F9F2F8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124650"/>
            <a:ext cx="4507706" cy="964406"/>
          </a:xfrm>
          <a:prstGeom prst="rect">
            <a:avLst/>
          </a:prstGeom>
        </p:spPr>
      </p:pic>
      <p:pic>
        <p:nvPicPr>
          <p:cNvPr id="6" name="Picture 5" descr="Shape, rectangle&#10;&#10;Description automatically generated">
            <a:extLst>
              <a:ext uri="{FF2B5EF4-FFF2-40B4-BE49-F238E27FC236}">
                <a16:creationId xmlns:a16="http://schemas.microsoft.com/office/drawing/2014/main" id="{DC3DBAA2-49E7-4B61-B084-9451D6D94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640" y="4807743"/>
            <a:ext cx="4471988" cy="900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B657FA-BA1B-E2CB-6DC1-EB755010DA28}"/>
              </a:ext>
            </a:extLst>
          </p:cNvPr>
          <p:cNvSpPr txBox="1"/>
          <p:nvPr/>
        </p:nvSpPr>
        <p:spPr>
          <a:xfrm>
            <a:off x="2045204" y="360685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4D2B7-B861-FC68-FC2A-F2FF928A919A}"/>
              </a:ext>
            </a:extLst>
          </p:cNvPr>
          <p:cNvSpPr txBox="1"/>
          <p:nvPr/>
        </p:nvSpPr>
        <p:spPr>
          <a:xfrm>
            <a:off x="2045204" y="5257799"/>
            <a:ext cx="60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Zero</a:t>
            </a:r>
          </a:p>
        </p:txBody>
      </p:sp>
    </p:spTree>
    <p:extLst>
      <p:ext uri="{BB962C8B-B14F-4D97-AF65-F5344CB8AC3E}">
        <p14:creationId xmlns:p14="http://schemas.microsoft.com/office/powerpoint/2010/main" val="3376023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A7F2-3503-4B9E-A203-A9197FF5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 and Modality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96A3-7C7F-4AB2-8DB5-5966BAC38A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2E99B-F7DD-4EB9-BB10-2609657387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162E1DC7-CA93-4E5E-A0AB-5651207D3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090" y="1735932"/>
            <a:ext cx="4493419" cy="835819"/>
          </a:xfrm>
          <a:prstGeom prst="rect">
            <a:avLst/>
          </a:prstGeom>
        </p:spPr>
      </p:pic>
      <p:pic>
        <p:nvPicPr>
          <p:cNvPr id="6" name="Picture 5" descr="Shape, rectangle&#10;&#10;Description automatically generated">
            <a:extLst>
              <a:ext uri="{FF2B5EF4-FFF2-40B4-BE49-F238E27FC236}">
                <a16:creationId xmlns:a16="http://schemas.microsoft.com/office/drawing/2014/main" id="{8C39141C-25AE-4F5A-8FEB-44361228F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249" y="2591725"/>
            <a:ext cx="4471988" cy="842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85C0B2-C031-F5BB-C61F-7C02FF2FFAC6}"/>
              </a:ext>
            </a:extLst>
          </p:cNvPr>
          <p:cNvSpPr txBox="1"/>
          <p:nvPr/>
        </p:nvSpPr>
        <p:spPr>
          <a:xfrm>
            <a:off x="824454" y="208827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EAE0E-7583-5B49-13A4-48B7C56FDCFA}"/>
              </a:ext>
            </a:extLst>
          </p:cNvPr>
          <p:cNvSpPr txBox="1"/>
          <p:nvPr/>
        </p:nvSpPr>
        <p:spPr>
          <a:xfrm>
            <a:off x="785567" y="2938238"/>
            <a:ext cx="13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One or more</a:t>
            </a:r>
          </a:p>
        </p:txBody>
      </p:sp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E6ADA913-D1B2-0268-CFB7-B7944D239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946" y="3801175"/>
            <a:ext cx="4471988" cy="900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B38D09-848D-8A64-BE84-1B977E8406F4}"/>
              </a:ext>
            </a:extLst>
          </p:cNvPr>
          <p:cNvSpPr txBox="1"/>
          <p:nvPr/>
        </p:nvSpPr>
        <p:spPr>
          <a:xfrm>
            <a:off x="800406" y="4162868"/>
            <a:ext cx="14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Zero or more</a:t>
            </a:r>
          </a:p>
        </p:txBody>
      </p:sp>
    </p:spTree>
    <p:extLst>
      <p:ext uri="{BB962C8B-B14F-4D97-AF65-F5344CB8AC3E}">
        <p14:creationId xmlns:p14="http://schemas.microsoft.com/office/powerpoint/2010/main" val="1351018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1AD4-AB88-48C0-ADBC-E49779DA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 and Modality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848AC-1BBF-4B55-9E3C-F3BA521A7C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Content Placeholder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834BDE1-8A31-441B-AF75-2C51215D8E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518" y="2469363"/>
            <a:ext cx="3357464" cy="2858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EFB108-CE06-4707-817D-87B5363B7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82" y="2331941"/>
            <a:ext cx="3886200" cy="749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F0BBE5-4F16-4E0D-8423-3CDF16F41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32" y="3299043"/>
            <a:ext cx="3880668" cy="884843"/>
          </a:xfrm>
          <a:prstGeom prst="rect">
            <a:avLst/>
          </a:prstGeom>
        </p:spPr>
      </p:pic>
      <p:pic>
        <p:nvPicPr>
          <p:cNvPr id="11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963A3D84-5DFE-4B3B-9EC8-8BF4D562F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33" y="4401238"/>
            <a:ext cx="4019350" cy="80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0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35F3-A2EB-4526-8232-59AE3E32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3AB79-33F1-4498-A111-9DE301F3F3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Candidate key</a:t>
            </a:r>
          </a:p>
          <a:p>
            <a:pPr lvl="1"/>
            <a:r>
              <a:rPr lang="en-GB" dirty="0"/>
              <a:t>A collection of one or more attributes which can be used to uniquely identify records belonging to a given table / entity</a:t>
            </a:r>
          </a:p>
          <a:p>
            <a:r>
              <a:rPr lang="en-GB" dirty="0"/>
              <a:t>Primary Key</a:t>
            </a:r>
          </a:p>
          <a:p>
            <a:pPr lvl="1"/>
            <a:r>
              <a:rPr lang="en-GB" dirty="0"/>
              <a:t>Chosen from the candidate keys</a:t>
            </a:r>
          </a:p>
          <a:p>
            <a:pPr lvl="1"/>
            <a:r>
              <a:rPr lang="en-GB" dirty="0"/>
              <a:t>A unique identifier for a record within a table / entity, ensuring that no two records have the same identifier.</a:t>
            </a:r>
          </a:p>
          <a:p>
            <a:pPr lvl="1"/>
            <a:r>
              <a:rPr lang="en-GB" dirty="0"/>
              <a:t>Unique constraint</a:t>
            </a:r>
          </a:p>
          <a:p>
            <a:pPr lvl="1"/>
            <a:r>
              <a:rPr lang="en-GB" dirty="0"/>
              <a:t>Not null constraint</a:t>
            </a:r>
          </a:p>
          <a:p>
            <a:r>
              <a:rPr lang="en-GB" dirty="0"/>
              <a:t>Foreign Key</a:t>
            </a:r>
          </a:p>
          <a:p>
            <a:pPr lvl="1"/>
            <a:r>
              <a:rPr lang="en-GB" dirty="0"/>
              <a:t>A reference to the primary key of another table / entity</a:t>
            </a:r>
          </a:p>
        </p:txBody>
      </p:sp>
      <p:pic>
        <p:nvPicPr>
          <p:cNvPr id="7" name="Content Placeholder 6" descr="Icon&#10;&#10;Description automatically generated">
            <a:extLst>
              <a:ext uri="{FF2B5EF4-FFF2-40B4-BE49-F238E27FC236}">
                <a16:creationId xmlns:a16="http://schemas.microsoft.com/office/drawing/2014/main" id="{68526A9F-C38F-4AE1-A5F2-46710E7E01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578" y="3095030"/>
            <a:ext cx="1607344" cy="1607344"/>
          </a:xfrm>
        </p:spPr>
      </p:pic>
    </p:spTree>
    <p:extLst>
      <p:ext uri="{BB962C8B-B14F-4D97-AF65-F5344CB8AC3E}">
        <p14:creationId xmlns:p14="http://schemas.microsoft.com/office/powerpoint/2010/main" val="1067677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728F-3C9A-4D12-89B1-077DCA76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CB84-A21B-4993-95A8-8072CE505D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Weak</a:t>
            </a:r>
          </a:p>
          <a:p>
            <a:pPr lvl="1"/>
            <a:r>
              <a:rPr lang="en-GB" dirty="0"/>
              <a:t>Non-identifying</a:t>
            </a:r>
          </a:p>
          <a:p>
            <a:pPr lvl="1"/>
            <a:r>
              <a:rPr lang="en-GB" dirty="0"/>
              <a:t>Existence is independent</a:t>
            </a:r>
          </a:p>
          <a:p>
            <a:pPr lvl="1"/>
            <a:r>
              <a:rPr lang="en-GB" dirty="0"/>
              <a:t>Usually PK of Child doesn’t contain PK component of Parent Entity</a:t>
            </a:r>
          </a:p>
          <a:p>
            <a:r>
              <a:rPr lang="en-GB" dirty="0"/>
              <a:t>Strong</a:t>
            </a:r>
          </a:p>
          <a:p>
            <a:pPr lvl="1"/>
            <a:r>
              <a:rPr lang="en-GB" dirty="0"/>
              <a:t>Identifying</a:t>
            </a:r>
          </a:p>
          <a:p>
            <a:pPr lvl="1"/>
            <a:r>
              <a:rPr lang="en-GB" dirty="0"/>
              <a:t>Existence is dependent on another entity</a:t>
            </a:r>
          </a:p>
          <a:p>
            <a:pPr lvl="1"/>
            <a:r>
              <a:rPr lang="en-GB" dirty="0"/>
              <a:t>Usually PK of Child contains PK component from a Parent Entity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D642F0-9820-4D08-84E8-0A609C0B99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1303" y="3020020"/>
            <a:ext cx="3721894" cy="175736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9DB193-0CBC-7F82-25A1-11B483AA12EB}"/>
              </a:ext>
            </a:extLst>
          </p:cNvPr>
          <p:cNvSpPr txBox="1"/>
          <p:nvPr/>
        </p:nvSpPr>
        <p:spPr>
          <a:xfrm>
            <a:off x="4860032" y="1988840"/>
            <a:ext cx="3980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“If we delete a record for one entity </a:t>
            </a:r>
          </a:p>
          <a:p>
            <a:r>
              <a:rPr lang="en-GB" dirty="0"/>
              <a:t>what happens to the records linked to it </a:t>
            </a:r>
          </a:p>
          <a:p>
            <a:r>
              <a:rPr lang="en-GB" dirty="0"/>
              <a:t>for another entity?”</a:t>
            </a:r>
          </a:p>
        </p:txBody>
      </p:sp>
    </p:spTree>
    <p:extLst>
      <p:ext uri="{BB962C8B-B14F-4D97-AF65-F5344CB8AC3E}">
        <p14:creationId xmlns:p14="http://schemas.microsoft.com/office/powerpoint/2010/main" val="3847597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1623-2697-408E-B2AF-6D1AE9B4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Type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158B2C2-7189-4395-B4CB-ABBF6858C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640427"/>
              </p:ext>
            </p:extLst>
          </p:nvPr>
        </p:nvGraphicFramePr>
        <p:xfrm>
          <a:off x="628650" y="2493049"/>
          <a:ext cx="7886699" cy="24177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8051">
                  <a:extLst>
                    <a:ext uri="{9D8B030D-6E8A-4147-A177-3AD203B41FA5}">
                      <a16:colId xmlns:a16="http://schemas.microsoft.com/office/drawing/2014/main" val="2645750459"/>
                    </a:ext>
                  </a:extLst>
                </a:gridCol>
                <a:gridCol w="1037155">
                  <a:extLst>
                    <a:ext uri="{9D8B030D-6E8A-4147-A177-3AD203B41FA5}">
                      <a16:colId xmlns:a16="http://schemas.microsoft.com/office/drawing/2014/main" val="2599528694"/>
                    </a:ext>
                  </a:extLst>
                </a:gridCol>
                <a:gridCol w="1382873">
                  <a:extLst>
                    <a:ext uri="{9D8B030D-6E8A-4147-A177-3AD203B41FA5}">
                      <a16:colId xmlns:a16="http://schemas.microsoft.com/office/drawing/2014/main" val="594274486"/>
                    </a:ext>
                  </a:extLst>
                </a:gridCol>
                <a:gridCol w="1037155">
                  <a:extLst>
                    <a:ext uri="{9D8B030D-6E8A-4147-A177-3AD203B41FA5}">
                      <a16:colId xmlns:a16="http://schemas.microsoft.com/office/drawing/2014/main" val="4011367994"/>
                    </a:ext>
                  </a:extLst>
                </a:gridCol>
                <a:gridCol w="1037155">
                  <a:extLst>
                    <a:ext uri="{9D8B030D-6E8A-4147-A177-3AD203B41FA5}">
                      <a16:colId xmlns:a16="http://schemas.microsoft.com/office/drawing/2014/main" val="1259203215"/>
                    </a:ext>
                  </a:extLst>
                </a:gridCol>
                <a:gridCol w="1037155">
                  <a:extLst>
                    <a:ext uri="{9D8B030D-6E8A-4147-A177-3AD203B41FA5}">
                      <a16:colId xmlns:a16="http://schemas.microsoft.com/office/drawing/2014/main" val="3606530058"/>
                    </a:ext>
                  </a:extLst>
                </a:gridCol>
                <a:gridCol w="1037155">
                  <a:extLst>
                    <a:ext uri="{9D8B030D-6E8A-4147-A177-3AD203B41FA5}">
                      <a16:colId xmlns:a16="http://schemas.microsoft.com/office/drawing/2014/main" val="266979399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GB" sz="1800" kern="100" dirty="0">
                        <a:effectLst/>
                        <a:latin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en-GB" sz="1800" kern="0" dirty="0">
                          <a:effectLst/>
                        </a:rPr>
                        <a:t>Entity </a:t>
                      </a:r>
                      <a:endParaRPr lang="en-GB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en-GB" sz="1800" kern="0" dirty="0">
                          <a:effectLst/>
                        </a:rPr>
                        <a:t>Relationship</a:t>
                      </a:r>
                      <a:endParaRPr lang="en-GB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en-GB" sz="1800" kern="0" dirty="0">
                          <a:effectLst/>
                        </a:rPr>
                        <a:t>Attribute</a:t>
                      </a:r>
                      <a:endParaRPr lang="en-GB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en-GB" sz="1800" kern="0" dirty="0">
                          <a:effectLst/>
                        </a:rPr>
                        <a:t>Attribute Type</a:t>
                      </a:r>
                      <a:endParaRPr lang="en-GB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en-GB" sz="1800" kern="0" dirty="0">
                          <a:effectLst/>
                        </a:rPr>
                        <a:t>Primary Key</a:t>
                      </a:r>
                      <a:endParaRPr lang="en-GB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en-GB" sz="1800" kern="0" dirty="0">
                          <a:effectLst/>
                        </a:rPr>
                        <a:t>Foreign Key</a:t>
                      </a:r>
                      <a:endParaRPr lang="en-GB" sz="18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2197104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GB" sz="2000" kern="0" dirty="0">
                          <a:effectLst/>
                        </a:rPr>
                        <a:t>Conceptual</a:t>
                      </a:r>
                      <a:endParaRPr lang="en-GB" sz="20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N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N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N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N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783229771"/>
                  </a:ext>
                </a:extLst>
              </a:tr>
              <a:tr h="568805">
                <a:tc>
                  <a:txBody>
                    <a:bodyPr/>
                    <a:lstStyle/>
                    <a:p>
                      <a:pPr algn="ctr"/>
                      <a:r>
                        <a:rPr lang="en-GB" sz="2000" kern="0" dirty="0">
                          <a:effectLst/>
                        </a:rPr>
                        <a:t>Logical</a:t>
                      </a:r>
                      <a:endParaRPr lang="en-GB" sz="20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?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N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N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782939268"/>
                  </a:ext>
                </a:extLst>
              </a:tr>
              <a:tr h="568805">
                <a:tc>
                  <a:txBody>
                    <a:bodyPr/>
                    <a:lstStyle/>
                    <a:p>
                      <a:pPr algn="ctr"/>
                      <a:r>
                        <a:rPr lang="en-GB" sz="2000" kern="0" dirty="0">
                          <a:effectLst/>
                        </a:rPr>
                        <a:t>Physical</a:t>
                      </a:r>
                      <a:endParaRPr lang="en-GB" sz="20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24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805029847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52057F-D39D-3027-80A8-347C6F8ECAAD}"/>
              </a:ext>
            </a:extLst>
          </p:cNvPr>
          <p:cNvCxnSpPr/>
          <p:nvPr/>
        </p:nvCxnSpPr>
        <p:spPr>
          <a:xfrm flipV="1">
            <a:off x="5220072" y="4149080"/>
            <a:ext cx="576064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1A45C1B-80A1-E83E-20C8-1F054B75EFA5}"/>
              </a:ext>
            </a:extLst>
          </p:cNvPr>
          <p:cNvSpPr txBox="1"/>
          <p:nvPr/>
        </p:nvSpPr>
        <p:spPr>
          <a:xfrm>
            <a:off x="2627784" y="5589240"/>
            <a:ext cx="6066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Sometimes a “kind” of data can be identified for that attribute </a:t>
            </a:r>
          </a:p>
          <a:p>
            <a:r>
              <a:rPr lang="en-GB" dirty="0"/>
              <a:t>without necessarily specifying a specific concrete type</a:t>
            </a:r>
          </a:p>
        </p:txBody>
      </p:sp>
    </p:spTree>
    <p:extLst>
      <p:ext uri="{BB962C8B-B14F-4D97-AF65-F5344CB8AC3E}">
        <p14:creationId xmlns:p14="http://schemas.microsoft.com/office/powerpoint/2010/main" val="112069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732C-5D28-30E4-25D8-6E71C91A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7D93-FED1-FE62-FA51-16F7E7D03A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Accuracy </a:t>
            </a:r>
          </a:p>
          <a:p>
            <a:pPr lvl="1"/>
            <a:r>
              <a:rPr lang="en-GB" dirty="0"/>
              <a:t>the degree of closeness to true desired value</a:t>
            </a:r>
          </a:p>
          <a:p>
            <a:r>
              <a:rPr lang="en-GB" dirty="0"/>
              <a:t>Precision </a:t>
            </a:r>
          </a:p>
          <a:p>
            <a:pPr lvl="1"/>
            <a:r>
              <a:rPr lang="en-GB" dirty="0"/>
              <a:t>the degree to which an process will repeatable result in the same value.</a:t>
            </a:r>
          </a:p>
        </p:txBody>
      </p:sp>
      <p:pic>
        <p:nvPicPr>
          <p:cNvPr id="6" name="Content Placeholder 5" descr="A diagram of accuracy and accuracy&#10;&#10;Description automatically generated">
            <a:extLst>
              <a:ext uri="{FF2B5EF4-FFF2-40B4-BE49-F238E27FC236}">
                <a16:creationId xmlns:a16="http://schemas.microsoft.com/office/drawing/2014/main" id="{1BD460AC-99CF-CB88-DC05-3648FD304A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63821"/>
            <a:ext cx="4038600" cy="4198720"/>
          </a:xfrm>
        </p:spPr>
      </p:pic>
    </p:spTree>
    <p:extLst>
      <p:ext uri="{BB962C8B-B14F-4D97-AF65-F5344CB8AC3E}">
        <p14:creationId xmlns:p14="http://schemas.microsoft.com/office/powerpoint/2010/main" val="1380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1623-2697-408E-B2AF-6D1AE9B4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Type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158B2C2-7189-4395-B4CB-ABBF6858C32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12493638"/>
              </p:ext>
            </p:extLst>
          </p:nvPr>
        </p:nvGraphicFramePr>
        <p:xfrm>
          <a:off x="628650" y="2303860"/>
          <a:ext cx="3886195" cy="2392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9474">
                  <a:extLst>
                    <a:ext uri="{9D8B030D-6E8A-4147-A177-3AD203B41FA5}">
                      <a16:colId xmlns:a16="http://schemas.microsoft.com/office/drawing/2014/main" val="2645750459"/>
                    </a:ext>
                  </a:extLst>
                </a:gridCol>
                <a:gridCol w="511061">
                  <a:extLst>
                    <a:ext uri="{9D8B030D-6E8A-4147-A177-3AD203B41FA5}">
                      <a16:colId xmlns:a16="http://schemas.microsoft.com/office/drawing/2014/main" val="2599528694"/>
                    </a:ext>
                  </a:extLst>
                </a:gridCol>
                <a:gridCol w="681416">
                  <a:extLst>
                    <a:ext uri="{9D8B030D-6E8A-4147-A177-3AD203B41FA5}">
                      <a16:colId xmlns:a16="http://schemas.microsoft.com/office/drawing/2014/main" val="594274486"/>
                    </a:ext>
                  </a:extLst>
                </a:gridCol>
                <a:gridCol w="511061">
                  <a:extLst>
                    <a:ext uri="{9D8B030D-6E8A-4147-A177-3AD203B41FA5}">
                      <a16:colId xmlns:a16="http://schemas.microsoft.com/office/drawing/2014/main" val="4011367994"/>
                    </a:ext>
                  </a:extLst>
                </a:gridCol>
                <a:gridCol w="511061">
                  <a:extLst>
                    <a:ext uri="{9D8B030D-6E8A-4147-A177-3AD203B41FA5}">
                      <a16:colId xmlns:a16="http://schemas.microsoft.com/office/drawing/2014/main" val="1259203215"/>
                    </a:ext>
                  </a:extLst>
                </a:gridCol>
                <a:gridCol w="511061">
                  <a:extLst>
                    <a:ext uri="{9D8B030D-6E8A-4147-A177-3AD203B41FA5}">
                      <a16:colId xmlns:a16="http://schemas.microsoft.com/office/drawing/2014/main" val="3606530058"/>
                    </a:ext>
                  </a:extLst>
                </a:gridCol>
                <a:gridCol w="511061">
                  <a:extLst>
                    <a:ext uri="{9D8B030D-6E8A-4147-A177-3AD203B41FA5}">
                      <a16:colId xmlns:a16="http://schemas.microsoft.com/office/drawing/2014/main" val="266979399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endParaRPr lang="en-GB" sz="900" kern="100" dirty="0">
                        <a:effectLst/>
                        <a:latin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en-GB" sz="800" kern="0" dirty="0">
                          <a:effectLst/>
                        </a:rPr>
                        <a:t>Entity </a:t>
                      </a:r>
                      <a:endParaRPr lang="en-GB" sz="9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en-GB" sz="800" kern="0" dirty="0">
                          <a:effectLst/>
                        </a:rPr>
                        <a:t>Relationship</a:t>
                      </a:r>
                      <a:endParaRPr lang="en-GB" sz="9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en-GB" sz="800" kern="0" dirty="0">
                          <a:effectLst/>
                        </a:rPr>
                        <a:t>Attribute</a:t>
                      </a:r>
                      <a:endParaRPr lang="en-GB" sz="9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en-GB" sz="800" kern="0" dirty="0">
                          <a:effectLst/>
                        </a:rPr>
                        <a:t>Attribute Type</a:t>
                      </a:r>
                      <a:endParaRPr lang="en-GB" sz="9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en-GB" sz="800" kern="0" dirty="0">
                          <a:effectLst/>
                        </a:rPr>
                        <a:t>Primary Key</a:t>
                      </a:r>
                      <a:endParaRPr lang="en-GB" sz="9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en-GB" sz="800" kern="0" dirty="0">
                          <a:effectLst/>
                        </a:rPr>
                        <a:t>Foreign Key</a:t>
                      </a:r>
                      <a:endParaRPr lang="en-GB" sz="9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219710452"/>
                  </a:ext>
                </a:extLst>
              </a:tr>
              <a:tr h="568805">
                <a:tc>
                  <a:txBody>
                    <a:bodyPr/>
                    <a:lstStyle/>
                    <a:p>
                      <a:pPr algn="ctr"/>
                      <a:r>
                        <a:rPr lang="en-GB" sz="800" kern="0" dirty="0">
                          <a:effectLst/>
                        </a:rPr>
                        <a:t>Conceptual</a:t>
                      </a:r>
                      <a:endParaRPr lang="en-GB" sz="9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9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9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N</a:t>
                      </a:r>
                      <a:endParaRPr lang="en-GB" sz="9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N</a:t>
                      </a:r>
                      <a:endParaRPr lang="en-GB" sz="9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N</a:t>
                      </a:r>
                      <a:endParaRPr lang="en-GB" sz="9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N</a:t>
                      </a:r>
                      <a:endParaRPr lang="en-GB" sz="9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783229771"/>
                  </a:ext>
                </a:extLst>
              </a:tr>
              <a:tr h="568805">
                <a:tc>
                  <a:txBody>
                    <a:bodyPr/>
                    <a:lstStyle/>
                    <a:p>
                      <a:pPr algn="ctr"/>
                      <a:r>
                        <a:rPr lang="en-GB" sz="800" kern="0" dirty="0">
                          <a:effectLst/>
                        </a:rPr>
                        <a:t>Logical</a:t>
                      </a:r>
                      <a:endParaRPr lang="en-GB" sz="9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9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9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9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?</a:t>
                      </a:r>
                      <a:endParaRPr lang="en-GB" sz="9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N</a:t>
                      </a:r>
                      <a:endParaRPr lang="en-GB" sz="9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N</a:t>
                      </a:r>
                      <a:endParaRPr lang="en-GB" sz="9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782939268"/>
                  </a:ext>
                </a:extLst>
              </a:tr>
              <a:tr h="568805">
                <a:tc>
                  <a:txBody>
                    <a:bodyPr/>
                    <a:lstStyle/>
                    <a:p>
                      <a:pPr algn="ctr"/>
                      <a:r>
                        <a:rPr lang="en-GB" sz="800" kern="0" dirty="0">
                          <a:effectLst/>
                        </a:rPr>
                        <a:t>Physical</a:t>
                      </a:r>
                      <a:endParaRPr lang="en-GB" sz="9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9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9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9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9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9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kern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ahoma" panose="020B0604030504040204" pitchFamily="34" charset="0"/>
                        </a:rPr>
                        <a:t>Y</a:t>
                      </a:r>
                      <a:endParaRPr lang="en-GB" sz="9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ahoma" panose="020B060403050404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805029847"/>
                  </a:ext>
                </a:extLst>
              </a:tr>
            </a:tbl>
          </a:graphicData>
        </a:graphic>
      </p:graphicFrame>
      <p:pic>
        <p:nvPicPr>
          <p:cNvPr id="5" name="Content Placeholder 3" descr="Shape, rectangle&#10;&#10;Description automatically generated">
            <a:extLst>
              <a:ext uri="{FF2B5EF4-FFF2-40B4-BE49-F238E27FC236}">
                <a16:creationId xmlns:a16="http://schemas.microsoft.com/office/drawing/2014/main" id="{DA496136-F100-4C0E-98C0-6F8FA038DC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6" y="2802421"/>
            <a:ext cx="4109264" cy="662544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965F8A9-A2B9-4ECB-92BD-F2799FD0F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6" y="3752473"/>
            <a:ext cx="4391009" cy="7550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97AFA-4892-444A-B79F-0873A4BFE7E7}"/>
              </a:ext>
            </a:extLst>
          </p:cNvPr>
          <p:cNvSpPr txBox="1"/>
          <p:nvPr/>
        </p:nvSpPr>
        <p:spPr>
          <a:xfrm>
            <a:off x="6528771" y="4608856"/>
            <a:ext cx="5917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E6B6B-A9CF-DBB3-7526-4F65421C97DA}"/>
              </a:ext>
            </a:extLst>
          </p:cNvPr>
          <p:cNvSpPr txBox="1"/>
          <p:nvPr/>
        </p:nvSpPr>
        <p:spPr>
          <a:xfrm>
            <a:off x="843564" y="5338082"/>
            <a:ext cx="757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Note: some diagramming tools use colour to differentiate, instead get into the habit of looking at what constraints are met with the diagram</a:t>
            </a:r>
          </a:p>
        </p:txBody>
      </p:sp>
    </p:spTree>
    <p:extLst>
      <p:ext uri="{BB962C8B-B14F-4D97-AF65-F5344CB8AC3E}">
        <p14:creationId xmlns:p14="http://schemas.microsoft.com/office/powerpoint/2010/main" val="3535490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diagram of a product&#10;&#10;Description automatically generated">
            <a:extLst>
              <a:ext uri="{FF2B5EF4-FFF2-40B4-BE49-F238E27FC236}">
                <a16:creationId xmlns:a16="http://schemas.microsoft.com/office/drawing/2014/main" id="{2C086C57-26D6-31C0-B8AA-485795559A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735216"/>
            <a:ext cx="7766431" cy="3061936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1B73586-AC28-40D1-BE9F-F474167F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6AF88A-21EF-4318-B8F5-1D1BBE535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0931" y="4351114"/>
            <a:ext cx="4038600" cy="2697163"/>
          </a:xfrm>
        </p:spPr>
        <p:txBody>
          <a:bodyPr/>
          <a:lstStyle/>
          <a:p>
            <a:pPr marL="257175" indent="-257175">
              <a:buFont typeface="Symbol" panose="05050102010706020507" pitchFamily="18" charset="2"/>
              <a:buChar char=""/>
            </a:pPr>
            <a:r>
              <a:rPr lang="en-GB" sz="1350" kern="100" dirty="0">
                <a:latin typeface="Arial" panose="020B0604020202020204" pitchFamily="34" charset="0"/>
                <a:ea typeface="Arial" panose="020B0604020202020204" pitchFamily="34" charset="0"/>
              </a:rPr>
              <a:t>Conceptual, logical, or physical model of the database? Why do you think so?</a:t>
            </a:r>
          </a:p>
          <a:p>
            <a:pPr marL="257175" indent="-257175">
              <a:buFont typeface="Symbol" panose="05050102010706020507" pitchFamily="18" charset="2"/>
              <a:buChar char=""/>
            </a:pPr>
            <a:r>
              <a:rPr lang="en-GB" sz="1350" kern="100" dirty="0">
                <a:latin typeface="Arial" panose="020B0604020202020204" pitchFamily="34" charset="0"/>
                <a:ea typeface="Arial" panose="020B0604020202020204" pitchFamily="34" charset="0"/>
              </a:rPr>
              <a:t>Think of at least 3 sample record tuples to represent “rows” for each relation/table.</a:t>
            </a:r>
          </a:p>
          <a:p>
            <a:pPr marL="257175" indent="-257175">
              <a:buFont typeface="Symbol" panose="05050102010706020507" pitchFamily="18" charset="2"/>
              <a:buChar char=""/>
            </a:pPr>
            <a:r>
              <a:rPr lang="en-GB" sz="1350" kern="100" dirty="0">
                <a:latin typeface="Arial" panose="020B0604020202020204" pitchFamily="34" charset="0"/>
                <a:ea typeface="Arial" panose="020B0604020202020204" pitchFamily="34" charset="0"/>
              </a:rPr>
              <a:t>What limitations does this specific database structure have? </a:t>
            </a:r>
          </a:p>
          <a:p>
            <a:pPr marL="657225" lvl="1" indent="-257175">
              <a:buFont typeface="Symbol" panose="05050102010706020507" pitchFamily="18" charset="2"/>
              <a:buChar char=""/>
            </a:pPr>
            <a:r>
              <a:rPr lang="en-GB" sz="950" kern="100" dirty="0">
                <a:latin typeface="Arial" panose="020B0604020202020204" pitchFamily="34" charset="0"/>
                <a:ea typeface="Arial" panose="020B0604020202020204" pitchFamily="34" charset="0"/>
              </a:rPr>
              <a:t>What possible use cases may not be possible based on these limitations?</a:t>
            </a:r>
          </a:p>
          <a:p>
            <a:pPr marL="257175" indent="-257175">
              <a:buFont typeface="Symbol" panose="05050102010706020507" pitchFamily="18" charset="2"/>
              <a:buChar char=""/>
            </a:pPr>
            <a:r>
              <a:rPr lang="en-GB" sz="1350" kern="100" dirty="0">
                <a:latin typeface="Arial" panose="020B0604020202020204" pitchFamily="34" charset="0"/>
                <a:ea typeface="Arial" panose="020B0604020202020204" pitchFamily="34" charset="0"/>
              </a:rPr>
              <a:t>What additional constraints could be placed on the attributes within each table to prevent invalid data being stored?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1203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751C-A759-4F10-AD56-745844F6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EB133D31-427D-4A06-B631-3FE739001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0" y="2358231"/>
            <a:ext cx="78105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10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564B-F90E-8C54-0C21-D018494C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4" name="Content Placeholder 3" descr="A diagram of a work flow&#10;&#10;Description automatically generated">
            <a:extLst>
              <a:ext uri="{FF2B5EF4-FFF2-40B4-BE49-F238E27FC236}">
                <a16:creationId xmlns:a16="http://schemas.microsoft.com/office/drawing/2014/main" id="{3951F860-E908-8DE9-BE44-FF5B95780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782" y="1754873"/>
            <a:ext cx="7512436" cy="42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55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49A8-4C46-4236-8A8B-4A908D79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0350C765-FE55-4416-B371-85BEC9DC1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686" y="1600200"/>
            <a:ext cx="660862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391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3A42-D156-402C-A1C6-0DC3A877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DDA4FFD3-5F08-430E-B4BD-2386DF80F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406" y="1600200"/>
            <a:ext cx="666718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755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B966-7A61-D075-8AE0-66DA661A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Diagramming Software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383C8-7A51-2A9A-B5A5-34B53B23A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Draw.io (free)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6721F6-EE5A-DBAC-2FBB-D07ADB54A3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3215660"/>
            <a:ext cx="4040188" cy="186971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0E0E98-9836-0901-3F9B-477FD12FC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Visual Paradigm Community (free but limitations)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5E5957B-42FD-4B0B-B658-A80861921B1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3065032"/>
            <a:ext cx="4041775" cy="217097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F189D9-F7BF-B403-CA2C-6EF7EB7B8709}"/>
              </a:ext>
            </a:extLst>
          </p:cNvPr>
          <p:cNvSpPr txBox="1"/>
          <p:nvPr/>
        </p:nvSpPr>
        <p:spPr>
          <a:xfrm>
            <a:off x="457200" y="5445224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Recommend draw.io as least likely to cause issues with locking off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However, Visual Paradigm (full version) is a very useful feature rich application for Software Design in general, see it as a possible alternative.</a:t>
            </a:r>
          </a:p>
        </p:txBody>
      </p:sp>
    </p:spTree>
    <p:extLst>
      <p:ext uri="{BB962C8B-B14F-4D97-AF65-F5344CB8AC3E}">
        <p14:creationId xmlns:p14="http://schemas.microsoft.com/office/powerpoint/2010/main" val="284585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24A8-180D-A4A4-61FE-A461E943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 and Designing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C2607-8ECE-889F-0C12-1C41EC0DD2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Like planning a route</a:t>
            </a:r>
          </a:p>
          <a:p>
            <a:pPr lvl="1"/>
            <a:r>
              <a:rPr lang="en-GB" dirty="0"/>
              <a:t>What is the </a:t>
            </a:r>
            <a:r>
              <a:rPr lang="en-GB" b="1" dirty="0"/>
              <a:t>specific </a:t>
            </a:r>
            <a:r>
              <a:rPr lang="en-GB" dirty="0"/>
              <a:t>starting point?</a:t>
            </a:r>
          </a:p>
          <a:p>
            <a:pPr lvl="1"/>
            <a:r>
              <a:rPr lang="en-GB" dirty="0"/>
              <a:t>What is the </a:t>
            </a:r>
            <a:r>
              <a:rPr lang="en-GB" b="1" dirty="0"/>
              <a:t>specific</a:t>
            </a:r>
            <a:r>
              <a:rPr lang="en-GB" dirty="0"/>
              <a:t> destination?</a:t>
            </a:r>
          </a:p>
          <a:p>
            <a:pPr lvl="1"/>
            <a:r>
              <a:rPr lang="en-GB" dirty="0"/>
              <a:t>What are the constraints on how to get there?</a:t>
            </a:r>
          </a:p>
          <a:p>
            <a:r>
              <a:rPr lang="en-GB" dirty="0"/>
              <a:t>In Science and Engineering we want to be as </a:t>
            </a:r>
            <a:r>
              <a:rPr lang="en-GB" b="1" dirty="0"/>
              <a:t>specific (accurate</a:t>
            </a:r>
            <a:r>
              <a:rPr lang="en-GB" dirty="0"/>
              <a:t> and </a:t>
            </a:r>
            <a:r>
              <a:rPr lang="en-GB" b="1" dirty="0"/>
              <a:t>precise)</a:t>
            </a:r>
            <a:r>
              <a:rPr lang="en-GB" dirty="0"/>
              <a:t> as possible</a:t>
            </a:r>
          </a:p>
          <a:p>
            <a:pPr lvl="1"/>
            <a:r>
              <a:rPr lang="en-GB" dirty="0"/>
              <a:t>Formulating problems / questions</a:t>
            </a:r>
          </a:p>
          <a:p>
            <a:pPr lvl="1"/>
            <a:r>
              <a:rPr lang="en-GB" dirty="0"/>
              <a:t>Formulating solutions / answers</a:t>
            </a:r>
          </a:p>
          <a:p>
            <a:r>
              <a:rPr lang="en-GB" dirty="0"/>
              <a:t>Implement your Software before you have a Plan?</a:t>
            </a:r>
          </a:p>
          <a:p>
            <a:pPr lvl="1"/>
            <a:r>
              <a:rPr lang="en-GB" dirty="0"/>
              <a:t>No clear starting point?</a:t>
            </a:r>
          </a:p>
          <a:p>
            <a:pPr lvl="1"/>
            <a:r>
              <a:rPr lang="en-GB" dirty="0"/>
              <a:t>No clear destination?</a:t>
            </a:r>
          </a:p>
          <a:p>
            <a:pPr lvl="1"/>
            <a:r>
              <a:rPr lang="en-GB" b="1" dirty="0"/>
              <a:t>No route!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EF2C9-A03A-09B2-D9ED-46412DFD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44824"/>
            <a:ext cx="864096" cy="72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D5A28-4310-57B2-C971-062659AC5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5229200"/>
            <a:ext cx="864096" cy="72008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D17E7AB4-D5D1-3143-1044-FB0D8E792EA5}"/>
              </a:ext>
            </a:extLst>
          </p:cNvPr>
          <p:cNvSpPr/>
          <p:nvPr/>
        </p:nvSpPr>
        <p:spPr>
          <a:xfrm>
            <a:off x="1331640" y="2852936"/>
            <a:ext cx="792088" cy="201622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6126D-54D5-F9EF-4036-D6D9569A8A34}"/>
              </a:ext>
            </a:extLst>
          </p:cNvPr>
          <p:cNvSpPr txBox="1"/>
          <p:nvPr/>
        </p:nvSpPr>
        <p:spPr>
          <a:xfrm>
            <a:off x="2195736" y="1988840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Birmingham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95E2D-D078-9A28-3D4A-48AA0C32A1E9}"/>
              </a:ext>
            </a:extLst>
          </p:cNvPr>
          <p:cNvSpPr txBox="1"/>
          <p:nvPr/>
        </p:nvSpPr>
        <p:spPr>
          <a:xfrm>
            <a:off x="2267744" y="544522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London</a:t>
            </a:r>
          </a:p>
        </p:txBody>
      </p:sp>
      <p:pic>
        <p:nvPicPr>
          <p:cNvPr id="17" name="Picture 16" descr="A troll face with a big smile&#10;&#10;Description automatically generated">
            <a:extLst>
              <a:ext uri="{FF2B5EF4-FFF2-40B4-BE49-F238E27FC236}">
                <a16:creationId xmlns:a16="http://schemas.microsoft.com/office/drawing/2014/main" id="{953B6DCC-78E9-E022-45DF-C0836F2055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917184"/>
            <a:ext cx="1183592" cy="131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82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24A8-180D-A4A4-61FE-A461E943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 and Designing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C2607-8ECE-889F-0C12-1C41EC0DD2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Like planning a route</a:t>
            </a:r>
          </a:p>
          <a:p>
            <a:pPr lvl="1"/>
            <a:r>
              <a:rPr lang="en-GB" dirty="0"/>
              <a:t>What is the </a:t>
            </a:r>
            <a:r>
              <a:rPr lang="en-GB" b="1" dirty="0"/>
              <a:t>specific starting point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What is the specific destination?</a:t>
            </a:r>
          </a:p>
          <a:p>
            <a:pPr lvl="1"/>
            <a:r>
              <a:rPr lang="en-GB" dirty="0"/>
              <a:t>What are the constraints on how to get there?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EF2C9-A03A-09B2-D9ED-46412DFD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44824"/>
            <a:ext cx="864096" cy="72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D5A28-4310-57B2-C971-062659AC5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5229200"/>
            <a:ext cx="864096" cy="72008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D17E7AB4-D5D1-3143-1044-FB0D8E792EA5}"/>
              </a:ext>
            </a:extLst>
          </p:cNvPr>
          <p:cNvSpPr/>
          <p:nvPr/>
        </p:nvSpPr>
        <p:spPr>
          <a:xfrm>
            <a:off x="1331640" y="2852936"/>
            <a:ext cx="792088" cy="201622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6126D-54D5-F9EF-4036-D6D9569A8A34}"/>
              </a:ext>
            </a:extLst>
          </p:cNvPr>
          <p:cNvSpPr txBox="1"/>
          <p:nvPr/>
        </p:nvSpPr>
        <p:spPr>
          <a:xfrm>
            <a:off x="2195736" y="1988840"/>
            <a:ext cx="15826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 Cardigan St, </a:t>
            </a:r>
          </a:p>
          <a:p>
            <a:r>
              <a:rPr lang="en-GB" dirty="0"/>
              <a:t>Birmingham</a:t>
            </a:r>
          </a:p>
          <a:p>
            <a:r>
              <a:rPr lang="en-GB" dirty="0"/>
              <a:t>West Midlands</a:t>
            </a:r>
          </a:p>
          <a:p>
            <a:r>
              <a:rPr lang="en-GB" dirty="0"/>
              <a:t>England </a:t>
            </a:r>
          </a:p>
          <a:p>
            <a:r>
              <a:rPr lang="en-GB" dirty="0"/>
              <a:t>B4 7BD</a:t>
            </a: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95E2D-D078-9A28-3D4A-48AA0C32A1E9}"/>
              </a:ext>
            </a:extLst>
          </p:cNvPr>
          <p:cNvSpPr txBox="1"/>
          <p:nvPr/>
        </p:nvSpPr>
        <p:spPr>
          <a:xfrm>
            <a:off x="2267744" y="544522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London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7DA49-C4C0-8204-32C2-54E473CD38D4}"/>
              </a:ext>
            </a:extLst>
          </p:cNvPr>
          <p:cNvSpPr txBox="1"/>
          <p:nvPr/>
        </p:nvSpPr>
        <p:spPr>
          <a:xfrm>
            <a:off x="3126149" y="2852936"/>
            <a:ext cx="1087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United Kingdom?</a:t>
            </a:r>
          </a:p>
          <a:p>
            <a:r>
              <a:rPr lang="en-GB" sz="1000" dirty="0"/>
              <a:t>Europe?</a:t>
            </a:r>
          </a:p>
          <a:p>
            <a:r>
              <a:rPr lang="en-GB" sz="1000" dirty="0"/>
              <a:t>Earth? </a:t>
            </a:r>
          </a:p>
          <a:p>
            <a:endParaRPr lang="en-GB" dirty="0"/>
          </a:p>
        </p:txBody>
      </p:sp>
      <p:pic>
        <p:nvPicPr>
          <p:cNvPr id="11" name="Picture 10" descr="A green circle with a white check mark&#10;&#10;Description automatically generated">
            <a:extLst>
              <a:ext uri="{FF2B5EF4-FFF2-40B4-BE49-F238E27FC236}">
                <a16:creationId xmlns:a16="http://schemas.microsoft.com/office/drawing/2014/main" id="{0F12FB94-AF7A-2C08-4F71-8F9580582C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536" y="2564904"/>
            <a:ext cx="310824" cy="31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3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24A8-180D-A4A4-61FE-A461E943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 and Designing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C2607-8ECE-889F-0C12-1C41EC0DD2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Like planning a route</a:t>
            </a:r>
          </a:p>
          <a:p>
            <a:pPr lvl="1"/>
            <a:r>
              <a:rPr lang="en-GB" dirty="0"/>
              <a:t>What is the </a:t>
            </a:r>
            <a:r>
              <a:rPr lang="en-GB" b="1" dirty="0"/>
              <a:t>specific starting point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What is the </a:t>
            </a:r>
            <a:r>
              <a:rPr lang="en-GB" b="1" dirty="0"/>
              <a:t>specific destination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What are the constraints on how to get there?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EF2C9-A03A-09B2-D9ED-46412DFD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44824"/>
            <a:ext cx="864096" cy="72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D5A28-4310-57B2-C971-062659AC5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5229200"/>
            <a:ext cx="864096" cy="72008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D17E7AB4-D5D1-3143-1044-FB0D8E792EA5}"/>
              </a:ext>
            </a:extLst>
          </p:cNvPr>
          <p:cNvSpPr/>
          <p:nvPr/>
        </p:nvSpPr>
        <p:spPr>
          <a:xfrm>
            <a:off x="1331640" y="2852936"/>
            <a:ext cx="792088" cy="201622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6126D-54D5-F9EF-4036-D6D9569A8A34}"/>
              </a:ext>
            </a:extLst>
          </p:cNvPr>
          <p:cNvSpPr txBox="1"/>
          <p:nvPr/>
        </p:nvSpPr>
        <p:spPr>
          <a:xfrm>
            <a:off x="2139744" y="1463045"/>
            <a:ext cx="22675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BCU Cardigan Building</a:t>
            </a:r>
          </a:p>
          <a:p>
            <a:r>
              <a:rPr lang="en-GB" dirty="0"/>
              <a:t>4 Cardigan St, </a:t>
            </a:r>
          </a:p>
          <a:p>
            <a:r>
              <a:rPr lang="en-GB" dirty="0"/>
              <a:t>Birmingham</a:t>
            </a:r>
          </a:p>
          <a:p>
            <a:r>
              <a:rPr lang="en-GB" dirty="0"/>
              <a:t>West Midlands</a:t>
            </a:r>
          </a:p>
          <a:p>
            <a:r>
              <a:rPr lang="en-GB" dirty="0"/>
              <a:t>England </a:t>
            </a:r>
          </a:p>
          <a:p>
            <a:r>
              <a:rPr lang="en-GB" dirty="0"/>
              <a:t>B4 7BD</a:t>
            </a: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95E2D-D078-9A28-3D4A-48AA0C32A1E9}"/>
              </a:ext>
            </a:extLst>
          </p:cNvPr>
          <p:cNvSpPr txBox="1"/>
          <p:nvPr/>
        </p:nvSpPr>
        <p:spPr>
          <a:xfrm>
            <a:off x="2266253" y="4712077"/>
            <a:ext cx="20145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LSE Cowdray House</a:t>
            </a:r>
          </a:p>
          <a:p>
            <a:r>
              <a:rPr lang="en-GB" dirty="0"/>
              <a:t>6 Portugal St, </a:t>
            </a:r>
          </a:p>
          <a:p>
            <a:r>
              <a:rPr lang="en-GB" dirty="0"/>
              <a:t>London, </a:t>
            </a:r>
          </a:p>
          <a:p>
            <a:r>
              <a:rPr lang="en-GB" dirty="0"/>
              <a:t>Greater London,</a:t>
            </a:r>
          </a:p>
          <a:p>
            <a:r>
              <a:rPr lang="en-GB" dirty="0"/>
              <a:t>England</a:t>
            </a:r>
          </a:p>
          <a:p>
            <a:r>
              <a:rPr lang="en-GB" dirty="0"/>
              <a:t>WC2A 2HJ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7DA49-C4C0-8204-32C2-54E473CD38D4}"/>
              </a:ext>
            </a:extLst>
          </p:cNvPr>
          <p:cNvSpPr txBox="1"/>
          <p:nvPr/>
        </p:nvSpPr>
        <p:spPr>
          <a:xfrm>
            <a:off x="3306097" y="2598003"/>
            <a:ext cx="1087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United Kingdom?</a:t>
            </a:r>
          </a:p>
          <a:p>
            <a:r>
              <a:rPr lang="en-GB" sz="1000" dirty="0"/>
              <a:t>Europe?</a:t>
            </a:r>
          </a:p>
          <a:p>
            <a:r>
              <a:rPr lang="en-GB" sz="1000" dirty="0"/>
              <a:t>Earth? 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9EBD2D-AC86-4847-8C0F-06447543E61F}"/>
              </a:ext>
            </a:extLst>
          </p:cNvPr>
          <p:cNvSpPr txBox="1"/>
          <p:nvPr/>
        </p:nvSpPr>
        <p:spPr>
          <a:xfrm>
            <a:off x="3434534" y="5968720"/>
            <a:ext cx="1087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United Kingdom?</a:t>
            </a:r>
          </a:p>
          <a:p>
            <a:r>
              <a:rPr lang="en-GB" sz="1000" dirty="0"/>
              <a:t>Europe?</a:t>
            </a:r>
          </a:p>
          <a:p>
            <a:r>
              <a:rPr lang="en-GB" sz="1000" dirty="0"/>
              <a:t>Earth? </a:t>
            </a:r>
          </a:p>
          <a:p>
            <a:endParaRPr lang="en-GB" dirty="0"/>
          </a:p>
        </p:txBody>
      </p:sp>
      <p:pic>
        <p:nvPicPr>
          <p:cNvPr id="12" name="Picture 11" descr="A green circle with a white check mark&#10;&#10;Description automatically generated">
            <a:extLst>
              <a:ext uri="{FF2B5EF4-FFF2-40B4-BE49-F238E27FC236}">
                <a16:creationId xmlns:a16="http://schemas.microsoft.com/office/drawing/2014/main" id="{7B669536-3158-3B9D-DB81-A4CD530F8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680" y="2542112"/>
            <a:ext cx="310824" cy="310824"/>
          </a:xfrm>
          <a:prstGeom prst="rect">
            <a:avLst/>
          </a:prstGeom>
        </p:spPr>
      </p:pic>
      <p:pic>
        <p:nvPicPr>
          <p:cNvPr id="13" name="Picture 12" descr="A green circle with a white check mark&#10;&#10;Description automatically generated">
            <a:extLst>
              <a:ext uri="{FF2B5EF4-FFF2-40B4-BE49-F238E27FC236}">
                <a16:creationId xmlns:a16="http://schemas.microsoft.com/office/drawing/2014/main" id="{21932C45-B4B0-50B8-6A4E-20E0274206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680" y="3382355"/>
            <a:ext cx="310824" cy="31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1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24A8-180D-A4A4-61FE-A461E943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 and Designing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C2607-8ECE-889F-0C12-1C41EC0DD2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Like planning a route</a:t>
            </a:r>
          </a:p>
          <a:p>
            <a:pPr lvl="1"/>
            <a:r>
              <a:rPr lang="en-GB" dirty="0"/>
              <a:t>What is the </a:t>
            </a:r>
            <a:r>
              <a:rPr lang="en-GB" b="1" dirty="0"/>
              <a:t>specific starting point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What is the </a:t>
            </a:r>
            <a:r>
              <a:rPr lang="en-GB" b="1" dirty="0"/>
              <a:t>specific destination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What are the </a:t>
            </a:r>
            <a:r>
              <a:rPr lang="en-GB" b="1" dirty="0"/>
              <a:t>constraints</a:t>
            </a:r>
            <a:r>
              <a:rPr lang="en-GB" dirty="0"/>
              <a:t> on how to get there?</a:t>
            </a:r>
          </a:p>
          <a:p>
            <a:pPr lvl="2"/>
            <a:r>
              <a:rPr lang="en-GB" strike="sngStrike" dirty="0">
                <a:solidFill>
                  <a:srgbClr val="FF0000"/>
                </a:solidFill>
              </a:rPr>
              <a:t>By Air?</a:t>
            </a:r>
          </a:p>
          <a:p>
            <a:pPr lvl="3"/>
            <a:r>
              <a:rPr lang="en-GB" strike="sngStrike" dirty="0">
                <a:solidFill>
                  <a:srgbClr val="FF0000"/>
                </a:solidFill>
              </a:rPr>
              <a:t>Helicopter?</a:t>
            </a:r>
          </a:p>
          <a:p>
            <a:pPr lvl="3"/>
            <a:r>
              <a:rPr lang="en-GB" strike="sngStrike" dirty="0">
                <a:solidFill>
                  <a:srgbClr val="FF0000"/>
                </a:solidFill>
              </a:rPr>
              <a:t>Plane?</a:t>
            </a:r>
          </a:p>
          <a:p>
            <a:pPr lvl="2"/>
            <a:r>
              <a:rPr lang="en-GB" strike="sngStrike" dirty="0">
                <a:solidFill>
                  <a:srgbClr val="FF0000"/>
                </a:solidFill>
              </a:rPr>
              <a:t>By River?</a:t>
            </a:r>
          </a:p>
          <a:p>
            <a:pPr lvl="3"/>
            <a:r>
              <a:rPr lang="en-GB" strike="sngStrike" dirty="0">
                <a:solidFill>
                  <a:srgbClr val="FF0000"/>
                </a:solidFill>
              </a:rPr>
              <a:t>Boat?</a:t>
            </a:r>
          </a:p>
          <a:p>
            <a:pPr lvl="3"/>
            <a:r>
              <a:rPr lang="en-GB" strike="sngStrike" dirty="0">
                <a:solidFill>
                  <a:srgbClr val="FF0000"/>
                </a:solidFill>
              </a:rPr>
              <a:t>Hovercraft?</a:t>
            </a:r>
          </a:p>
          <a:p>
            <a:pPr lvl="2"/>
            <a:r>
              <a:rPr lang="en-GB" dirty="0"/>
              <a:t>By Road?</a:t>
            </a:r>
          </a:p>
          <a:p>
            <a:pPr lvl="3"/>
            <a:r>
              <a:rPr lang="en-GB" dirty="0"/>
              <a:t>Car?</a:t>
            </a:r>
          </a:p>
          <a:p>
            <a:pPr lvl="3"/>
            <a:r>
              <a:rPr lang="en-GB" dirty="0"/>
              <a:t>Walking?</a:t>
            </a:r>
          </a:p>
          <a:p>
            <a:pPr lvl="2"/>
            <a:r>
              <a:rPr lang="en-GB" strike="sngStrike" dirty="0">
                <a:solidFill>
                  <a:srgbClr val="FF0000"/>
                </a:solidFill>
              </a:rPr>
              <a:t>By Train?</a:t>
            </a:r>
          </a:p>
          <a:p>
            <a:pPr lvl="3"/>
            <a:r>
              <a:rPr lang="en-GB" strike="sngStrike" dirty="0">
                <a:solidFill>
                  <a:srgbClr val="FF0000"/>
                </a:solidFill>
              </a:rPr>
              <a:t>Heavy rail locomotive?</a:t>
            </a:r>
          </a:p>
          <a:p>
            <a:pPr lvl="3"/>
            <a:r>
              <a:rPr lang="en-GB" strike="sngStrike" dirty="0">
                <a:solidFill>
                  <a:srgbClr val="FF0000"/>
                </a:solidFill>
              </a:rPr>
              <a:t>Light metro trail “The tube”?</a:t>
            </a:r>
          </a:p>
          <a:p>
            <a:pPr lvl="3"/>
            <a:r>
              <a:rPr lang="en-GB" strike="sngStrike" dirty="0">
                <a:solidFill>
                  <a:srgbClr val="FF0000"/>
                </a:solidFill>
              </a:rPr>
              <a:t>Walking?</a:t>
            </a:r>
          </a:p>
          <a:p>
            <a:pPr lvl="3"/>
            <a:endParaRPr lang="en-GB" dirty="0"/>
          </a:p>
          <a:p>
            <a:pPr lvl="2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EF2C9-A03A-09B2-D9ED-46412DFD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44824"/>
            <a:ext cx="864096" cy="72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D5A28-4310-57B2-C971-062659AC5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5229200"/>
            <a:ext cx="864096" cy="72008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D17E7AB4-D5D1-3143-1044-FB0D8E792EA5}"/>
              </a:ext>
            </a:extLst>
          </p:cNvPr>
          <p:cNvSpPr/>
          <p:nvPr/>
        </p:nvSpPr>
        <p:spPr>
          <a:xfrm>
            <a:off x="1331640" y="2852936"/>
            <a:ext cx="792088" cy="201622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6126D-54D5-F9EF-4036-D6D9569A8A34}"/>
              </a:ext>
            </a:extLst>
          </p:cNvPr>
          <p:cNvSpPr txBox="1"/>
          <p:nvPr/>
        </p:nvSpPr>
        <p:spPr>
          <a:xfrm>
            <a:off x="2139744" y="1463045"/>
            <a:ext cx="22675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BCU Cardigan Building</a:t>
            </a:r>
          </a:p>
          <a:p>
            <a:r>
              <a:rPr lang="en-GB" dirty="0"/>
              <a:t>4 Cardigan St, </a:t>
            </a:r>
          </a:p>
          <a:p>
            <a:r>
              <a:rPr lang="en-GB" dirty="0"/>
              <a:t>Birmingham</a:t>
            </a:r>
          </a:p>
          <a:p>
            <a:r>
              <a:rPr lang="en-GB" dirty="0"/>
              <a:t>West Midlands</a:t>
            </a:r>
          </a:p>
          <a:p>
            <a:r>
              <a:rPr lang="en-GB" dirty="0"/>
              <a:t>England </a:t>
            </a:r>
          </a:p>
          <a:p>
            <a:r>
              <a:rPr lang="en-GB" dirty="0"/>
              <a:t>B4 7BD</a:t>
            </a: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95E2D-D078-9A28-3D4A-48AA0C32A1E9}"/>
              </a:ext>
            </a:extLst>
          </p:cNvPr>
          <p:cNvSpPr txBox="1"/>
          <p:nvPr/>
        </p:nvSpPr>
        <p:spPr>
          <a:xfrm>
            <a:off x="2266253" y="4712077"/>
            <a:ext cx="20145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LSE Cowdray House</a:t>
            </a:r>
          </a:p>
          <a:p>
            <a:r>
              <a:rPr lang="en-GB" dirty="0"/>
              <a:t>6 Portugal St, </a:t>
            </a:r>
          </a:p>
          <a:p>
            <a:r>
              <a:rPr lang="en-GB" dirty="0"/>
              <a:t>London, </a:t>
            </a:r>
          </a:p>
          <a:p>
            <a:r>
              <a:rPr lang="en-GB" dirty="0"/>
              <a:t>Greater London,</a:t>
            </a:r>
          </a:p>
          <a:p>
            <a:r>
              <a:rPr lang="en-GB" dirty="0"/>
              <a:t>England</a:t>
            </a:r>
          </a:p>
          <a:p>
            <a:r>
              <a:rPr lang="en-GB" dirty="0"/>
              <a:t>WC2A 2HJ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7DA49-C4C0-8204-32C2-54E473CD38D4}"/>
              </a:ext>
            </a:extLst>
          </p:cNvPr>
          <p:cNvSpPr txBox="1"/>
          <p:nvPr/>
        </p:nvSpPr>
        <p:spPr>
          <a:xfrm>
            <a:off x="3306097" y="2598003"/>
            <a:ext cx="1087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United Kingdom?</a:t>
            </a:r>
          </a:p>
          <a:p>
            <a:r>
              <a:rPr lang="en-GB" sz="1000" dirty="0"/>
              <a:t>Europe?</a:t>
            </a:r>
          </a:p>
          <a:p>
            <a:r>
              <a:rPr lang="en-GB" sz="1000" dirty="0"/>
              <a:t>Earth? 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9EBD2D-AC86-4847-8C0F-06447543E61F}"/>
              </a:ext>
            </a:extLst>
          </p:cNvPr>
          <p:cNvSpPr txBox="1"/>
          <p:nvPr/>
        </p:nvSpPr>
        <p:spPr>
          <a:xfrm>
            <a:off x="3434534" y="5968720"/>
            <a:ext cx="1087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United Kingdom?</a:t>
            </a:r>
          </a:p>
          <a:p>
            <a:r>
              <a:rPr lang="en-GB" sz="1000" dirty="0"/>
              <a:t>Europe?</a:t>
            </a:r>
          </a:p>
          <a:p>
            <a:r>
              <a:rPr lang="en-GB" sz="1000" dirty="0"/>
              <a:t>Earth? </a:t>
            </a:r>
          </a:p>
          <a:p>
            <a:endParaRPr lang="en-GB" dirty="0"/>
          </a:p>
        </p:txBody>
      </p:sp>
      <p:pic>
        <p:nvPicPr>
          <p:cNvPr id="12" name="Picture 11" descr="A green circle with a white check mark&#10;&#10;Description automatically generated">
            <a:extLst>
              <a:ext uri="{FF2B5EF4-FFF2-40B4-BE49-F238E27FC236}">
                <a16:creationId xmlns:a16="http://schemas.microsoft.com/office/drawing/2014/main" id="{7B669536-3158-3B9D-DB81-A4CD530F8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897" y="1841008"/>
            <a:ext cx="310824" cy="310824"/>
          </a:xfrm>
          <a:prstGeom prst="rect">
            <a:avLst/>
          </a:prstGeom>
        </p:spPr>
      </p:pic>
      <p:pic>
        <p:nvPicPr>
          <p:cNvPr id="13" name="Picture 12" descr="A green circle with a white check mark&#10;&#10;Description automatically generated">
            <a:extLst>
              <a:ext uri="{FF2B5EF4-FFF2-40B4-BE49-F238E27FC236}">
                <a16:creationId xmlns:a16="http://schemas.microsoft.com/office/drawing/2014/main" id="{21932C45-B4B0-50B8-6A4E-20E0274206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540" y="2151832"/>
            <a:ext cx="310824" cy="31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7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24A8-180D-A4A4-61FE-A461E943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 and Designing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C2607-8ECE-889F-0C12-1C41EC0DD2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Like planning a route</a:t>
            </a:r>
          </a:p>
          <a:p>
            <a:pPr lvl="1"/>
            <a:r>
              <a:rPr lang="en-GB" dirty="0"/>
              <a:t>What is the </a:t>
            </a:r>
            <a:r>
              <a:rPr lang="en-GB" b="1" dirty="0"/>
              <a:t>specific starting point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What is the </a:t>
            </a:r>
            <a:r>
              <a:rPr lang="en-GB" b="1" dirty="0"/>
              <a:t>specific destination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What are the </a:t>
            </a:r>
            <a:r>
              <a:rPr lang="en-GB" b="1" dirty="0"/>
              <a:t>constraints</a:t>
            </a:r>
            <a:r>
              <a:rPr lang="en-GB" dirty="0"/>
              <a:t> on how to get there?</a:t>
            </a:r>
          </a:p>
          <a:p>
            <a:pPr lvl="2"/>
            <a:r>
              <a:rPr lang="en-GB" dirty="0"/>
              <a:t>By Road?</a:t>
            </a:r>
          </a:p>
          <a:p>
            <a:pPr lvl="3"/>
            <a:r>
              <a:rPr lang="en-GB" dirty="0"/>
              <a:t>Exclusive</a:t>
            </a:r>
          </a:p>
          <a:p>
            <a:pPr lvl="4"/>
            <a:r>
              <a:rPr lang="en-GB" dirty="0"/>
              <a:t>Car?</a:t>
            </a:r>
          </a:p>
          <a:p>
            <a:pPr lvl="4"/>
            <a:r>
              <a:rPr lang="en-GB" strike="sngStrike" dirty="0">
                <a:solidFill>
                  <a:srgbClr val="FF0000"/>
                </a:solidFill>
              </a:rPr>
              <a:t>Walking?</a:t>
            </a:r>
          </a:p>
          <a:p>
            <a:pPr lvl="3"/>
            <a:r>
              <a:rPr lang="en-GB" strike="sngStrike" dirty="0">
                <a:solidFill>
                  <a:srgbClr val="FF0000"/>
                </a:solidFill>
              </a:rPr>
              <a:t>Mixture?</a:t>
            </a:r>
          </a:p>
          <a:p>
            <a:pPr lvl="4"/>
            <a:r>
              <a:rPr lang="en-GB" strike="sngStrike" dirty="0">
                <a:solidFill>
                  <a:srgbClr val="FF0000"/>
                </a:solidFill>
              </a:rPr>
              <a:t>Car?</a:t>
            </a:r>
          </a:p>
          <a:p>
            <a:pPr lvl="4"/>
            <a:r>
              <a:rPr lang="en-GB" strike="sngStrike" dirty="0">
                <a:solidFill>
                  <a:srgbClr val="FF0000"/>
                </a:solidFill>
              </a:rPr>
              <a:t>Walking?</a:t>
            </a:r>
          </a:p>
          <a:p>
            <a:pPr lvl="3"/>
            <a:endParaRPr lang="en-GB" dirty="0"/>
          </a:p>
          <a:p>
            <a:pPr lvl="2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EF2C9-A03A-09B2-D9ED-46412DFD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44824"/>
            <a:ext cx="864096" cy="72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D5A28-4310-57B2-C971-062659AC5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5229200"/>
            <a:ext cx="864096" cy="72008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D17E7AB4-D5D1-3143-1044-FB0D8E792EA5}"/>
              </a:ext>
            </a:extLst>
          </p:cNvPr>
          <p:cNvSpPr/>
          <p:nvPr/>
        </p:nvSpPr>
        <p:spPr>
          <a:xfrm>
            <a:off x="1331640" y="2852936"/>
            <a:ext cx="792088" cy="201622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6126D-54D5-F9EF-4036-D6D9569A8A34}"/>
              </a:ext>
            </a:extLst>
          </p:cNvPr>
          <p:cNvSpPr txBox="1"/>
          <p:nvPr/>
        </p:nvSpPr>
        <p:spPr>
          <a:xfrm>
            <a:off x="2139744" y="1463045"/>
            <a:ext cx="22675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BCU Cardigan Building</a:t>
            </a:r>
          </a:p>
          <a:p>
            <a:r>
              <a:rPr lang="en-GB" dirty="0"/>
              <a:t>4 Cardigan St, </a:t>
            </a:r>
          </a:p>
          <a:p>
            <a:r>
              <a:rPr lang="en-GB" dirty="0"/>
              <a:t>Birmingham</a:t>
            </a:r>
          </a:p>
          <a:p>
            <a:r>
              <a:rPr lang="en-GB" dirty="0"/>
              <a:t>West Midlands</a:t>
            </a:r>
          </a:p>
          <a:p>
            <a:r>
              <a:rPr lang="en-GB" dirty="0"/>
              <a:t>England </a:t>
            </a:r>
          </a:p>
          <a:p>
            <a:r>
              <a:rPr lang="en-GB" dirty="0"/>
              <a:t>B4 7BD</a:t>
            </a: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95E2D-D078-9A28-3D4A-48AA0C32A1E9}"/>
              </a:ext>
            </a:extLst>
          </p:cNvPr>
          <p:cNvSpPr txBox="1"/>
          <p:nvPr/>
        </p:nvSpPr>
        <p:spPr>
          <a:xfrm>
            <a:off x="2266253" y="4712077"/>
            <a:ext cx="20145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LSE Cowdray House</a:t>
            </a:r>
          </a:p>
          <a:p>
            <a:r>
              <a:rPr lang="en-GB" dirty="0"/>
              <a:t>6 Portugal St, </a:t>
            </a:r>
          </a:p>
          <a:p>
            <a:r>
              <a:rPr lang="en-GB" dirty="0"/>
              <a:t>London, </a:t>
            </a:r>
          </a:p>
          <a:p>
            <a:r>
              <a:rPr lang="en-GB" dirty="0"/>
              <a:t>Greater London,</a:t>
            </a:r>
          </a:p>
          <a:p>
            <a:r>
              <a:rPr lang="en-GB" dirty="0"/>
              <a:t>England</a:t>
            </a:r>
          </a:p>
          <a:p>
            <a:r>
              <a:rPr lang="en-GB" dirty="0"/>
              <a:t>WC2A 2HJ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7DA49-C4C0-8204-32C2-54E473CD38D4}"/>
              </a:ext>
            </a:extLst>
          </p:cNvPr>
          <p:cNvSpPr txBox="1"/>
          <p:nvPr/>
        </p:nvSpPr>
        <p:spPr>
          <a:xfrm>
            <a:off x="3306097" y="2598003"/>
            <a:ext cx="1087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United Kingdom?</a:t>
            </a:r>
          </a:p>
          <a:p>
            <a:r>
              <a:rPr lang="en-GB" sz="1000" dirty="0"/>
              <a:t>Europe?</a:t>
            </a:r>
          </a:p>
          <a:p>
            <a:r>
              <a:rPr lang="en-GB" sz="1000" dirty="0"/>
              <a:t>Earth? 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9EBD2D-AC86-4847-8C0F-06447543E61F}"/>
              </a:ext>
            </a:extLst>
          </p:cNvPr>
          <p:cNvSpPr txBox="1"/>
          <p:nvPr/>
        </p:nvSpPr>
        <p:spPr>
          <a:xfrm>
            <a:off x="3434534" y="5968720"/>
            <a:ext cx="1087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United Kingdom?</a:t>
            </a:r>
          </a:p>
          <a:p>
            <a:r>
              <a:rPr lang="en-GB" sz="1000" dirty="0"/>
              <a:t>Europe?</a:t>
            </a:r>
          </a:p>
          <a:p>
            <a:r>
              <a:rPr lang="en-GB" sz="1000" dirty="0"/>
              <a:t>Earth? </a:t>
            </a:r>
          </a:p>
          <a:p>
            <a:endParaRPr lang="en-GB" dirty="0"/>
          </a:p>
        </p:txBody>
      </p:sp>
      <p:pic>
        <p:nvPicPr>
          <p:cNvPr id="12" name="Picture 11" descr="A green circle with a white check mark&#10;&#10;Description automatically generated">
            <a:extLst>
              <a:ext uri="{FF2B5EF4-FFF2-40B4-BE49-F238E27FC236}">
                <a16:creationId xmlns:a16="http://schemas.microsoft.com/office/drawing/2014/main" id="{7B669536-3158-3B9D-DB81-A4CD530F8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323295"/>
            <a:ext cx="310824" cy="310824"/>
          </a:xfrm>
          <a:prstGeom prst="rect">
            <a:avLst/>
          </a:prstGeom>
        </p:spPr>
      </p:pic>
      <p:pic>
        <p:nvPicPr>
          <p:cNvPr id="13" name="Picture 12" descr="A green circle with a white check mark&#10;&#10;Description automatically generated">
            <a:extLst>
              <a:ext uri="{FF2B5EF4-FFF2-40B4-BE49-F238E27FC236}">
                <a16:creationId xmlns:a16="http://schemas.microsoft.com/office/drawing/2014/main" id="{21932C45-B4B0-50B8-6A4E-20E0274206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3046390"/>
            <a:ext cx="310824" cy="31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9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87E5F2C39C4AB3DC5EB9A80A7C55" ma:contentTypeVersion="11" ma:contentTypeDescription="Create a new document." ma:contentTypeScope="" ma:versionID="7cf80bb21f361a51bc65e5ea228a4518">
  <xsd:schema xmlns:xsd="http://www.w3.org/2001/XMLSchema" xmlns:xs="http://www.w3.org/2001/XMLSchema" xmlns:p="http://schemas.microsoft.com/office/2006/metadata/properties" xmlns:ns3="764ef053-4e5b-4e77-8f24-b4cdfb9b3da7" xmlns:ns4="228ba189-c924-41cb-aeeb-b9fa2df4dc6e" targetNamespace="http://schemas.microsoft.com/office/2006/metadata/properties" ma:root="true" ma:fieldsID="35bb8838052824832d5b829cfbbdd37d" ns3:_="" ns4:_="">
    <xsd:import namespace="764ef053-4e5b-4e77-8f24-b4cdfb9b3da7"/>
    <xsd:import namespace="228ba189-c924-41cb-aeeb-b9fa2df4dc6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4ef053-4e5b-4e77-8f24-b4cdfb9b3da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8ba189-c924-41cb-aeeb-b9fa2df4dc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63D41F-7CA9-4964-AE68-E1C43B5BCF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4ef053-4e5b-4e77-8f24-b4cdfb9b3da7"/>
    <ds:schemaRef ds:uri="228ba189-c924-41cb-aeeb-b9fa2df4dc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429200-76F3-4D85-AF72-9F0EDE74D878}">
  <ds:schemaRefs>
    <ds:schemaRef ds:uri="http://schemas.microsoft.com/office/infopath/2007/PartnerControls"/>
    <ds:schemaRef ds:uri="764ef053-4e5b-4e77-8f24-b4cdfb9b3da7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228ba189-c924-41cb-aeeb-b9fa2df4dc6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A5AA127-D90F-4296-A045-1EC8BE8896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2140</Words>
  <Application>Microsoft Office PowerPoint</Application>
  <PresentationFormat>On-screen Show (4:3)</PresentationFormat>
  <Paragraphs>492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Symbol</vt:lpstr>
      <vt:lpstr>Times New Roman</vt:lpstr>
      <vt:lpstr>Office Theme</vt:lpstr>
      <vt:lpstr>Databases and  Web Application Development UG2</vt:lpstr>
      <vt:lpstr>PowerPoint Presentation</vt:lpstr>
      <vt:lpstr>PLANNING A DATABASE DESIGN</vt:lpstr>
      <vt:lpstr>PowerPoint Presentation</vt:lpstr>
      <vt:lpstr>Planning and Designing</vt:lpstr>
      <vt:lpstr>Planning and Designing</vt:lpstr>
      <vt:lpstr>Planning and Designing</vt:lpstr>
      <vt:lpstr>Planning and Designing</vt:lpstr>
      <vt:lpstr>Planning and Designing</vt:lpstr>
      <vt:lpstr>Planning and Designing</vt:lpstr>
      <vt:lpstr>Planning and Designing</vt:lpstr>
      <vt:lpstr>Requirements</vt:lpstr>
      <vt:lpstr>What you need to focus on?</vt:lpstr>
      <vt:lpstr>What you need to focus on?</vt:lpstr>
      <vt:lpstr>CONCEPTS AND DEFINITIONS</vt:lpstr>
      <vt:lpstr>“Flatfile” Database Design</vt:lpstr>
      <vt:lpstr>Relational Database Design</vt:lpstr>
      <vt:lpstr>Online Transaction Processing</vt:lpstr>
      <vt:lpstr>Database Schema</vt:lpstr>
      <vt:lpstr>Database Schema</vt:lpstr>
      <vt:lpstr>Database Schema</vt:lpstr>
      <vt:lpstr>Database Design</vt:lpstr>
      <vt:lpstr>ERD Type</vt:lpstr>
      <vt:lpstr>Entity Relationship Diagrams</vt:lpstr>
      <vt:lpstr>An Example ERD</vt:lpstr>
      <vt:lpstr>Entity/Relationship Modelling</vt:lpstr>
      <vt:lpstr>PowerPoint Presentation</vt:lpstr>
      <vt:lpstr>Entity Relationship Modelling</vt:lpstr>
      <vt:lpstr>Entity Relationship Diagrams</vt:lpstr>
      <vt:lpstr>Entity</vt:lpstr>
      <vt:lpstr>Relationship</vt:lpstr>
      <vt:lpstr>Attributes</vt:lpstr>
      <vt:lpstr>Cardinality and Modality</vt:lpstr>
      <vt:lpstr>Cardinality and Modality</vt:lpstr>
      <vt:lpstr>Cardinality and Modality</vt:lpstr>
      <vt:lpstr>Cardinality and Modality</vt:lpstr>
      <vt:lpstr>Keys</vt:lpstr>
      <vt:lpstr>Identifying Relationship</vt:lpstr>
      <vt:lpstr>ERD Type</vt:lpstr>
      <vt:lpstr>ERD Type</vt:lpstr>
      <vt:lpstr>Example</vt:lpstr>
      <vt:lpstr>Example</vt:lpstr>
      <vt:lpstr>Example</vt:lpstr>
      <vt:lpstr>Example</vt:lpstr>
      <vt:lpstr>Example</vt:lpstr>
      <vt:lpstr>Diagramming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Entity/Relationship Modelling</dc:title>
  <dc:creator>Windows User</dc:creator>
  <cp:lastModifiedBy>Emmett Cooper</cp:lastModifiedBy>
  <cp:revision>33</cp:revision>
  <dcterms:created xsi:type="dcterms:W3CDTF">2018-09-11T19:10:57Z</dcterms:created>
  <dcterms:modified xsi:type="dcterms:W3CDTF">2023-10-15T19:55:50Z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0x010100E16D87E5F2C39C4AB3DC5EB9A80A7C55</vt:lpwstr>
  </property>
</Properties>
</file>