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Roboto"/>
      <p:regular r:id="rId7"/>
      <p:bold r:id="rId8"/>
      <p:italic r:id="rId9"/>
      <p:boldItalic r:id="rId10"/>
    </p:embeddedFont>
    <p:embeddedFont>
      <p:font typeface="Montserrat ExtraBold"/>
      <p:bold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08">
          <p15:clr>
            <a:srgbClr val="A4A3A4"/>
          </p15:clr>
        </p15:guide>
        <p15:guide id="2" pos="7776">
          <p15:clr>
            <a:srgbClr val="A4A3A4"/>
          </p15:clr>
        </p15:guide>
        <p15:guide id="3" orient="horz" pos="6912">
          <p15:clr>
            <a:srgbClr val="A4A3A4"/>
          </p15:clr>
        </p15:guide>
        <p15:guide id="4" pos="10368">
          <p15:clr>
            <a:srgbClr val="A4A3A4"/>
          </p15:clr>
        </p15:guide>
      </p15:sldGuideLst>
    </p:ext>
    <p:ext uri="http://customooxmlschemas.google.com/">
      <go:slidesCustomData xmlns:go="http://customooxmlschemas.google.com/" r:id="rId13" roundtripDataSignature="AMtx7mhkf8npKZEO3ChiYcYKoJU49DWV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08" orient="horz"/>
        <p:guide pos="7776"/>
        <p:guide pos="6912"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ExtraBold-bold.fntdata"/><Relationship Id="rId10" Type="http://schemas.openxmlformats.org/officeDocument/2006/relationships/font" Target="fonts/Roboto-boldItalic.fntdata"/><Relationship Id="rId13" Type="http://customschemas.google.com/relationships/presentationmetadata" Target="metadata"/><Relationship Id="rId12"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07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209"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 name="Google Shape;18;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1">
            <a:alphaModFix/>
          </a:blip>
          <a:srcRect b="0" l="0" r="0" t="0"/>
          <a:stretch/>
        </p:blipFill>
        <p:spPr>
          <a:xfrm rot="-5400000">
            <a:off x="-11074400" y="10972800"/>
            <a:ext cx="14274800" cy="3937000"/>
          </a:xfrm>
          <a:prstGeom prst="rect">
            <a:avLst/>
          </a:prstGeom>
          <a:noFill/>
          <a:ln>
            <a:noFill/>
          </a:ln>
        </p:spPr>
      </p:pic>
      <p:pic>
        <p:nvPicPr>
          <p:cNvPr id="11" name="Google Shape;11;p2"/>
          <p:cNvPicPr preferRelativeResize="0"/>
          <p:nvPr/>
        </p:nvPicPr>
        <p:blipFill rotWithShape="1">
          <a:blip r:embed="rId1">
            <a:alphaModFix/>
          </a:blip>
          <a:srcRect b="0" l="0" r="0" t="0"/>
          <a:stretch/>
        </p:blipFill>
        <p:spPr>
          <a:xfrm rot="5400000">
            <a:off x="29718000" y="10972800"/>
            <a:ext cx="14274800" cy="3937000"/>
          </a:xfrm>
          <a:prstGeom prst="rect">
            <a:avLst/>
          </a:prstGeom>
          <a:noFill/>
          <a:ln>
            <a:noFill/>
          </a:ln>
        </p:spPr>
      </p:pic>
      <p:pic>
        <p:nvPicPr>
          <p:cNvPr id="12" name="Google Shape;12;p2"/>
          <p:cNvPicPr preferRelativeResize="0"/>
          <p:nvPr/>
        </p:nvPicPr>
        <p:blipFill rotWithShape="1">
          <a:blip r:embed="rId2">
            <a:alphaModFix/>
          </a:blip>
          <a:srcRect b="0" l="0" r="0" t="0"/>
          <a:stretch/>
        </p:blipFill>
        <p:spPr>
          <a:xfrm>
            <a:off x="1466850" y="22453600"/>
            <a:ext cx="29984700" cy="1460500"/>
          </a:xfrm>
          <a:prstGeom prst="rect">
            <a:avLst/>
          </a:prstGeom>
          <a:noFill/>
          <a:ln>
            <a:noFill/>
          </a:ln>
        </p:spPr>
      </p:pic>
      <p:sp>
        <p:nvSpPr>
          <p:cNvPr id="13" name="Google Shape;13;p2"/>
          <p:cNvSpPr/>
          <p:nvPr/>
        </p:nvSpPr>
        <p:spPr>
          <a:xfrm>
            <a:off x="1466850" y="23025100"/>
            <a:ext cx="16459200" cy="127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600"/>
              <a:buFont typeface="Arial"/>
              <a:buNone/>
            </a:pPr>
            <a:r>
              <a:rPr b="0" i="0" lang="en-US" sz="4600" u="none" cap="none" strike="noStrike">
                <a:solidFill>
                  <a:srgbClr val="808080"/>
                </a:solidFill>
                <a:latin typeface="Arial"/>
                <a:ea typeface="Arial"/>
                <a:cs typeface="Arial"/>
                <a:sym typeface="Arial"/>
              </a:rPr>
              <a:t>Template ID: assessingslate  Size: 36x24</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0.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ECD5"/>
        </a:solidFill>
      </p:bgPr>
    </p:bg>
    <p:spTree>
      <p:nvGrpSpPr>
        <p:cNvPr id="19" name="Shape 19"/>
        <p:cNvGrpSpPr/>
        <p:nvPr/>
      </p:nvGrpSpPr>
      <p:grpSpPr>
        <a:xfrm>
          <a:off x="0" y="0"/>
          <a:ext cx="0" cy="0"/>
          <a:chOff x="0" y="0"/>
          <a:chExt cx="0" cy="0"/>
        </a:xfrm>
      </p:grpSpPr>
      <p:sp>
        <p:nvSpPr>
          <p:cNvPr id="20" name="Google Shape;20;p1"/>
          <p:cNvSpPr/>
          <p:nvPr/>
        </p:nvSpPr>
        <p:spPr>
          <a:xfrm>
            <a:off x="0" y="0"/>
            <a:ext cx="32918400" cy="3687900"/>
          </a:xfrm>
          <a:prstGeom prst="rect">
            <a:avLst/>
          </a:prstGeom>
          <a:gradFill>
            <a:gsLst>
              <a:gs pos="0">
                <a:srgbClr val="4D4D4D"/>
              </a:gs>
              <a:gs pos="100000">
                <a:srgbClr val="000000"/>
              </a:gs>
            </a:gsLst>
            <a:lin ang="5400012" scaled="0"/>
          </a:gradFill>
          <a:ln>
            <a:noFill/>
          </a:ln>
        </p:spPr>
        <p:txBody>
          <a:bodyPr anchorCtr="0" anchor="ctr" bIns="42650" lIns="85325" spcFirstLastPara="1" rIns="85325" wrap="square" tIns="42650">
            <a:noAutofit/>
          </a:bodyPr>
          <a:lstStyle/>
          <a:p>
            <a:pPr indent="0" lvl="0" marL="0" marR="0" rtl="0" algn="ctr">
              <a:lnSpc>
                <a:spcPct val="100000"/>
              </a:lnSpc>
              <a:spcBef>
                <a:spcPts val="0"/>
              </a:spcBef>
              <a:spcAft>
                <a:spcPts val="0"/>
              </a:spcAft>
              <a:buClr>
                <a:srgbClr val="000000"/>
              </a:buClr>
              <a:buSzPts val="6209"/>
              <a:buFont typeface="Arial"/>
              <a:buNone/>
            </a:pPr>
            <a:r>
              <a:t/>
            </a:r>
            <a:endParaRPr b="0" i="0" sz="6209" u="none" cap="none" strike="noStrike">
              <a:solidFill>
                <a:schemeClr val="dk1"/>
              </a:solidFill>
              <a:latin typeface="Arial"/>
              <a:ea typeface="Arial"/>
              <a:cs typeface="Arial"/>
              <a:sym typeface="Arial"/>
            </a:endParaRPr>
          </a:p>
        </p:txBody>
      </p:sp>
      <p:sp>
        <p:nvSpPr>
          <p:cNvPr id="21" name="Google Shape;21;p1"/>
          <p:cNvSpPr txBox="1"/>
          <p:nvPr/>
        </p:nvSpPr>
        <p:spPr>
          <a:xfrm>
            <a:off x="4056150" y="268400"/>
            <a:ext cx="25445700" cy="1831200"/>
          </a:xfrm>
          <a:prstGeom prst="rect">
            <a:avLst/>
          </a:prstGeom>
          <a:noFill/>
          <a:ln>
            <a:noFill/>
          </a:ln>
        </p:spPr>
        <p:txBody>
          <a:bodyPr anchorCtr="0" anchor="t" bIns="42650" lIns="85325" spcFirstLastPara="1" rIns="85325" wrap="square" tIns="42650">
            <a:noAutofit/>
          </a:bodyPr>
          <a:lstStyle/>
          <a:p>
            <a:pPr indent="0" lvl="0" marL="0" marR="0" rtl="0" algn="ctr">
              <a:lnSpc>
                <a:spcPct val="100000"/>
              </a:lnSpc>
              <a:spcBef>
                <a:spcPts val="0"/>
              </a:spcBef>
              <a:spcAft>
                <a:spcPts val="0"/>
              </a:spcAft>
              <a:buClr>
                <a:schemeClr val="lt1"/>
              </a:buClr>
              <a:buSzPts val="5700"/>
              <a:buFont typeface="Montserrat ExtraBold"/>
              <a:buNone/>
            </a:pPr>
            <a:r>
              <a:rPr b="1" i="0" lang="en-US" sz="5700" u="none" cap="none" strike="noStrike">
                <a:solidFill>
                  <a:schemeClr val="lt1"/>
                </a:solidFill>
                <a:latin typeface="Montserrat ExtraBold"/>
                <a:ea typeface="Montserrat ExtraBold"/>
                <a:cs typeface="Montserrat ExtraBold"/>
                <a:sym typeface="Montserrat ExtraBold"/>
              </a:rPr>
              <a:t>iGo The future of Public Transportation Ticketing</a:t>
            </a:r>
            <a:endParaRPr b="1" i="0" sz="5700" u="none" cap="none" strike="noStrike">
              <a:solidFill>
                <a:schemeClr val="lt1"/>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chemeClr val="lt1"/>
              </a:buClr>
              <a:buSzPts val="5700"/>
              <a:buFont typeface="Montserrat ExtraBold"/>
              <a:buNone/>
            </a:pPr>
            <a:r>
              <a:t/>
            </a:r>
            <a:endParaRPr b="1" sz="5700">
              <a:solidFill>
                <a:schemeClr val="lt1"/>
              </a:solidFill>
              <a:latin typeface="Montserrat ExtraBold"/>
              <a:ea typeface="Montserrat ExtraBold"/>
              <a:cs typeface="Montserrat ExtraBold"/>
              <a:sym typeface="Montserrat ExtraBold"/>
            </a:endParaRPr>
          </a:p>
        </p:txBody>
      </p:sp>
      <p:sp>
        <p:nvSpPr>
          <p:cNvPr id="22" name="Google Shape;22;p1"/>
          <p:cNvSpPr txBox="1"/>
          <p:nvPr/>
        </p:nvSpPr>
        <p:spPr>
          <a:xfrm>
            <a:off x="2667000" y="1326313"/>
            <a:ext cx="27432000" cy="763500"/>
          </a:xfrm>
          <a:prstGeom prst="rect">
            <a:avLst/>
          </a:prstGeom>
          <a:noFill/>
          <a:ln>
            <a:noFill/>
          </a:ln>
        </p:spPr>
        <p:txBody>
          <a:bodyPr anchorCtr="0" anchor="t" bIns="42650" lIns="85325" spcFirstLastPara="1" rIns="85325" wrap="square" tIns="42650">
            <a:spAutoFit/>
          </a:bodyPr>
          <a:lstStyle/>
          <a:p>
            <a:pPr indent="457200" lvl="0" marL="10058400" marR="0" rtl="0" algn="l">
              <a:lnSpc>
                <a:spcPct val="100000"/>
              </a:lnSpc>
              <a:spcBef>
                <a:spcPts val="0"/>
              </a:spcBef>
              <a:spcAft>
                <a:spcPts val="0"/>
              </a:spcAft>
              <a:buClr>
                <a:schemeClr val="lt1"/>
              </a:buClr>
              <a:buSzPts val="3700"/>
              <a:buFont typeface="Arial"/>
              <a:buNone/>
            </a:pPr>
            <a:r>
              <a:rPr b="1" i="0" lang="en-US" sz="4400" u="none" cap="none" strike="noStrike">
                <a:solidFill>
                  <a:srgbClr val="FFF371"/>
                </a:solidFill>
                <a:latin typeface="Montserrat ExtraBold"/>
                <a:ea typeface="Montserrat ExtraBold"/>
                <a:cs typeface="Montserrat ExtraBold"/>
                <a:sym typeface="Montserrat ExtraBold"/>
              </a:rPr>
              <a:t>SOEN 6461 – TEAM </a:t>
            </a:r>
            <a:r>
              <a:rPr b="1" lang="en-US" sz="4400">
                <a:solidFill>
                  <a:srgbClr val="FFF371"/>
                </a:solidFill>
                <a:latin typeface="Montserrat ExtraBold"/>
                <a:ea typeface="Montserrat ExtraBold"/>
                <a:cs typeface="Montserrat ExtraBold"/>
                <a:sym typeface="Montserrat ExtraBold"/>
              </a:rPr>
              <a:t>K</a:t>
            </a:r>
            <a:endParaRPr b="1" i="0" sz="4400" u="none" cap="none" strike="noStrike">
              <a:solidFill>
                <a:srgbClr val="FFF371"/>
              </a:solidFill>
              <a:latin typeface="Montserrat ExtraBold"/>
              <a:ea typeface="Montserrat ExtraBold"/>
              <a:cs typeface="Montserrat ExtraBold"/>
              <a:sym typeface="Montserrat ExtraBold"/>
            </a:endParaRPr>
          </a:p>
        </p:txBody>
      </p:sp>
      <p:sp>
        <p:nvSpPr>
          <p:cNvPr id="23" name="Google Shape;23;p1"/>
          <p:cNvSpPr/>
          <p:nvPr/>
        </p:nvSpPr>
        <p:spPr>
          <a:xfrm>
            <a:off x="25365600" y="4186950"/>
            <a:ext cx="7138800" cy="6066300"/>
          </a:xfrm>
          <a:prstGeom prst="roundRect">
            <a:avLst>
              <a:gd fmla="val 3948" name="adj"/>
            </a:avLst>
          </a:prstGeom>
          <a:solidFill>
            <a:srgbClr val="9FC5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Arial"/>
              <a:ea typeface="Arial"/>
              <a:cs typeface="Arial"/>
              <a:sym typeface="Arial"/>
            </a:endParaRPr>
          </a:p>
        </p:txBody>
      </p:sp>
      <p:sp>
        <p:nvSpPr>
          <p:cNvPr id="24" name="Google Shape;24;p1"/>
          <p:cNvSpPr/>
          <p:nvPr/>
        </p:nvSpPr>
        <p:spPr>
          <a:xfrm>
            <a:off x="25422325" y="10688100"/>
            <a:ext cx="7138800" cy="10773300"/>
          </a:xfrm>
          <a:prstGeom prst="roundRect">
            <a:avLst>
              <a:gd fmla="val 5449" name="adj"/>
            </a:avLst>
          </a:prstGeom>
          <a:solidFill>
            <a:srgbClr val="EAD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Arial"/>
              <a:ea typeface="Arial"/>
              <a:cs typeface="Arial"/>
              <a:sym typeface="Arial"/>
            </a:endParaRPr>
          </a:p>
        </p:txBody>
      </p:sp>
      <p:sp>
        <p:nvSpPr>
          <p:cNvPr id="25" name="Google Shape;25;p1"/>
          <p:cNvSpPr txBox="1"/>
          <p:nvPr/>
        </p:nvSpPr>
        <p:spPr>
          <a:xfrm>
            <a:off x="25479200" y="11998875"/>
            <a:ext cx="6569700" cy="8819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n-US" sz="2700">
                <a:solidFill>
                  <a:schemeClr val="dk1"/>
                </a:solidFill>
                <a:latin typeface="Roboto"/>
                <a:ea typeface="Roboto"/>
                <a:cs typeface="Roboto"/>
                <a:sym typeface="Roboto"/>
              </a:rPr>
              <a:t>The iGo ticketing system software may have some limitations, including</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SzPts val="2700"/>
              <a:buFont typeface="Roboto"/>
              <a:buChar char="➔"/>
            </a:pPr>
            <a:r>
              <a:rPr lang="en-US" sz="2700">
                <a:solidFill>
                  <a:schemeClr val="dk1"/>
                </a:solidFill>
                <a:latin typeface="Roboto"/>
                <a:ea typeface="Roboto"/>
                <a:cs typeface="Roboto"/>
                <a:sym typeface="Roboto"/>
              </a:rPr>
              <a:t>Lack of Advanced Features such as</a:t>
            </a:r>
            <a:r>
              <a:rPr lang="en-US" sz="2700">
                <a:solidFill>
                  <a:srgbClr val="374151"/>
                </a:solidFill>
                <a:latin typeface="Roboto"/>
                <a:ea typeface="Roboto"/>
                <a:cs typeface="Roboto"/>
                <a:sym typeface="Roboto"/>
              </a:rPr>
              <a:t> </a:t>
            </a:r>
            <a:r>
              <a:rPr lang="en-US" sz="2700">
                <a:solidFill>
                  <a:schemeClr val="dk1"/>
                </a:solidFill>
                <a:latin typeface="Roboto"/>
                <a:ea typeface="Roboto"/>
                <a:cs typeface="Roboto"/>
                <a:sym typeface="Roboto"/>
              </a:rPr>
              <a:t>real-time reporting or customization options, limiting its functionality and adaptability to changing business requirements.</a:t>
            </a:r>
            <a:endParaRPr sz="2700">
              <a:solidFill>
                <a:schemeClr val="dk1"/>
              </a:solidFill>
              <a:latin typeface="Roboto"/>
              <a:ea typeface="Roboto"/>
              <a:cs typeface="Roboto"/>
              <a:sym typeface="Roboto"/>
            </a:endParaRPr>
          </a:p>
          <a:p>
            <a:pPr indent="0" lvl="0" marL="914400" marR="0" rtl="0" algn="just">
              <a:lnSpc>
                <a:spcPct val="100000"/>
              </a:lnSpc>
              <a:spcBef>
                <a:spcPts val="0"/>
              </a:spcBef>
              <a:spcAft>
                <a:spcPts val="0"/>
              </a:spcAft>
              <a:buNone/>
            </a:pPr>
            <a:r>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It has limited security measures, such as weak authentication or encryption mechanisms, which can make it vulnerable to data breaches, fraud, or unauthorized access, compromising the integrity and confidentiality of user data.</a:t>
            </a:r>
            <a:endParaRPr sz="27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It is not easily integratable with other systems or third-party services, making it difficult to create seamless end-to-end ticketing experiences or share data across platforms.</a:t>
            </a:r>
            <a:endParaRPr sz="2700">
              <a:solidFill>
                <a:schemeClr val="dk1"/>
              </a:solidFill>
              <a:latin typeface="Roboto"/>
              <a:ea typeface="Roboto"/>
              <a:cs typeface="Roboto"/>
              <a:sym typeface="Roboto"/>
            </a:endParaRPr>
          </a:p>
        </p:txBody>
      </p:sp>
      <p:sp>
        <p:nvSpPr>
          <p:cNvPr id="26" name="Google Shape;26;p1"/>
          <p:cNvSpPr txBox="1"/>
          <p:nvPr/>
        </p:nvSpPr>
        <p:spPr>
          <a:xfrm>
            <a:off x="25672360" y="11223145"/>
            <a:ext cx="6874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rgbClr val="3F3F3F"/>
                </a:solidFill>
                <a:latin typeface="Montserrat ExtraBold"/>
                <a:ea typeface="Montserrat ExtraBold"/>
                <a:cs typeface="Montserrat ExtraBold"/>
                <a:sym typeface="Montserrat ExtraBold"/>
              </a:rPr>
              <a:t>Limitations</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495300" y="4136500"/>
            <a:ext cx="7562100" cy="4634100"/>
          </a:xfrm>
          <a:prstGeom prst="roundRect">
            <a:avLst>
              <a:gd fmla="val 8222" name="adj"/>
            </a:avLst>
          </a:prstGeom>
          <a:solidFill>
            <a:srgbClr val="FFE5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p:txBody>
      </p:sp>
      <p:sp>
        <p:nvSpPr>
          <p:cNvPr id="28" name="Google Shape;28;p1"/>
          <p:cNvSpPr txBox="1"/>
          <p:nvPr/>
        </p:nvSpPr>
        <p:spPr>
          <a:xfrm>
            <a:off x="707775" y="4943400"/>
            <a:ext cx="7138800" cy="3386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2700">
                <a:solidFill>
                  <a:schemeClr val="dk1"/>
                </a:solidFill>
                <a:latin typeface="Roboto"/>
                <a:ea typeface="Roboto"/>
                <a:cs typeface="Roboto"/>
                <a:sym typeface="Roboto"/>
              </a:rPr>
              <a:t>iGO </a:t>
            </a:r>
            <a:r>
              <a:rPr lang="en-US" sz="2700">
                <a:solidFill>
                  <a:schemeClr val="dk1"/>
                </a:solidFill>
                <a:latin typeface="Roboto"/>
                <a:ea typeface="Roboto"/>
                <a:cs typeface="Roboto"/>
                <a:sym typeface="Roboto"/>
              </a:rPr>
              <a:t>is a software engineering project goal of which is to is to produce a collection of related artifacts for the issue at hand as well as the domain of the software solution for a useable, secure, maintainable, and (environmentally) sustainable TVM (Ticket Vending Machine)</a:t>
            </a:r>
            <a:endParaRPr sz="2500">
              <a:solidFill>
                <a:schemeClr val="dk1"/>
              </a:solidFill>
            </a:endParaRPr>
          </a:p>
          <a:p>
            <a:pPr indent="0" lvl="0" marL="0" marR="0" rtl="0" algn="l">
              <a:lnSpc>
                <a:spcPct val="100000"/>
              </a:lnSpc>
              <a:spcBef>
                <a:spcPts val="0"/>
              </a:spcBef>
              <a:spcAft>
                <a:spcPts val="0"/>
              </a:spcAft>
              <a:buClr>
                <a:srgbClr val="000000"/>
              </a:buClr>
              <a:buSzPts val="2500"/>
              <a:buFont typeface="Arial"/>
              <a:buNone/>
            </a:pPr>
            <a:r>
              <a:t/>
            </a:r>
            <a:endParaRPr sz="2500">
              <a:solidFill>
                <a:schemeClr val="dk1"/>
              </a:solidFill>
            </a:endParaRPr>
          </a:p>
        </p:txBody>
      </p:sp>
      <p:sp>
        <p:nvSpPr>
          <p:cNvPr id="29" name="Google Shape;29;p1"/>
          <p:cNvSpPr txBox="1"/>
          <p:nvPr/>
        </p:nvSpPr>
        <p:spPr>
          <a:xfrm>
            <a:off x="607722" y="4379708"/>
            <a:ext cx="6874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3F3F3F"/>
                </a:solidFill>
                <a:latin typeface="Montserrat ExtraBold"/>
                <a:ea typeface="Montserrat ExtraBold"/>
                <a:cs typeface="Montserrat ExtraBold"/>
                <a:sym typeface="Montserrat ExtraBold"/>
              </a:rPr>
              <a:t>About iGO</a:t>
            </a:r>
            <a:endParaRPr b="0" i="0" sz="1700" u="none" cap="none" strike="noStrike">
              <a:solidFill>
                <a:srgbClr val="000000"/>
              </a:solidFill>
              <a:latin typeface="Arial"/>
              <a:ea typeface="Arial"/>
              <a:cs typeface="Arial"/>
              <a:sym typeface="Arial"/>
            </a:endParaRPr>
          </a:p>
        </p:txBody>
      </p:sp>
      <p:sp>
        <p:nvSpPr>
          <p:cNvPr id="30" name="Google Shape;30;p1"/>
          <p:cNvSpPr/>
          <p:nvPr/>
        </p:nvSpPr>
        <p:spPr>
          <a:xfrm>
            <a:off x="8588350" y="4136500"/>
            <a:ext cx="7769700" cy="4473300"/>
          </a:xfrm>
          <a:prstGeom prst="roundRect">
            <a:avLst>
              <a:gd fmla="val 8285" name="adj"/>
            </a:avLst>
          </a:prstGeom>
          <a:solidFill>
            <a:srgbClr val="EAD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6400" u="none" cap="none" strike="noStrike">
              <a:solidFill>
                <a:srgbClr val="6FA8DC"/>
              </a:solidFill>
              <a:highlight>
                <a:srgbClr val="D5A6BD"/>
              </a:highlight>
              <a:latin typeface="Arial"/>
              <a:ea typeface="Arial"/>
              <a:cs typeface="Arial"/>
              <a:sym typeface="Arial"/>
            </a:endParaRPr>
          </a:p>
        </p:txBody>
      </p:sp>
      <p:sp>
        <p:nvSpPr>
          <p:cNvPr id="31" name="Google Shape;31;p1"/>
          <p:cNvSpPr/>
          <p:nvPr/>
        </p:nvSpPr>
        <p:spPr>
          <a:xfrm>
            <a:off x="8592875" y="8896600"/>
            <a:ext cx="7769700" cy="9279300"/>
          </a:xfrm>
          <a:prstGeom prst="roundRect">
            <a:avLst>
              <a:gd fmla="val 5412" name="adj"/>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Arial"/>
              <a:ea typeface="Arial"/>
              <a:cs typeface="Arial"/>
              <a:sym typeface="Arial"/>
            </a:endParaRPr>
          </a:p>
        </p:txBody>
      </p:sp>
      <p:sp>
        <p:nvSpPr>
          <p:cNvPr id="32" name="Google Shape;32;p1"/>
          <p:cNvSpPr txBox="1"/>
          <p:nvPr/>
        </p:nvSpPr>
        <p:spPr>
          <a:xfrm>
            <a:off x="8878700" y="9790300"/>
            <a:ext cx="7138800" cy="10482300"/>
          </a:xfrm>
          <a:prstGeom prst="rect">
            <a:avLst/>
          </a:prstGeom>
          <a:noFill/>
          <a:ln>
            <a:noFill/>
          </a:ln>
        </p:spPr>
        <p:txBody>
          <a:bodyPr anchorCtr="0" anchor="t" bIns="45700" lIns="91425" spcFirstLastPara="1" rIns="91425" wrap="square" tIns="45700">
            <a:spAutoFit/>
          </a:bodyPr>
          <a:lstStyle/>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iGo Ticket Vending Machine software focuses on user centric ticketing experience through its design, user interface,  integration with other systems and scalable development. The user interface is easy to understand and navigate, making it user-friendly and hassle-free for commuters to purchase tickets.</a:t>
            </a:r>
            <a:endParaRPr sz="27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The software has been meticulously developed through extensive research, resulting in a robust and scalable solution.</a:t>
            </a:r>
            <a:endParaRPr sz="27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The software's resilience, adaptability, and performance make it well-suited for current and future demands, ensuring that it can effectively support the intended use cases and deliver long-term value to its users.</a:t>
            </a:r>
            <a:endParaRPr sz="2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t/>
            </a:r>
            <a:endParaRPr sz="2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t/>
            </a:r>
            <a:endParaRPr sz="2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t/>
            </a:r>
            <a:endParaRPr sz="2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t/>
            </a:r>
            <a:endParaRPr sz="2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t/>
            </a:r>
            <a:endParaRPr sz="2700">
              <a:solidFill>
                <a:schemeClr val="dk1"/>
              </a:solidFill>
              <a:latin typeface="Roboto"/>
              <a:ea typeface="Roboto"/>
              <a:cs typeface="Roboto"/>
              <a:sym typeface="Roboto"/>
            </a:endParaRPr>
          </a:p>
        </p:txBody>
      </p:sp>
      <p:sp>
        <p:nvSpPr>
          <p:cNvPr id="33" name="Google Shape;33;p1"/>
          <p:cNvSpPr txBox="1"/>
          <p:nvPr/>
        </p:nvSpPr>
        <p:spPr>
          <a:xfrm>
            <a:off x="8816900" y="9049908"/>
            <a:ext cx="68826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3F3F3F"/>
                </a:solidFill>
                <a:latin typeface="Montserrat ExtraBold"/>
                <a:ea typeface="Montserrat ExtraBold"/>
                <a:cs typeface="Montserrat ExtraBold"/>
                <a:sym typeface="Montserrat ExtraBold"/>
              </a:rPr>
              <a:t>Conclusion</a:t>
            </a:r>
            <a:endParaRPr b="0" i="0" sz="1400" u="none" cap="none" strike="noStrike">
              <a:solidFill>
                <a:srgbClr val="000000"/>
              </a:solidFill>
              <a:latin typeface="Arial"/>
              <a:ea typeface="Arial"/>
              <a:cs typeface="Arial"/>
              <a:sym typeface="Arial"/>
            </a:endParaRPr>
          </a:p>
        </p:txBody>
      </p:sp>
      <p:sp>
        <p:nvSpPr>
          <p:cNvPr id="34" name="Google Shape;34;p1"/>
          <p:cNvSpPr/>
          <p:nvPr/>
        </p:nvSpPr>
        <p:spPr>
          <a:xfrm>
            <a:off x="608475" y="17644250"/>
            <a:ext cx="7409700" cy="3957600"/>
          </a:xfrm>
          <a:prstGeom prst="roundRect">
            <a:avLst>
              <a:gd fmla="val 8143" name="adj"/>
            </a:avLst>
          </a:prstGeom>
          <a:solidFill>
            <a:srgbClr val="EAD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3F3F3F"/>
              </a:solidFill>
              <a:latin typeface="Montserrat ExtraBold"/>
              <a:ea typeface="Montserrat ExtraBold"/>
              <a:cs typeface="Montserrat ExtraBold"/>
              <a:sym typeface="Montserrat ExtraBold"/>
            </a:endParaRPr>
          </a:p>
        </p:txBody>
      </p:sp>
      <p:pic>
        <p:nvPicPr>
          <p:cNvPr id="35" name="Google Shape;35;p1"/>
          <p:cNvPicPr preferRelativeResize="0"/>
          <p:nvPr/>
        </p:nvPicPr>
        <p:blipFill rotWithShape="1">
          <a:blip r:embed="rId3">
            <a:alphaModFix/>
          </a:blip>
          <a:srcRect b="0" l="0" r="0" t="0"/>
          <a:stretch/>
        </p:blipFill>
        <p:spPr>
          <a:xfrm>
            <a:off x="29501850" y="268394"/>
            <a:ext cx="3151150" cy="3151107"/>
          </a:xfrm>
          <a:prstGeom prst="rect">
            <a:avLst/>
          </a:prstGeom>
          <a:noFill/>
          <a:ln>
            <a:noFill/>
          </a:ln>
          <a:effectLst>
            <a:outerShdw blurRad="292100" rotWithShape="0" algn="tl" dir="2700000" dist="139700">
              <a:srgbClr val="333333">
                <a:alpha val="64313"/>
              </a:srgbClr>
            </a:outerShdw>
          </a:effectLst>
        </p:spPr>
      </p:pic>
      <p:sp>
        <p:nvSpPr>
          <p:cNvPr id="36" name="Google Shape;36;p1"/>
          <p:cNvSpPr/>
          <p:nvPr/>
        </p:nvSpPr>
        <p:spPr>
          <a:xfrm>
            <a:off x="16959300" y="4136500"/>
            <a:ext cx="7866300" cy="17389200"/>
          </a:xfrm>
          <a:prstGeom prst="roundRect">
            <a:avLst>
              <a:gd fmla="val 4160" name="adj"/>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Arial"/>
              <a:ea typeface="Arial"/>
              <a:cs typeface="Arial"/>
              <a:sym typeface="Arial"/>
            </a:endParaRPr>
          </a:p>
        </p:txBody>
      </p:sp>
      <p:sp>
        <p:nvSpPr>
          <p:cNvPr id="37" name="Google Shape;37;p1"/>
          <p:cNvSpPr txBox="1"/>
          <p:nvPr/>
        </p:nvSpPr>
        <p:spPr>
          <a:xfrm>
            <a:off x="17424425" y="4356597"/>
            <a:ext cx="6874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3F3F3F"/>
                </a:solidFill>
                <a:latin typeface="Montserrat ExtraBold"/>
                <a:ea typeface="Montserrat ExtraBold"/>
                <a:cs typeface="Montserrat ExtraBold"/>
                <a:sym typeface="Montserrat ExtraBold"/>
              </a:rPr>
              <a:t>Lessons Learnt</a:t>
            </a:r>
            <a:endParaRPr b="1" i="0" sz="1700" u="none" cap="none" strike="noStrike">
              <a:solidFill>
                <a:srgbClr val="000000"/>
              </a:solidFill>
              <a:latin typeface="Arial"/>
              <a:ea typeface="Arial"/>
              <a:cs typeface="Arial"/>
              <a:sym typeface="Arial"/>
            </a:endParaRPr>
          </a:p>
        </p:txBody>
      </p:sp>
      <p:sp>
        <p:nvSpPr>
          <p:cNvPr id="38" name="Google Shape;38;p1"/>
          <p:cNvSpPr txBox="1"/>
          <p:nvPr/>
        </p:nvSpPr>
        <p:spPr>
          <a:xfrm>
            <a:off x="17431550" y="5239125"/>
            <a:ext cx="71388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500"/>
              <a:buFont typeface="Arial"/>
              <a:buNone/>
            </a:pPr>
            <a:r>
              <a:t/>
            </a:r>
            <a:endParaRPr b="0" i="0" sz="2500" u="none" cap="none" strike="noStrike">
              <a:solidFill>
                <a:schemeClr val="dk1"/>
              </a:solidFill>
              <a:latin typeface="Arial"/>
              <a:ea typeface="Arial"/>
              <a:cs typeface="Arial"/>
              <a:sym typeface="Arial"/>
            </a:endParaRPr>
          </a:p>
        </p:txBody>
      </p:sp>
      <p:pic>
        <p:nvPicPr>
          <p:cNvPr id="39" name="Google Shape;39;p1"/>
          <p:cNvPicPr preferRelativeResize="0"/>
          <p:nvPr/>
        </p:nvPicPr>
        <p:blipFill>
          <a:blip r:embed="rId4">
            <a:alphaModFix/>
          </a:blip>
          <a:stretch>
            <a:fillRect/>
          </a:stretch>
        </p:blipFill>
        <p:spPr>
          <a:xfrm>
            <a:off x="597100" y="657375"/>
            <a:ext cx="5846925" cy="1948975"/>
          </a:xfrm>
          <a:prstGeom prst="rect">
            <a:avLst/>
          </a:prstGeom>
          <a:noFill/>
          <a:ln>
            <a:noFill/>
          </a:ln>
        </p:spPr>
      </p:pic>
      <p:sp>
        <p:nvSpPr>
          <p:cNvPr id="40" name="Google Shape;40;p1"/>
          <p:cNvSpPr txBox="1"/>
          <p:nvPr/>
        </p:nvSpPr>
        <p:spPr>
          <a:xfrm>
            <a:off x="745697" y="17844696"/>
            <a:ext cx="6874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3F3F3F"/>
                </a:solidFill>
                <a:latin typeface="Montserrat ExtraBold"/>
                <a:ea typeface="Montserrat ExtraBold"/>
                <a:cs typeface="Montserrat ExtraBold"/>
                <a:sym typeface="Montserrat ExtraBold"/>
              </a:rPr>
              <a:t>Tools/ Technologies Used</a:t>
            </a:r>
            <a:endParaRPr b="0" i="0" sz="1700" u="none" cap="none" strike="noStrike">
              <a:solidFill>
                <a:srgbClr val="000000"/>
              </a:solidFill>
              <a:latin typeface="Arial"/>
              <a:ea typeface="Arial"/>
              <a:cs typeface="Arial"/>
              <a:sym typeface="Arial"/>
            </a:endParaRPr>
          </a:p>
        </p:txBody>
      </p:sp>
      <p:pic>
        <p:nvPicPr>
          <p:cNvPr id="41" name="Google Shape;41;p1"/>
          <p:cNvPicPr preferRelativeResize="0"/>
          <p:nvPr/>
        </p:nvPicPr>
        <p:blipFill>
          <a:blip r:embed="rId5">
            <a:alphaModFix/>
          </a:blip>
          <a:stretch>
            <a:fillRect/>
          </a:stretch>
        </p:blipFill>
        <p:spPr>
          <a:xfrm>
            <a:off x="6260825" y="18646361"/>
            <a:ext cx="1062323" cy="1075988"/>
          </a:xfrm>
          <a:prstGeom prst="rect">
            <a:avLst/>
          </a:prstGeom>
          <a:noFill/>
          <a:ln>
            <a:noFill/>
          </a:ln>
        </p:spPr>
      </p:pic>
      <p:pic>
        <p:nvPicPr>
          <p:cNvPr id="42" name="Google Shape;42;p1"/>
          <p:cNvPicPr preferRelativeResize="0"/>
          <p:nvPr/>
        </p:nvPicPr>
        <p:blipFill>
          <a:blip r:embed="rId6">
            <a:alphaModFix/>
          </a:blip>
          <a:stretch>
            <a:fillRect/>
          </a:stretch>
        </p:blipFill>
        <p:spPr>
          <a:xfrm>
            <a:off x="189700" y="18931325"/>
            <a:ext cx="2802463" cy="2095151"/>
          </a:xfrm>
          <a:prstGeom prst="rect">
            <a:avLst/>
          </a:prstGeom>
          <a:noFill/>
          <a:ln>
            <a:noFill/>
          </a:ln>
        </p:spPr>
      </p:pic>
      <p:sp>
        <p:nvSpPr>
          <p:cNvPr id="43" name="Google Shape;43;p1"/>
          <p:cNvSpPr/>
          <p:nvPr/>
        </p:nvSpPr>
        <p:spPr>
          <a:xfrm>
            <a:off x="532275" y="9179475"/>
            <a:ext cx="7562100" cy="8162700"/>
          </a:xfrm>
          <a:prstGeom prst="roundRect">
            <a:avLst>
              <a:gd fmla="val 4189" name="adj"/>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Arial"/>
              <a:ea typeface="Arial"/>
              <a:cs typeface="Arial"/>
              <a:sym typeface="Arial"/>
            </a:endParaRPr>
          </a:p>
        </p:txBody>
      </p:sp>
      <p:sp>
        <p:nvSpPr>
          <p:cNvPr id="44" name="Google Shape;44;p1"/>
          <p:cNvSpPr txBox="1"/>
          <p:nvPr/>
        </p:nvSpPr>
        <p:spPr>
          <a:xfrm>
            <a:off x="799725" y="9939379"/>
            <a:ext cx="6874800" cy="7572900"/>
          </a:xfrm>
          <a:prstGeom prst="rect">
            <a:avLst/>
          </a:prstGeom>
          <a:noFill/>
          <a:ln>
            <a:noFill/>
          </a:ln>
        </p:spPr>
        <p:txBody>
          <a:bodyPr anchorCtr="0" anchor="t" bIns="45700" lIns="91425" spcFirstLastPara="1" rIns="91425" wrap="square" tIns="45700">
            <a:spAutoFit/>
          </a:bodyPr>
          <a:lstStyle/>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Our project utilized collaboration patterns such as task assignment, communication, and peer review to promote knowledge sharing and conflict resolution. </a:t>
            </a:r>
            <a:endParaRPr sz="27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To optimize our workflow and improved team dynamics, we made used of collaborations tools like Github. We made sure that we have enough reading material and we documented everything simultaneously to avoid any confusion.</a:t>
            </a:r>
            <a:endParaRPr sz="27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Peer review aided us for quality control and feedback, helping to identify and correct errors or inconsistencies in project deliverables.</a:t>
            </a:r>
            <a:endParaRPr sz="2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sz="2700">
              <a:solidFill>
                <a:schemeClr val="dk1"/>
              </a:solidFill>
              <a:latin typeface="Roboto"/>
              <a:ea typeface="Roboto"/>
              <a:cs typeface="Roboto"/>
              <a:sym typeface="Roboto"/>
            </a:endParaRPr>
          </a:p>
        </p:txBody>
      </p:sp>
      <p:sp>
        <p:nvSpPr>
          <p:cNvPr id="45" name="Google Shape;45;p1"/>
          <p:cNvSpPr txBox="1"/>
          <p:nvPr/>
        </p:nvSpPr>
        <p:spPr>
          <a:xfrm>
            <a:off x="820297" y="9299508"/>
            <a:ext cx="6874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3F3F3F"/>
                </a:solidFill>
                <a:latin typeface="Montserrat ExtraBold"/>
                <a:ea typeface="Montserrat ExtraBold"/>
                <a:cs typeface="Montserrat ExtraBold"/>
                <a:sym typeface="Montserrat ExtraBold"/>
              </a:rPr>
              <a:t>Collaboration Patterns</a:t>
            </a:r>
            <a:endParaRPr b="0" i="0" sz="1700" u="none" cap="none" strike="noStrike">
              <a:solidFill>
                <a:srgbClr val="000000"/>
              </a:solidFill>
              <a:latin typeface="Arial"/>
              <a:ea typeface="Arial"/>
              <a:cs typeface="Arial"/>
              <a:sym typeface="Arial"/>
            </a:endParaRPr>
          </a:p>
        </p:txBody>
      </p:sp>
      <p:pic>
        <p:nvPicPr>
          <p:cNvPr id="46" name="Google Shape;46;p1"/>
          <p:cNvPicPr preferRelativeResize="0"/>
          <p:nvPr/>
        </p:nvPicPr>
        <p:blipFill>
          <a:blip r:embed="rId7">
            <a:alphaModFix/>
          </a:blip>
          <a:stretch>
            <a:fillRect/>
          </a:stretch>
        </p:blipFill>
        <p:spPr>
          <a:xfrm>
            <a:off x="6061663" y="20016100"/>
            <a:ext cx="1460649" cy="1076000"/>
          </a:xfrm>
          <a:prstGeom prst="rect">
            <a:avLst/>
          </a:prstGeom>
          <a:noFill/>
          <a:ln>
            <a:noFill/>
          </a:ln>
        </p:spPr>
      </p:pic>
      <p:sp>
        <p:nvSpPr>
          <p:cNvPr id="47" name="Google Shape;47;p1"/>
          <p:cNvSpPr txBox="1"/>
          <p:nvPr/>
        </p:nvSpPr>
        <p:spPr>
          <a:xfrm>
            <a:off x="8820810" y="4356608"/>
            <a:ext cx="6874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3F3F3F"/>
                </a:solidFill>
                <a:latin typeface="Montserrat ExtraBold"/>
                <a:ea typeface="Montserrat ExtraBold"/>
                <a:cs typeface="Montserrat ExtraBold"/>
                <a:sym typeface="Montserrat ExtraBold"/>
              </a:rPr>
              <a:t>Reuse Potential</a:t>
            </a:r>
            <a:endParaRPr b="0" i="0" sz="1700" u="none" cap="none" strike="noStrike">
              <a:solidFill>
                <a:srgbClr val="000000"/>
              </a:solidFill>
              <a:latin typeface="Arial"/>
              <a:ea typeface="Arial"/>
              <a:cs typeface="Arial"/>
              <a:sym typeface="Arial"/>
            </a:endParaRPr>
          </a:p>
        </p:txBody>
      </p:sp>
      <p:sp>
        <p:nvSpPr>
          <p:cNvPr id="48" name="Google Shape;48;p1"/>
          <p:cNvSpPr/>
          <p:nvPr/>
        </p:nvSpPr>
        <p:spPr>
          <a:xfrm>
            <a:off x="8592875" y="18450800"/>
            <a:ext cx="7769700" cy="3151200"/>
          </a:xfrm>
          <a:prstGeom prst="roundRect">
            <a:avLst>
              <a:gd fmla="val 10753" name="adj"/>
            </a:avLst>
          </a:prstGeom>
          <a:solidFill>
            <a:srgbClr val="9FC5E8"/>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t/>
            </a:r>
            <a:endParaRPr b="0" i="0" sz="2700" u="none" cap="none" strike="noStrike">
              <a:solidFill>
                <a:schemeClr val="dk1"/>
              </a:solidFill>
              <a:latin typeface="Arial"/>
              <a:ea typeface="Arial"/>
              <a:cs typeface="Arial"/>
              <a:sym typeface="Arial"/>
            </a:endParaRPr>
          </a:p>
        </p:txBody>
      </p:sp>
      <p:sp>
        <p:nvSpPr>
          <p:cNvPr id="49" name="Google Shape;49;p1"/>
          <p:cNvSpPr txBox="1"/>
          <p:nvPr/>
        </p:nvSpPr>
        <p:spPr>
          <a:xfrm>
            <a:off x="8885875" y="18538908"/>
            <a:ext cx="68826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3F3F3F"/>
                </a:solidFill>
                <a:latin typeface="Montserrat ExtraBold"/>
                <a:ea typeface="Montserrat ExtraBold"/>
                <a:cs typeface="Montserrat ExtraBold"/>
                <a:sym typeface="Montserrat ExtraBold"/>
              </a:rPr>
              <a:t>Results</a:t>
            </a:r>
            <a:endParaRPr b="0" i="0" sz="1400" u="none" cap="none" strike="noStrike">
              <a:solidFill>
                <a:srgbClr val="000000"/>
              </a:solidFill>
              <a:latin typeface="Arial"/>
              <a:ea typeface="Arial"/>
              <a:cs typeface="Arial"/>
              <a:sym typeface="Arial"/>
            </a:endParaRPr>
          </a:p>
        </p:txBody>
      </p:sp>
      <p:sp>
        <p:nvSpPr>
          <p:cNvPr id="50" name="Google Shape;50;p1"/>
          <p:cNvSpPr txBox="1"/>
          <p:nvPr/>
        </p:nvSpPr>
        <p:spPr>
          <a:xfrm>
            <a:off x="25830825" y="4407047"/>
            <a:ext cx="6874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lang="en-US" sz="3000">
                <a:solidFill>
                  <a:srgbClr val="3F3F3F"/>
                </a:solidFill>
                <a:latin typeface="Montserrat ExtraBold"/>
                <a:ea typeface="Montserrat ExtraBold"/>
                <a:cs typeface="Montserrat ExtraBold"/>
                <a:sym typeface="Montserrat ExtraBold"/>
              </a:rPr>
              <a:t>Critical Decisions</a:t>
            </a:r>
            <a:endParaRPr b="1" i="0" sz="1700" u="none" cap="none" strike="noStrike">
              <a:solidFill>
                <a:srgbClr val="000000"/>
              </a:solidFill>
              <a:latin typeface="Arial"/>
              <a:ea typeface="Arial"/>
              <a:cs typeface="Arial"/>
              <a:sym typeface="Arial"/>
            </a:endParaRPr>
          </a:p>
        </p:txBody>
      </p:sp>
      <p:sp>
        <p:nvSpPr>
          <p:cNvPr id="51" name="Google Shape;51;p1"/>
          <p:cNvSpPr txBox="1"/>
          <p:nvPr/>
        </p:nvSpPr>
        <p:spPr>
          <a:xfrm>
            <a:off x="8976225" y="4769975"/>
            <a:ext cx="7138800" cy="6969000"/>
          </a:xfrm>
          <a:prstGeom prst="rect">
            <a:avLst/>
          </a:prstGeom>
          <a:noFill/>
          <a:ln>
            <a:noFill/>
          </a:ln>
        </p:spPr>
        <p:txBody>
          <a:bodyPr anchorCtr="0" anchor="t" bIns="45700" lIns="91425" spcFirstLastPara="1" rIns="91425" wrap="square" tIns="45700">
            <a:spAutoFit/>
          </a:bodyPr>
          <a:lstStyle/>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IGO software is highly adaptable as well as scalable. More and more services and be added to the software even changes can be made to the </a:t>
            </a:r>
            <a:r>
              <a:rPr lang="en-US" sz="2700">
                <a:solidFill>
                  <a:schemeClr val="dk1"/>
                </a:solidFill>
                <a:latin typeface="Roboto"/>
                <a:ea typeface="Roboto"/>
                <a:cs typeface="Roboto"/>
                <a:sym typeface="Roboto"/>
              </a:rPr>
              <a:t>existing</a:t>
            </a:r>
            <a:r>
              <a:rPr lang="en-US" sz="2700">
                <a:solidFill>
                  <a:schemeClr val="dk1"/>
                </a:solidFill>
                <a:latin typeface="Roboto"/>
                <a:ea typeface="Roboto"/>
                <a:cs typeface="Roboto"/>
                <a:sym typeface="Roboto"/>
              </a:rPr>
              <a:t> services.</a:t>
            </a:r>
            <a:endParaRPr sz="27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rPr lang="en-US" sz="2700">
                <a:solidFill>
                  <a:schemeClr val="dk1"/>
                </a:solidFill>
                <a:latin typeface="Roboto"/>
                <a:ea typeface="Roboto"/>
                <a:cs typeface="Roboto"/>
                <a:sym typeface="Roboto"/>
              </a:rPr>
              <a:t> </a:t>
            </a:r>
            <a:endParaRPr sz="2700">
              <a:solidFill>
                <a:schemeClr val="dk1"/>
              </a:solidFill>
              <a:latin typeface="Roboto"/>
              <a:ea typeface="Roboto"/>
              <a:cs typeface="Roboto"/>
              <a:sym typeface="Roboto"/>
            </a:endParaRPr>
          </a:p>
          <a:p>
            <a:pPr indent="-400050" lvl="0" marL="457200" marR="0" rtl="0" algn="just">
              <a:lnSpc>
                <a:spcPct val="100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Additionally, the software be scaled to implement movie ticketing system, event ticketing system, parking ticketing system etc.</a:t>
            </a:r>
            <a:endParaRPr sz="2700">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US" sz="2500">
                <a:solidFill>
                  <a:schemeClr val="dk1"/>
                </a:solidFill>
                <a:latin typeface="Roboto"/>
                <a:ea typeface="Roboto"/>
                <a:cs typeface="Roboto"/>
                <a:sym typeface="Roboto"/>
              </a:rPr>
              <a:t>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2500">
                <a:solidFill>
                  <a:schemeClr val="dk1"/>
                </a:solidFill>
                <a:latin typeface="Roboto"/>
                <a:ea typeface="Roboto"/>
                <a:cs typeface="Roboto"/>
                <a:sym typeface="Roboto"/>
              </a:rPr>
              <a:t>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2500">
                <a:solidFill>
                  <a:schemeClr val="dk1"/>
                </a:solidFill>
                <a:latin typeface="Roboto"/>
                <a:ea typeface="Roboto"/>
                <a:cs typeface="Roboto"/>
                <a:sym typeface="Roboto"/>
              </a:rPr>
              <a:t>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sz="2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sz="2500">
              <a:solidFill>
                <a:schemeClr val="dk1"/>
              </a:solidFill>
              <a:latin typeface="Roboto"/>
              <a:ea typeface="Roboto"/>
              <a:cs typeface="Roboto"/>
              <a:sym typeface="Roboto"/>
            </a:endParaRPr>
          </a:p>
        </p:txBody>
      </p:sp>
      <p:sp>
        <p:nvSpPr>
          <p:cNvPr id="52" name="Google Shape;52;p1"/>
          <p:cNvSpPr txBox="1"/>
          <p:nvPr/>
        </p:nvSpPr>
        <p:spPr>
          <a:xfrm>
            <a:off x="8956625" y="18952600"/>
            <a:ext cx="71388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400"/>
              <a:buFont typeface="Arial"/>
              <a:buNone/>
            </a:pPr>
            <a:r>
              <a:rPr lang="en-US" sz="2700">
                <a:solidFill>
                  <a:schemeClr val="dk1"/>
                </a:solidFill>
                <a:latin typeface="Roboto"/>
                <a:ea typeface="Roboto"/>
                <a:cs typeface="Roboto"/>
                <a:sym typeface="Roboto"/>
              </a:rPr>
              <a:t>T</a:t>
            </a:r>
            <a:r>
              <a:rPr lang="en-US" sz="2700">
                <a:solidFill>
                  <a:schemeClr val="dk1"/>
                </a:solidFill>
                <a:latin typeface="Roboto"/>
                <a:ea typeface="Roboto"/>
                <a:cs typeface="Roboto"/>
                <a:sym typeface="Roboto"/>
              </a:rPr>
              <a:t>he iGo ticket vending machine serves as a valuable model for future ticket vending machines to follow, with its accessibility features and simple UI,  to enhance the overall transportation experience for commuters.</a:t>
            </a:r>
            <a:endParaRPr>
              <a:solidFill>
                <a:schemeClr val="dk1"/>
              </a:solidFill>
            </a:endParaRPr>
          </a:p>
        </p:txBody>
      </p:sp>
      <p:sp>
        <p:nvSpPr>
          <p:cNvPr id="53" name="Google Shape;53;p1"/>
          <p:cNvSpPr txBox="1"/>
          <p:nvPr/>
        </p:nvSpPr>
        <p:spPr>
          <a:xfrm>
            <a:off x="17433150" y="5074775"/>
            <a:ext cx="6874800" cy="15146100"/>
          </a:xfrm>
          <a:prstGeom prst="rect">
            <a:avLst/>
          </a:prstGeom>
          <a:noFill/>
          <a:ln>
            <a:noFill/>
          </a:ln>
        </p:spPr>
        <p:txBody>
          <a:bodyPr anchorCtr="0" anchor="t" bIns="91425" lIns="91425" spcFirstLastPara="1" rIns="91425" wrap="square" tIns="91425">
            <a:spAutoFit/>
          </a:bodyPr>
          <a:lstStyle/>
          <a:p>
            <a:pPr indent="-400050" lvl="0" marL="457200" rtl="0" algn="just">
              <a:spcBef>
                <a:spcPts val="0"/>
              </a:spcBef>
              <a:spcAft>
                <a:spcPts val="0"/>
              </a:spcAft>
              <a:buClr>
                <a:schemeClr val="dk1"/>
              </a:buClr>
              <a:buSzPts val="2700"/>
              <a:buChar char="➔"/>
            </a:pPr>
            <a:r>
              <a:rPr lang="en-US" sz="2700">
                <a:solidFill>
                  <a:schemeClr val="dk1"/>
                </a:solidFill>
                <a:latin typeface="Roboto"/>
                <a:ea typeface="Roboto"/>
                <a:cs typeface="Roboto"/>
                <a:sym typeface="Roboto"/>
              </a:rPr>
              <a:t>Thoughtful user interface design is paramount, as it can significantly impact the overall user experience, making it intuitive, efficient, and enjoyable.</a:t>
            </a:r>
            <a:endParaRPr sz="2700">
              <a:solidFill>
                <a:schemeClr val="dk1"/>
              </a:solidFill>
              <a:latin typeface="Roboto"/>
              <a:ea typeface="Roboto"/>
              <a:cs typeface="Roboto"/>
              <a:sym typeface="Roboto"/>
            </a:endParaRPr>
          </a:p>
          <a:p>
            <a:pPr indent="0" lvl="0" marL="0" rtl="0" algn="just">
              <a:spcBef>
                <a:spcPts val="0"/>
              </a:spcBef>
              <a:spcAft>
                <a:spcPts val="0"/>
              </a:spcAft>
              <a:buNone/>
            </a:pPr>
            <a:r>
              <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Prioritizing user-centric design is essential, ensuring that the product is tailored to meet the needs and preferences of the users.</a:t>
            </a:r>
            <a:endParaRPr sz="2700">
              <a:solidFill>
                <a:schemeClr val="dk1"/>
              </a:solidFill>
              <a:latin typeface="Roboto"/>
              <a:ea typeface="Roboto"/>
              <a:cs typeface="Roboto"/>
              <a:sym typeface="Roboto"/>
            </a:endParaRPr>
          </a:p>
          <a:p>
            <a:pPr indent="0" lvl="0" marL="0" rtl="0" algn="just">
              <a:spcBef>
                <a:spcPts val="0"/>
              </a:spcBef>
              <a:spcAft>
                <a:spcPts val="0"/>
              </a:spcAft>
              <a:buNone/>
            </a:pPr>
            <a:r>
              <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Scalability should be considered in the design, allowing for expansion or customization to meet future needs and requirements.</a:t>
            </a:r>
            <a:endParaRPr sz="2700">
              <a:solidFill>
                <a:schemeClr val="dk1"/>
              </a:solidFill>
              <a:latin typeface="Roboto"/>
              <a:ea typeface="Roboto"/>
              <a:cs typeface="Roboto"/>
              <a:sym typeface="Roboto"/>
            </a:endParaRPr>
          </a:p>
          <a:p>
            <a:pPr indent="0" lvl="0" marL="0" rtl="0" algn="just">
              <a:spcBef>
                <a:spcPts val="0"/>
              </a:spcBef>
              <a:spcAft>
                <a:spcPts val="0"/>
              </a:spcAft>
              <a:buNone/>
            </a:pPr>
            <a:r>
              <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Testing and validation should be integral to the design process, ensuring that the product meets quality standards and performs as intended.</a:t>
            </a:r>
            <a:endParaRPr sz="2700">
              <a:solidFill>
                <a:schemeClr val="dk1"/>
              </a:solidFill>
              <a:latin typeface="Roboto"/>
              <a:ea typeface="Roboto"/>
              <a:cs typeface="Roboto"/>
              <a:sym typeface="Roboto"/>
            </a:endParaRPr>
          </a:p>
          <a:p>
            <a:pPr indent="0" lvl="0" marL="0" rtl="0" algn="just">
              <a:spcBef>
                <a:spcPts val="0"/>
              </a:spcBef>
              <a:spcAft>
                <a:spcPts val="0"/>
              </a:spcAft>
              <a:buNone/>
            </a:pPr>
            <a:r>
              <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Innovation and adaptability should be embraced, keeping up with evolving technologies and user expectations to ensure the product remains relevant and effective.</a:t>
            </a:r>
            <a:endParaRPr sz="2700">
              <a:solidFill>
                <a:schemeClr val="dk1"/>
              </a:solidFill>
              <a:latin typeface="Roboto"/>
              <a:ea typeface="Roboto"/>
              <a:cs typeface="Roboto"/>
              <a:sym typeface="Roboto"/>
            </a:endParaRPr>
          </a:p>
          <a:p>
            <a:pPr indent="0" lvl="0" marL="0" rtl="0" algn="just">
              <a:spcBef>
                <a:spcPts val="0"/>
              </a:spcBef>
              <a:spcAft>
                <a:spcPts val="0"/>
              </a:spcAft>
              <a:buNone/>
            </a:pPr>
            <a:r>
              <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Accessibility should be a fundamental consideration, ensuring that the product is designed to be inclusive and usable by all, including people with disabilities or special needs.</a:t>
            </a:r>
            <a:endParaRPr sz="2700">
              <a:solidFill>
                <a:schemeClr val="dk1"/>
              </a:solidFill>
              <a:latin typeface="Roboto"/>
              <a:ea typeface="Roboto"/>
              <a:cs typeface="Roboto"/>
              <a:sym typeface="Roboto"/>
            </a:endParaRPr>
          </a:p>
          <a:p>
            <a:pPr indent="0" lvl="0" marL="0" rtl="0" algn="just">
              <a:spcBef>
                <a:spcPts val="0"/>
              </a:spcBef>
              <a:spcAft>
                <a:spcPts val="0"/>
              </a:spcAft>
              <a:buNone/>
            </a:pPr>
            <a:r>
              <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Security should be given top priority, implementing robust measures to protect user data and ensure secure transactions.</a:t>
            </a:r>
            <a:endParaRPr sz="2700">
              <a:solidFill>
                <a:schemeClr val="dk1"/>
              </a:solidFill>
              <a:latin typeface="Roboto"/>
              <a:ea typeface="Roboto"/>
              <a:cs typeface="Roboto"/>
              <a:sym typeface="Roboto"/>
            </a:endParaRPr>
          </a:p>
        </p:txBody>
      </p:sp>
      <p:sp>
        <p:nvSpPr>
          <p:cNvPr id="54" name="Google Shape;54;p1"/>
          <p:cNvSpPr txBox="1"/>
          <p:nvPr/>
        </p:nvSpPr>
        <p:spPr>
          <a:xfrm>
            <a:off x="25787000" y="5028425"/>
            <a:ext cx="6225600" cy="5171700"/>
          </a:xfrm>
          <a:prstGeom prst="rect">
            <a:avLst/>
          </a:prstGeom>
          <a:noFill/>
          <a:ln>
            <a:noFill/>
          </a:ln>
        </p:spPr>
        <p:txBody>
          <a:bodyPr anchorCtr="0" anchor="t" bIns="91425" lIns="57150" spcFirstLastPara="1" rIns="91425" wrap="square" tIns="91425">
            <a:spAutoFit/>
          </a:bodyPr>
          <a:lstStyle/>
          <a:p>
            <a:pPr indent="0" lvl="0" marL="0" rtl="0" algn="just">
              <a:spcBef>
                <a:spcPts val="0"/>
              </a:spcBef>
              <a:spcAft>
                <a:spcPts val="0"/>
              </a:spcAft>
              <a:buNone/>
            </a:pPr>
            <a:r>
              <a:rPr lang="en-US" sz="2700">
                <a:solidFill>
                  <a:schemeClr val="dk1"/>
                </a:solidFill>
                <a:latin typeface="Roboto"/>
                <a:ea typeface="Roboto"/>
                <a:cs typeface="Roboto"/>
                <a:sym typeface="Roboto"/>
              </a:rPr>
              <a:t>Critical decisions were made to ensure the system is efficient, user-friendly, secure, and compliant with industry standards. Some of these decisions include:</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Deciding the UI/UX of iGO.</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Deciding the overall user flow, warning messages and security constraints of the application.</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Deciding the architecture of iGO.</a:t>
            </a:r>
            <a:endParaRPr sz="2700">
              <a:solidFill>
                <a:schemeClr val="dk1"/>
              </a:solidFill>
              <a:latin typeface="Roboto"/>
              <a:ea typeface="Roboto"/>
              <a:cs typeface="Roboto"/>
              <a:sym typeface="Roboto"/>
            </a:endParaRPr>
          </a:p>
          <a:p>
            <a:pPr indent="-400050" lvl="0" marL="457200" rtl="0" algn="just">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Deciding on tools and technologies to be used. </a:t>
            </a:r>
            <a:endParaRPr sz="2700">
              <a:solidFill>
                <a:schemeClr val="dk1"/>
              </a:solidFill>
            </a:endParaRPr>
          </a:p>
        </p:txBody>
      </p:sp>
      <p:pic>
        <p:nvPicPr>
          <p:cNvPr id="55" name="Google Shape;55;p1"/>
          <p:cNvPicPr preferRelativeResize="0"/>
          <p:nvPr/>
        </p:nvPicPr>
        <p:blipFill>
          <a:blip r:embed="rId8">
            <a:alphaModFix/>
          </a:blip>
          <a:stretch>
            <a:fillRect/>
          </a:stretch>
        </p:blipFill>
        <p:spPr>
          <a:xfrm>
            <a:off x="2692510" y="18685023"/>
            <a:ext cx="2981211" cy="1076000"/>
          </a:xfrm>
          <a:prstGeom prst="rect">
            <a:avLst/>
          </a:prstGeom>
          <a:noFill/>
          <a:ln>
            <a:noFill/>
          </a:ln>
        </p:spPr>
      </p:pic>
      <p:pic>
        <p:nvPicPr>
          <p:cNvPr id="56" name="Google Shape;56;p1"/>
          <p:cNvPicPr preferRelativeResize="0"/>
          <p:nvPr/>
        </p:nvPicPr>
        <p:blipFill>
          <a:blip r:embed="rId9">
            <a:alphaModFix/>
          </a:blip>
          <a:stretch>
            <a:fillRect/>
          </a:stretch>
        </p:blipFill>
        <p:spPr>
          <a:xfrm>
            <a:off x="2544098" y="20272598"/>
            <a:ext cx="3278024" cy="819500"/>
          </a:xfrm>
          <a:prstGeom prst="rect">
            <a:avLst/>
          </a:prstGeom>
          <a:noFill/>
          <a:ln>
            <a:noFill/>
          </a:ln>
        </p:spPr>
      </p:pic>
      <p:sp>
        <p:nvSpPr>
          <p:cNvPr id="57" name="Google Shape;57;p1"/>
          <p:cNvSpPr txBox="1"/>
          <p:nvPr/>
        </p:nvSpPr>
        <p:spPr>
          <a:xfrm>
            <a:off x="7179000" y="1511949"/>
            <a:ext cx="4924200" cy="30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chemeClr val="lt1"/>
                </a:solidFill>
              </a:rPr>
              <a:t>		 	 	 		</a:t>
            </a:r>
            <a:endParaRPr sz="1100">
              <a:solidFill>
                <a:schemeClr val="lt1"/>
              </a:solidFill>
            </a:endParaRPr>
          </a:p>
          <a:p>
            <a:pPr indent="0" lvl="0" marL="0" rtl="0" algn="l">
              <a:spcBef>
                <a:spcPts val="0"/>
              </a:spcBef>
              <a:spcAft>
                <a:spcPts val="0"/>
              </a:spcAft>
              <a:buClr>
                <a:schemeClr val="dk1"/>
              </a:buClr>
              <a:buSzPts val="1100"/>
              <a:buFont typeface="Arial"/>
              <a:buNone/>
            </a:pPr>
            <a:r>
              <a:rPr lang="en-US" sz="1100">
                <a:solidFill>
                  <a:schemeClr val="lt1"/>
                </a:solidFill>
              </a:rPr>
              <a:t>			</a:t>
            </a:r>
            <a:endParaRPr sz="1100">
              <a:solidFill>
                <a:schemeClr val="lt1"/>
              </a:solidFill>
            </a:endParaRPr>
          </a:p>
          <a:p>
            <a:pPr indent="0" lvl="0" marL="0" rtl="0" algn="l">
              <a:spcBef>
                <a:spcPts val="0"/>
              </a:spcBef>
              <a:spcAft>
                <a:spcPts val="0"/>
              </a:spcAft>
              <a:buClr>
                <a:schemeClr val="dk1"/>
              </a:buClr>
              <a:buSzPts val="1100"/>
              <a:buFont typeface="Arial"/>
              <a:buNone/>
            </a:pPr>
            <a:r>
              <a:rPr lang="en-US" sz="1100">
                <a:solidFill>
                  <a:schemeClr val="lt1"/>
                </a:solidFill>
              </a:rPr>
              <a:t>				</a:t>
            </a:r>
            <a:endParaRPr sz="1100">
              <a:solidFill>
                <a:schemeClr val="lt1"/>
              </a:solidFill>
            </a:endParaRPr>
          </a:p>
          <a:p>
            <a:pPr indent="0" lvl="0" marL="0" rtl="0" algn="l">
              <a:spcBef>
                <a:spcPts val="0"/>
              </a:spcBef>
              <a:spcAft>
                <a:spcPts val="0"/>
              </a:spcAft>
              <a:buClr>
                <a:schemeClr val="dk1"/>
              </a:buClr>
              <a:buSzPts val="1100"/>
              <a:buFont typeface="Arial"/>
              <a:buNone/>
            </a:pPr>
            <a:r>
              <a:rPr lang="en-US" sz="1100">
                <a:solidFill>
                  <a:schemeClr val="lt1"/>
                </a:solidFill>
              </a:rPr>
              <a:t>					</a:t>
            </a:r>
            <a:endParaRPr sz="1100">
              <a:solidFill>
                <a:schemeClr val="lt1"/>
              </a:solidFill>
            </a:endParaRPr>
          </a:p>
          <a:p>
            <a:pPr indent="0" lvl="0" marL="0" rtl="0" algn="ctr">
              <a:lnSpc>
                <a:spcPct val="115000"/>
              </a:lnSpc>
              <a:spcBef>
                <a:spcPts val="1200"/>
              </a:spcBef>
              <a:spcAft>
                <a:spcPts val="0"/>
              </a:spcAft>
              <a:buNone/>
            </a:pPr>
            <a:r>
              <a:rPr b="1" lang="en-US" sz="2700">
                <a:solidFill>
                  <a:schemeClr val="lt1"/>
                </a:solidFill>
              </a:rPr>
              <a:t>Devanshi Patel </a:t>
            </a:r>
            <a:endParaRPr b="1" sz="2700">
              <a:solidFill>
                <a:schemeClr val="lt1"/>
              </a:solidFill>
            </a:endParaRPr>
          </a:p>
          <a:p>
            <a:pPr indent="0" lvl="0" marL="0" rtl="0" algn="ctr">
              <a:lnSpc>
                <a:spcPct val="115000"/>
              </a:lnSpc>
              <a:spcBef>
                <a:spcPts val="1200"/>
              </a:spcBef>
              <a:spcAft>
                <a:spcPts val="0"/>
              </a:spcAft>
              <a:buClr>
                <a:schemeClr val="dk1"/>
              </a:buClr>
              <a:buSzPts val="1100"/>
              <a:buFont typeface="Arial"/>
              <a:buNone/>
            </a:pPr>
            <a:r>
              <a:rPr b="1" lang="en-US" sz="2700">
                <a:solidFill>
                  <a:schemeClr val="lt1"/>
                </a:solidFill>
              </a:rPr>
              <a:t>40172139 </a:t>
            </a:r>
            <a:endParaRPr b="1" sz="27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58" name="Google Shape;58;p1"/>
          <p:cNvSpPr txBox="1"/>
          <p:nvPr/>
        </p:nvSpPr>
        <p:spPr>
          <a:xfrm>
            <a:off x="11129575" y="1511949"/>
            <a:ext cx="4924200" cy="30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ctr">
              <a:lnSpc>
                <a:spcPct val="115000"/>
              </a:lnSpc>
              <a:spcBef>
                <a:spcPts val="1200"/>
              </a:spcBef>
              <a:spcAft>
                <a:spcPts val="0"/>
              </a:spcAft>
              <a:buNone/>
            </a:pPr>
            <a:r>
              <a:rPr b="1" lang="en-US" sz="2700">
                <a:solidFill>
                  <a:schemeClr val="lt1"/>
                </a:solidFill>
              </a:rPr>
              <a:t>Hetul </a:t>
            </a:r>
            <a:r>
              <a:rPr b="1" lang="en-US" sz="2700">
                <a:solidFill>
                  <a:schemeClr val="lt1"/>
                </a:solidFill>
              </a:rPr>
              <a:t> Patel </a:t>
            </a:r>
            <a:endParaRPr b="1" sz="2700">
              <a:solidFill>
                <a:schemeClr val="lt1"/>
              </a:solidFill>
            </a:endParaRPr>
          </a:p>
          <a:p>
            <a:pPr indent="0" lvl="0" marL="0" rtl="0" algn="ctr">
              <a:lnSpc>
                <a:spcPct val="115000"/>
              </a:lnSpc>
              <a:spcBef>
                <a:spcPts val="1200"/>
              </a:spcBef>
              <a:spcAft>
                <a:spcPts val="0"/>
              </a:spcAft>
              <a:buNone/>
            </a:pPr>
            <a:r>
              <a:rPr b="1" lang="en-US" sz="2700">
                <a:solidFill>
                  <a:schemeClr val="lt1"/>
                </a:solidFill>
              </a:rPr>
              <a:t>40225667</a:t>
            </a:r>
            <a:endParaRPr b="1" sz="2700">
              <a:solidFill>
                <a:schemeClr val="lt1"/>
              </a:solidFill>
            </a:endParaRPr>
          </a:p>
          <a:p>
            <a:pPr indent="0" lvl="0" marL="0" rtl="0" algn="l">
              <a:lnSpc>
                <a:spcPct val="115000"/>
              </a:lnSpc>
              <a:spcBef>
                <a:spcPts val="120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59" name="Google Shape;59;p1"/>
          <p:cNvSpPr txBox="1"/>
          <p:nvPr/>
        </p:nvSpPr>
        <p:spPr>
          <a:xfrm>
            <a:off x="14428225" y="1511949"/>
            <a:ext cx="4924200" cy="30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ctr">
              <a:lnSpc>
                <a:spcPct val="115000"/>
              </a:lnSpc>
              <a:spcBef>
                <a:spcPts val="1200"/>
              </a:spcBef>
              <a:spcAft>
                <a:spcPts val="0"/>
              </a:spcAft>
              <a:buNone/>
            </a:pPr>
            <a:r>
              <a:rPr b="1" lang="en-US" sz="2700">
                <a:solidFill>
                  <a:schemeClr val="lt1"/>
                </a:solidFill>
              </a:rPr>
              <a:t>Jay</a:t>
            </a:r>
            <a:r>
              <a:rPr b="1" lang="en-US" sz="2700">
                <a:solidFill>
                  <a:schemeClr val="lt1"/>
                </a:solidFill>
              </a:rPr>
              <a:t>  Patel </a:t>
            </a:r>
            <a:endParaRPr b="1" sz="2700">
              <a:solidFill>
                <a:schemeClr val="lt1"/>
              </a:solidFill>
            </a:endParaRPr>
          </a:p>
          <a:p>
            <a:pPr indent="0" lvl="0" marL="0" rtl="0" algn="ctr">
              <a:lnSpc>
                <a:spcPct val="115000"/>
              </a:lnSpc>
              <a:spcBef>
                <a:spcPts val="1200"/>
              </a:spcBef>
              <a:spcAft>
                <a:spcPts val="0"/>
              </a:spcAft>
              <a:buNone/>
            </a:pPr>
            <a:r>
              <a:rPr b="1" lang="en-US" sz="2700">
                <a:solidFill>
                  <a:schemeClr val="lt1"/>
                </a:solidFill>
              </a:rPr>
              <a:t>40197003</a:t>
            </a:r>
            <a:endParaRPr b="1" sz="2700">
              <a:solidFill>
                <a:schemeClr val="lt1"/>
              </a:solidFill>
            </a:endParaRPr>
          </a:p>
          <a:p>
            <a:pPr indent="0" lvl="0" marL="0" rtl="0" algn="l">
              <a:lnSpc>
                <a:spcPct val="115000"/>
              </a:lnSpc>
              <a:spcBef>
                <a:spcPts val="120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60" name="Google Shape;60;p1"/>
          <p:cNvSpPr txBox="1"/>
          <p:nvPr/>
        </p:nvSpPr>
        <p:spPr>
          <a:xfrm>
            <a:off x="20900975" y="1478099"/>
            <a:ext cx="4924200" cy="30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ctr">
              <a:lnSpc>
                <a:spcPct val="115000"/>
              </a:lnSpc>
              <a:spcBef>
                <a:spcPts val="1200"/>
              </a:spcBef>
              <a:spcAft>
                <a:spcPts val="0"/>
              </a:spcAft>
              <a:buNone/>
            </a:pPr>
            <a:r>
              <a:rPr b="1" lang="en-US" sz="2700">
                <a:solidFill>
                  <a:schemeClr val="lt1"/>
                </a:solidFill>
              </a:rPr>
              <a:t>Krishna</a:t>
            </a:r>
            <a:r>
              <a:rPr b="1" lang="en-US" sz="2700">
                <a:solidFill>
                  <a:schemeClr val="lt1"/>
                </a:solidFill>
              </a:rPr>
              <a:t>  Patel </a:t>
            </a:r>
            <a:endParaRPr b="1" sz="2700">
              <a:solidFill>
                <a:schemeClr val="lt1"/>
              </a:solidFill>
            </a:endParaRPr>
          </a:p>
          <a:p>
            <a:pPr indent="0" lvl="0" marL="0" rtl="0" algn="ctr">
              <a:lnSpc>
                <a:spcPct val="115000"/>
              </a:lnSpc>
              <a:spcBef>
                <a:spcPts val="1200"/>
              </a:spcBef>
              <a:spcAft>
                <a:spcPts val="0"/>
              </a:spcAft>
              <a:buNone/>
            </a:pPr>
            <a:r>
              <a:rPr b="1" lang="en-US" sz="2700">
                <a:solidFill>
                  <a:schemeClr val="lt1"/>
                </a:solidFill>
              </a:rPr>
              <a:t>40206701</a:t>
            </a:r>
            <a:endParaRPr b="1" sz="2700">
              <a:solidFill>
                <a:schemeClr val="lt1"/>
              </a:solidFill>
            </a:endParaRPr>
          </a:p>
          <a:p>
            <a:pPr indent="0" lvl="0" marL="0" rtl="0" algn="l">
              <a:lnSpc>
                <a:spcPct val="115000"/>
              </a:lnSpc>
              <a:spcBef>
                <a:spcPts val="120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61" name="Google Shape;61;p1"/>
          <p:cNvSpPr txBox="1"/>
          <p:nvPr/>
        </p:nvSpPr>
        <p:spPr>
          <a:xfrm>
            <a:off x="17608775" y="1511949"/>
            <a:ext cx="4924200" cy="30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ctr">
              <a:lnSpc>
                <a:spcPct val="115000"/>
              </a:lnSpc>
              <a:spcBef>
                <a:spcPts val="1200"/>
              </a:spcBef>
              <a:spcAft>
                <a:spcPts val="0"/>
              </a:spcAft>
              <a:buNone/>
            </a:pPr>
            <a:r>
              <a:rPr b="1" lang="en-US" sz="2700">
                <a:solidFill>
                  <a:schemeClr val="lt1"/>
                </a:solidFill>
              </a:rPr>
              <a:t>Juhi </a:t>
            </a:r>
            <a:r>
              <a:rPr b="1" lang="en-US" sz="2700">
                <a:solidFill>
                  <a:schemeClr val="lt1"/>
                </a:solidFill>
              </a:rPr>
              <a:t> Patel </a:t>
            </a:r>
            <a:endParaRPr b="1" sz="2700">
              <a:solidFill>
                <a:schemeClr val="lt1"/>
              </a:solidFill>
            </a:endParaRPr>
          </a:p>
          <a:p>
            <a:pPr indent="0" lvl="0" marL="0" rtl="0" algn="ctr">
              <a:lnSpc>
                <a:spcPct val="115000"/>
              </a:lnSpc>
              <a:spcBef>
                <a:spcPts val="1200"/>
              </a:spcBef>
              <a:spcAft>
                <a:spcPts val="0"/>
              </a:spcAft>
              <a:buNone/>
            </a:pPr>
            <a:r>
              <a:rPr b="1" lang="en-US" sz="2700">
                <a:solidFill>
                  <a:schemeClr val="lt1"/>
                </a:solidFill>
              </a:rPr>
              <a:t>40190446</a:t>
            </a:r>
            <a:endParaRPr b="1" sz="2700">
              <a:solidFill>
                <a:schemeClr val="lt1"/>
              </a:solidFill>
            </a:endParaRPr>
          </a:p>
          <a:p>
            <a:pPr indent="0" lvl="0" marL="0" rtl="0" algn="l">
              <a:lnSpc>
                <a:spcPct val="115000"/>
              </a:lnSpc>
              <a:spcBef>
                <a:spcPts val="120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62" name="Google Shape;62;p1"/>
          <p:cNvSpPr txBox="1"/>
          <p:nvPr/>
        </p:nvSpPr>
        <p:spPr>
          <a:xfrm>
            <a:off x="24736425" y="1511950"/>
            <a:ext cx="4924200" cy="30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l">
              <a:spcBef>
                <a:spcPts val="0"/>
              </a:spcBef>
              <a:spcAft>
                <a:spcPts val="0"/>
              </a:spcAft>
              <a:buNone/>
            </a:pPr>
            <a:r>
              <a:rPr lang="en-US" sz="1100">
                <a:solidFill>
                  <a:schemeClr val="lt1"/>
                </a:solidFill>
              </a:rPr>
              <a:t>					</a:t>
            </a:r>
            <a:endParaRPr sz="1100">
              <a:solidFill>
                <a:schemeClr val="lt1"/>
              </a:solidFill>
            </a:endParaRPr>
          </a:p>
          <a:p>
            <a:pPr indent="0" lvl="0" marL="0" rtl="0" algn="ctr">
              <a:lnSpc>
                <a:spcPct val="115000"/>
              </a:lnSpc>
              <a:spcBef>
                <a:spcPts val="1200"/>
              </a:spcBef>
              <a:spcAft>
                <a:spcPts val="0"/>
              </a:spcAft>
              <a:buNone/>
            </a:pPr>
            <a:r>
              <a:rPr b="1" lang="en-US" sz="2700">
                <a:solidFill>
                  <a:schemeClr val="lt1"/>
                </a:solidFill>
              </a:rPr>
              <a:t>Mahavir  </a:t>
            </a:r>
            <a:r>
              <a:rPr b="1" lang="en-US" sz="2700">
                <a:solidFill>
                  <a:schemeClr val="lt1"/>
                </a:solidFill>
              </a:rPr>
              <a:t>Patel </a:t>
            </a:r>
            <a:endParaRPr b="1" sz="2700">
              <a:solidFill>
                <a:schemeClr val="lt1"/>
              </a:solidFill>
            </a:endParaRPr>
          </a:p>
          <a:p>
            <a:pPr indent="0" lvl="0" marL="0" rtl="0" algn="ctr">
              <a:lnSpc>
                <a:spcPct val="115000"/>
              </a:lnSpc>
              <a:spcBef>
                <a:spcPts val="1200"/>
              </a:spcBef>
              <a:spcAft>
                <a:spcPts val="0"/>
              </a:spcAft>
              <a:buNone/>
            </a:pPr>
            <a:r>
              <a:rPr b="1" lang="en-US" sz="2700">
                <a:solidFill>
                  <a:schemeClr val="lt1"/>
                </a:solidFill>
              </a:rPr>
              <a:t>40198619</a:t>
            </a:r>
            <a:endParaRPr b="1" sz="2700">
              <a:solidFill>
                <a:schemeClr val="lt1"/>
              </a:solidFill>
            </a:endParaRPr>
          </a:p>
          <a:p>
            <a:pPr indent="0" lvl="0" marL="0" rtl="0" algn="l">
              <a:lnSpc>
                <a:spcPct val="115000"/>
              </a:lnSpc>
              <a:spcBef>
                <a:spcPts val="120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