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vani Chauhan" initials="SC" lastIdx="1" clrIdx="0">
    <p:extLst>
      <p:ext uri="{19B8F6BF-5375-455C-9EA6-DF929625EA0E}">
        <p15:presenceInfo xmlns:p15="http://schemas.microsoft.com/office/powerpoint/2012/main" userId="fb59f2d66d0d6f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351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4" autoAdjust="0"/>
    <p:restoredTop sz="93809" autoAdjust="0"/>
  </p:normalViewPr>
  <p:slideViewPr>
    <p:cSldViewPr snapToGrid="0">
      <p:cViewPr varScale="1">
        <p:scale>
          <a:sx n="63" d="100"/>
          <a:sy n="63" d="100"/>
        </p:scale>
        <p:origin x="796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D3AE5-5414-4015-90FC-48A30F266711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ECDBD-8A91-4023-B14C-F952FE7743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4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3749-B453-44E0-B1CD-08697747D0B7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9CB1E-9643-42C7-A178-1A4490394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556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3749-B453-44E0-B1CD-08697747D0B7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9CB1E-9643-42C7-A178-1A4490394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69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3749-B453-44E0-B1CD-08697747D0B7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9CB1E-9643-42C7-A178-1A4490394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2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3749-B453-44E0-B1CD-08697747D0B7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9CB1E-9643-42C7-A178-1A4490394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84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3749-B453-44E0-B1CD-08697747D0B7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9CB1E-9643-42C7-A178-1A4490394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604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3749-B453-44E0-B1CD-08697747D0B7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9CB1E-9643-42C7-A178-1A4490394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25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3749-B453-44E0-B1CD-08697747D0B7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9CB1E-9643-42C7-A178-1A4490394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28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3749-B453-44E0-B1CD-08697747D0B7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9CB1E-9643-42C7-A178-1A4490394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00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3749-B453-44E0-B1CD-08697747D0B7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9CB1E-9643-42C7-A178-1A4490394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373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3749-B453-44E0-B1CD-08697747D0B7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9CB1E-9643-42C7-A178-1A4490394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97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3749-B453-44E0-B1CD-08697747D0B7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9CB1E-9643-42C7-A178-1A4490394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70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63749-B453-44E0-B1CD-08697747D0B7}" type="datetimeFigureOut">
              <a:rPr lang="en-IN" smtClean="0"/>
              <a:t>02-11-2020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9CB1E-9643-42C7-A178-1A4490394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86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384E59-3D45-4025-9A24-4E861A81E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979"/>
            <a:ext cx="12192000" cy="6941958"/>
          </a:xfrm>
          <a:prstGeom prst="rect">
            <a:avLst/>
          </a:prstGeom>
          <a:ln w="2286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3B251F9-C56E-4AFE-A2C7-CAF710D7EA5E}"/>
              </a:ext>
            </a:extLst>
          </p:cNvPr>
          <p:cNvSpPr/>
          <p:nvPr/>
        </p:nvSpPr>
        <p:spPr>
          <a:xfrm>
            <a:off x="0" y="3998774"/>
            <a:ext cx="12191999" cy="1754326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873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B198BC-EC55-44CC-8692-B16C8B380412}"/>
              </a:ext>
            </a:extLst>
          </p:cNvPr>
          <p:cNvSpPr txBox="1"/>
          <p:nvPr/>
        </p:nvSpPr>
        <p:spPr>
          <a:xfrm>
            <a:off x="0" y="421004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</a:rPr>
              <a:t> Blood Donation Management System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A24185-AA18-401A-8702-AF64143BB6DC}"/>
              </a:ext>
            </a:extLst>
          </p:cNvPr>
          <p:cNvSpPr txBox="1"/>
          <p:nvPr/>
        </p:nvSpPr>
        <p:spPr>
          <a:xfrm>
            <a:off x="5638800" y="316229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E5D4C8-C165-4B09-8303-40F303558227}"/>
              </a:ext>
            </a:extLst>
          </p:cNvPr>
          <p:cNvSpPr txBox="1"/>
          <p:nvPr/>
        </p:nvSpPr>
        <p:spPr>
          <a:xfrm>
            <a:off x="1571625" y="52387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9739A-8474-4015-9BEC-A7A249BCDEB3}"/>
              </a:ext>
            </a:extLst>
          </p:cNvPr>
          <p:cNvSpPr txBox="1"/>
          <p:nvPr/>
        </p:nvSpPr>
        <p:spPr>
          <a:xfrm>
            <a:off x="617219" y="191086"/>
            <a:ext cx="9841231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</a:rPr>
              <a:t>             </a:t>
            </a:r>
            <a:r>
              <a:rPr lang="en-IN" sz="3600" b="1" u="sng" dirty="0">
                <a:solidFill>
                  <a:schemeClr val="bg1"/>
                </a:solidFill>
              </a:rPr>
              <a:t>Government Polytechnic Dahod</a:t>
            </a:r>
          </a:p>
          <a:p>
            <a:pPr algn="ctr"/>
            <a:r>
              <a:rPr lang="en-IN" sz="3600" b="1" dirty="0">
                <a:solidFill>
                  <a:schemeClr val="bg1"/>
                </a:solidFill>
              </a:rPr>
              <a:t>              </a:t>
            </a:r>
            <a:r>
              <a:rPr lang="en-IN" sz="3600" b="1" u="sng" dirty="0">
                <a:solidFill>
                  <a:schemeClr val="bg1"/>
                </a:solidFill>
              </a:rPr>
              <a:t>Computer Department</a:t>
            </a:r>
          </a:p>
          <a:p>
            <a:pPr algn="ctr"/>
            <a:r>
              <a:rPr lang="en-IN" sz="3600" b="1" dirty="0">
                <a:solidFill>
                  <a:schemeClr val="bg1"/>
                </a:solidFill>
              </a:rPr>
              <a:t>            </a:t>
            </a:r>
            <a:r>
              <a:rPr lang="en-IN" sz="3600" b="1" u="sng" dirty="0">
                <a:solidFill>
                  <a:schemeClr val="bg1"/>
                </a:solidFill>
              </a:rPr>
              <a:t>5</a:t>
            </a:r>
            <a:r>
              <a:rPr lang="en-IN" sz="3600" b="1" u="sng" baseline="30000" dirty="0">
                <a:solidFill>
                  <a:schemeClr val="bg1"/>
                </a:solidFill>
              </a:rPr>
              <a:t>th</a:t>
            </a:r>
            <a:r>
              <a:rPr lang="en-IN" sz="3600" b="1" u="sng" dirty="0">
                <a:solidFill>
                  <a:schemeClr val="bg1"/>
                </a:solidFill>
              </a:rPr>
              <a:t> Sem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0ED316-FDFE-43E5-BECB-73EA3184BD06}"/>
              </a:ext>
            </a:extLst>
          </p:cNvPr>
          <p:cNvSpPr txBox="1"/>
          <p:nvPr/>
        </p:nvSpPr>
        <p:spPr>
          <a:xfrm>
            <a:off x="101600" y="5638800"/>
            <a:ext cx="368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Guided by: </a:t>
            </a:r>
          </a:p>
          <a:p>
            <a:r>
              <a:rPr lang="en-IN" sz="3200" dirty="0">
                <a:solidFill>
                  <a:schemeClr val="bg1"/>
                </a:solidFill>
              </a:rPr>
              <a:t>Prof. Paresh Patel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EAA752-8C52-4026-8942-5F8CD1FE1FF3}"/>
              </a:ext>
            </a:extLst>
          </p:cNvPr>
          <p:cNvSpPr txBox="1"/>
          <p:nvPr/>
        </p:nvSpPr>
        <p:spPr>
          <a:xfrm>
            <a:off x="4838700" y="5753100"/>
            <a:ext cx="7353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   </a:t>
            </a:r>
            <a:r>
              <a:rPr lang="en-IN" sz="2800" dirty="0">
                <a:solidFill>
                  <a:schemeClr val="bg1"/>
                </a:solidFill>
              </a:rPr>
              <a:t>Submitted by: Shivani Chauhan(186300307512)</a:t>
            </a:r>
          </a:p>
          <a:p>
            <a:r>
              <a:rPr lang="en-IN" sz="2800" dirty="0">
                <a:solidFill>
                  <a:schemeClr val="bg1"/>
                </a:solidFill>
              </a:rPr>
              <a:t>	                       </a:t>
            </a:r>
            <a:r>
              <a:rPr lang="en-IN" sz="2800" dirty="0" err="1">
                <a:solidFill>
                  <a:schemeClr val="bg1"/>
                </a:solidFill>
              </a:rPr>
              <a:t>Ajab</a:t>
            </a:r>
            <a:r>
              <a:rPr lang="en-IN" sz="2800" dirty="0">
                <a:solidFill>
                  <a:schemeClr val="bg1"/>
                </a:solidFill>
              </a:rPr>
              <a:t> </a:t>
            </a:r>
            <a:r>
              <a:rPr lang="en-IN" sz="2800" dirty="0" err="1">
                <a:solidFill>
                  <a:schemeClr val="bg1"/>
                </a:solidFill>
              </a:rPr>
              <a:t>Khanrahim</a:t>
            </a:r>
            <a:r>
              <a:rPr lang="en-IN" sz="2800" dirty="0">
                <a:solidFill>
                  <a:schemeClr val="bg1"/>
                </a:solidFill>
              </a:rPr>
              <a:t>(186300307524)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18FC3D-DA11-4145-A0C4-03AD2A459F94}"/>
              </a:ext>
            </a:extLst>
          </p:cNvPr>
          <p:cNvSpPr/>
          <p:nvPr/>
        </p:nvSpPr>
        <p:spPr>
          <a:xfrm>
            <a:off x="3217333" y="2967335"/>
            <a:ext cx="532741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dirty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</a:rPr>
              <a:t>RAKTBINDU</a:t>
            </a:r>
            <a:endParaRPr lang="en-IN" sz="5400" b="1" dirty="0">
              <a:ln w="660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33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32229B-8F4C-485A-8488-C946F35EA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8" y="1466248"/>
            <a:ext cx="12192000" cy="53720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B29A49-8E45-401D-82E5-B9AD08C12C13}"/>
              </a:ext>
            </a:extLst>
          </p:cNvPr>
          <p:cNvSpPr/>
          <p:nvPr/>
        </p:nvSpPr>
        <p:spPr>
          <a:xfrm>
            <a:off x="2600325" y="2628298"/>
            <a:ext cx="6924675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2FEDBA-F572-4E52-B8D7-BC59FBA970F6}"/>
              </a:ext>
            </a:extLst>
          </p:cNvPr>
          <p:cNvSpPr txBox="1"/>
          <p:nvPr/>
        </p:nvSpPr>
        <p:spPr>
          <a:xfrm>
            <a:off x="223520" y="485775"/>
            <a:ext cx="1187543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/>
              <a:t>Justification</a:t>
            </a:r>
            <a:r>
              <a:rPr lang="en-IN" sz="3200" dirty="0"/>
              <a:t>  </a:t>
            </a:r>
          </a:p>
          <a:p>
            <a:pPr algn="ctr"/>
            <a:r>
              <a:rPr lang="en-US" sz="2400" dirty="0"/>
              <a:t>	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Our tittle (</a:t>
            </a:r>
            <a:r>
              <a:rPr lang="en-US" sz="2000" b="1" dirty="0"/>
              <a:t>RAKTBINDU</a:t>
            </a:r>
            <a:r>
              <a:rPr lang="en-US" sz="2000" dirty="0"/>
              <a:t>) is that to help the needy person those who needs blood ,to save their lives. </a:t>
            </a:r>
          </a:p>
          <a:p>
            <a:pPr algn="just"/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choose this topic to help those people who actually needed the blood in any case of emergency.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Our moto is to save the life of our precious once and spread happiness throughout the world.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811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32229B-8F4C-485A-8488-C946F35EA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5900"/>
            <a:ext cx="12192000" cy="53720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B29A49-8E45-401D-82E5-B9AD08C12C13}"/>
              </a:ext>
            </a:extLst>
          </p:cNvPr>
          <p:cNvSpPr/>
          <p:nvPr/>
        </p:nvSpPr>
        <p:spPr>
          <a:xfrm>
            <a:off x="2600325" y="2733675"/>
            <a:ext cx="6924675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7AE805-F4B6-4A9A-A1F7-ADFCB8F55938}"/>
              </a:ext>
            </a:extLst>
          </p:cNvPr>
          <p:cNvSpPr txBox="1"/>
          <p:nvPr/>
        </p:nvSpPr>
        <p:spPr>
          <a:xfrm>
            <a:off x="247132" y="261620"/>
            <a:ext cx="116310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</a:t>
            </a:r>
            <a:r>
              <a:rPr lang="en-IN" sz="3200" b="1" u="sng" dirty="0"/>
              <a:t>Introduction 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"</a:t>
            </a:r>
            <a:r>
              <a:rPr lang="en-US" sz="2000" b="1" dirty="0">
                <a:solidFill>
                  <a:srgbClr val="000000"/>
                </a:solidFill>
                <a:ea typeface="Times New Roman" panose="02020603050405020304" pitchFamily="18" charset="0"/>
              </a:rPr>
              <a:t>Blood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" The lifeline of the world. </a:t>
            </a:r>
          </a:p>
          <a:p>
            <a:pPr algn="just">
              <a:spcAft>
                <a:spcPts val="0"/>
              </a:spcAft>
            </a:pPr>
            <a:endParaRPr lang="en-US" sz="2000" dirty="0">
              <a:effectLst/>
              <a:ea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ea typeface="Times New Roman" panose="02020603050405020304" pitchFamily="18" charset="0"/>
              </a:rPr>
              <a:t>The entire project has been developed keeping in </a:t>
            </a:r>
          </a:p>
          <a:p>
            <a:pPr algn="just">
              <a:spcAft>
                <a:spcPts val="0"/>
              </a:spcAf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ea typeface="Times New Roman" panose="02020603050405020304" pitchFamily="18" charset="0"/>
              </a:rPr>
              <a:t>Admin is the main authority who can do addition, deletion, and modification if required . </a:t>
            </a:r>
          </a:p>
          <a:p>
            <a:pPr algn="just">
              <a:spcAft>
                <a:spcPts val="0"/>
              </a:spcAf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The application takes care of different modules and their associated reports</a:t>
            </a:r>
            <a:r>
              <a:rPr lang="en-US" sz="2000" dirty="0">
                <a:ea typeface="Times New Roman" panose="02020603050405020304" pitchFamily="18" charset="0"/>
              </a:rPr>
              <a:t>.</a:t>
            </a:r>
            <a:endParaRPr lang="en-IN" sz="2000" dirty="0">
              <a:effectLst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effectLst/>
                <a:ea typeface="Times New Roman" panose="02020603050405020304" pitchFamily="18" charset="0"/>
              </a:rPr>
              <a:t> </a:t>
            </a:r>
            <a:endParaRPr lang="en-IN" sz="2000" dirty="0">
              <a:effectLst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endParaRPr lang="en-IN" sz="3200" b="1" u="sng" dirty="0"/>
          </a:p>
        </p:txBody>
      </p:sp>
    </p:spTree>
    <p:extLst>
      <p:ext uri="{BB962C8B-B14F-4D97-AF65-F5344CB8AC3E}">
        <p14:creationId xmlns:p14="http://schemas.microsoft.com/office/powerpoint/2010/main" val="129662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32229B-8F4C-485A-8488-C946F35EA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3908"/>
            <a:ext cx="12192000" cy="53720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B29A49-8E45-401D-82E5-B9AD08C12C13}"/>
              </a:ext>
            </a:extLst>
          </p:cNvPr>
          <p:cNvSpPr/>
          <p:nvPr/>
        </p:nvSpPr>
        <p:spPr>
          <a:xfrm>
            <a:off x="2633662" y="3138090"/>
            <a:ext cx="6924675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F5DDAA-F631-4F81-B14A-BB78B2AA5126}"/>
              </a:ext>
            </a:extLst>
          </p:cNvPr>
          <p:cNvSpPr txBox="1"/>
          <p:nvPr/>
        </p:nvSpPr>
        <p:spPr>
          <a:xfrm>
            <a:off x="0" y="265853"/>
            <a:ext cx="120604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/>
              <a:t>Scope of our Project </a:t>
            </a:r>
          </a:p>
          <a:p>
            <a:pPr algn="ctr"/>
            <a:endParaRPr lang="en-IN" sz="3200" b="1" u="sng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very short span, it provides user with many facilities. </a:t>
            </a:r>
          </a:p>
          <a:p>
            <a:pPr algn="just"/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Provides an elegant management of blood, list of hospitals, blood banks and donors online.</a:t>
            </a:r>
          </a:p>
          <a:p>
            <a:pPr algn="just"/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interconnect all the blood banks, hospitals, donors into a single network.</a:t>
            </a:r>
          </a:p>
          <a:p>
            <a:pPr algn="ctr"/>
            <a:endParaRPr lang="en-IN" sz="3200" b="1" u="sng" dirty="0"/>
          </a:p>
        </p:txBody>
      </p:sp>
    </p:spTree>
    <p:extLst>
      <p:ext uri="{BB962C8B-B14F-4D97-AF65-F5344CB8AC3E}">
        <p14:creationId xmlns:p14="http://schemas.microsoft.com/office/powerpoint/2010/main" val="338227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32229B-8F4C-485A-8488-C946F35EA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5900"/>
            <a:ext cx="12192000" cy="53720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B29A49-8E45-401D-82E5-B9AD08C12C13}"/>
              </a:ext>
            </a:extLst>
          </p:cNvPr>
          <p:cNvSpPr/>
          <p:nvPr/>
        </p:nvSpPr>
        <p:spPr>
          <a:xfrm>
            <a:off x="2600325" y="2686050"/>
            <a:ext cx="6924675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E6CB14-7008-422B-9442-7771D50BC788}"/>
              </a:ext>
            </a:extLst>
          </p:cNvPr>
          <p:cNvSpPr txBox="1"/>
          <p:nvPr/>
        </p:nvSpPr>
        <p:spPr>
          <a:xfrm>
            <a:off x="182880" y="288758"/>
            <a:ext cx="1174282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effectLst/>
                <a:ea typeface="Times New Roman" panose="02020603050405020304" pitchFamily="18" charset="0"/>
              </a:rPr>
              <a:t>Literature survey of our project</a:t>
            </a:r>
          </a:p>
          <a:p>
            <a:pPr algn="ctr"/>
            <a:r>
              <a:rPr lang="en-US" sz="3200" b="1" u="sng" dirty="0">
                <a:effectLst/>
                <a:ea typeface="Times New Roman" panose="02020603050405020304" pitchFamily="18" charset="0"/>
              </a:rPr>
              <a:t> </a:t>
            </a: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Existing system(red cross blood donation)</a:t>
            </a:r>
          </a:p>
          <a:p>
            <a:pPr lvl="0">
              <a:spcAft>
                <a:spcPts val="0"/>
              </a:spcAft>
            </a:pPr>
            <a:endParaRPr lang="en-US" sz="2000" dirty="0"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Cannot Upload and Download the latest updates.</a:t>
            </a:r>
          </a:p>
          <a:p>
            <a:pPr lvl="0">
              <a:spcAft>
                <a:spcPts val="0"/>
              </a:spcAft>
            </a:pPr>
            <a:endParaRPr lang="en-US" sz="2000" dirty="0"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Less Security.</a:t>
            </a:r>
            <a:endParaRPr lang="en-IN" sz="2000" dirty="0"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0">
              <a:spcAft>
                <a:spcPts val="0"/>
              </a:spcAft>
            </a:pPr>
            <a:endParaRPr lang="en-US" sz="2000" dirty="0"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No proper coordination between different Applications and Users.</a:t>
            </a:r>
            <a:endParaRPr lang="en-IN" sz="2000" dirty="0"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0">
              <a:spcAft>
                <a:spcPts val="0"/>
              </a:spcAft>
            </a:pPr>
            <a:endParaRPr lang="en-IN" sz="2000" dirty="0"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Fewer Users – Friendly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indent="457200" algn="just">
              <a:spcAft>
                <a:spcPts val="0"/>
              </a:spcAft>
            </a:pPr>
            <a:endParaRPr lang="en-US" sz="20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15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32229B-8F4C-485A-8488-C946F35EA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338" y="2628559"/>
            <a:ext cx="12192000" cy="4201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B29A49-8E45-401D-82E5-B9AD08C12C13}"/>
              </a:ext>
            </a:extLst>
          </p:cNvPr>
          <p:cNvSpPr/>
          <p:nvPr/>
        </p:nvSpPr>
        <p:spPr>
          <a:xfrm>
            <a:off x="2493867" y="3532321"/>
            <a:ext cx="6924675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17DD99-9157-40A9-B77F-F775FC57B208}"/>
              </a:ext>
            </a:extLst>
          </p:cNvPr>
          <p:cNvSpPr txBox="1"/>
          <p:nvPr/>
        </p:nvSpPr>
        <p:spPr>
          <a:xfrm>
            <a:off x="211756" y="149575"/>
            <a:ext cx="11783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/>
              <a:t>System Flow Diagram  </a:t>
            </a:r>
          </a:p>
        </p:txBody>
      </p:sp>
      <p:grpSp>
        <p:nvGrpSpPr>
          <p:cNvPr id="7" name="Canvas 189">
            <a:extLst>
              <a:ext uri="{FF2B5EF4-FFF2-40B4-BE49-F238E27FC236}">
                <a16:creationId xmlns:a16="http://schemas.microsoft.com/office/drawing/2014/main" id="{DC9950D6-9C2E-4742-899B-EE56F3642747}"/>
              </a:ext>
            </a:extLst>
          </p:cNvPr>
          <p:cNvGrpSpPr/>
          <p:nvPr/>
        </p:nvGrpSpPr>
        <p:grpSpPr>
          <a:xfrm>
            <a:off x="0" y="0"/>
            <a:ext cx="45720" cy="791845"/>
            <a:chOff x="0" y="0"/>
            <a:chExt cx="45720" cy="7918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2D61E1A-1330-49F1-B213-4057F2170E14}"/>
                </a:ext>
              </a:extLst>
            </p:cNvPr>
            <p:cNvSpPr/>
            <p:nvPr/>
          </p:nvSpPr>
          <p:spPr>
            <a:xfrm>
              <a:off x="0" y="0"/>
              <a:ext cx="45720" cy="791845"/>
            </a:xfrm>
            <a:prstGeom prst="rect">
              <a:avLst/>
            </a:prstGeom>
            <a:noFill/>
          </p:spPr>
        </p:sp>
      </p:grpSp>
      <p:sp>
        <p:nvSpPr>
          <p:cNvPr id="3" name="Rectangle 17">
            <a:extLst>
              <a:ext uri="{FF2B5EF4-FFF2-40B4-BE49-F238E27FC236}">
                <a16:creationId xmlns:a16="http://schemas.microsoft.com/office/drawing/2014/main" id="{CAA420F2-E013-476C-A241-39AB2079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Rectangle 24">
            <a:extLst>
              <a:ext uri="{FF2B5EF4-FFF2-40B4-BE49-F238E27FC236}">
                <a16:creationId xmlns:a16="http://schemas.microsoft.com/office/drawing/2014/main" id="{0FD18944-3ABF-46FC-A651-7FED8A634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5A5181A2-4806-4594-A938-4CA26D46B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3599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8" name="Rectangle 118">
            <a:extLst>
              <a:ext uri="{FF2B5EF4-FFF2-40B4-BE49-F238E27FC236}">
                <a16:creationId xmlns:a16="http://schemas.microsoft.com/office/drawing/2014/main" id="{56829F27-659B-419A-9A84-8E7032E4B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8" name="Rectangle 131">
            <a:extLst>
              <a:ext uri="{FF2B5EF4-FFF2-40B4-BE49-F238E27FC236}">
                <a16:creationId xmlns:a16="http://schemas.microsoft.com/office/drawing/2014/main" id="{EBC3FC48-47F1-4F09-AD32-EEB282F07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40">
            <a:extLst>
              <a:ext uri="{FF2B5EF4-FFF2-40B4-BE49-F238E27FC236}">
                <a16:creationId xmlns:a16="http://schemas.microsoft.com/office/drawing/2014/main" id="{9B28DD7F-F296-43D8-BA2D-9096AB658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1562" y="-534142"/>
            <a:ext cx="1153198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A539720-6FDF-4755-86BE-CA4C59DD560D}"/>
              </a:ext>
            </a:extLst>
          </p:cNvPr>
          <p:cNvGrpSpPr>
            <a:grpSpLocks/>
          </p:cNvGrpSpPr>
          <p:nvPr/>
        </p:nvGrpSpPr>
        <p:grpSpPr bwMode="auto">
          <a:xfrm>
            <a:off x="3022333" y="837458"/>
            <a:ext cx="6054290" cy="4491931"/>
            <a:chOff x="1260" y="2532"/>
            <a:chExt cx="10080" cy="9730"/>
          </a:xfrm>
        </p:grpSpPr>
        <p:sp>
          <p:nvSpPr>
            <p:cNvPr id="51" name="Freeform 3">
              <a:extLst>
                <a:ext uri="{FF2B5EF4-FFF2-40B4-BE49-F238E27FC236}">
                  <a16:creationId xmlns:a16="http://schemas.microsoft.com/office/drawing/2014/main" id="{F4EA245E-A60A-4A60-B948-C52BEF364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0" y="5175"/>
              <a:ext cx="16" cy="765"/>
            </a:xfrm>
            <a:custGeom>
              <a:avLst/>
              <a:gdLst>
                <a:gd name="T0" fmla="*/ 0 w 16"/>
                <a:gd name="T1" fmla="*/ 0 h 765"/>
                <a:gd name="T2" fmla="*/ 16 w 16"/>
                <a:gd name="T3" fmla="*/ 765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" h="765">
                  <a:moveTo>
                    <a:pt x="0" y="0"/>
                  </a:moveTo>
                  <a:lnTo>
                    <a:pt x="16" y="76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IN"/>
            </a:p>
          </p:txBody>
        </p:sp>
        <p:cxnSp>
          <p:nvCxnSpPr>
            <p:cNvPr id="52" name="Line 4">
              <a:extLst>
                <a:ext uri="{FF2B5EF4-FFF2-40B4-BE49-F238E27FC236}">
                  <a16:creationId xmlns:a16="http://schemas.microsoft.com/office/drawing/2014/main" id="{49D1C6A3-C191-4593-A5FE-C3F4BF51B48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310" y="4635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Text Box 5">
              <a:extLst>
                <a:ext uri="{FF2B5EF4-FFF2-40B4-BE49-F238E27FC236}">
                  <a16:creationId xmlns:a16="http://schemas.microsoft.com/office/drawing/2014/main" id="{178F4E21-31B9-4AF3-917A-B3910834FD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0" y="2532"/>
              <a:ext cx="1620" cy="5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>
                    <a:outerShdw blurRad="50800" dist="38100" dir="2700000" algn="tl">
                      <a:srgbClr val="000000">
                        <a:alpha val="40000"/>
                      </a:srgbClr>
                    </a:outerShdw>
                  </a:effectLst>
                  <a:latin typeface="Times New Roman" panose="02020603050405020304" pitchFamily="18" charset="0"/>
                  <a:ea typeface="Times New Roman" panose="02020603050405020304" pitchFamily="18" charset="0"/>
                </a:rPr>
                <a:t>     Admin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200">
                  <a:effectLst>
                    <a:outerShdw blurRad="50800" dist="38100" dir="2700000" algn="tl">
                      <a:srgbClr val="000000">
                        <a:alpha val="40000"/>
                      </a:srgbClr>
                    </a:outerShdw>
                  </a:effectLst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4" name="Text Box 6">
              <a:extLst>
                <a:ext uri="{FF2B5EF4-FFF2-40B4-BE49-F238E27FC236}">
                  <a16:creationId xmlns:a16="http://schemas.microsoft.com/office/drawing/2014/main" id="{4AA87583-4495-4315-9B64-2D7452788A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0" y="4282"/>
              <a:ext cx="1620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Blood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Donors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5" name="Text Box 7">
              <a:extLst>
                <a:ext uri="{FF2B5EF4-FFF2-40B4-BE49-F238E27FC236}">
                  <a16:creationId xmlns:a16="http://schemas.microsoft.com/office/drawing/2014/main" id="{369EB4A6-2B6C-41A5-94A5-54F9C680C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0" y="4282"/>
              <a:ext cx="1640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dirty="0">
                  <a:effectLst>
                    <a:outerShdw blurRad="50800" dist="38100" dir="2700000" algn="tl">
                      <a:srgbClr val="000000">
                        <a:alpha val="40000"/>
                      </a:srgbClr>
                    </a:outerShdw>
                  </a:effectLst>
                  <a:latin typeface="+mj-lt"/>
                  <a:ea typeface="Times New Roman" panose="02020603050405020304" pitchFamily="18" charset="0"/>
                </a:rPr>
                <a:t>Organization</a:t>
              </a:r>
              <a:endParaRPr lang="en-IN" sz="1200" dirty="0">
                <a:effectLst/>
                <a:latin typeface="+mj-lt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200" dirty="0">
                  <a:effectLst>
                    <a:outerShdw blurRad="50800" dist="38100" dir="2700000" algn="tl">
                      <a:srgbClr val="000000">
                        <a:alpha val="40000"/>
                      </a:srgbClr>
                    </a:outerShdw>
                  </a:effectLst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IN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6" name="Freeform 8">
              <a:extLst>
                <a:ext uri="{FF2B5EF4-FFF2-40B4-BE49-F238E27FC236}">
                  <a16:creationId xmlns:a16="http://schemas.microsoft.com/office/drawing/2014/main" id="{6BDF042C-0078-401F-A4A8-0208146FC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0" y="3022"/>
              <a:ext cx="1" cy="705"/>
            </a:xfrm>
            <a:custGeom>
              <a:avLst/>
              <a:gdLst>
                <a:gd name="T0" fmla="*/ 0 w 1"/>
                <a:gd name="T1" fmla="*/ 0 h 705"/>
                <a:gd name="T2" fmla="*/ 0 w 1"/>
                <a:gd name="T3" fmla="*/ 705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05">
                  <a:moveTo>
                    <a:pt x="0" y="0"/>
                  </a:moveTo>
                  <a:lnTo>
                    <a:pt x="0" y="70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IN"/>
            </a:p>
          </p:txBody>
        </p:sp>
        <p:cxnSp>
          <p:nvCxnSpPr>
            <p:cNvPr id="57" name="Line 9">
              <a:extLst>
                <a:ext uri="{FF2B5EF4-FFF2-40B4-BE49-F238E27FC236}">
                  <a16:creationId xmlns:a16="http://schemas.microsoft.com/office/drawing/2014/main" id="{17B6F441-978E-4F1B-B0C0-BFD763804FB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95" y="3742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CFC721F3-4123-49DD-9EE0-82278AC16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4" y="3727"/>
              <a:ext cx="1" cy="555"/>
            </a:xfrm>
            <a:custGeom>
              <a:avLst/>
              <a:gdLst>
                <a:gd name="T0" fmla="*/ 0 w 1"/>
                <a:gd name="T1" fmla="*/ 0 h 555"/>
                <a:gd name="T2" fmla="*/ 1 w 1"/>
                <a:gd name="T3" fmla="*/ 555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555">
                  <a:moveTo>
                    <a:pt x="0" y="0"/>
                  </a:moveTo>
                  <a:lnTo>
                    <a:pt x="1" y="55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IN"/>
            </a:p>
          </p:txBody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2FD3D3C4-CBBB-42FF-978D-FC2C8E0C7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" y="3735"/>
              <a:ext cx="2325" cy="7"/>
            </a:xfrm>
            <a:custGeom>
              <a:avLst/>
              <a:gdLst>
                <a:gd name="T0" fmla="*/ 0 w 2325"/>
                <a:gd name="T1" fmla="*/ 0 h 7"/>
                <a:gd name="T2" fmla="*/ 2325 w 2325"/>
                <a:gd name="T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25" h="7">
                  <a:moveTo>
                    <a:pt x="0" y="0"/>
                  </a:moveTo>
                  <a:lnTo>
                    <a:pt x="2325" y="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IN"/>
            </a:p>
          </p:txBody>
        </p:sp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2A587C85-D32A-43FF-A4CF-4B26C45E8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9" y="3037"/>
              <a:ext cx="1" cy="705"/>
            </a:xfrm>
            <a:custGeom>
              <a:avLst/>
              <a:gdLst>
                <a:gd name="T0" fmla="*/ 0 w 1"/>
                <a:gd name="T1" fmla="*/ 0 h 705"/>
                <a:gd name="T2" fmla="*/ 0 w 1"/>
                <a:gd name="T3" fmla="*/ 705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05">
                  <a:moveTo>
                    <a:pt x="0" y="0"/>
                  </a:moveTo>
                  <a:lnTo>
                    <a:pt x="0" y="70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IN"/>
            </a:p>
          </p:txBody>
        </p:sp>
        <p:sp>
          <p:nvSpPr>
            <p:cNvPr id="61" name="Freeform 13">
              <a:extLst>
                <a:ext uri="{FF2B5EF4-FFF2-40B4-BE49-F238E27FC236}">
                  <a16:creationId xmlns:a16="http://schemas.microsoft.com/office/drawing/2014/main" id="{D90A6D4C-FBA8-4439-AA7B-2342B7142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0" y="3735"/>
              <a:ext cx="1935" cy="6"/>
            </a:xfrm>
            <a:custGeom>
              <a:avLst/>
              <a:gdLst>
                <a:gd name="T0" fmla="*/ 0 w 1935"/>
                <a:gd name="T1" fmla="*/ 6 h 6"/>
                <a:gd name="T2" fmla="*/ 1935 w 1935"/>
                <a:gd name="T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35" h="6">
                  <a:moveTo>
                    <a:pt x="0" y="6"/>
                  </a:moveTo>
                  <a:lnTo>
                    <a:pt x="193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IN"/>
            </a:p>
          </p:txBody>
        </p:sp>
        <p:sp>
          <p:nvSpPr>
            <p:cNvPr id="62" name="Text Box 14">
              <a:extLst>
                <a:ext uri="{FF2B5EF4-FFF2-40B4-BE49-F238E27FC236}">
                  <a16:creationId xmlns:a16="http://schemas.microsoft.com/office/drawing/2014/main" id="{CAB27FE5-775F-40FE-B2AD-6ADE3377CC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" y="6120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Registration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3" name="Text Box 15">
              <a:extLst>
                <a:ext uri="{FF2B5EF4-FFF2-40B4-BE49-F238E27FC236}">
                  <a16:creationId xmlns:a16="http://schemas.microsoft.com/office/drawing/2014/main" id="{8027C80E-3CF9-40B1-8A92-02105B6C8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" y="7200"/>
              <a:ext cx="1980" cy="87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Check Organization</a:t>
              </a:r>
              <a:endParaRPr lang="en-IN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IN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4" name="Text Box 16">
              <a:extLst>
                <a:ext uri="{FF2B5EF4-FFF2-40B4-BE49-F238E27FC236}">
                  <a16:creationId xmlns:a16="http://schemas.microsoft.com/office/drawing/2014/main" id="{14221177-F73F-43FD-8A7F-99718B06FF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" y="8280"/>
              <a:ext cx="1980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Contact Organization</a:t>
              </a:r>
              <a:endParaRPr lang="en-IN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IN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5" name="Text Box 17">
              <a:extLst>
                <a:ext uri="{FF2B5EF4-FFF2-40B4-BE49-F238E27FC236}">
                  <a16:creationId xmlns:a16="http://schemas.microsoft.com/office/drawing/2014/main" id="{4558E481-12CE-4CBC-AD10-322EC3E59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0" y="5940"/>
              <a:ext cx="1620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Donor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Search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6" name="Text Box 18">
              <a:extLst>
                <a:ext uri="{FF2B5EF4-FFF2-40B4-BE49-F238E27FC236}">
                  <a16:creationId xmlns:a16="http://schemas.microsoft.com/office/drawing/2014/main" id="{D533720C-2620-45CA-B42F-F84DD2BC2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0" y="7560"/>
              <a:ext cx="1440" cy="10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Contacts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7" name="Text Box 19">
              <a:extLst>
                <a:ext uri="{FF2B5EF4-FFF2-40B4-BE49-F238E27FC236}">
                  <a16:creationId xmlns:a16="http://schemas.microsoft.com/office/drawing/2014/main" id="{F516485D-27C6-4B74-BB5A-966E24C57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4" y="7560"/>
              <a:ext cx="1516" cy="10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Emergency</a:t>
              </a:r>
              <a:endParaRPr lang="en-IN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Services</a:t>
              </a:r>
              <a:endParaRPr lang="en-IN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IN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C40F0E42-5793-42E1-ACB4-C2F3A2233E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0" y="5175"/>
              <a:ext cx="1" cy="405"/>
            </a:xfrm>
            <a:custGeom>
              <a:avLst/>
              <a:gdLst>
                <a:gd name="T0" fmla="*/ 0 w 1"/>
                <a:gd name="T1" fmla="*/ 0 h 405"/>
                <a:gd name="T2" fmla="*/ 1 w 1"/>
                <a:gd name="T3" fmla="*/ 40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05">
                  <a:moveTo>
                    <a:pt x="0" y="0"/>
                  </a:moveTo>
                  <a:lnTo>
                    <a:pt x="1" y="40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IN"/>
            </a:p>
          </p:txBody>
        </p:sp>
        <p:sp>
          <p:nvSpPr>
            <p:cNvPr id="91" name="Freeform 21">
              <a:extLst>
                <a:ext uri="{FF2B5EF4-FFF2-40B4-BE49-F238E27FC236}">
                  <a16:creationId xmlns:a16="http://schemas.microsoft.com/office/drawing/2014/main" id="{10B97BEE-DA7D-4A3F-BD0E-D62FEE04E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5" y="5580"/>
              <a:ext cx="1155" cy="15"/>
            </a:xfrm>
            <a:custGeom>
              <a:avLst/>
              <a:gdLst>
                <a:gd name="T0" fmla="*/ 1155 w 1155"/>
                <a:gd name="T1" fmla="*/ 0 h 15"/>
                <a:gd name="T2" fmla="*/ 0 w 1155"/>
                <a:gd name="T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55" h="15">
                  <a:moveTo>
                    <a:pt x="1155" y="0"/>
                  </a:moveTo>
                  <a:lnTo>
                    <a:pt x="0" y="1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IN"/>
            </a:p>
          </p:txBody>
        </p:sp>
        <p:cxnSp>
          <p:nvCxnSpPr>
            <p:cNvPr id="109" name="Line 22">
              <a:extLst>
                <a:ext uri="{FF2B5EF4-FFF2-40B4-BE49-F238E27FC236}">
                  <a16:creationId xmlns:a16="http://schemas.microsoft.com/office/drawing/2014/main" id="{2C21DF99-1293-404D-B0BB-ABD565E5ACB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65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" name="Line 23">
              <a:extLst>
                <a:ext uri="{FF2B5EF4-FFF2-40B4-BE49-F238E27FC236}">
                  <a16:creationId xmlns:a16="http://schemas.microsoft.com/office/drawing/2014/main" id="{4853C571-D016-4EDF-B367-6E3BB29AF1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50" y="666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" name="Line 24">
              <a:extLst>
                <a:ext uri="{FF2B5EF4-FFF2-40B4-BE49-F238E27FC236}">
                  <a16:creationId xmlns:a16="http://schemas.microsoft.com/office/drawing/2014/main" id="{E852807B-D184-4216-9842-40A5289F893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35" y="774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" name="Freeform 25">
              <a:extLst>
                <a:ext uri="{FF2B5EF4-FFF2-40B4-BE49-F238E27FC236}">
                  <a16:creationId xmlns:a16="http://schemas.microsoft.com/office/drawing/2014/main" id="{180C2ED8-FD07-4B38-98C1-800DBFD2E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0" y="5175"/>
              <a:ext cx="1" cy="315"/>
            </a:xfrm>
            <a:custGeom>
              <a:avLst/>
              <a:gdLst>
                <a:gd name="T0" fmla="*/ 0 w 1"/>
                <a:gd name="T1" fmla="*/ 0 h 315"/>
                <a:gd name="T2" fmla="*/ 0 w 1"/>
                <a:gd name="T3" fmla="*/ 31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15">
                  <a:moveTo>
                    <a:pt x="0" y="0"/>
                  </a:moveTo>
                  <a:lnTo>
                    <a:pt x="0" y="31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IN"/>
            </a:p>
          </p:txBody>
        </p:sp>
        <p:sp>
          <p:nvSpPr>
            <p:cNvPr id="113" name="Freeform 26">
              <a:extLst>
                <a:ext uri="{FF2B5EF4-FFF2-40B4-BE49-F238E27FC236}">
                  <a16:creationId xmlns:a16="http://schemas.microsoft.com/office/drawing/2014/main" id="{3866E473-EDF5-43CD-BCC0-64033D618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9" y="5175"/>
              <a:ext cx="1" cy="315"/>
            </a:xfrm>
            <a:custGeom>
              <a:avLst/>
              <a:gdLst>
                <a:gd name="T0" fmla="*/ 0 w 1"/>
                <a:gd name="T1" fmla="*/ 0 h 315"/>
                <a:gd name="T2" fmla="*/ 0 w 1"/>
                <a:gd name="T3" fmla="*/ 31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15">
                  <a:moveTo>
                    <a:pt x="0" y="0"/>
                  </a:moveTo>
                  <a:lnTo>
                    <a:pt x="0" y="31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IN"/>
            </a:p>
          </p:txBody>
        </p:sp>
        <p:cxnSp>
          <p:nvCxnSpPr>
            <p:cNvPr id="114" name="Line 27">
              <a:extLst>
                <a:ext uri="{FF2B5EF4-FFF2-40B4-BE49-F238E27FC236}">
                  <a16:creationId xmlns:a16="http://schemas.microsoft.com/office/drawing/2014/main" id="{A09A8A9F-842C-4C48-B508-7E3F6DE399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200" y="5505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5" name="Freeform 28">
              <a:extLst>
                <a:ext uri="{FF2B5EF4-FFF2-40B4-BE49-F238E27FC236}">
                  <a16:creationId xmlns:a16="http://schemas.microsoft.com/office/drawing/2014/main" id="{9DB2D872-2E48-4D63-AC42-9B8D1ED45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0" y="5505"/>
              <a:ext cx="1" cy="2055"/>
            </a:xfrm>
            <a:custGeom>
              <a:avLst/>
              <a:gdLst>
                <a:gd name="T0" fmla="*/ 0 w 1"/>
                <a:gd name="T1" fmla="*/ 0 h 2055"/>
                <a:gd name="T2" fmla="*/ 1 w 1"/>
                <a:gd name="T3" fmla="*/ 2055 h 2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055">
                  <a:moveTo>
                    <a:pt x="0" y="0"/>
                  </a:moveTo>
                  <a:lnTo>
                    <a:pt x="1" y="205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IN"/>
            </a:p>
          </p:txBody>
        </p:sp>
        <p:cxnSp>
          <p:nvCxnSpPr>
            <p:cNvPr id="116" name="Line 29">
              <a:extLst>
                <a:ext uri="{FF2B5EF4-FFF2-40B4-BE49-F238E27FC236}">
                  <a16:creationId xmlns:a16="http://schemas.microsoft.com/office/drawing/2014/main" id="{3C1E253A-A738-4B05-9B04-B9F46964E94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9345" y="5505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7" name="Freeform 30">
              <a:extLst>
                <a:ext uri="{FF2B5EF4-FFF2-40B4-BE49-F238E27FC236}">
                  <a16:creationId xmlns:a16="http://schemas.microsoft.com/office/drawing/2014/main" id="{4F41E604-1C2F-4AA1-A239-857280D2D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04" y="5520"/>
              <a:ext cx="1" cy="2055"/>
            </a:xfrm>
            <a:custGeom>
              <a:avLst/>
              <a:gdLst>
                <a:gd name="T0" fmla="*/ 0 w 1"/>
                <a:gd name="T1" fmla="*/ 0 h 2055"/>
                <a:gd name="T2" fmla="*/ 1 w 1"/>
                <a:gd name="T3" fmla="*/ 2055 h 2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055">
                  <a:moveTo>
                    <a:pt x="0" y="0"/>
                  </a:moveTo>
                  <a:lnTo>
                    <a:pt x="1" y="205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IN"/>
            </a:p>
          </p:txBody>
        </p:sp>
        <p:cxnSp>
          <p:nvCxnSpPr>
            <p:cNvPr id="118" name="Line 31">
              <a:extLst>
                <a:ext uri="{FF2B5EF4-FFF2-40B4-BE49-F238E27FC236}">
                  <a16:creationId xmlns:a16="http://schemas.microsoft.com/office/drawing/2014/main" id="{436CB21D-54FD-4912-9866-69ED41A9418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90" y="3015"/>
              <a:ext cx="0" cy="1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9" name="Freeform 32">
              <a:extLst>
                <a:ext uri="{FF2B5EF4-FFF2-40B4-BE49-F238E27FC236}">
                  <a16:creationId xmlns:a16="http://schemas.microsoft.com/office/drawing/2014/main" id="{182473BD-AA0C-43CC-923C-BE5503C3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5" y="4635"/>
              <a:ext cx="1" cy="5625"/>
            </a:xfrm>
            <a:custGeom>
              <a:avLst/>
              <a:gdLst>
                <a:gd name="T0" fmla="*/ 0 w 1"/>
                <a:gd name="T1" fmla="*/ 0 h 5625"/>
                <a:gd name="T2" fmla="*/ 0 w 1"/>
                <a:gd name="T3" fmla="*/ 5625 h 5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5625">
                  <a:moveTo>
                    <a:pt x="0" y="0"/>
                  </a:moveTo>
                  <a:lnTo>
                    <a:pt x="0" y="562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IN"/>
            </a:p>
          </p:txBody>
        </p:sp>
        <p:sp>
          <p:nvSpPr>
            <p:cNvPr id="120" name="Text Box 33">
              <a:extLst>
                <a:ext uri="{FF2B5EF4-FFF2-40B4-BE49-F238E27FC236}">
                  <a16:creationId xmlns:a16="http://schemas.microsoft.com/office/drawing/2014/main" id="{867382CC-74A7-4EF5-80A0-37327F633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0" y="11160"/>
              <a:ext cx="1260" cy="8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Contact </a:t>
              </a:r>
              <a:endParaRPr lang="en-IN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Support</a:t>
              </a:r>
              <a:endParaRPr lang="en-IN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IN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1" name="Text Box 34">
              <a:extLst>
                <a:ext uri="{FF2B5EF4-FFF2-40B4-BE49-F238E27FC236}">
                  <a16:creationId xmlns:a16="http://schemas.microsoft.com/office/drawing/2014/main" id="{C4BB1549-929F-4BEA-9167-264124653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1160"/>
              <a:ext cx="1800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General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Information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IN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2" name="Text Box 35">
              <a:extLst>
                <a:ext uri="{FF2B5EF4-FFF2-40B4-BE49-F238E27FC236}">
                  <a16:creationId xmlns:a16="http://schemas.microsoft.com/office/drawing/2014/main" id="{A63B00D1-B668-4ECC-86AA-1E7DA58EB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0" y="11160"/>
              <a:ext cx="1800" cy="11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Blood Group </a:t>
              </a:r>
              <a:endParaRPr lang="en-IN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en-US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     Inquiry</a:t>
              </a:r>
              <a:endParaRPr lang="en-IN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IN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3" name="Freeform 36">
              <a:extLst>
                <a:ext uri="{FF2B5EF4-FFF2-40B4-BE49-F238E27FC236}">
                  <a16:creationId xmlns:a16="http://schemas.microsoft.com/office/drawing/2014/main" id="{364FA131-1D05-4679-BF5A-B8A1920216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" y="10260"/>
              <a:ext cx="2235" cy="1"/>
            </a:xfrm>
            <a:custGeom>
              <a:avLst/>
              <a:gdLst>
                <a:gd name="T0" fmla="*/ 2235 w 2235"/>
                <a:gd name="T1" fmla="*/ 0 h 1"/>
                <a:gd name="T2" fmla="*/ 0 w 2235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35" h="1">
                  <a:moveTo>
                    <a:pt x="2235" y="0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IN"/>
            </a:p>
          </p:txBody>
        </p:sp>
        <p:cxnSp>
          <p:nvCxnSpPr>
            <p:cNvPr id="124" name="Line 37">
              <a:extLst>
                <a:ext uri="{FF2B5EF4-FFF2-40B4-BE49-F238E27FC236}">
                  <a16:creationId xmlns:a16="http://schemas.microsoft.com/office/drawing/2014/main" id="{1CE3BC6C-CF62-4A2C-9938-6C4282477C7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60" y="10260"/>
              <a:ext cx="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5" name="Freeform 38">
              <a:extLst>
                <a:ext uri="{FF2B5EF4-FFF2-40B4-BE49-F238E27FC236}">
                  <a16:creationId xmlns:a16="http://schemas.microsoft.com/office/drawing/2014/main" id="{8C34C542-8E3D-4A4A-81AC-7CF7033C1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0" y="10260"/>
              <a:ext cx="2235" cy="1"/>
            </a:xfrm>
            <a:custGeom>
              <a:avLst/>
              <a:gdLst>
                <a:gd name="T0" fmla="*/ 2235 w 2235"/>
                <a:gd name="T1" fmla="*/ 0 h 1"/>
                <a:gd name="T2" fmla="*/ 0 w 2235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35" h="1">
                  <a:moveTo>
                    <a:pt x="2235" y="0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IN"/>
            </a:p>
          </p:txBody>
        </p:sp>
        <p:cxnSp>
          <p:nvCxnSpPr>
            <p:cNvPr id="126" name="Line 39">
              <a:extLst>
                <a:ext uri="{FF2B5EF4-FFF2-40B4-BE49-F238E27FC236}">
                  <a16:creationId xmlns:a16="http://schemas.microsoft.com/office/drawing/2014/main" id="{30EB1BF3-32D8-4200-89DF-603838A6365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95" y="10260"/>
              <a:ext cx="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" name="Line 40">
              <a:extLst>
                <a:ext uri="{FF2B5EF4-FFF2-40B4-BE49-F238E27FC236}">
                  <a16:creationId xmlns:a16="http://schemas.microsoft.com/office/drawing/2014/main" id="{0E8DC7C4-683B-468E-A1EC-E7C233DC392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530" y="10260"/>
              <a:ext cx="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" name="Rectangle 53">
            <a:extLst>
              <a:ext uri="{FF2B5EF4-FFF2-40B4-BE49-F238E27FC236}">
                <a16:creationId xmlns:a16="http://schemas.microsoft.com/office/drawing/2014/main" id="{40F18493-861D-46F2-8C8C-F9E70100B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1562" y="-248451"/>
            <a:ext cx="11531981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124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32229B-8F4C-485A-8488-C946F35EA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8329"/>
            <a:ext cx="12192000" cy="39896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B29A49-8E45-401D-82E5-B9AD08C12C13}"/>
              </a:ext>
            </a:extLst>
          </p:cNvPr>
          <p:cNvSpPr/>
          <p:nvPr/>
        </p:nvSpPr>
        <p:spPr>
          <a:xfrm>
            <a:off x="2763955" y="3429000"/>
            <a:ext cx="6924675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AF750B-9D7F-4B44-A155-110EF412D53E}"/>
              </a:ext>
            </a:extLst>
          </p:cNvPr>
          <p:cNvSpPr txBox="1"/>
          <p:nvPr/>
        </p:nvSpPr>
        <p:spPr>
          <a:xfrm>
            <a:off x="2451100" y="482600"/>
            <a:ext cx="728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</a:t>
            </a:r>
            <a:r>
              <a:rPr lang="en-IN" sz="3200" b="1" u="sng" dirty="0"/>
              <a:t>Status of Work</a:t>
            </a:r>
            <a:r>
              <a:rPr lang="en-IN" sz="3200" dirty="0"/>
              <a:t>(Done Till 5</a:t>
            </a:r>
            <a:r>
              <a:rPr lang="en-IN" sz="3200" baseline="30000" dirty="0"/>
              <a:t>th</a:t>
            </a:r>
            <a:r>
              <a:rPr lang="en-IN" sz="3200" dirty="0"/>
              <a:t> October) </a:t>
            </a:r>
          </a:p>
          <a:p>
            <a:pPr algn="ctr"/>
            <a:endParaRPr lang="en-IN" sz="3200" dirty="0"/>
          </a:p>
          <a:p>
            <a:pPr algn="ctr"/>
            <a:r>
              <a:rPr lang="en-IN" sz="3200" dirty="0"/>
              <a:t>  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A044A983-8BE7-44AD-AF5A-5766DA714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48905" y="1993900"/>
            <a:ext cx="3474139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52DE38B-B3D3-4CC9-B03F-1A6A8297A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83721" y="2206625"/>
            <a:ext cx="3370317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3081" name="Picture 2">
            <a:extLst>
              <a:ext uri="{FF2B5EF4-FFF2-40B4-BE49-F238E27FC236}">
                <a16:creationId xmlns:a16="http://schemas.microsoft.com/office/drawing/2014/main" id="{B5942E84-92A5-4C1D-B6E5-769EEAB64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32" t="36044" r="14912" b="16487"/>
          <a:stretch>
            <a:fillRect/>
          </a:stretch>
        </p:blipFill>
        <p:spPr bwMode="auto">
          <a:xfrm>
            <a:off x="2451100" y="1524000"/>
            <a:ext cx="6108700" cy="367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264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32229B-8F4C-485A-8488-C946F35EA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8328"/>
            <a:ext cx="12192000" cy="39896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B29A49-8E45-401D-82E5-B9AD08C12C13}"/>
              </a:ext>
            </a:extLst>
          </p:cNvPr>
          <p:cNvSpPr/>
          <p:nvPr/>
        </p:nvSpPr>
        <p:spPr>
          <a:xfrm>
            <a:off x="2763955" y="3515628"/>
            <a:ext cx="6924675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AF750B-9D7F-4B44-A155-110EF412D53E}"/>
              </a:ext>
            </a:extLst>
          </p:cNvPr>
          <p:cNvSpPr txBox="1"/>
          <p:nvPr/>
        </p:nvSpPr>
        <p:spPr>
          <a:xfrm>
            <a:off x="115503" y="269507"/>
            <a:ext cx="1193532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/>
              <a:t>Conclusion</a:t>
            </a:r>
            <a:r>
              <a:rPr lang="en-IN" sz="3200" dirty="0"/>
              <a:t>  </a:t>
            </a:r>
          </a:p>
          <a:p>
            <a:pPr algn="ctr"/>
            <a:endParaRPr lang="en-IN" sz="3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ea typeface="Times New Roman" panose="02020603050405020304" pitchFamily="18" charset="0"/>
              </a:rPr>
              <a:t>It has been a great pleasure for </a:t>
            </a:r>
            <a:r>
              <a:rPr lang="en-US" sz="2000" dirty="0">
                <a:ea typeface="Times New Roman" panose="02020603050405020304" pitchFamily="18" charset="0"/>
              </a:rPr>
              <a:t>us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 to work on this exciting and challenging project. </a:t>
            </a:r>
          </a:p>
          <a:p>
            <a:pPr algn="just"/>
            <a:endParaRPr lang="en-US" sz="2000" dirty="0">
              <a:ea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ea typeface="Times New Roman" panose="02020603050405020304" pitchFamily="18" charset="0"/>
              </a:rPr>
              <a:t>This project proved good for </a:t>
            </a:r>
            <a:r>
              <a:rPr lang="en-US" sz="2000" dirty="0">
                <a:ea typeface="Times New Roman" panose="02020603050405020304" pitchFamily="18" charset="0"/>
              </a:rPr>
              <a:t>us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 as it provided practical knowledge of </a:t>
            </a:r>
            <a:r>
              <a:rPr lang="en-US" sz="2000" dirty="0">
                <a:ea typeface="Times New Roman" panose="02020603050405020304" pitchFamily="18" charset="0"/>
              </a:rPr>
              <a:t>extend web application.</a:t>
            </a:r>
            <a:endParaRPr lang="en-US" sz="2000" dirty="0">
              <a:effectLst/>
              <a:ea typeface="Times New Roman" panose="02020603050405020304" pitchFamily="18" charset="0"/>
            </a:endParaRPr>
          </a:p>
          <a:p>
            <a:pPr algn="just"/>
            <a:r>
              <a:rPr lang="en-US" sz="2000" b="0" dirty="0">
                <a:effectLst/>
                <a:ea typeface="Times New Roman" panose="02020603050405020304" pitchFamily="18" charset="0"/>
              </a:rPr>
              <a:t>	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  <a:ea typeface="Times New Roman" panose="02020603050405020304" pitchFamily="18" charset="0"/>
              </a:rPr>
              <a:t>I thank our guide for his valuable contribution in guiding me through out the project. </a:t>
            </a:r>
            <a:endParaRPr lang="en-IN" sz="2000" b="1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007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0B29A49-8E45-401D-82E5-B9AD08C12C13}"/>
              </a:ext>
            </a:extLst>
          </p:cNvPr>
          <p:cNvSpPr/>
          <p:nvPr/>
        </p:nvSpPr>
        <p:spPr>
          <a:xfrm>
            <a:off x="2633662" y="1638701"/>
            <a:ext cx="6924675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FD80DA-F378-43E2-A5B1-375337C19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F1634A-1334-4A23-B3C9-C96D97625540}"/>
              </a:ext>
            </a:extLst>
          </p:cNvPr>
          <p:cNvSpPr txBox="1"/>
          <p:nvPr/>
        </p:nvSpPr>
        <p:spPr>
          <a:xfrm>
            <a:off x="6920564" y="6088559"/>
            <a:ext cx="63647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n>
                  <a:solidFill>
                    <a:srgbClr val="87351B"/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IN" sz="44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</a:rPr>
              <a:t>RAKTBINDU</a:t>
            </a:r>
            <a:r>
              <a:rPr lang="en-IN" sz="4400" b="1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</a:rPr>
              <a:t> </a:t>
            </a:r>
            <a:endParaRPr lang="en-IN" sz="4000" b="1" dirty="0">
              <a:ln w="6600">
                <a:solidFill>
                  <a:srgbClr val="C00000"/>
                </a:solidFill>
                <a:prstDash val="solid"/>
              </a:ln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FFFD91-FC76-4671-B177-3942F3DC315E}"/>
              </a:ext>
            </a:extLst>
          </p:cNvPr>
          <p:cNvSpPr/>
          <p:nvPr/>
        </p:nvSpPr>
        <p:spPr>
          <a:xfrm>
            <a:off x="5925120" y="2967335"/>
            <a:ext cx="341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endParaRPr lang="en-IN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DEF5B-F151-4A38-B0F8-74AC41D5A5E8}"/>
              </a:ext>
            </a:extLst>
          </p:cNvPr>
          <p:cNvSpPr/>
          <p:nvPr/>
        </p:nvSpPr>
        <p:spPr>
          <a:xfrm>
            <a:off x="0" y="1054101"/>
            <a:ext cx="11912600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11500" b="1" cap="none" spc="0" dirty="0">
              <a:ln w="9525">
                <a:solidFill>
                  <a:schemeClr val="bg1">
                    <a:lumMod val="95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en-US" sz="11500" b="1" cap="none" spc="0" dirty="0">
                <a:ln w="9525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99570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1097</TotalTime>
  <Words>348</Words>
  <Application>Microsoft Office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Shivani Chauhan</dc:creator>
  <cp:lastModifiedBy>Shivani Chauhan</cp:lastModifiedBy>
  <cp:revision>35</cp:revision>
  <dcterms:created xsi:type="dcterms:W3CDTF">2020-10-05T04:41:36Z</dcterms:created>
  <dcterms:modified xsi:type="dcterms:W3CDTF">2020-11-02T10:28:39Z</dcterms:modified>
</cp:coreProperties>
</file>