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1" r:id="rId6"/>
    <p:sldId id="260" r:id="rId7"/>
    <p:sldId id="259"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787BF-192C-4CBD-825F-F4C921DBDB99}"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42FC3007-08F0-44F1-AE2A-861E96CE3D98}">
      <dgm:prSet phldrT="[Text]" custT="1"/>
      <dgm:spPr/>
      <dgm:t>
        <a:bodyPr/>
        <a:lstStyle/>
        <a:p>
          <a:r>
            <a:rPr lang="en-US" sz="1800" dirty="0"/>
            <a:t>Routing based on</a:t>
          </a:r>
        </a:p>
      </dgm:t>
    </dgm:pt>
    <dgm:pt modelId="{92D49F27-EA14-45F6-B1C1-DB88AFAE6730}" type="parTrans" cxnId="{EEC448AA-B7DE-47E2-AEE4-EC5DBDEB6B8D}">
      <dgm:prSet/>
      <dgm:spPr/>
      <dgm:t>
        <a:bodyPr/>
        <a:lstStyle/>
        <a:p>
          <a:endParaRPr lang="en-US"/>
        </a:p>
      </dgm:t>
    </dgm:pt>
    <dgm:pt modelId="{08A9C97C-FA19-4A88-BFB2-CFE55BCEED31}" type="sibTrans" cxnId="{EEC448AA-B7DE-47E2-AEE4-EC5DBDEB6B8D}">
      <dgm:prSet/>
      <dgm:spPr/>
      <dgm:t>
        <a:bodyPr/>
        <a:lstStyle/>
        <a:p>
          <a:endParaRPr lang="en-US"/>
        </a:p>
      </dgm:t>
    </dgm:pt>
    <dgm:pt modelId="{8B6849A0-13AB-4F9A-90E6-979D96269FDD}">
      <dgm:prSet phldrT="[Text]"/>
      <dgm:spPr/>
      <dgm:t>
        <a:bodyPr/>
        <a:lstStyle/>
        <a:p>
          <a:endParaRPr lang="en-US" dirty="0"/>
        </a:p>
      </dgm:t>
    </dgm:pt>
    <dgm:pt modelId="{B636E619-04F7-4EDB-869E-0B82D59D69BC}" type="parTrans" cxnId="{0BEAF24D-51C3-4BDD-AE94-841D306EB86A}">
      <dgm:prSet/>
      <dgm:spPr/>
      <dgm:t>
        <a:bodyPr/>
        <a:lstStyle/>
        <a:p>
          <a:endParaRPr lang="en-US"/>
        </a:p>
      </dgm:t>
    </dgm:pt>
    <dgm:pt modelId="{F02258C8-8D91-4B0F-A123-E85F036429B1}" type="sibTrans" cxnId="{0BEAF24D-51C3-4BDD-AE94-841D306EB86A}">
      <dgm:prSet/>
      <dgm:spPr/>
      <dgm:t>
        <a:bodyPr/>
        <a:lstStyle/>
        <a:p>
          <a:endParaRPr lang="en-US"/>
        </a:p>
      </dgm:t>
    </dgm:pt>
    <dgm:pt modelId="{9435508D-A2C3-439E-B599-6DBA0FB95818}">
      <dgm:prSet phldrT="[Text]" custT="1"/>
      <dgm:spPr/>
      <dgm:t>
        <a:bodyPr/>
        <a:lstStyle/>
        <a:p>
          <a:r>
            <a:rPr lang="en-US" sz="1600" dirty="0"/>
            <a:t>Bathymetry (10m resolution)</a:t>
          </a:r>
        </a:p>
      </dgm:t>
    </dgm:pt>
    <dgm:pt modelId="{526DD03E-07BE-4D60-B1D2-2140AA4E1227}" type="parTrans" cxnId="{77EBEEA8-F8A6-47DD-8867-3DA91F71E1FE}">
      <dgm:prSet/>
      <dgm:spPr/>
      <dgm:t>
        <a:bodyPr/>
        <a:lstStyle/>
        <a:p>
          <a:endParaRPr lang="en-US"/>
        </a:p>
      </dgm:t>
    </dgm:pt>
    <dgm:pt modelId="{61BBA4EB-849D-4CF0-AACF-594ABC62856C}" type="sibTrans" cxnId="{77EBEEA8-F8A6-47DD-8867-3DA91F71E1FE}">
      <dgm:prSet/>
      <dgm:spPr/>
      <dgm:t>
        <a:bodyPr/>
        <a:lstStyle/>
        <a:p>
          <a:endParaRPr lang="en-US"/>
        </a:p>
      </dgm:t>
    </dgm:pt>
    <dgm:pt modelId="{08A76D2B-D2E3-4F55-9609-1C17340CDC1B}">
      <dgm:prSet phldrT="[Text]" custT="1"/>
      <dgm:spPr/>
      <dgm:t>
        <a:bodyPr/>
        <a:lstStyle/>
        <a:p>
          <a:r>
            <a:rPr lang="en-US" sz="1600" dirty="0"/>
            <a:t>Seabed classification for anchorage information (way tba)</a:t>
          </a:r>
        </a:p>
      </dgm:t>
    </dgm:pt>
    <dgm:pt modelId="{C2AED83A-A4B4-4A82-A368-0CEA3599E7F5}" type="parTrans" cxnId="{1AD7AEC7-8A4F-4876-8E03-7DBEFF3740C1}">
      <dgm:prSet/>
      <dgm:spPr/>
      <dgm:t>
        <a:bodyPr/>
        <a:lstStyle/>
        <a:p>
          <a:endParaRPr lang="en-US"/>
        </a:p>
      </dgm:t>
    </dgm:pt>
    <dgm:pt modelId="{82B786BB-9636-443B-B3C5-964C21CF1EB8}" type="sibTrans" cxnId="{1AD7AEC7-8A4F-4876-8E03-7DBEFF3740C1}">
      <dgm:prSet/>
      <dgm:spPr/>
      <dgm:t>
        <a:bodyPr/>
        <a:lstStyle/>
        <a:p>
          <a:endParaRPr lang="en-US"/>
        </a:p>
      </dgm:t>
    </dgm:pt>
    <dgm:pt modelId="{48771EDD-36E4-43DC-8C7C-3E06E9D16EC0}">
      <dgm:prSet phldrT="[Text]" custT="1"/>
      <dgm:spPr/>
      <dgm:t>
        <a:bodyPr/>
        <a:lstStyle/>
        <a:p>
          <a:endParaRPr lang="en-US" sz="1600" dirty="0"/>
        </a:p>
      </dgm:t>
    </dgm:pt>
    <dgm:pt modelId="{63D0D9D0-B8AF-4B53-A707-684A87391462}" type="parTrans" cxnId="{5AF13ED2-4427-4C7F-A693-45C0F79BE6A4}">
      <dgm:prSet/>
      <dgm:spPr/>
      <dgm:t>
        <a:bodyPr/>
        <a:lstStyle/>
        <a:p>
          <a:endParaRPr lang="en-US"/>
        </a:p>
      </dgm:t>
    </dgm:pt>
    <dgm:pt modelId="{738BAAED-B13D-4BC8-8CB7-6D1774BCD0E2}" type="sibTrans" cxnId="{5AF13ED2-4427-4C7F-A693-45C0F79BE6A4}">
      <dgm:prSet/>
      <dgm:spPr/>
      <dgm:t>
        <a:bodyPr/>
        <a:lstStyle/>
        <a:p>
          <a:endParaRPr lang="en-US"/>
        </a:p>
      </dgm:t>
    </dgm:pt>
    <dgm:pt modelId="{5599DB03-7C7A-48FC-8C75-0464B560514C}">
      <dgm:prSet phldrT="[Text]" custT="1"/>
      <dgm:spPr/>
      <dgm:t>
        <a:bodyPr/>
        <a:lstStyle/>
        <a:p>
          <a:r>
            <a:rPr lang="en-US" sz="1600" dirty="0"/>
            <a:t>Routing (try real time)</a:t>
          </a:r>
        </a:p>
      </dgm:t>
    </dgm:pt>
    <dgm:pt modelId="{B3861A2E-AC59-4222-92F6-64CF8E76D30D}" type="parTrans" cxnId="{3E3BEE3D-B288-4D53-85DD-A9BE10DE7468}">
      <dgm:prSet/>
      <dgm:spPr/>
      <dgm:t>
        <a:bodyPr/>
        <a:lstStyle/>
        <a:p>
          <a:endParaRPr lang="en-US"/>
        </a:p>
      </dgm:t>
    </dgm:pt>
    <dgm:pt modelId="{D5D6CE51-780C-4563-9E18-9881905690BE}" type="sibTrans" cxnId="{3E3BEE3D-B288-4D53-85DD-A9BE10DE7468}">
      <dgm:prSet/>
      <dgm:spPr/>
      <dgm:t>
        <a:bodyPr/>
        <a:lstStyle/>
        <a:p>
          <a:endParaRPr lang="en-US"/>
        </a:p>
      </dgm:t>
    </dgm:pt>
    <dgm:pt modelId="{CE4212EE-CEF1-4C37-93CD-8E491561D5F5}">
      <dgm:prSet phldrT="[Text]" custT="1"/>
      <dgm:spPr/>
      <dgm:t>
        <a:bodyPr/>
        <a:lstStyle/>
        <a:p>
          <a:r>
            <a:rPr lang="en-US" sz="1600" dirty="0"/>
            <a:t>Weather prediction (resolution 4 km plus API resolution tba ) and real time display (save consumption)</a:t>
          </a:r>
        </a:p>
      </dgm:t>
    </dgm:pt>
    <dgm:pt modelId="{7950ADC2-A93A-4F7A-A2EA-B0C0C00FE3A7}" type="parTrans" cxnId="{FE0C8965-1335-40B0-8319-05AB885BED9B}">
      <dgm:prSet/>
      <dgm:spPr/>
      <dgm:t>
        <a:bodyPr/>
        <a:lstStyle/>
        <a:p>
          <a:endParaRPr lang="en-US"/>
        </a:p>
      </dgm:t>
    </dgm:pt>
    <dgm:pt modelId="{C8C826B7-3019-4C42-B474-2377BF9AE284}" type="sibTrans" cxnId="{FE0C8965-1335-40B0-8319-05AB885BED9B}">
      <dgm:prSet/>
      <dgm:spPr/>
      <dgm:t>
        <a:bodyPr/>
        <a:lstStyle/>
        <a:p>
          <a:endParaRPr lang="en-US"/>
        </a:p>
      </dgm:t>
    </dgm:pt>
    <dgm:pt modelId="{78187AFA-A195-45A5-BF74-C702B09D0E74}">
      <dgm:prSet phldrT="[Text]" custT="1"/>
      <dgm:spPr/>
      <dgm:t>
        <a:bodyPr/>
        <a:lstStyle/>
        <a:p>
          <a:r>
            <a:rPr lang="en-US" sz="1600" dirty="0"/>
            <a:t>For commercial use: ice watch, pollution tracker, piracy watch, extra layer ECDIS</a:t>
          </a:r>
        </a:p>
      </dgm:t>
    </dgm:pt>
    <dgm:pt modelId="{C70E63AB-9E10-4B76-9D16-E5AA01BCBEEF}" type="parTrans" cxnId="{64D51A24-F60A-4554-AD99-3FDC60844F46}">
      <dgm:prSet/>
      <dgm:spPr/>
      <dgm:t>
        <a:bodyPr/>
        <a:lstStyle/>
        <a:p>
          <a:endParaRPr lang="en-US"/>
        </a:p>
      </dgm:t>
    </dgm:pt>
    <dgm:pt modelId="{F29047D7-1F6C-4506-9DDB-FFFE8526276E}" type="sibTrans" cxnId="{64D51A24-F60A-4554-AD99-3FDC60844F46}">
      <dgm:prSet/>
      <dgm:spPr/>
      <dgm:t>
        <a:bodyPr/>
        <a:lstStyle/>
        <a:p>
          <a:endParaRPr lang="en-US"/>
        </a:p>
      </dgm:t>
    </dgm:pt>
    <dgm:pt modelId="{5604B621-01B4-4DF5-839C-5D565B6EA2D2}">
      <dgm:prSet phldrT="[Text]" custT="1"/>
      <dgm:spPr/>
      <dgm:t>
        <a:bodyPr/>
        <a:lstStyle/>
        <a:p>
          <a:endParaRPr lang="en-US" sz="1600" dirty="0"/>
        </a:p>
      </dgm:t>
    </dgm:pt>
    <dgm:pt modelId="{A3EBA233-AAD5-4F63-93E0-39E1DFA0D1B8}" type="parTrans" cxnId="{4E231E3A-A22D-4474-8E59-10207EF4DC95}">
      <dgm:prSet/>
      <dgm:spPr/>
      <dgm:t>
        <a:bodyPr/>
        <a:lstStyle/>
        <a:p>
          <a:endParaRPr lang="en-US"/>
        </a:p>
      </dgm:t>
    </dgm:pt>
    <dgm:pt modelId="{3331DA1A-9421-4B68-9CD2-848B79CC56F2}" type="sibTrans" cxnId="{4E231E3A-A22D-4474-8E59-10207EF4DC95}">
      <dgm:prSet/>
      <dgm:spPr/>
      <dgm:t>
        <a:bodyPr/>
        <a:lstStyle/>
        <a:p>
          <a:endParaRPr lang="en-US"/>
        </a:p>
      </dgm:t>
    </dgm:pt>
    <dgm:pt modelId="{5A1D69C9-3946-40C3-A3CA-A6AC17333A71}">
      <dgm:prSet phldrT="[Text]" custT="1"/>
      <dgm:spPr/>
      <dgm:t>
        <a:bodyPr/>
        <a:lstStyle/>
        <a:p>
          <a:r>
            <a:rPr lang="en-US" sz="1600" dirty="0"/>
            <a:t>Include beach reviews + plastic and </a:t>
          </a:r>
          <a:r>
            <a:rPr lang="en-US" sz="1600" dirty="0" err="1"/>
            <a:t>chla</a:t>
          </a:r>
          <a:r>
            <a:rPr lang="en-US" sz="1600" dirty="0"/>
            <a:t> tracking</a:t>
          </a:r>
        </a:p>
      </dgm:t>
    </dgm:pt>
    <dgm:pt modelId="{4AD5CFA4-02DD-44B3-97DD-FDB00110F031}" type="parTrans" cxnId="{BEA34363-4FCB-4AED-A03F-085AA07F1D47}">
      <dgm:prSet/>
      <dgm:spPr/>
      <dgm:t>
        <a:bodyPr/>
        <a:lstStyle/>
        <a:p>
          <a:endParaRPr lang="en-US"/>
        </a:p>
      </dgm:t>
    </dgm:pt>
    <dgm:pt modelId="{2C7B16FF-85AF-4D38-967E-A0F821036E13}" type="sibTrans" cxnId="{BEA34363-4FCB-4AED-A03F-085AA07F1D47}">
      <dgm:prSet/>
      <dgm:spPr/>
      <dgm:t>
        <a:bodyPr/>
        <a:lstStyle/>
        <a:p>
          <a:endParaRPr lang="en-US"/>
        </a:p>
      </dgm:t>
    </dgm:pt>
    <dgm:pt modelId="{F79B6778-0006-4F76-BE9B-DEC623E3D61B}" type="pres">
      <dgm:prSet presAssocID="{0F8787BF-192C-4CBD-825F-F4C921DBDB99}" presName="Name0" presStyleCnt="0">
        <dgm:presLayoutVars>
          <dgm:chMax/>
          <dgm:chPref val="3"/>
          <dgm:dir/>
          <dgm:animOne val="branch"/>
          <dgm:animLvl val="lvl"/>
        </dgm:presLayoutVars>
      </dgm:prSet>
      <dgm:spPr/>
    </dgm:pt>
    <dgm:pt modelId="{9CAF5E0A-4D5B-466A-A29D-A4074F57597E}" type="pres">
      <dgm:prSet presAssocID="{42FC3007-08F0-44F1-AE2A-861E96CE3D98}" presName="composite" presStyleCnt="0"/>
      <dgm:spPr/>
    </dgm:pt>
    <dgm:pt modelId="{56C8FB1B-21ED-4CBB-9819-70DE4FAAA854}" type="pres">
      <dgm:prSet presAssocID="{42FC3007-08F0-44F1-AE2A-861E96CE3D98}" presName="FirstChild" presStyleLbl="revTx" presStyleIdx="0" presStyleCnt="2">
        <dgm:presLayoutVars>
          <dgm:chMax val="0"/>
          <dgm:chPref val="0"/>
          <dgm:bulletEnabled val="1"/>
        </dgm:presLayoutVars>
      </dgm:prSet>
      <dgm:spPr/>
    </dgm:pt>
    <dgm:pt modelId="{A468DF3F-3A28-4318-878E-96C1ADD79767}" type="pres">
      <dgm:prSet presAssocID="{42FC3007-08F0-44F1-AE2A-861E96CE3D98}" presName="Parent" presStyleLbl="alignNode1" presStyleIdx="0" presStyleCnt="1" custScaleX="134082" custScaleY="41543" custLinFactNeighborX="15469" custLinFactNeighborY="24724">
        <dgm:presLayoutVars>
          <dgm:chMax val="3"/>
          <dgm:chPref val="3"/>
          <dgm:bulletEnabled val="1"/>
        </dgm:presLayoutVars>
      </dgm:prSet>
      <dgm:spPr/>
    </dgm:pt>
    <dgm:pt modelId="{6EF90FCD-D7D9-4379-85DA-A39BDEBACE90}" type="pres">
      <dgm:prSet presAssocID="{42FC3007-08F0-44F1-AE2A-861E96CE3D98}" presName="Accent" presStyleLbl="parChTrans1D1" presStyleIdx="0" presStyleCnt="1"/>
      <dgm:spPr/>
    </dgm:pt>
    <dgm:pt modelId="{FB1A01AA-3651-419F-9B16-93ACC6719B71}" type="pres">
      <dgm:prSet presAssocID="{42FC3007-08F0-44F1-AE2A-861E96CE3D98}" presName="Child" presStyleLbl="revTx" presStyleIdx="1" presStyleCnt="2">
        <dgm:presLayoutVars>
          <dgm:chMax val="0"/>
          <dgm:chPref val="0"/>
          <dgm:bulletEnabled val="1"/>
        </dgm:presLayoutVars>
      </dgm:prSet>
      <dgm:spPr/>
    </dgm:pt>
  </dgm:ptLst>
  <dgm:cxnLst>
    <dgm:cxn modelId="{4E6B0C0A-FD67-4BCE-B6B2-167DD8B1AACD}" type="presOf" srcId="{78187AFA-A195-45A5-BF74-C702B09D0E74}" destId="{FB1A01AA-3651-419F-9B16-93ACC6719B71}" srcOrd="0" destOrd="7" presId="urn:microsoft.com/office/officeart/2011/layout/TabList"/>
    <dgm:cxn modelId="{A8E7180F-2FEF-4179-AF6F-A01460B6C129}" type="presOf" srcId="{8B6849A0-13AB-4F9A-90E6-979D96269FDD}" destId="{56C8FB1B-21ED-4CBB-9819-70DE4FAAA854}" srcOrd="0" destOrd="0" presId="urn:microsoft.com/office/officeart/2011/layout/TabList"/>
    <dgm:cxn modelId="{EC352811-B3DF-4521-8C5A-8E40C6E6C666}" type="presOf" srcId="{5599DB03-7C7A-48FC-8C75-0464B560514C}" destId="{FB1A01AA-3651-419F-9B16-93ACC6719B71}" srcOrd="0" destOrd="1" presId="urn:microsoft.com/office/officeart/2011/layout/TabList"/>
    <dgm:cxn modelId="{52C93D13-C406-4C8B-9DED-FA8B3ABEE9EF}" type="presOf" srcId="{CE4212EE-CEF1-4C37-93CD-8E491561D5F5}" destId="{FB1A01AA-3651-419F-9B16-93ACC6719B71}" srcOrd="0" destOrd="3" presId="urn:microsoft.com/office/officeart/2011/layout/TabList"/>
    <dgm:cxn modelId="{64D51A24-F60A-4554-AD99-3FDC60844F46}" srcId="{42FC3007-08F0-44F1-AE2A-861E96CE3D98}" destId="{78187AFA-A195-45A5-BF74-C702B09D0E74}" srcOrd="8" destOrd="0" parTransId="{C70E63AB-9E10-4B76-9D16-E5AA01BCBEEF}" sibTransId="{F29047D7-1F6C-4506-9DDB-FFFE8526276E}"/>
    <dgm:cxn modelId="{FC27E227-5A6D-4BA3-A6D7-54708FA2B4FD}" type="presOf" srcId="{9435508D-A2C3-439E-B599-6DBA0FB95818}" destId="{FB1A01AA-3651-419F-9B16-93ACC6719B71}" srcOrd="0" destOrd="2" presId="urn:microsoft.com/office/officeart/2011/layout/TabList"/>
    <dgm:cxn modelId="{4E231E3A-A22D-4474-8E59-10207EF4DC95}" srcId="{42FC3007-08F0-44F1-AE2A-861E96CE3D98}" destId="{5604B621-01B4-4DF5-839C-5D565B6EA2D2}" srcOrd="7" destOrd="0" parTransId="{A3EBA233-AAD5-4F63-93E0-39E1DFA0D1B8}" sibTransId="{3331DA1A-9421-4B68-9CD2-848B79CC56F2}"/>
    <dgm:cxn modelId="{3E3BEE3D-B288-4D53-85DD-A9BE10DE7468}" srcId="{42FC3007-08F0-44F1-AE2A-861E96CE3D98}" destId="{5599DB03-7C7A-48FC-8C75-0464B560514C}" srcOrd="2" destOrd="0" parTransId="{B3861A2E-AC59-4222-92F6-64CF8E76D30D}" sibTransId="{D5D6CE51-780C-4563-9E18-9881905690BE}"/>
    <dgm:cxn modelId="{BEA34363-4FCB-4AED-A03F-085AA07F1D47}" srcId="{42FC3007-08F0-44F1-AE2A-861E96CE3D98}" destId="{5A1D69C9-3946-40C3-A3CA-A6AC17333A71}" srcOrd="6" destOrd="0" parTransId="{4AD5CFA4-02DD-44B3-97DD-FDB00110F031}" sibTransId="{2C7B16FF-85AF-4D38-967E-A0F821036E13}"/>
    <dgm:cxn modelId="{FE0C8965-1335-40B0-8319-05AB885BED9B}" srcId="{42FC3007-08F0-44F1-AE2A-861E96CE3D98}" destId="{CE4212EE-CEF1-4C37-93CD-8E491561D5F5}" srcOrd="4" destOrd="0" parTransId="{7950ADC2-A93A-4F7A-A2EA-B0C0C00FE3A7}" sibTransId="{C8C826B7-3019-4C42-B474-2377BF9AE284}"/>
    <dgm:cxn modelId="{0BEAF24D-51C3-4BDD-AE94-841D306EB86A}" srcId="{42FC3007-08F0-44F1-AE2A-861E96CE3D98}" destId="{8B6849A0-13AB-4F9A-90E6-979D96269FDD}" srcOrd="0" destOrd="0" parTransId="{B636E619-04F7-4EDB-869E-0B82D59D69BC}" sibTransId="{F02258C8-8D91-4B0F-A123-E85F036429B1}"/>
    <dgm:cxn modelId="{0F228154-C224-4CDC-B33C-8B5596010AA5}" type="presOf" srcId="{48771EDD-36E4-43DC-8C7C-3E06E9D16EC0}" destId="{FB1A01AA-3651-419F-9B16-93ACC6719B71}" srcOrd="0" destOrd="0" presId="urn:microsoft.com/office/officeart/2011/layout/TabList"/>
    <dgm:cxn modelId="{131BFC78-66B8-4C56-A8D2-752092650E13}" type="presOf" srcId="{08A76D2B-D2E3-4F55-9609-1C17340CDC1B}" destId="{FB1A01AA-3651-419F-9B16-93ACC6719B71}" srcOrd="0" destOrd="4" presId="urn:microsoft.com/office/officeart/2011/layout/TabList"/>
    <dgm:cxn modelId="{E3A33081-DB57-4EA8-BCD5-4B91D55CC73B}" type="presOf" srcId="{5604B621-01B4-4DF5-839C-5D565B6EA2D2}" destId="{FB1A01AA-3651-419F-9B16-93ACC6719B71}" srcOrd="0" destOrd="6" presId="urn:microsoft.com/office/officeart/2011/layout/TabList"/>
    <dgm:cxn modelId="{C436C29E-BE1A-4401-971C-696E163C2DEF}" type="presOf" srcId="{0F8787BF-192C-4CBD-825F-F4C921DBDB99}" destId="{F79B6778-0006-4F76-BE9B-DEC623E3D61B}" srcOrd="0" destOrd="0" presId="urn:microsoft.com/office/officeart/2011/layout/TabList"/>
    <dgm:cxn modelId="{77EBEEA8-F8A6-47DD-8867-3DA91F71E1FE}" srcId="{42FC3007-08F0-44F1-AE2A-861E96CE3D98}" destId="{9435508D-A2C3-439E-B599-6DBA0FB95818}" srcOrd="3" destOrd="0" parTransId="{526DD03E-07BE-4D60-B1D2-2140AA4E1227}" sibTransId="{61BBA4EB-849D-4CF0-AACF-594ABC62856C}"/>
    <dgm:cxn modelId="{EEC448AA-B7DE-47E2-AEE4-EC5DBDEB6B8D}" srcId="{0F8787BF-192C-4CBD-825F-F4C921DBDB99}" destId="{42FC3007-08F0-44F1-AE2A-861E96CE3D98}" srcOrd="0" destOrd="0" parTransId="{92D49F27-EA14-45F6-B1C1-DB88AFAE6730}" sibTransId="{08A9C97C-FA19-4A88-BFB2-CFE55BCEED31}"/>
    <dgm:cxn modelId="{1AD7AEC7-8A4F-4876-8E03-7DBEFF3740C1}" srcId="{42FC3007-08F0-44F1-AE2A-861E96CE3D98}" destId="{08A76D2B-D2E3-4F55-9609-1C17340CDC1B}" srcOrd="5" destOrd="0" parTransId="{C2AED83A-A4B4-4A82-A368-0CEA3599E7F5}" sibTransId="{82B786BB-9636-443B-B3C5-964C21CF1EB8}"/>
    <dgm:cxn modelId="{5AF13ED2-4427-4C7F-A693-45C0F79BE6A4}" srcId="{42FC3007-08F0-44F1-AE2A-861E96CE3D98}" destId="{48771EDD-36E4-43DC-8C7C-3E06E9D16EC0}" srcOrd="1" destOrd="0" parTransId="{63D0D9D0-B8AF-4B53-A707-684A87391462}" sibTransId="{738BAAED-B13D-4BC8-8CB7-6D1774BCD0E2}"/>
    <dgm:cxn modelId="{7D4FC9D7-AD81-4605-B063-BF5BC770FD2A}" type="presOf" srcId="{5A1D69C9-3946-40C3-A3CA-A6AC17333A71}" destId="{FB1A01AA-3651-419F-9B16-93ACC6719B71}" srcOrd="0" destOrd="5" presId="urn:microsoft.com/office/officeart/2011/layout/TabList"/>
    <dgm:cxn modelId="{0869B5FC-6D8C-44F1-B743-A07640A36FCC}" type="presOf" srcId="{42FC3007-08F0-44F1-AE2A-861E96CE3D98}" destId="{A468DF3F-3A28-4318-878E-96C1ADD79767}" srcOrd="0" destOrd="0" presId="urn:microsoft.com/office/officeart/2011/layout/TabList"/>
    <dgm:cxn modelId="{2FB500D6-3A59-45A4-9692-863F646C0554}" type="presParOf" srcId="{F79B6778-0006-4F76-BE9B-DEC623E3D61B}" destId="{9CAF5E0A-4D5B-466A-A29D-A4074F57597E}" srcOrd="0" destOrd="0" presId="urn:microsoft.com/office/officeart/2011/layout/TabList"/>
    <dgm:cxn modelId="{76C37CC6-15F4-4900-964F-5C757F1D7FAE}" type="presParOf" srcId="{9CAF5E0A-4D5B-466A-A29D-A4074F57597E}" destId="{56C8FB1B-21ED-4CBB-9819-70DE4FAAA854}" srcOrd="0" destOrd="0" presId="urn:microsoft.com/office/officeart/2011/layout/TabList"/>
    <dgm:cxn modelId="{3CDBAA74-0DDC-4428-B1E6-DAA48927384B}" type="presParOf" srcId="{9CAF5E0A-4D5B-466A-A29D-A4074F57597E}" destId="{A468DF3F-3A28-4318-878E-96C1ADD79767}" srcOrd="1" destOrd="0" presId="urn:microsoft.com/office/officeart/2011/layout/TabList"/>
    <dgm:cxn modelId="{AF281EA1-F01B-43C2-B85A-73D03E3A3DBF}" type="presParOf" srcId="{9CAF5E0A-4D5B-466A-A29D-A4074F57597E}" destId="{6EF90FCD-D7D9-4379-85DA-A39BDEBACE90}" srcOrd="2" destOrd="0" presId="urn:microsoft.com/office/officeart/2011/layout/TabList"/>
    <dgm:cxn modelId="{4D9A4BBF-9146-481C-9C7B-050AC91EA802}" type="presParOf" srcId="{F79B6778-0006-4F76-BE9B-DEC623E3D61B}" destId="{FB1A01AA-3651-419F-9B16-93ACC6719B71}" srcOrd="1"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90FCD-D7D9-4379-85DA-A39BDEBACE90}">
      <dsp:nvSpPr>
        <dsp:cNvPr id="0" name=""/>
        <dsp:cNvSpPr/>
      </dsp:nvSpPr>
      <dsp:spPr>
        <a:xfrm>
          <a:off x="226812" y="1262530"/>
          <a:ext cx="10238295"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C8FB1B-21ED-4CBB-9819-70DE4FAAA854}">
      <dsp:nvSpPr>
        <dsp:cNvPr id="0" name=""/>
        <dsp:cNvSpPr/>
      </dsp:nvSpPr>
      <dsp:spPr>
        <a:xfrm>
          <a:off x="2888768" y="1848"/>
          <a:ext cx="7576338" cy="1260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825" tIns="123825" rIns="123825" bIns="123825" numCol="1" spcCol="1270" anchor="b" anchorCtr="0">
          <a:noAutofit/>
        </a:bodyPr>
        <a:lstStyle/>
        <a:p>
          <a:pPr marL="0" lvl="0" indent="0" algn="l" defTabSz="2889250">
            <a:lnSpc>
              <a:spcPct val="90000"/>
            </a:lnSpc>
            <a:spcBef>
              <a:spcPct val="0"/>
            </a:spcBef>
            <a:spcAft>
              <a:spcPct val="35000"/>
            </a:spcAft>
            <a:buNone/>
          </a:pPr>
          <a:endParaRPr lang="en-US" sz="6500" kern="1200" dirty="0"/>
        </a:p>
      </dsp:txBody>
      <dsp:txXfrm>
        <a:off x="2888768" y="1848"/>
        <a:ext cx="7576338" cy="1260681"/>
      </dsp:txXfrm>
    </dsp:sp>
    <dsp:sp modelId="{A468DF3F-3A28-4318-878E-96C1ADD79767}">
      <dsp:nvSpPr>
        <dsp:cNvPr id="0" name=""/>
        <dsp:cNvSpPr/>
      </dsp:nvSpPr>
      <dsp:spPr>
        <a:xfrm>
          <a:off x="184966" y="682018"/>
          <a:ext cx="3569204" cy="5237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Routing based on</a:t>
          </a:r>
        </a:p>
      </dsp:txBody>
      <dsp:txXfrm>
        <a:off x="210537" y="707589"/>
        <a:ext cx="3518062" cy="498154"/>
      </dsp:txXfrm>
    </dsp:sp>
    <dsp:sp modelId="{FB1A01AA-3651-419F-9B16-93ACC6719B71}">
      <dsp:nvSpPr>
        <dsp:cNvPr id="0" name=""/>
        <dsp:cNvSpPr/>
      </dsp:nvSpPr>
      <dsp:spPr>
        <a:xfrm>
          <a:off x="0" y="1262530"/>
          <a:ext cx="10238295" cy="2521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Routing (try real time)</a:t>
          </a:r>
        </a:p>
        <a:p>
          <a:pPr marL="171450" lvl="1" indent="-171450" algn="l" defTabSz="711200">
            <a:lnSpc>
              <a:spcPct val="90000"/>
            </a:lnSpc>
            <a:spcBef>
              <a:spcPct val="0"/>
            </a:spcBef>
            <a:spcAft>
              <a:spcPct val="15000"/>
            </a:spcAft>
            <a:buChar char="•"/>
          </a:pPr>
          <a:r>
            <a:rPr lang="en-US" sz="1600" kern="1200" dirty="0"/>
            <a:t>Bathymetry (10m resolution)</a:t>
          </a:r>
        </a:p>
        <a:p>
          <a:pPr marL="171450" lvl="1" indent="-171450" algn="l" defTabSz="711200">
            <a:lnSpc>
              <a:spcPct val="90000"/>
            </a:lnSpc>
            <a:spcBef>
              <a:spcPct val="0"/>
            </a:spcBef>
            <a:spcAft>
              <a:spcPct val="15000"/>
            </a:spcAft>
            <a:buChar char="•"/>
          </a:pPr>
          <a:r>
            <a:rPr lang="en-US" sz="1600" kern="1200" dirty="0"/>
            <a:t>Weather prediction (resolution 4 km plus API resolution tba ) and real time display (save consumption)</a:t>
          </a:r>
        </a:p>
        <a:p>
          <a:pPr marL="171450" lvl="1" indent="-171450" algn="l" defTabSz="711200">
            <a:lnSpc>
              <a:spcPct val="90000"/>
            </a:lnSpc>
            <a:spcBef>
              <a:spcPct val="0"/>
            </a:spcBef>
            <a:spcAft>
              <a:spcPct val="15000"/>
            </a:spcAft>
            <a:buChar char="•"/>
          </a:pPr>
          <a:r>
            <a:rPr lang="en-US" sz="1600" kern="1200" dirty="0"/>
            <a:t>Seabed classification for anchorage information (way tba)</a:t>
          </a:r>
        </a:p>
        <a:p>
          <a:pPr marL="171450" lvl="1" indent="-171450" algn="l" defTabSz="711200">
            <a:lnSpc>
              <a:spcPct val="90000"/>
            </a:lnSpc>
            <a:spcBef>
              <a:spcPct val="0"/>
            </a:spcBef>
            <a:spcAft>
              <a:spcPct val="15000"/>
            </a:spcAft>
            <a:buChar char="•"/>
          </a:pPr>
          <a:r>
            <a:rPr lang="en-US" sz="1600" kern="1200" dirty="0"/>
            <a:t>Include beach reviews + plastic and </a:t>
          </a:r>
          <a:r>
            <a:rPr lang="en-US" sz="1600" kern="1200" dirty="0" err="1"/>
            <a:t>chla</a:t>
          </a:r>
          <a:r>
            <a:rPr lang="en-US" sz="1600" kern="1200" dirty="0"/>
            <a:t> tracking</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For commercial use: ice watch, pollution tracker, piracy watch, extra layer ECDIS</a:t>
          </a:r>
        </a:p>
      </dsp:txBody>
      <dsp:txXfrm>
        <a:off x="0" y="1262530"/>
        <a:ext cx="10238295" cy="2521741"/>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5EA6-70CF-46B4-87D8-8FC8A3A6EA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54C4FD-8331-48D6-AC06-A978E205B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73C8B-8198-42CE-B4AD-B8CAAD8E85C8}"/>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5" name="Footer Placeholder 4">
            <a:extLst>
              <a:ext uri="{FF2B5EF4-FFF2-40B4-BE49-F238E27FC236}">
                <a16:creationId xmlns:a16="http://schemas.microsoft.com/office/drawing/2014/main" id="{1546929F-EDD5-49F8-8CD6-31DDA263B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A81AA-1345-4E29-B50B-720B7B9EE142}"/>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109818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50E3-0A1E-4FD7-AAAF-EA33ADD0D9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832C4B-1C70-4687-8167-6A6FD2379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D7689-910D-4F30-9476-88AA349A1E8D}"/>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5" name="Footer Placeholder 4">
            <a:extLst>
              <a:ext uri="{FF2B5EF4-FFF2-40B4-BE49-F238E27FC236}">
                <a16:creationId xmlns:a16="http://schemas.microsoft.com/office/drawing/2014/main" id="{4CD9D0C8-3685-42E5-AE79-D79E13489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A5095-F687-474F-84F7-1D2336959122}"/>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185677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729E24-9EC8-4EF2-98EE-E8E8293C1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F1B40B-27FB-4C8F-ABC3-9735E1218D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261A4-6540-4C02-9E4D-223F73B66CD1}"/>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5" name="Footer Placeholder 4">
            <a:extLst>
              <a:ext uri="{FF2B5EF4-FFF2-40B4-BE49-F238E27FC236}">
                <a16:creationId xmlns:a16="http://schemas.microsoft.com/office/drawing/2014/main" id="{001F6848-10AD-48B3-877D-0D37E5531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D9E1-CAE2-4C86-84D0-34E84095A601}"/>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196663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E3C4-08A6-4711-980F-F369AF1E47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3D47F-BEC7-4C3E-980F-8418696D5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FE73F-955C-4A94-83A2-58F7174D8CF2}"/>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5" name="Footer Placeholder 4">
            <a:extLst>
              <a:ext uri="{FF2B5EF4-FFF2-40B4-BE49-F238E27FC236}">
                <a16:creationId xmlns:a16="http://schemas.microsoft.com/office/drawing/2014/main" id="{A6951207-B110-489C-BF26-99B8DF0BD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70D67-753A-4A58-9D0C-C8CD4266D301}"/>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333530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5592-EEF3-4345-961E-0618ACC6B0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99D916-9E1C-4C25-A9F0-78DE76F45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A837F0-C703-4888-BCF7-E5C34368C970}"/>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5" name="Footer Placeholder 4">
            <a:extLst>
              <a:ext uri="{FF2B5EF4-FFF2-40B4-BE49-F238E27FC236}">
                <a16:creationId xmlns:a16="http://schemas.microsoft.com/office/drawing/2014/main" id="{F26FD307-9544-4E55-A066-4BCFBC6CC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E283F-2561-4617-98AF-BE1ECE2201DF}"/>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33560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C4C8-B6F8-4BFA-9B24-BFFD861327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3E434-5F5D-4CCE-A0CE-B351D78D4C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C31970-C0C9-46A2-9F31-AA4269B86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55A459-FB59-4A6F-A7C8-8E07FFD08606}"/>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6" name="Footer Placeholder 5">
            <a:extLst>
              <a:ext uri="{FF2B5EF4-FFF2-40B4-BE49-F238E27FC236}">
                <a16:creationId xmlns:a16="http://schemas.microsoft.com/office/drawing/2014/main" id="{EBA944EE-CEDB-42F5-9F3B-73B8F5A60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32B109-910E-40E8-9DCE-7640D2B544B7}"/>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117186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BF80-D699-4FEC-8FC2-4C7A871AA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2D7783-A675-4182-B8C8-569418407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F0FC22-B16F-42A3-93F7-5AE4AD36F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C7069B-AB9E-43BC-BA84-782EF313B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06BD2-BA86-4B0D-A734-27D2A17AF2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B62B3E-B863-41B2-9001-1B7C0A5F1D4B}"/>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8" name="Footer Placeholder 7">
            <a:extLst>
              <a:ext uri="{FF2B5EF4-FFF2-40B4-BE49-F238E27FC236}">
                <a16:creationId xmlns:a16="http://schemas.microsoft.com/office/drawing/2014/main" id="{A095986C-65F2-49E6-88FA-664AB878DB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D858E-9A07-494B-A44B-F4B4377D42E2}"/>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322548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FA71-E2FF-4DE2-90CE-396EB4E074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ED0D3-F8B1-4874-A568-2E18CCC0486B}"/>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4" name="Footer Placeholder 3">
            <a:extLst>
              <a:ext uri="{FF2B5EF4-FFF2-40B4-BE49-F238E27FC236}">
                <a16:creationId xmlns:a16="http://schemas.microsoft.com/office/drawing/2014/main" id="{434A3AF5-A396-4CC8-8AA8-789D97987E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173E7-7CC2-48CD-B2C7-7A7B38ED831A}"/>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408085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CAB71-20BF-423D-86F2-C9AB804170E8}"/>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3" name="Footer Placeholder 2">
            <a:extLst>
              <a:ext uri="{FF2B5EF4-FFF2-40B4-BE49-F238E27FC236}">
                <a16:creationId xmlns:a16="http://schemas.microsoft.com/office/drawing/2014/main" id="{003FDB5E-8993-446E-8642-EA5DF24CC9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824A2C-1775-4541-BE3B-0B19C53301FA}"/>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156472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AB9F-E5A1-44CA-9A7F-29BE08662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656516-028A-4705-A096-0B577D1781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320843-BBF2-4FB0-A1BE-5FC0192AB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5328D-B89D-42D0-A895-AE00DC0358ED}"/>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6" name="Footer Placeholder 5">
            <a:extLst>
              <a:ext uri="{FF2B5EF4-FFF2-40B4-BE49-F238E27FC236}">
                <a16:creationId xmlns:a16="http://schemas.microsoft.com/office/drawing/2014/main" id="{D53C0083-A763-4072-AFF0-54B385C64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0208B-4D99-4931-AE97-D521608571BD}"/>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376432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B3D8-8E28-4315-AE04-C48D9725F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F64B4A-AA2B-446D-98C0-8AD5E8ED4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5BBE4-3DB1-49B0-A689-F81B9023B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DB800-69FD-45E8-9AF3-AABE9DFDB497}"/>
              </a:ext>
            </a:extLst>
          </p:cNvPr>
          <p:cNvSpPr>
            <a:spLocks noGrp="1"/>
          </p:cNvSpPr>
          <p:nvPr>
            <p:ph type="dt" sz="half" idx="10"/>
          </p:nvPr>
        </p:nvSpPr>
        <p:spPr/>
        <p:txBody>
          <a:bodyPr/>
          <a:lstStyle/>
          <a:p>
            <a:fld id="{13CD1568-2F2E-495B-AC66-417916FB0F81}" type="datetimeFigureOut">
              <a:rPr lang="en-US" smtClean="0"/>
              <a:t>5/27/2020</a:t>
            </a:fld>
            <a:endParaRPr lang="en-US"/>
          </a:p>
        </p:txBody>
      </p:sp>
      <p:sp>
        <p:nvSpPr>
          <p:cNvPr id="6" name="Footer Placeholder 5">
            <a:extLst>
              <a:ext uri="{FF2B5EF4-FFF2-40B4-BE49-F238E27FC236}">
                <a16:creationId xmlns:a16="http://schemas.microsoft.com/office/drawing/2014/main" id="{2798460C-8804-4F05-A5BD-A789F331D6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44813-2E5F-49BB-88D5-7541CE453229}"/>
              </a:ext>
            </a:extLst>
          </p:cNvPr>
          <p:cNvSpPr>
            <a:spLocks noGrp="1"/>
          </p:cNvSpPr>
          <p:nvPr>
            <p:ph type="sldNum" sz="quarter" idx="12"/>
          </p:nvPr>
        </p:nvSpPr>
        <p:spPr/>
        <p:txBody>
          <a:bodyPr/>
          <a:lstStyle/>
          <a:p>
            <a:fld id="{CE227079-1590-4105-B89C-48FC555C498A}" type="slidenum">
              <a:rPr lang="en-US" smtClean="0"/>
              <a:t>‹#›</a:t>
            </a:fld>
            <a:endParaRPr lang="en-US"/>
          </a:p>
        </p:txBody>
      </p:sp>
    </p:spTree>
    <p:extLst>
      <p:ext uri="{BB962C8B-B14F-4D97-AF65-F5344CB8AC3E}">
        <p14:creationId xmlns:p14="http://schemas.microsoft.com/office/powerpoint/2010/main" val="303650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2D017E-D5C4-4AF4-B12B-1A6C29ECE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0933C-83EF-4F89-9FBD-4D9CC543C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AF1FD-A470-4956-9417-2F569E3D9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D1568-2F2E-495B-AC66-417916FB0F81}" type="datetimeFigureOut">
              <a:rPr lang="en-US" smtClean="0"/>
              <a:t>5/27/2020</a:t>
            </a:fld>
            <a:endParaRPr lang="en-US"/>
          </a:p>
        </p:txBody>
      </p:sp>
      <p:sp>
        <p:nvSpPr>
          <p:cNvPr id="5" name="Footer Placeholder 4">
            <a:extLst>
              <a:ext uri="{FF2B5EF4-FFF2-40B4-BE49-F238E27FC236}">
                <a16:creationId xmlns:a16="http://schemas.microsoft.com/office/drawing/2014/main" id="{2B807B30-27E6-4E47-8E71-6A65EBECDA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66FCD8-C158-42F4-81E5-D386D7A6D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27079-1590-4105-B89C-48FC555C498A}" type="slidenum">
              <a:rPr lang="en-US" smtClean="0"/>
              <a:t>‹#›</a:t>
            </a:fld>
            <a:endParaRPr lang="en-US"/>
          </a:p>
        </p:txBody>
      </p:sp>
    </p:spTree>
    <p:extLst>
      <p:ext uri="{BB962C8B-B14F-4D97-AF65-F5344CB8AC3E}">
        <p14:creationId xmlns:p14="http://schemas.microsoft.com/office/powerpoint/2010/main" val="135739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sailgrib.com/" TargetMode="External"/><Relationship Id="rId2" Type="http://schemas.openxmlformats.org/officeDocument/2006/relationships/hyperlink" Target="http://www.predictwind.com/" TargetMode="External"/><Relationship Id="rId1" Type="http://schemas.openxmlformats.org/officeDocument/2006/relationships/slideLayout" Target="../slideLayouts/slideLayout2.xml"/><Relationship Id="rId6" Type="http://schemas.openxmlformats.org/officeDocument/2006/relationships/hyperlink" Target="http://www.maxsea.com/products/software/timezero_navigator" TargetMode="External"/><Relationship Id="rId5" Type="http://schemas.openxmlformats.org/officeDocument/2006/relationships/hyperlink" Target="http://www.squid-sailing.com/en/" TargetMode="External"/><Relationship Id="rId4" Type="http://schemas.openxmlformats.org/officeDocument/2006/relationships/hyperlink" Target="http://www.expeditionmarine.com/index.html"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541072-F123-465B-BA7D-C24E34C001CB}"/>
              </a:ext>
            </a:extLst>
          </p:cNvPr>
          <p:cNvSpPr txBox="1"/>
          <p:nvPr/>
        </p:nvSpPr>
        <p:spPr>
          <a:xfrm>
            <a:off x="801278" y="707010"/>
            <a:ext cx="847469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You have to choose manually starting and ending point</a:t>
            </a:r>
          </a:p>
          <a:p>
            <a:pPr marL="285750" indent="-285750">
              <a:buFont typeface="Arial" panose="020B0604020202020204" pitchFamily="34" charset="0"/>
              <a:buChar char="•"/>
            </a:pPr>
            <a:r>
              <a:rPr lang="en-US" dirty="0"/>
              <a:t>You can choose the type of your boat from a list (it takes wind into account)</a:t>
            </a:r>
          </a:p>
          <a:p>
            <a:pPr marL="285750" indent="-285750">
              <a:buFont typeface="Arial" panose="020B0604020202020204" pitchFamily="34" charset="0"/>
              <a:buChar char="•"/>
            </a:pPr>
            <a:r>
              <a:rPr lang="en-US" dirty="0"/>
              <a:t>Calculates routing time</a:t>
            </a:r>
          </a:p>
          <a:p>
            <a:pPr marL="285750" indent="-285750">
              <a:buFont typeface="Arial" panose="020B0604020202020204" pitchFamily="34" charset="0"/>
              <a:buChar char="•"/>
            </a:pPr>
            <a:r>
              <a:rPr lang="en-US" dirty="0"/>
              <a:t>Whenever the app faces obstacles, it updates routing</a:t>
            </a:r>
          </a:p>
          <a:p>
            <a:pPr marL="285750" indent="-285750">
              <a:buFont typeface="Arial" panose="020B0604020202020204" pitchFamily="34" charset="0"/>
              <a:buChar char="•"/>
            </a:pPr>
            <a:r>
              <a:rPr lang="en-US" dirty="0"/>
              <a:t>Not bathymetric data?</a:t>
            </a:r>
          </a:p>
          <a:p>
            <a:pPr marL="285750" indent="-285750">
              <a:buFont typeface="Arial" panose="020B0604020202020204" pitchFamily="34" charset="0"/>
              <a:buChar char="•"/>
            </a:pPr>
            <a:r>
              <a:rPr lang="en-US" dirty="0"/>
              <a:t>Showing weather separately, not taking it under account for planning the route</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47F8692-BE88-4798-A2F2-14F75C51AF82}"/>
              </a:ext>
            </a:extLst>
          </p:cNvPr>
          <p:cNvSpPr txBox="1"/>
          <p:nvPr/>
        </p:nvSpPr>
        <p:spPr>
          <a:xfrm>
            <a:off x="4850090" y="94268"/>
            <a:ext cx="1862818" cy="461665"/>
          </a:xfrm>
          <a:prstGeom prst="rect">
            <a:avLst/>
          </a:prstGeom>
          <a:noFill/>
        </p:spPr>
        <p:txBody>
          <a:bodyPr wrap="none" rtlCol="0">
            <a:spAutoFit/>
          </a:bodyPr>
          <a:lstStyle/>
          <a:p>
            <a:r>
              <a:rPr lang="en-US" sz="2400" b="1" dirty="0"/>
              <a:t>SAILGRIB WR</a:t>
            </a:r>
          </a:p>
        </p:txBody>
      </p:sp>
      <p:sp>
        <p:nvSpPr>
          <p:cNvPr id="6" name="TextBox 5">
            <a:extLst>
              <a:ext uri="{FF2B5EF4-FFF2-40B4-BE49-F238E27FC236}">
                <a16:creationId xmlns:a16="http://schemas.microsoft.com/office/drawing/2014/main" id="{3B674EA1-55CB-43A4-BD6C-8172CC27B17C}"/>
              </a:ext>
            </a:extLst>
          </p:cNvPr>
          <p:cNvSpPr txBox="1"/>
          <p:nvPr/>
        </p:nvSpPr>
        <p:spPr>
          <a:xfrm>
            <a:off x="801278" y="2627722"/>
            <a:ext cx="847469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Marine charts</a:t>
            </a:r>
          </a:p>
          <a:p>
            <a:pPr marL="285750" indent="-285750">
              <a:buFont typeface="Arial" panose="020B0604020202020204" pitchFamily="34" charset="0"/>
              <a:buChar char="•"/>
            </a:pPr>
            <a:r>
              <a:rPr lang="en-US" dirty="0"/>
              <a:t>AIS module</a:t>
            </a:r>
          </a:p>
          <a:p>
            <a:pPr marL="285750" indent="-285750">
              <a:buFont typeface="Arial" panose="020B0604020202020204" pitchFamily="34" charset="0"/>
              <a:buChar char="•"/>
            </a:pPr>
            <a:r>
              <a:rPr lang="en-US" dirty="0"/>
              <a:t>Navigation panel</a:t>
            </a:r>
          </a:p>
          <a:p>
            <a:pPr marL="285750" indent="-285750">
              <a:buFont typeface="Arial" panose="020B0604020202020204" pitchFamily="34" charset="0"/>
              <a:buChar char="•"/>
            </a:pPr>
            <a:r>
              <a:rPr lang="en-US" dirty="0"/>
              <a:t>Option to load custom charts</a:t>
            </a:r>
          </a:p>
          <a:p>
            <a:pPr marL="285750" indent="-285750">
              <a:buFont typeface="Arial" panose="020B0604020202020204" pitchFamily="34" charset="0"/>
              <a:buChar char="•"/>
            </a:pPr>
            <a:r>
              <a:rPr lang="en-US" dirty="0"/>
              <a:t>Tide module</a:t>
            </a:r>
          </a:p>
          <a:p>
            <a:pPr marL="285750" indent="-285750">
              <a:buFont typeface="Arial" panose="020B0604020202020204" pitchFamily="34" charset="0"/>
              <a:buChar char="•"/>
            </a:pPr>
            <a:r>
              <a:rPr lang="en-US" dirty="0"/>
              <a:t>Current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 days free of GFS forecast</a:t>
            </a:r>
          </a:p>
          <a:p>
            <a:pPr marL="285750" indent="-285750">
              <a:buFont typeface="Arial" panose="020B0604020202020204" pitchFamily="34" charset="0"/>
              <a:buChar char="•"/>
            </a:pPr>
            <a:r>
              <a:rPr lang="en-US" dirty="0"/>
              <a:t>1 day of tidal forecast</a:t>
            </a:r>
          </a:p>
          <a:p>
            <a:pPr marL="285750" indent="-285750">
              <a:buFont typeface="Arial" panose="020B0604020202020204" pitchFamily="34" charset="0"/>
              <a:buChar char="•"/>
            </a:pPr>
            <a:r>
              <a:rPr lang="en-US" dirty="0"/>
              <a:t>50 NM routing</a:t>
            </a:r>
          </a:p>
          <a:p>
            <a:pPr marL="285750" indent="-285750">
              <a:buFont typeface="Arial" panose="020B0604020202020204" pitchFamily="34" charset="0"/>
              <a:buChar char="•"/>
            </a:pPr>
            <a:r>
              <a:rPr lang="en-US" dirty="0"/>
              <a:t>No atlas of tidal currents</a:t>
            </a:r>
          </a:p>
          <a:p>
            <a:pPr marL="285750" indent="-285750">
              <a:buFont typeface="Arial" panose="020B0604020202020204" pitchFamily="34" charset="0"/>
              <a:buChar char="•"/>
            </a:pPr>
            <a:r>
              <a:rPr lang="en-US" dirty="0"/>
              <a:t>No navigation panel</a:t>
            </a:r>
          </a:p>
          <a:p>
            <a:pPr marL="285750" indent="-285750">
              <a:buFont typeface="Arial" panose="020B0604020202020204" pitchFamily="34" charset="0"/>
              <a:buChar char="•"/>
            </a:pPr>
            <a:r>
              <a:rPr lang="en-US" dirty="0"/>
              <a:t>No </a:t>
            </a:r>
            <a:r>
              <a:rPr lang="en-US" dirty="0" err="1"/>
              <a:t>navionics</a:t>
            </a:r>
            <a:r>
              <a:rPr lang="en-US" dirty="0"/>
              <a:t> charts</a:t>
            </a:r>
          </a:p>
          <a:p>
            <a:pPr marL="285750" indent="-285750">
              <a:buFont typeface="Arial" panose="020B0604020202020204" pitchFamily="34" charset="0"/>
              <a:buChar char="•"/>
            </a:pPr>
            <a:r>
              <a:rPr lang="en-US" dirty="0"/>
              <a:t>You can subscribe to Premium for 1 month (16 </a:t>
            </a:r>
            <a:r>
              <a:rPr lang="en-US" dirty="0" err="1"/>
              <a:t>eur</a:t>
            </a:r>
            <a:r>
              <a:rPr lang="en-US" dirty="0"/>
              <a:t>)/year(31 </a:t>
            </a:r>
            <a:r>
              <a:rPr lang="en-US" dirty="0" err="1"/>
              <a:t>eur</a:t>
            </a:r>
            <a:r>
              <a:rPr lang="en-US" dirty="0"/>
              <a:t>)/lifetime(75 </a:t>
            </a:r>
            <a:r>
              <a:rPr lang="en-US" dirty="0" err="1"/>
              <a:t>eur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919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C82C3A-FD70-497E-AEC3-D2080F5C1603}"/>
              </a:ext>
            </a:extLst>
          </p:cNvPr>
          <p:cNvPicPr>
            <a:picLocks noChangeAspect="1"/>
          </p:cNvPicPr>
          <p:nvPr/>
        </p:nvPicPr>
        <p:blipFill>
          <a:blip r:embed="rId2"/>
          <a:stretch>
            <a:fillRect/>
          </a:stretch>
        </p:blipFill>
        <p:spPr>
          <a:xfrm>
            <a:off x="1350283" y="140359"/>
            <a:ext cx="9247580" cy="6577282"/>
          </a:xfrm>
          <a:prstGeom prst="rect">
            <a:avLst/>
          </a:prstGeom>
        </p:spPr>
      </p:pic>
    </p:spTree>
    <p:extLst>
      <p:ext uri="{BB962C8B-B14F-4D97-AF65-F5344CB8AC3E}">
        <p14:creationId xmlns:p14="http://schemas.microsoft.com/office/powerpoint/2010/main" val="128684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5DD90E-0448-4AA5-A0FF-39B4ECFE85D2}"/>
              </a:ext>
            </a:extLst>
          </p:cNvPr>
          <p:cNvPicPr>
            <a:picLocks noChangeAspect="1"/>
          </p:cNvPicPr>
          <p:nvPr/>
        </p:nvPicPr>
        <p:blipFill>
          <a:blip r:embed="rId2"/>
          <a:stretch>
            <a:fillRect/>
          </a:stretch>
        </p:blipFill>
        <p:spPr>
          <a:xfrm>
            <a:off x="1325692" y="113121"/>
            <a:ext cx="9540615" cy="6489884"/>
          </a:xfrm>
          <a:prstGeom prst="rect">
            <a:avLst/>
          </a:prstGeom>
        </p:spPr>
      </p:pic>
    </p:spTree>
    <p:extLst>
      <p:ext uri="{BB962C8B-B14F-4D97-AF65-F5344CB8AC3E}">
        <p14:creationId xmlns:p14="http://schemas.microsoft.com/office/powerpoint/2010/main" val="368703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71DAE3-28C1-48B7-AA11-AF9CCC7B4E1F}"/>
              </a:ext>
            </a:extLst>
          </p:cNvPr>
          <p:cNvPicPr>
            <a:picLocks noChangeAspect="1"/>
          </p:cNvPicPr>
          <p:nvPr/>
        </p:nvPicPr>
        <p:blipFill>
          <a:blip r:embed="rId2"/>
          <a:stretch>
            <a:fillRect/>
          </a:stretch>
        </p:blipFill>
        <p:spPr>
          <a:xfrm>
            <a:off x="1081601" y="222116"/>
            <a:ext cx="9608395" cy="6413767"/>
          </a:xfrm>
          <a:prstGeom prst="rect">
            <a:avLst/>
          </a:prstGeom>
        </p:spPr>
      </p:pic>
    </p:spTree>
    <p:extLst>
      <p:ext uri="{BB962C8B-B14F-4D97-AF65-F5344CB8AC3E}">
        <p14:creationId xmlns:p14="http://schemas.microsoft.com/office/powerpoint/2010/main" val="174788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541072-F123-465B-BA7D-C24E34C001CB}"/>
              </a:ext>
            </a:extLst>
          </p:cNvPr>
          <p:cNvSpPr txBox="1"/>
          <p:nvPr/>
        </p:nvSpPr>
        <p:spPr>
          <a:xfrm>
            <a:off x="697582" y="1526338"/>
            <a:ext cx="10180949"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t>Autorouting</a:t>
            </a:r>
            <a:r>
              <a:rPr lang="en-US" dirty="0"/>
              <a:t>, electronic charts, weather display, detailed bathymetry</a:t>
            </a:r>
          </a:p>
          <a:p>
            <a:pPr marL="285750" indent="-285750">
              <a:buFont typeface="Arial" panose="020B0604020202020204" pitchFamily="34" charset="0"/>
              <a:buChar char="•"/>
            </a:pPr>
            <a:r>
              <a:rPr lang="en-US" dirty="0"/>
              <a:t>Sonar Chart Shading: Satellite Overlay, offers a top-down view of inland and coastal areas and </a:t>
            </a:r>
            <a:r>
              <a:rPr lang="en-US" dirty="0" err="1"/>
              <a:t>SonarChart</a:t>
            </a:r>
            <a:r>
              <a:rPr lang="en-US" dirty="0"/>
              <a:t> Shading, gives a unique perspective of underwater topography at a glance. Created from the high-definition contour data within </a:t>
            </a:r>
            <a:r>
              <a:rPr lang="en-US" dirty="0" err="1"/>
              <a:t>SonarChart</a:t>
            </a:r>
            <a:r>
              <a:rPr lang="en-US" dirty="0"/>
              <a:t>, our shading presents a detailed rendering of the seafloor and lake bottoms in varying shades blue. (++ 3D view and panoramic photos for better understanding of surroundings) – 20-60 </a:t>
            </a:r>
            <a:r>
              <a:rPr lang="en-US" dirty="0" err="1"/>
              <a:t>eur</a:t>
            </a:r>
            <a:r>
              <a:rPr lang="en-US" dirty="0"/>
              <a:t> per region</a:t>
            </a:r>
          </a:p>
          <a:p>
            <a:pPr marL="285750" indent="-285750">
              <a:buFont typeface="Arial" panose="020B0604020202020204" pitchFamily="34" charset="0"/>
              <a:buChar char="•"/>
            </a:pPr>
            <a:r>
              <a:rPr lang="en-US" dirty="0"/>
              <a:t>For mobile or for plotter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Navionics+ at 243 </a:t>
            </a:r>
            <a:r>
              <a:rPr lang="en-US" dirty="0" err="1"/>
              <a:t>eur</a:t>
            </a:r>
            <a:r>
              <a:rPr lang="en-US" dirty="0"/>
              <a:t> for Med and </a:t>
            </a:r>
            <a:r>
              <a:rPr lang="en-US" dirty="0" err="1"/>
              <a:t>BSea</a:t>
            </a:r>
            <a:endParaRPr lang="en-US" dirty="0"/>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47F8692-BE88-4798-A2F2-14F75C51AF82}"/>
              </a:ext>
            </a:extLst>
          </p:cNvPr>
          <p:cNvSpPr txBox="1"/>
          <p:nvPr/>
        </p:nvSpPr>
        <p:spPr>
          <a:xfrm>
            <a:off x="3610196" y="461356"/>
            <a:ext cx="1622817" cy="461665"/>
          </a:xfrm>
          <a:prstGeom prst="rect">
            <a:avLst/>
          </a:prstGeom>
          <a:noFill/>
        </p:spPr>
        <p:txBody>
          <a:bodyPr wrap="none" rtlCol="0">
            <a:spAutoFit/>
          </a:bodyPr>
          <a:lstStyle/>
          <a:p>
            <a:r>
              <a:rPr lang="en-US" sz="2400" b="1" dirty="0"/>
              <a:t>NAVIONICS</a:t>
            </a:r>
          </a:p>
        </p:txBody>
      </p:sp>
    </p:spTree>
    <p:extLst>
      <p:ext uri="{BB962C8B-B14F-4D97-AF65-F5344CB8AC3E}">
        <p14:creationId xmlns:p14="http://schemas.microsoft.com/office/powerpoint/2010/main" val="261675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541072-F123-465B-BA7D-C24E34C001CB}"/>
              </a:ext>
            </a:extLst>
          </p:cNvPr>
          <p:cNvSpPr txBox="1"/>
          <p:nvPr/>
        </p:nvSpPr>
        <p:spPr>
          <a:xfrm>
            <a:off x="791850" y="1781665"/>
            <a:ext cx="847469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Perfect if you don’t have GPS on board</a:t>
            </a:r>
          </a:p>
          <a:p>
            <a:pPr marL="285750" indent="-285750">
              <a:buFont typeface="Arial" panose="020B0604020202020204" pitchFamily="34" charset="0"/>
              <a:buChar char="•"/>
            </a:pPr>
            <a:r>
              <a:rPr lang="en-US" dirty="0"/>
              <a:t>Relates to Navionics</a:t>
            </a:r>
          </a:p>
          <a:p>
            <a:pPr marL="285750" indent="-285750">
              <a:buFont typeface="Arial" panose="020B0604020202020204" pitchFamily="34" charset="0"/>
              <a:buChar char="•"/>
            </a:pPr>
            <a:r>
              <a:rPr lang="en-US" dirty="0"/>
              <a:t>Shows distance/time/consumption</a:t>
            </a:r>
          </a:p>
          <a:p>
            <a:pPr marL="285750" indent="-285750">
              <a:buFont typeface="Arial" panose="020B0604020202020204" pitchFamily="34" charset="0"/>
              <a:buChar char="•"/>
            </a:pPr>
            <a:r>
              <a:rPr lang="en-US" dirty="0"/>
              <a:t>Shows weather map separately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Free 15-day trial / subscription 15-50 </a:t>
            </a:r>
            <a:r>
              <a:rPr lang="en-US" dirty="0" err="1"/>
              <a:t>eur</a:t>
            </a:r>
            <a:r>
              <a:rPr lang="en-US" dirty="0"/>
              <a:t> per region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47F8692-BE88-4798-A2F2-14F75C51AF82}"/>
              </a:ext>
            </a:extLst>
          </p:cNvPr>
          <p:cNvSpPr txBox="1"/>
          <p:nvPr/>
        </p:nvSpPr>
        <p:spPr>
          <a:xfrm>
            <a:off x="3539764" y="329938"/>
            <a:ext cx="4144853" cy="461665"/>
          </a:xfrm>
          <a:prstGeom prst="rect">
            <a:avLst/>
          </a:prstGeom>
          <a:noFill/>
        </p:spPr>
        <p:txBody>
          <a:bodyPr wrap="none" rtlCol="0">
            <a:spAutoFit/>
          </a:bodyPr>
          <a:lstStyle/>
          <a:p>
            <a:r>
              <a:rPr lang="en-US" sz="2400" b="1" dirty="0"/>
              <a:t>BOATING HD MARINE &amp; LAKES </a:t>
            </a:r>
          </a:p>
        </p:txBody>
      </p:sp>
    </p:spTree>
    <p:extLst>
      <p:ext uri="{BB962C8B-B14F-4D97-AF65-F5344CB8AC3E}">
        <p14:creationId xmlns:p14="http://schemas.microsoft.com/office/powerpoint/2010/main" val="316312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541072-F123-465B-BA7D-C24E34C001CB}"/>
              </a:ext>
            </a:extLst>
          </p:cNvPr>
          <p:cNvSpPr txBox="1"/>
          <p:nvPr/>
        </p:nvSpPr>
        <p:spPr>
          <a:xfrm>
            <a:off x="669303" y="1639459"/>
            <a:ext cx="847469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Save routes and waypoints </a:t>
            </a:r>
            <a:r>
              <a:rPr lang="en-US" dirty="0">
                <a:sym typeface="Wingdings" panose="05000000000000000000" pitchFamily="2" charset="2"/>
              </a:rPr>
              <a:t> accessible offline</a:t>
            </a:r>
          </a:p>
          <a:p>
            <a:pPr marL="285750" indent="-285750">
              <a:buFont typeface="Arial" panose="020B0604020202020204" pitchFamily="34" charset="0"/>
              <a:buChar char="•"/>
            </a:pPr>
            <a:r>
              <a:rPr lang="en-US" dirty="0">
                <a:sym typeface="Wingdings" panose="05000000000000000000" pitchFamily="2" charset="2"/>
              </a:rPr>
              <a:t>Download marine charts</a:t>
            </a:r>
          </a:p>
          <a:p>
            <a:pPr marL="285750" indent="-285750">
              <a:buFont typeface="Arial" panose="020B0604020202020204" pitchFamily="34" charset="0"/>
              <a:buChar char="•"/>
            </a:pPr>
            <a:r>
              <a:rPr lang="en-US" dirty="0">
                <a:sym typeface="Wingdings" panose="05000000000000000000" pitchFamily="2" charset="2"/>
              </a:rPr>
              <a:t>Find best route</a:t>
            </a:r>
          </a:p>
          <a:p>
            <a:pPr marL="285750" indent="-285750">
              <a:buFont typeface="Arial" panose="020B0604020202020204" pitchFamily="34" charset="0"/>
              <a:buChar char="•"/>
            </a:pPr>
            <a:r>
              <a:rPr lang="en-US" dirty="0">
                <a:sym typeface="Wingdings" panose="05000000000000000000" pitchFamily="2" charset="2"/>
              </a:rPr>
              <a:t>AIS data</a:t>
            </a:r>
          </a:p>
          <a:p>
            <a:pPr marL="285750" indent="-285750">
              <a:buFont typeface="Arial" panose="020B0604020202020204" pitchFamily="34" charset="0"/>
              <a:buChar char="•"/>
            </a:pPr>
            <a:r>
              <a:rPr lang="en-US" dirty="0">
                <a:sym typeface="Wingdings" panose="05000000000000000000" pitchFamily="2" charset="2"/>
              </a:rPr>
              <a:t>Get weather information</a:t>
            </a:r>
          </a:p>
          <a:p>
            <a:pPr marL="285750" indent="-285750">
              <a:buFont typeface="Arial" panose="020B0604020202020204" pitchFamily="34" charset="0"/>
              <a:buChar char="•"/>
            </a:pPr>
            <a:r>
              <a:rPr lang="en-US" dirty="0">
                <a:sym typeface="Wingdings" panose="05000000000000000000" pitchFamily="2" charset="2"/>
              </a:rPr>
              <a:t>Info about marinas, harbors, beaches, shops</a:t>
            </a:r>
          </a:p>
          <a:p>
            <a:pPr marL="285750" indent="-285750">
              <a:buFont typeface="Arial" panose="020B0604020202020204" pitchFamily="34" charset="0"/>
              <a:buChar char="•"/>
            </a:pPr>
            <a:r>
              <a:rPr lang="en-US" dirty="0">
                <a:sym typeface="Wingdings" panose="05000000000000000000" pitchFamily="2" charset="2"/>
              </a:rPr>
              <a:t>Looks like GPS</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With premium you can download maps offline / 30 </a:t>
            </a:r>
            <a:r>
              <a:rPr lang="en-US" dirty="0" err="1">
                <a:sym typeface="Wingdings" panose="05000000000000000000" pitchFamily="2" charset="2"/>
              </a:rPr>
              <a:t>eur</a:t>
            </a:r>
            <a:r>
              <a:rPr lang="en-US" dirty="0">
                <a:sym typeface="Wingdings" panose="05000000000000000000" pitchFamily="2" charset="2"/>
              </a:rPr>
              <a:t> for Greece region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47F8692-BE88-4798-A2F2-14F75C51AF82}"/>
              </a:ext>
            </a:extLst>
          </p:cNvPr>
          <p:cNvSpPr txBox="1"/>
          <p:nvPr/>
        </p:nvSpPr>
        <p:spPr>
          <a:xfrm>
            <a:off x="3586899" y="206832"/>
            <a:ext cx="3474349" cy="461665"/>
          </a:xfrm>
          <a:prstGeom prst="rect">
            <a:avLst/>
          </a:prstGeom>
          <a:noFill/>
        </p:spPr>
        <p:txBody>
          <a:bodyPr wrap="none" rtlCol="0">
            <a:spAutoFit/>
          </a:bodyPr>
          <a:lstStyle/>
          <a:p>
            <a:r>
              <a:rPr lang="en-US" sz="2400" b="1" dirty="0"/>
              <a:t>C-MAP / MARINE CHARTS</a:t>
            </a:r>
          </a:p>
        </p:txBody>
      </p:sp>
    </p:spTree>
    <p:extLst>
      <p:ext uri="{BB962C8B-B14F-4D97-AF65-F5344CB8AC3E}">
        <p14:creationId xmlns:p14="http://schemas.microsoft.com/office/powerpoint/2010/main" val="177902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541072-F123-465B-BA7D-C24E34C001CB}"/>
              </a:ext>
            </a:extLst>
          </p:cNvPr>
          <p:cNvSpPr txBox="1"/>
          <p:nvPr/>
        </p:nvSpPr>
        <p:spPr>
          <a:xfrm>
            <a:off x="669303" y="1639459"/>
            <a:ext cx="883291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For commercial shipping </a:t>
            </a:r>
            <a:r>
              <a:rPr lang="en-US" dirty="0">
                <a:sym typeface="Wingdings" panose="05000000000000000000" pitchFamily="2" charset="2"/>
              </a:rPr>
              <a:t> route analysts contact captain for safe and efficient routing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47F8692-BE88-4798-A2F2-14F75C51AF82}"/>
              </a:ext>
            </a:extLst>
          </p:cNvPr>
          <p:cNvSpPr txBox="1"/>
          <p:nvPr/>
        </p:nvSpPr>
        <p:spPr>
          <a:xfrm>
            <a:off x="3586899" y="206832"/>
            <a:ext cx="2951129" cy="461665"/>
          </a:xfrm>
          <a:prstGeom prst="rect">
            <a:avLst/>
          </a:prstGeom>
          <a:noFill/>
        </p:spPr>
        <p:txBody>
          <a:bodyPr wrap="none" rtlCol="0">
            <a:spAutoFit/>
          </a:bodyPr>
          <a:lstStyle/>
          <a:p>
            <a:r>
              <a:rPr lang="en-US" sz="2400" b="1" dirty="0"/>
              <a:t>STORMGEO ROUTING</a:t>
            </a:r>
          </a:p>
        </p:txBody>
      </p:sp>
    </p:spTree>
    <p:extLst>
      <p:ext uri="{BB962C8B-B14F-4D97-AF65-F5344CB8AC3E}">
        <p14:creationId xmlns:p14="http://schemas.microsoft.com/office/powerpoint/2010/main" val="320926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541072-F123-465B-BA7D-C24E34C001CB}"/>
              </a:ext>
            </a:extLst>
          </p:cNvPr>
          <p:cNvSpPr txBox="1"/>
          <p:nvPr/>
        </p:nvSpPr>
        <p:spPr>
          <a:xfrm>
            <a:off x="650448" y="1846848"/>
            <a:ext cx="847469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Compares 4 different weather forecast models</a:t>
            </a:r>
          </a:p>
          <a:p>
            <a:pPr marL="285750" indent="-285750">
              <a:buFont typeface="Arial" panose="020B0604020202020204" pitchFamily="34" charset="0"/>
              <a:buChar char="•"/>
            </a:pPr>
            <a:r>
              <a:rPr lang="en-US" dirty="0">
                <a:sym typeface="Wingdings" panose="05000000000000000000" pitchFamily="2" charset="2"/>
              </a:rPr>
              <a:t>50 km resolution with better one available for specific areas</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Provides best routing based on weather forecast and boat characteristics</a:t>
            </a:r>
          </a:p>
          <a:p>
            <a:pPr marL="285750" indent="-285750">
              <a:buFont typeface="Arial" panose="020B0604020202020204" pitchFamily="34" charset="0"/>
              <a:buChar char="•"/>
            </a:pPr>
            <a:r>
              <a:rPr lang="en-US" dirty="0">
                <a:sym typeface="Wingdings" panose="05000000000000000000" pitchFamily="2" charset="2"/>
              </a:rPr>
              <a:t>Offline option</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947F8692-BE88-4798-A2F2-14F75C51AF82}"/>
              </a:ext>
            </a:extLst>
          </p:cNvPr>
          <p:cNvSpPr txBox="1"/>
          <p:nvPr/>
        </p:nvSpPr>
        <p:spPr>
          <a:xfrm>
            <a:off x="3539764" y="424206"/>
            <a:ext cx="2090509" cy="461665"/>
          </a:xfrm>
          <a:prstGeom prst="rect">
            <a:avLst/>
          </a:prstGeom>
          <a:noFill/>
        </p:spPr>
        <p:txBody>
          <a:bodyPr wrap="none" rtlCol="0">
            <a:spAutoFit/>
          </a:bodyPr>
          <a:lstStyle/>
          <a:p>
            <a:r>
              <a:rPr lang="en-US" sz="2400" b="1" dirty="0"/>
              <a:t>PREDICT WIND</a:t>
            </a:r>
          </a:p>
        </p:txBody>
      </p:sp>
    </p:spTree>
    <p:extLst>
      <p:ext uri="{BB962C8B-B14F-4D97-AF65-F5344CB8AC3E}">
        <p14:creationId xmlns:p14="http://schemas.microsoft.com/office/powerpoint/2010/main" val="56362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08A8-5D18-4B13-AE0B-7FA24303AF23}"/>
              </a:ext>
            </a:extLst>
          </p:cNvPr>
          <p:cNvSpPr>
            <a:spLocks noGrp="1"/>
          </p:cNvSpPr>
          <p:nvPr>
            <p:ph type="title"/>
          </p:nvPr>
        </p:nvSpPr>
        <p:spPr>
          <a:xfrm>
            <a:off x="838200" y="365126"/>
            <a:ext cx="10515600" cy="1105456"/>
          </a:xfrm>
        </p:spPr>
        <p:txBody>
          <a:bodyPr>
            <a:normAutofit/>
          </a:bodyPr>
          <a:lstStyle/>
          <a:p>
            <a:r>
              <a:rPr lang="en-US" sz="2400" b="1" dirty="0"/>
              <a:t>Weather routing packages</a:t>
            </a:r>
          </a:p>
        </p:txBody>
      </p:sp>
      <p:sp>
        <p:nvSpPr>
          <p:cNvPr id="3" name="Content Placeholder 2">
            <a:extLst>
              <a:ext uri="{FF2B5EF4-FFF2-40B4-BE49-F238E27FC236}">
                <a16:creationId xmlns:a16="http://schemas.microsoft.com/office/drawing/2014/main" id="{D104E506-FCE2-45A9-B235-24C2E7193BBC}"/>
              </a:ext>
            </a:extLst>
          </p:cNvPr>
          <p:cNvSpPr>
            <a:spLocks noGrp="1"/>
          </p:cNvSpPr>
          <p:nvPr>
            <p:ph idx="1"/>
          </p:nvPr>
        </p:nvSpPr>
        <p:spPr>
          <a:xfrm>
            <a:off x="838200" y="1618236"/>
            <a:ext cx="10515600" cy="4351338"/>
          </a:xfrm>
        </p:spPr>
        <p:txBody>
          <a:bodyPr>
            <a:normAutofit fontScale="62500" lnSpcReduction="20000"/>
          </a:bodyPr>
          <a:lstStyle/>
          <a:p>
            <a:r>
              <a:rPr lang="en-US" b="1" dirty="0"/>
              <a:t>5 weather </a:t>
            </a:r>
            <a:r>
              <a:rPr lang="en-US" b="1" dirty="0" err="1"/>
              <a:t>routeing</a:t>
            </a:r>
            <a:r>
              <a:rPr lang="en-US" b="1" dirty="0"/>
              <a:t> packages tested</a:t>
            </a:r>
            <a:endParaRPr lang="en-US" dirty="0"/>
          </a:p>
          <a:p>
            <a:r>
              <a:rPr lang="en-US" b="1" dirty="0" err="1">
                <a:hlinkClick r:id="rId2"/>
              </a:rPr>
              <a:t>PredictWind</a:t>
            </a:r>
            <a:endParaRPr lang="en-US" dirty="0"/>
          </a:p>
          <a:p>
            <a:r>
              <a:rPr lang="en-US" dirty="0"/>
              <a:t>Professional subscription available online or via a </a:t>
            </a:r>
            <a:r>
              <a:rPr lang="en-US" dirty="0" err="1"/>
              <a:t>PredictWind</a:t>
            </a:r>
            <a:r>
              <a:rPr lang="en-US" dirty="0"/>
              <a:t> Offshore app for mobile platforms. The subscription price is from $399 per year for the standard version.</a:t>
            </a:r>
          </a:p>
          <a:p>
            <a:r>
              <a:rPr lang="en-US" b="1" dirty="0" err="1">
                <a:hlinkClick r:id="rId3"/>
              </a:rPr>
              <a:t>SailGrib</a:t>
            </a:r>
            <a:r>
              <a:rPr lang="en-US" b="1" dirty="0">
                <a:hlinkClick r:id="rId3"/>
              </a:rPr>
              <a:t> WR</a:t>
            </a:r>
            <a:endParaRPr lang="en-US" dirty="0"/>
          </a:p>
          <a:p>
            <a:r>
              <a:rPr lang="en-US" dirty="0"/>
              <a:t>An Android-based app that currently costs just £35 for an indefinite </a:t>
            </a:r>
            <a:r>
              <a:rPr lang="en-US" dirty="0" err="1"/>
              <a:t>licence</a:t>
            </a:r>
            <a:r>
              <a:rPr lang="en-US" dirty="0"/>
              <a:t>.</a:t>
            </a:r>
          </a:p>
          <a:p>
            <a:r>
              <a:rPr lang="en-US" b="1" dirty="0">
                <a:hlinkClick r:id="rId4"/>
              </a:rPr>
              <a:t>Expedition</a:t>
            </a:r>
            <a:endParaRPr lang="en-US" dirty="0"/>
          </a:p>
          <a:p>
            <a:r>
              <a:rPr lang="en-US" dirty="0"/>
              <a:t>Software package costing US$1,295 (£901). Its Tidal Atlas for North Western Europe is an extra £175.</a:t>
            </a:r>
          </a:p>
          <a:p>
            <a:r>
              <a:rPr lang="en-US" b="1" dirty="0">
                <a:hlinkClick r:id="rId5"/>
              </a:rPr>
              <a:t>Squid</a:t>
            </a:r>
            <a:endParaRPr lang="en-US" dirty="0"/>
          </a:p>
          <a:p>
            <a:r>
              <a:rPr lang="en-US" dirty="0"/>
              <a:t>Free software package that can be downloaded to a Windows PC or the Squid mobile app for tablets/phones. I tested the racing CEP 0.125 subscription. Hi Res packages cost €69 per year for the Mediterranean Sea or €299 for the world.</a:t>
            </a:r>
          </a:p>
          <a:p>
            <a:r>
              <a:rPr lang="en-US" b="1" dirty="0" err="1">
                <a:hlinkClick r:id="rId6"/>
              </a:rPr>
              <a:t>MaxSea</a:t>
            </a:r>
            <a:r>
              <a:rPr lang="en-US" b="1" dirty="0">
                <a:hlinkClick r:id="rId6"/>
              </a:rPr>
              <a:t> Time Zero v2.0</a:t>
            </a:r>
            <a:endParaRPr lang="en-US" dirty="0"/>
          </a:p>
          <a:p>
            <a:r>
              <a:rPr lang="en-US" dirty="0"/>
              <a:t>I tested the TZ Navigator pack with advanced </a:t>
            </a:r>
            <a:r>
              <a:rPr lang="en-US" dirty="0" err="1"/>
              <a:t>routeing</a:t>
            </a:r>
            <a:r>
              <a:rPr lang="en-US" dirty="0"/>
              <a:t> and current charts for the UK and Ireland, which costs £859.</a:t>
            </a:r>
          </a:p>
          <a:p>
            <a:endParaRPr lang="en-US" dirty="0"/>
          </a:p>
        </p:txBody>
      </p:sp>
    </p:spTree>
    <p:extLst>
      <p:ext uri="{BB962C8B-B14F-4D97-AF65-F5344CB8AC3E}">
        <p14:creationId xmlns:p14="http://schemas.microsoft.com/office/powerpoint/2010/main" val="101420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08A8-5D18-4B13-AE0B-7FA24303AF23}"/>
              </a:ext>
            </a:extLst>
          </p:cNvPr>
          <p:cNvSpPr>
            <a:spLocks noGrp="1"/>
          </p:cNvSpPr>
          <p:nvPr>
            <p:ph type="title"/>
          </p:nvPr>
        </p:nvSpPr>
        <p:spPr>
          <a:xfrm>
            <a:off x="838200" y="365126"/>
            <a:ext cx="10515600" cy="1105456"/>
          </a:xfrm>
        </p:spPr>
        <p:txBody>
          <a:bodyPr>
            <a:normAutofit/>
          </a:bodyPr>
          <a:lstStyle/>
          <a:p>
            <a:r>
              <a:rPr lang="en-US" sz="2400" b="1" dirty="0"/>
              <a:t>WHAT WE OFFER</a:t>
            </a:r>
          </a:p>
        </p:txBody>
      </p:sp>
      <p:graphicFrame>
        <p:nvGraphicFramePr>
          <p:cNvPr id="6" name="Content Placeholder 5">
            <a:extLst>
              <a:ext uri="{FF2B5EF4-FFF2-40B4-BE49-F238E27FC236}">
                <a16:creationId xmlns:a16="http://schemas.microsoft.com/office/drawing/2014/main" id="{76F8E3F2-F294-43F0-8F9C-365E34E20C64}"/>
              </a:ext>
            </a:extLst>
          </p:cNvPr>
          <p:cNvGraphicFramePr>
            <a:graphicFrameLocks noGrp="1"/>
          </p:cNvGraphicFramePr>
          <p:nvPr>
            <p:ph idx="1"/>
            <p:extLst>
              <p:ext uri="{D42A27DB-BD31-4B8C-83A1-F6EECF244321}">
                <p14:modId xmlns:p14="http://schemas.microsoft.com/office/powerpoint/2010/main" val="2533218072"/>
              </p:ext>
            </p:extLst>
          </p:nvPr>
        </p:nvGraphicFramePr>
        <p:xfrm>
          <a:off x="432845" y="936707"/>
          <a:ext cx="10238295" cy="3786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AE9C9954-248F-4357-83F4-D3D42B1935A5}"/>
              </a:ext>
            </a:extLst>
          </p:cNvPr>
          <p:cNvGrpSpPr/>
          <p:nvPr/>
        </p:nvGrpSpPr>
        <p:grpSpPr>
          <a:xfrm>
            <a:off x="432845" y="4846080"/>
            <a:ext cx="3569204" cy="601910"/>
            <a:chOff x="184966" y="783834"/>
            <a:chExt cx="3569204" cy="601910"/>
          </a:xfrm>
        </p:grpSpPr>
        <p:sp>
          <p:nvSpPr>
            <p:cNvPr id="8" name="Rectangle: Top Corners Rounded 7">
              <a:extLst>
                <a:ext uri="{FF2B5EF4-FFF2-40B4-BE49-F238E27FC236}">
                  <a16:creationId xmlns:a16="http://schemas.microsoft.com/office/drawing/2014/main" id="{39B5421A-FFC0-4DDA-BD05-2034BD234271}"/>
                </a:ext>
              </a:extLst>
            </p:cNvPr>
            <p:cNvSpPr/>
            <p:nvPr/>
          </p:nvSpPr>
          <p:spPr>
            <a:xfrm>
              <a:off x="184966" y="783834"/>
              <a:ext cx="3569204" cy="601910"/>
            </a:xfrm>
            <a:prstGeom prst="round2SameRect">
              <a:avLst>
                <a:gd name="adj1" fmla="val 16670"/>
                <a:gd name="adj2" fmla="val 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Top Corners Rounded 4">
              <a:extLst>
                <a:ext uri="{FF2B5EF4-FFF2-40B4-BE49-F238E27FC236}">
                  <a16:creationId xmlns:a16="http://schemas.microsoft.com/office/drawing/2014/main" id="{04A634F6-4491-4B47-8AFB-F427AF412F6D}"/>
                </a:ext>
              </a:extLst>
            </p:cNvPr>
            <p:cNvSpPr txBox="1"/>
            <p:nvPr/>
          </p:nvSpPr>
          <p:spPr>
            <a:xfrm>
              <a:off x="214354" y="813222"/>
              <a:ext cx="3510428" cy="5725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Target market - Pricing</a:t>
              </a:r>
            </a:p>
          </p:txBody>
        </p:sp>
      </p:grpSp>
      <p:sp>
        <p:nvSpPr>
          <p:cNvPr id="10" name="TextBox 9">
            <a:extLst>
              <a:ext uri="{FF2B5EF4-FFF2-40B4-BE49-F238E27FC236}">
                <a16:creationId xmlns:a16="http://schemas.microsoft.com/office/drawing/2014/main" id="{10BD5FF2-AF1A-4234-9DEB-85BBCC339437}"/>
              </a:ext>
            </a:extLst>
          </p:cNvPr>
          <p:cNvSpPr txBox="1"/>
          <p:nvPr/>
        </p:nvSpPr>
        <p:spPr>
          <a:xfrm>
            <a:off x="432845" y="5717620"/>
            <a:ext cx="7020896" cy="646331"/>
          </a:xfrm>
          <a:prstGeom prst="rect">
            <a:avLst/>
          </a:prstGeom>
          <a:noFill/>
        </p:spPr>
        <p:txBody>
          <a:bodyPr wrap="none" rtlCol="0">
            <a:spAutoFit/>
          </a:bodyPr>
          <a:lstStyle/>
          <a:p>
            <a:r>
              <a:rPr lang="en-US" dirty="0"/>
              <a:t>Purpose of the app? Targeted customers/region? </a:t>
            </a:r>
            <a:r>
              <a:rPr lang="en-US" b="1" dirty="0"/>
              <a:t>Yachts/Mediterranean?</a:t>
            </a:r>
          </a:p>
          <a:p>
            <a:r>
              <a:rPr lang="en-US" dirty="0"/>
              <a:t>Cost of the app? Maybe cost/benefit analysis?</a:t>
            </a:r>
          </a:p>
        </p:txBody>
      </p:sp>
    </p:spTree>
    <p:extLst>
      <p:ext uri="{BB962C8B-B14F-4D97-AF65-F5344CB8AC3E}">
        <p14:creationId xmlns:p14="http://schemas.microsoft.com/office/powerpoint/2010/main" val="125418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1113-5D87-4D51-97D5-4C5D0F6BBEFD}"/>
              </a:ext>
            </a:extLst>
          </p:cNvPr>
          <p:cNvSpPr>
            <a:spLocks noGrp="1"/>
          </p:cNvSpPr>
          <p:nvPr>
            <p:ph type="title"/>
          </p:nvPr>
        </p:nvSpPr>
        <p:spPr/>
        <p:txBody>
          <a:bodyPr>
            <a:normAutofit/>
          </a:bodyPr>
          <a:lstStyle/>
          <a:p>
            <a:r>
              <a:rPr lang="en-US" sz="2400" b="1" dirty="0"/>
              <a:t>Pricing strategies</a:t>
            </a:r>
          </a:p>
        </p:txBody>
      </p:sp>
      <p:sp>
        <p:nvSpPr>
          <p:cNvPr id="3" name="Content Placeholder 2">
            <a:extLst>
              <a:ext uri="{FF2B5EF4-FFF2-40B4-BE49-F238E27FC236}">
                <a16:creationId xmlns:a16="http://schemas.microsoft.com/office/drawing/2014/main" id="{86912322-7EBA-43A0-8490-9F021509879A}"/>
              </a:ext>
            </a:extLst>
          </p:cNvPr>
          <p:cNvSpPr>
            <a:spLocks noGrp="1"/>
          </p:cNvSpPr>
          <p:nvPr>
            <p:ph idx="1"/>
          </p:nvPr>
        </p:nvSpPr>
        <p:spPr>
          <a:xfrm>
            <a:off x="838200" y="1511578"/>
            <a:ext cx="10515600" cy="5058904"/>
          </a:xfrm>
        </p:spPr>
        <p:txBody>
          <a:bodyPr>
            <a:normAutofit fontScale="92500" lnSpcReduction="10000"/>
          </a:bodyPr>
          <a:lstStyle/>
          <a:p>
            <a:pPr algn="just">
              <a:buFont typeface="Wingdings" panose="05000000000000000000" pitchFamily="2" charset="2"/>
              <a:buChar char="Ø"/>
            </a:pPr>
            <a:r>
              <a:rPr lang="en-US" sz="2000" dirty="0">
                <a:solidFill>
                  <a:srgbClr val="FFC000"/>
                </a:solidFill>
              </a:rPr>
              <a:t>Free</a:t>
            </a:r>
            <a:r>
              <a:rPr lang="en-US" sz="2000" dirty="0"/>
              <a:t>: The free apps are completely free to download in the app store, where their main source of income comes from advertisements. However, free apps are created by companies that are creating a product or service extension of what they offer. Free apps are meant to serve as a tool for customer retention, communication, customer service and other related things.</a:t>
            </a:r>
          </a:p>
          <a:p>
            <a:pPr algn="just">
              <a:buFont typeface="Wingdings" panose="05000000000000000000" pitchFamily="2" charset="2"/>
              <a:buChar char="Ø"/>
            </a:pPr>
            <a:r>
              <a:rPr lang="en-US" sz="2000" dirty="0">
                <a:solidFill>
                  <a:srgbClr val="00B050"/>
                </a:solidFill>
              </a:rPr>
              <a:t>Freemium</a:t>
            </a:r>
            <a:r>
              <a:rPr lang="en-US" sz="2000" dirty="0"/>
              <a:t>: These apps are free to download, but will have limited functionality and features. Companies started creating apps with in-app purchases, allowing developers to charge for extra features. Customers can pay more money within the app to open the features or speedup the game play, which eventually increases the value of the app.</a:t>
            </a:r>
          </a:p>
          <a:p>
            <a:pPr algn="just">
              <a:buFont typeface="Wingdings" panose="05000000000000000000" pitchFamily="2" charset="2"/>
              <a:buChar char="Ø"/>
            </a:pPr>
            <a:r>
              <a:rPr lang="en-US" sz="2000" dirty="0">
                <a:solidFill>
                  <a:srgbClr val="C00000"/>
                </a:solidFill>
              </a:rPr>
              <a:t>Paid</a:t>
            </a:r>
            <a:r>
              <a:rPr lang="en-US" sz="2000" dirty="0"/>
              <a:t>: As the name says – the users are asked to pay once for the app to download and use it. However, these apps have decreased popularity over years, due to the increasing number of free and freemium apps. Purchasing the app for one time is one of the common pricing strategies. However, according to the experts of reputed mobile app development companies —- it is the least effective approach. Paid is still a powerful pricing strategy for certain apps.</a:t>
            </a:r>
          </a:p>
          <a:p>
            <a:pPr algn="just">
              <a:buFont typeface="Wingdings" panose="05000000000000000000" pitchFamily="2" charset="2"/>
              <a:buChar char="Ø"/>
            </a:pPr>
            <a:r>
              <a:rPr lang="en-US" sz="2000" dirty="0" err="1">
                <a:solidFill>
                  <a:srgbClr val="FFC000"/>
                </a:solidFill>
              </a:rPr>
              <a:t>Paidmium</a:t>
            </a:r>
            <a:r>
              <a:rPr lang="en-US" sz="2000" dirty="0"/>
              <a:t>: These apps are mixture of paid and freemium models, where users are asked to pay for the app, but have option to unlock additional features by paying more. </a:t>
            </a:r>
            <a:r>
              <a:rPr lang="en-US" sz="2000" dirty="0" err="1"/>
              <a:t>Paidmium</a:t>
            </a:r>
            <a:r>
              <a:rPr lang="en-US" sz="2000" dirty="0"/>
              <a:t> is not yet a powerful pricing strategy, but it has the potential to unlock new revenue streams. </a:t>
            </a:r>
            <a:r>
              <a:rPr lang="en-US" sz="2000" dirty="0" err="1"/>
              <a:t>Paidmium</a:t>
            </a:r>
            <a:r>
              <a:rPr lang="en-US" sz="2000" dirty="0"/>
              <a:t> may work well for music apps, social networking and navigation apps. Though this pricing strategy forces you to provide reasons for the users to make purchase, it can help you generate ongoing revenue.</a:t>
            </a:r>
          </a:p>
        </p:txBody>
      </p:sp>
    </p:spTree>
    <p:extLst>
      <p:ext uri="{BB962C8B-B14F-4D97-AF65-F5344CB8AC3E}">
        <p14:creationId xmlns:p14="http://schemas.microsoft.com/office/powerpoint/2010/main" val="686786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906</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Weather routing packages</vt:lpstr>
      <vt:lpstr>WHAT WE OFFER</vt:lpstr>
      <vt:lpstr>Pricing strategies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Dionysia-Christina Rigatou</dc:creator>
  <cp:lastModifiedBy>Dionysia-Christina Rigatou</cp:lastModifiedBy>
  <cp:revision>48</cp:revision>
  <dcterms:created xsi:type="dcterms:W3CDTF">2020-05-26T17:16:53Z</dcterms:created>
  <dcterms:modified xsi:type="dcterms:W3CDTF">2020-05-27T17:27:27Z</dcterms:modified>
</cp:coreProperties>
</file>