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Abul Hayat" initials="MAH" lastIdx="1" clrIdx="0">
    <p:extLst>
      <p:ext uri="{19B8F6BF-5375-455C-9EA6-DF929625EA0E}">
        <p15:presenceInfo xmlns:p15="http://schemas.microsoft.com/office/powerpoint/2012/main" userId="Md Abul Ha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28" y="72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hayat/SCV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Numerical Methods for Ordinary Differential Equations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Curious Case of Cauchy Problem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M. A. Hayat</a:t>
            </a:r>
          </a:p>
          <a:p>
            <a:r>
              <a:rPr lang="en-US" dirty="0"/>
              <a:t>Graduate Assistant</a:t>
            </a:r>
          </a:p>
          <a:p>
            <a:r>
              <a:rPr lang="en-US" dirty="0"/>
              <a:t>Electrical Engineering</a:t>
            </a:r>
          </a:p>
          <a:p>
            <a:r>
              <a:rPr lang="en-US" dirty="0"/>
              <a:t>University of Arkansas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502-3D89-434B-9F7D-D76A7FA9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Cauchy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6E3E-CAEF-4DA2-9A0E-443E7B678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Observations</a:t>
                </a:r>
              </a:p>
              <a:p>
                <a:pPr lvl="1"/>
                <a:r>
                  <a:rPr lang="en-US" sz="1600" dirty="0"/>
                  <a:t>ODE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is dependent variable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Nonlinear DE </a:t>
                </a:r>
              </a:p>
              <a:p>
                <a:pPr lvl="1"/>
                <a:r>
                  <a:rPr lang="en-US" sz="1600" dirty="0"/>
                  <a:t>Initial value problem</a:t>
                </a:r>
              </a:p>
              <a:p>
                <a:pPr lvl="1"/>
                <a:r>
                  <a:rPr lang="en-US" sz="1600" dirty="0"/>
                  <a:t>To numerically solve the equation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in closed form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6E3E-CAEF-4DA2-9A0E-443E7B678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2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2EC5-DE82-41D2-8ECA-619C57C5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C1AB-2101-4444-B822-4C47C24D5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Euler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4D60BB-4E3D-4458-B635-DDC6A0E2A0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40069" y="1631156"/>
                <a:ext cx="7735150" cy="15283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estimate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using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4D60BB-4E3D-4458-B635-DDC6A0E2A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40069" y="1631156"/>
                <a:ext cx="7735150" cy="1528373"/>
              </a:xfrm>
              <a:blipFill>
                <a:blip r:embed="rId2"/>
                <a:stretch>
                  <a:fillRect l="-47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05BAFC-5E55-4135-A4C0-5BA1D9177C43}"/>
              </a:ext>
            </a:extLst>
          </p:cNvPr>
          <p:cNvSpPr txBox="1">
            <a:spLocks/>
          </p:cNvSpPr>
          <p:nvPr/>
        </p:nvSpPr>
        <p:spPr>
          <a:xfrm>
            <a:off x="1140068" y="2679707"/>
            <a:ext cx="380928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Backward Euler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960EF107-B550-48E5-A82F-88DAD4147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066" y="3159530"/>
                <a:ext cx="7735150" cy="385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Similarly,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960EF107-B550-48E5-A82F-88DAD414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66" y="3159530"/>
                <a:ext cx="7735150" cy="385541"/>
              </a:xfrm>
              <a:prstGeom prst="rect">
                <a:avLst/>
              </a:prstGeom>
              <a:blipFill>
                <a:blip r:embed="rId3"/>
                <a:stretch>
                  <a:fillRect l="-473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041C962-0F76-480D-92F8-A7FF4E462716}"/>
              </a:ext>
            </a:extLst>
          </p:cNvPr>
          <p:cNvSpPr txBox="1">
            <a:spLocks/>
          </p:cNvSpPr>
          <p:nvPr/>
        </p:nvSpPr>
        <p:spPr>
          <a:xfrm>
            <a:off x="1140072" y="3598446"/>
            <a:ext cx="380928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000000"/>
                </a:solidFill>
                <a:effectLst/>
                <a:latin typeface="CMSSBX10"/>
              </a:rPr>
              <a:t>Crank-Nicolson </a:t>
            </a:r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7153CD4D-BA54-45A6-8701-510F1920D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070" y="4078269"/>
                <a:ext cx="7735150" cy="73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Similarly,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7153CD4D-BA54-45A6-8701-510F1920D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70" y="4078269"/>
                <a:ext cx="7735150" cy="738280"/>
              </a:xfrm>
              <a:prstGeom prst="rect">
                <a:avLst/>
              </a:prstGeom>
              <a:blipFill>
                <a:blip r:embed="rId4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8D7C-05F1-4914-A48A-3FFE89F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2283-9E42-4AA1-8197-37FE7063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923701"/>
            <a:ext cx="7971451" cy="3670922"/>
          </a:xfrm>
        </p:spPr>
        <p:txBody>
          <a:bodyPr/>
          <a:lstStyle/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t,ufe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 feuler(f,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Nh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ufe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)+h*f(t(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  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61ACA0AE-E64B-436C-BB75-5EB71049D848}"/>
                  </a:ext>
                </a:extLst>
              </p:cNvPr>
              <p:cNvSpPr/>
              <p:nvPr/>
            </p:nvSpPr>
            <p:spPr>
              <a:xfrm>
                <a:off x="2679403" y="3825065"/>
                <a:ext cx="4901611" cy="544916"/>
              </a:xfrm>
              <a:prstGeom prst="wedgeEllipseCallout">
                <a:avLst>
                  <a:gd name="adj1" fmla="val -42237"/>
                  <a:gd name="adj2" fmla="val -97413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61ACA0AE-E64B-436C-BB75-5EB71049D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03" y="3825065"/>
                <a:ext cx="4901611" cy="544916"/>
              </a:xfrm>
              <a:prstGeom prst="wedgeEllipseCallout">
                <a:avLst>
                  <a:gd name="adj1" fmla="val -42237"/>
                  <a:gd name="adj2" fmla="val -9741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7A61-6256-452E-83F5-1F396F9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F944-A8F7-4B1D-8B14-38CE7F3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923701"/>
            <a:ext cx="7971451" cy="3670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beuler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Nh)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ube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=@(x)ube(i)+h*f(t(i+1),x)-x;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new_f,ube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E22FAB01-4BE8-44C9-A9C6-E61F6E592FBF}"/>
                  </a:ext>
                </a:extLst>
              </p:cNvPr>
              <p:cNvSpPr/>
              <p:nvPr/>
            </p:nvSpPr>
            <p:spPr>
              <a:xfrm>
                <a:off x="2977116" y="2360428"/>
                <a:ext cx="6166884" cy="612648"/>
              </a:xfrm>
              <a:prstGeom prst="wedgeEllipseCallout">
                <a:avLst>
                  <a:gd name="adj1" fmla="val -28044"/>
                  <a:gd name="adj2" fmla="val 95475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E22FAB01-4BE8-44C9-A9C6-E61F6E59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16" y="2360428"/>
                <a:ext cx="6166884" cy="612648"/>
              </a:xfrm>
              <a:prstGeom prst="wedgeEllipseCallout">
                <a:avLst>
                  <a:gd name="adj1" fmla="val -28044"/>
                  <a:gd name="adj2" fmla="val 9547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AAF-DA7C-4666-B46F-BE4F597A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0886-59BE-4F35-9E73-C84F051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3701"/>
            <a:ext cx="8229600" cy="3670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cranknic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Nh) 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ucn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new_f=@(x) ucn(i)+0.5*h*(f(t(i),ucn(i))+f(t(i+1),x))-x;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new_f,ucn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1E971EAC-E240-497A-8354-45CF22608D6C}"/>
                  </a:ext>
                </a:extLst>
              </p:cNvPr>
              <p:cNvSpPr/>
              <p:nvPr/>
            </p:nvSpPr>
            <p:spPr>
              <a:xfrm>
                <a:off x="175437" y="4255060"/>
                <a:ext cx="8793125" cy="679126"/>
              </a:xfrm>
              <a:prstGeom prst="wedgeEllipseCallout">
                <a:avLst>
                  <a:gd name="adj1" fmla="val 15685"/>
                  <a:gd name="adj2" fmla="val -164515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1E971EAC-E240-497A-8354-45CF2260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" y="4255060"/>
                <a:ext cx="8793125" cy="679126"/>
              </a:xfrm>
              <a:prstGeom prst="wedgeEllipseCallout">
                <a:avLst>
                  <a:gd name="adj1" fmla="val 15685"/>
                  <a:gd name="adj2" fmla="val -16451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F16-E81D-46AF-A70B-EFE67C5D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4BBA9C-E7B3-4416-B41A-5A1AFED9A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033" y="923701"/>
                <a:ext cx="7857459" cy="366956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Three solutions match with the given closed form exact solution</a:t>
                </a:r>
              </a:p>
              <a:p>
                <a:r>
                  <a:rPr lang="en-US" sz="1800" dirty="0"/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4BBA9C-E7B3-4416-B41A-5A1AFED9A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33" y="923701"/>
                <a:ext cx="7857459" cy="3669564"/>
              </a:xfrm>
              <a:blipFill>
                <a:blip r:embed="rId2"/>
                <a:stretch>
                  <a:fillRect l="-543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BFF8B7B-FF3F-42EF-A853-F04C8B9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37" y="1473936"/>
            <a:ext cx="4802372" cy="36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EB62-539C-4D3B-ADA5-63A86946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78B33-F19C-4BAD-B198-47FA650F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82" y="964210"/>
            <a:ext cx="3932452" cy="294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CA5F3-AA14-42B5-84F8-3E1FE8F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9" y="964210"/>
            <a:ext cx="3932452" cy="2949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29B3A-F0E0-47DC-B537-49D984BCE105}"/>
              </a:ext>
            </a:extLst>
          </p:cNvPr>
          <p:cNvSpPr txBox="1"/>
          <p:nvPr/>
        </p:nvSpPr>
        <p:spPr>
          <a:xfrm>
            <a:off x="3108298" y="4129900"/>
            <a:ext cx="352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 can find the codes here:</a:t>
            </a:r>
          </a:p>
          <a:p>
            <a:pPr algn="ctr"/>
            <a:r>
              <a:rPr lang="en-US" dirty="0">
                <a:hlinkClick r:id="rId4"/>
              </a:rPr>
              <a:t>https://github.com/mahayat/SCVW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5BA-7531-4895-968F-6A1E0E3BD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3C08-DD16-422D-8C1E-6F3E3C77D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  <a:p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6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290</TotalTime>
  <Words>577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CMSSBX10</vt:lpstr>
      <vt:lpstr>Courier New</vt:lpstr>
      <vt:lpstr>Office Theme</vt:lpstr>
      <vt:lpstr>Numerical Methods for Ordinary Differential Equations The Curious Case of Cauchy Problem</vt:lpstr>
      <vt:lpstr>Cauchy Problem</vt:lpstr>
      <vt:lpstr>Numerical Methods</vt:lpstr>
      <vt:lpstr>MATLAB Coding</vt:lpstr>
      <vt:lpstr>MATLAB Coding</vt:lpstr>
      <vt:lpstr>MATLAB Coding</vt:lpstr>
      <vt:lpstr>Solution </vt:lpstr>
      <vt:lpstr>Solution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Md Abul Hayat</cp:lastModifiedBy>
  <cp:revision>73</cp:revision>
  <dcterms:created xsi:type="dcterms:W3CDTF">2010-04-12T23:12:02Z</dcterms:created>
  <dcterms:modified xsi:type="dcterms:W3CDTF">2020-09-12T06:39:25Z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