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243"/>
  </p:normalViewPr>
  <p:slideViewPr>
    <p:cSldViewPr snapToGrid="0">
      <p:cViewPr varScale="1">
        <p:scale>
          <a:sx n="74" d="100"/>
          <a:sy n="74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1476-5BC0-473A-AC36-50727C896A6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0208-1D80-4C07-8D8E-4CFB7B9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contrib/Paradis-rdebuts_en.pdf" TargetMode="External"/><Relationship Id="rId4" Type="http://schemas.openxmlformats.org/officeDocument/2006/relationships/hyperlink" Target="http://www.r-tutor.com/" TargetMode="External"/><Relationship Id="rId5" Type="http://schemas.openxmlformats.org/officeDocument/2006/relationships/hyperlink" Target="http://www.introductoryr.co.uk/R_Resources_for_Beginner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manuals/r-release/R-intr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2861"/>
          </a:xfrm>
        </p:spPr>
        <p:txBody>
          <a:bodyPr/>
          <a:lstStyle/>
          <a:p>
            <a:r>
              <a:rPr lang="en-US" b="1" dirty="0" smtClean="0"/>
              <a:t>R Tutorial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771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Qingyang Zhang</a:t>
            </a:r>
          </a:p>
          <a:p>
            <a:r>
              <a:rPr lang="en-US" dirty="0" smtClean="0"/>
              <a:t>Department of Mathematical Sciences</a:t>
            </a:r>
          </a:p>
          <a:p>
            <a:r>
              <a:rPr lang="en-US" dirty="0" smtClean="0"/>
              <a:t>University of Arkansas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71" y="5449124"/>
            <a:ext cx="3358157" cy="8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and use R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Packages -&gt; </a:t>
            </a:r>
          </a:p>
          <a:p>
            <a:pPr marL="0" indent="0">
              <a:buNone/>
            </a:pPr>
            <a:r>
              <a:rPr lang="en-US" dirty="0" smtClean="0"/>
              <a:t>Install Packages -&gt; </a:t>
            </a:r>
          </a:p>
          <a:p>
            <a:pPr marL="0" indent="0">
              <a:buNone/>
            </a:pPr>
            <a:r>
              <a:rPr lang="en-US" dirty="0" smtClean="0"/>
              <a:t>CRAN mirror (e.g. USA (CA1)) -&gt; </a:t>
            </a:r>
          </a:p>
          <a:p>
            <a:pPr marL="0" indent="0">
              <a:buNone/>
            </a:pPr>
            <a:r>
              <a:rPr lang="en-US" dirty="0" smtClean="0"/>
              <a:t>Package (e.g. MASS) -&gt;</a:t>
            </a:r>
          </a:p>
          <a:p>
            <a:pPr marL="0" indent="0">
              <a:buNone/>
            </a:pPr>
            <a:r>
              <a:rPr lang="en-US" dirty="0" smtClean="0"/>
              <a:t>Done!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library(MASS)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elp(</a:t>
            </a:r>
            <a:r>
              <a:rPr lang="en-US" dirty="0" err="1" smtClean="0"/>
              <a:t>predict.lda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9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 external data into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096"/>
            <a:ext cx="10515600" cy="46224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Set up the working directory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etwd</a:t>
            </a:r>
            <a:r>
              <a:rPr lang="en-US" dirty="0" smtClean="0"/>
              <a:t>("/</a:t>
            </a:r>
            <a:r>
              <a:rPr lang="en-US" dirty="0" smtClean="0"/>
              <a:t>users/</a:t>
            </a:r>
            <a:r>
              <a:rPr lang="en-US" dirty="0" err="1" smtClean="0"/>
              <a:t>qingyangzhang</a:t>
            </a:r>
            <a:r>
              <a:rPr lang="en-US" dirty="0" smtClean="0"/>
              <a:t>/desktop/Teaching_Spring2021")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Read data</a:t>
            </a:r>
          </a:p>
          <a:p>
            <a:pPr marL="0" indent="0">
              <a:buNone/>
            </a:pPr>
            <a:r>
              <a:rPr lang="en-US" dirty="0" err="1" smtClean="0"/>
              <a:t>mydata</a:t>
            </a:r>
            <a:r>
              <a:rPr lang="en-US" dirty="0" smtClean="0"/>
              <a:t>=</a:t>
            </a:r>
            <a:r>
              <a:rPr lang="en-US" dirty="0" err="1" smtClean="0"/>
              <a:t>read.table</a:t>
            </a:r>
            <a:r>
              <a:rPr lang="en-US" dirty="0" smtClean="0"/>
              <a:t>("</a:t>
            </a:r>
            <a:r>
              <a:rPr lang="en-US" dirty="0" err="1" smtClean="0"/>
              <a:t>dataset_ED.txt</a:t>
            </a:r>
            <a:r>
              <a:rPr lang="en-US" dirty="0" smtClean="0"/>
              <a:t>", header=T)</a:t>
            </a:r>
          </a:p>
          <a:p>
            <a:pPr marL="0" indent="0">
              <a:buNone/>
            </a:pPr>
            <a:r>
              <a:rPr lang="en-US" dirty="0" smtClean="0"/>
              <a:t>3. Check dimension and format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im(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head(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resource (there are a lot!)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https://cran.r-project.org/doc/manuals/r-release/R-intro.pdf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https://cran.r-project.org/doc/contrib/Paradis-rdebuts_en.pdf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http://www.r-tutor.com/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http://www.introductoryr.co.uk/R_Resources_for_Beginners.html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R</a:t>
            </a:r>
            <a:r>
              <a:rPr lang="en-US" b="1" dirty="0" smtClean="0"/>
              <a:t> is a language and environment for statistical computing and graphics.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 smtClean="0"/>
              <a:t>Advantages: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Effective data handling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Outstanding graphical capabilities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Incorporating all of the standard statistical models and analyses.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Easy connection with C++, Fortran.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Cross-platform: Windows, Linux/Unix, Macintosh.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Free and open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in 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help(…)  or ?...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Google, Stack Exchange etc.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The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R as a calculator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12-10/5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sqrt</a:t>
            </a:r>
            <a:r>
              <a:rPr lang="en-US" dirty="0" smtClean="0"/>
              <a:t>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help(</a:t>
            </a:r>
            <a:r>
              <a:rPr lang="en-US" dirty="0" err="1" smtClean="0"/>
              <a:t>sqrt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1/</a:t>
            </a:r>
            <a:r>
              <a:rPr lang="en-US" dirty="0" err="1" smtClean="0"/>
              <a:t>sqrt</a:t>
            </a:r>
            <a:r>
              <a:rPr lang="en-US" dirty="0" smtClean="0"/>
              <a:t>(2*pi)*</a:t>
            </a:r>
            <a:r>
              <a:rPr lang="en-US" dirty="0" err="1" smtClean="0"/>
              <a:t>exp</a:t>
            </a:r>
            <a:r>
              <a:rPr lang="en-US" dirty="0" smtClean="0"/>
              <a:t>(-3^2/2)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dnorm</a:t>
            </a:r>
            <a:r>
              <a:rPr lang="en-US" dirty="0" smtClean="0"/>
              <a:t>(3, 0, 1)   # The density of standard normal distribution (with mean 0 and variance 1) at x=3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choose(8,2)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factorial(8)/(factorial(6)*factorial(2))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Vector and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4892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A=c(1:20)</a:t>
            </a:r>
          </a:p>
          <a:p>
            <a:pPr marL="0" indent="0">
              <a:buNone/>
            </a:pPr>
            <a:r>
              <a:rPr lang="en-US" sz="2600" dirty="0"/>
              <a:t>s</a:t>
            </a:r>
            <a:r>
              <a:rPr lang="en-US" sz="2600" dirty="0" smtClean="0"/>
              <a:t>um(A)</a:t>
            </a:r>
          </a:p>
          <a:p>
            <a:pPr marL="0" indent="0">
              <a:buNone/>
            </a:pPr>
            <a:r>
              <a:rPr lang="en-US" sz="2600" dirty="0" smtClean="0"/>
              <a:t>mean(A)</a:t>
            </a:r>
          </a:p>
          <a:p>
            <a:pPr marL="0" indent="0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(A)</a:t>
            </a:r>
          </a:p>
          <a:p>
            <a:pPr marL="0" indent="0">
              <a:buNone/>
            </a:pPr>
            <a:r>
              <a:rPr lang="en-US" sz="2600" dirty="0" err="1"/>
              <a:t>s</a:t>
            </a:r>
            <a:r>
              <a:rPr lang="en-US" sz="2600" dirty="0" err="1" smtClean="0"/>
              <a:t>d</a:t>
            </a:r>
            <a:r>
              <a:rPr lang="en-US" sz="2600" dirty="0" smtClean="0"/>
              <a:t>(A)</a:t>
            </a:r>
          </a:p>
          <a:p>
            <a:pPr marL="0" indent="0">
              <a:buNone/>
            </a:pPr>
            <a:r>
              <a:rPr lang="en-US" sz="2600" dirty="0"/>
              <a:t>s</a:t>
            </a:r>
            <a:r>
              <a:rPr lang="en-US" sz="2600" dirty="0" smtClean="0"/>
              <a:t>ummary(A)</a:t>
            </a:r>
          </a:p>
          <a:p>
            <a:pPr marL="0" indent="0">
              <a:buNone/>
            </a:pPr>
            <a:r>
              <a:rPr lang="en-US" sz="2600" dirty="0" smtClean="0"/>
              <a:t>B=matrix(</a:t>
            </a:r>
            <a:r>
              <a:rPr lang="en-US" sz="2600" dirty="0" err="1" smtClean="0"/>
              <a:t>rnorm</a:t>
            </a:r>
            <a:r>
              <a:rPr lang="en-US" sz="2600" dirty="0" smtClean="0"/>
              <a:t>(100),10,10)  # </a:t>
            </a:r>
            <a:r>
              <a:rPr lang="en-US" sz="2600" dirty="0" err="1" smtClean="0"/>
              <a:t>rnorm</a:t>
            </a:r>
            <a:r>
              <a:rPr lang="en-US" sz="2600" dirty="0" smtClean="0"/>
              <a:t>(100) are 100 random numbers from N(0,1)</a:t>
            </a:r>
          </a:p>
          <a:p>
            <a:pPr marL="0" indent="0">
              <a:buNone/>
            </a:pPr>
            <a:r>
              <a:rPr lang="en-US" sz="2600" dirty="0" err="1" smtClean="0"/>
              <a:t>colSums</a:t>
            </a:r>
            <a:r>
              <a:rPr lang="en-US" sz="2600" dirty="0" smtClean="0"/>
              <a:t>(B)</a:t>
            </a:r>
          </a:p>
          <a:p>
            <a:pPr marL="0" indent="0">
              <a:buNone/>
            </a:pPr>
            <a:r>
              <a:rPr lang="en-US" sz="2600" dirty="0" err="1" smtClean="0"/>
              <a:t>rowMeans</a:t>
            </a:r>
            <a:r>
              <a:rPr lang="en-US" sz="2600" dirty="0" smtClean="0"/>
              <a:t>(B)</a:t>
            </a:r>
          </a:p>
          <a:p>
            <a:pPr marL="0" indent="0">
              <a:buNone/>
            </a:pPr>
            <a:r>
              <a:rPr lang="en-US" sz="2600" dirty="0" err="1"/>
              <a:t>e</a:t>
            </a:r>
            <a:r>
              <a:rPr lang="en-US" sz="2600" dirty="0" err="1" smtClean="0"/>
              <a:t>igen</a:t>
            </a:r>
            <a:r>
              <a:rPr lang="en-US" sz="2600" dirty="0" smtClean="0"/>
              <a:t>(B)</a:t>
            </a:r>
          </a:p>
          <a:p>
            <a:pPr marL="0" indent="0">
              <a:buNone/>
            </a:pPr>
            <a:r>
              <a:rPr lang="en-US" sz="2600" dirty="0" err="1" smtClean="0"/>
              <a:t>sd</a:t>
            </a:r>
            <a:r>
              <a:rPr lang="en-US" sz="2600" dirty="0" smtClean="0"/>
              <a:t>(B[,2])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Covariance and 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624"/>
            <a:ext cx="10515600" cy="4613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rnorm</a:t>
            </a:r>
            <a:r>
              <a:rPr lang="en-US" dirty="0" smtClean="0"/>
              <a:t>(100,2,1)</a:t>
            </a:r>
          </a:p>
          <a:p>
            <a:pPr marL="0" indent="0">
              <a:buNone/>
            </a:pPr>
            <a:r>
              <a:rPr lang="en-US" dirty="0" smtClean="0"/>
              <a:t>Y=2*</a:t>
            </a:r>
            <a:r>
              <a:rPr lang="en-US" dirty="0" err="1" smtClean="0"/>
              <a:t>X+rnorm</a:t>
            </a:r>
            <a:r>
              <a:rPr lang="en-US" dirty="0" smtClean="0"/>
              <a:t>(100,0,1)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ov</a:t>
            </a:r>
            <a:r>
              <a:rPr lang="en-US" dirty="0" smtClean="0"/>
              <a:t>(X,Y)</a:t>
            </a:r>
          </a:p>
          <a:p>
            <a:pPr marL="0" indent="0">
              <a:buNone/>
            </a:pPr>
            <a:r>
              <a:rPr lang="en-US" dirty="0" err="1" smtClean="0"/>
              <a:t>cov</a:t>
            </a:r>
            <a:r>
              <a:rPr lang="en-US" dirty="0" smtClean="0"/>
              <a:t>(3*X,Y)</a:t>
            </a:r>
          </a:p>
          <a:p>
            <a:pPr marL="0" indent="0">
              <a:buNone/>
            </a:pPr>
            <a:r>
              <a:rPr lang="en-US" dirty="0" err="1" smtClean="0"/>
              <a:t>cov</a:t>
            </a:r>
            <a:r>
              <a:rPr lang="en-US" dirty="0" smtClean="0"/>
              <a:t>(X,Y+5)</a:t>
            </a:r>
          </a:p>
          <a:p>
            <a:pPr marL="0" indent="0">
              <a:buNone/>
            </a:pPr>
            <a:r>
              <a:rPr lang="en-US" dirty="0" err="1" smtClean="0"/>
              <a:t>cor</a:t>
            </a:r>
            <a:r>
              <a:rPr lang="en-US" dirty="0" smtClean="0"/>
              <a:t>(X,Y)</a:t>
            </a:r>
          </a:p>
          <a:p>
            <a:pPr marL="0" indent="0">
              <a:buNone/>
            </a:pPr>
            <a:r>
              <a:rPr lang="en-US" dirty="0" err="1" smtClean="0"/>
              <a:t>cov</a:t>
            </a:r>
            <a:r>
              <a:rPr lang="en-US" dirty="0" smtClean="0"/>
              <a:t>(X,Y)/(</a:t>
            </a:r>
            <a:r>
              <a:rPr lang="en-US" dirty="0" err="1" smtClean="0"/>
              <a:t>sd</a:t>
            </a:r>
            <a:r>
              <a:rPr lang="en-US" dirty="0" smtClean="0"/>
              <a:t>(X)*</a:t>
            </a:r>
            <a:r>
              <a:rPr lang="en-US" dirty="0" err="1" smtClean="0"/>
              <a:t>sd</a:t>
            </a:r>
            <a:r>
              <a:rPr lang="en-US" dirty="0" smtClean="0"/>
              <a:t>(Y))</a:t>
            </a:r>
          </a:p>
          <a:p>
            <a:pPr marL="0" indent="0">
              <a:buNone/>
            </a:pPr>
            <a:r>
              <a:rPr lang="en-US" dirty="0" err="1" smtClean="0"/>
              <a:t>cor</a:t>
            </a:r>
            <a:r>
              <a:rPr lang="en-US" dirty="0" smtClean="0"/>
              <a:t>(4*X,Y)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Produce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(Y)</a:t>
            </a:r>
          </a:p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Y,col</a:t>
            </a:r>
            <a:r>
              <a:rPr lang="en-US" dirty="0" smtClean="0"/>
              <a:t>="</a:t>
            </a:r>
            <a:r>
              <a:rPr lang="en-US" dirty="0" err="1" smtClean="0"/>
              <a:t>gray",main</a:t>
            </a:r>
            <a:r>
              <a:rPr lang="en-US" dirty="0" smtClean="0"/>
              <a:t>="Histogram of Y")</a:t>
            </a:r>
          </a:p>
          <a:p>
            <a:pPr marL="0" indent="0">
              <a:buNone/>
            </a:pPr>
            <a:r>
              <a:rPr lang="en-US" dirty="0" smtClean="0"/>
              <a:t>boxplot(X)</a:t>
            </a:r>
          </a:p>
          <a:p>
            <a:pPr marL="0" indent="0">
              <a:buNone/>
            </a:pPr>
            <a:r>
              <a:rPr lang="en-US" dirty="0" smtClean="0"/>
              <a:t>boxplot(</a:t>
            </a:r>
            <a:r>
              <a:rPr lang="en-US" dirty="0" err="1" smtClean="0"/>
              <a:t>X,xlab</a:t>
            </a:r>
            <a:r>
              <a:rPr lang="en-US" dirty="0" smtClean="0"/>
              <a:t>="</a:t>
            </a:r>
            <a:r>
              <a:rPr lang="en-US" dirty="0" err="1" smtClean="0"/>
              <a:t>X",col</a:t>
            </a:r>
            <a:r>
              <a:rPr lang="en-US" dirty="0" smtClean="0"/>
              <a:t>="</a:t>
            </a:r>
            <a:r>
              <a:rPr lang="en-US" dirty="0" err="1" smtClean="0"/>
              <a:t>blue",main</a:t>
            </a:r>
            <a:r>
              <a:rPr lang="en-US" dirty="0" smtClean="0"/>
              <a:t>="Boxplot of X")</a:t>
            </a:r>
          </a:p>
          <a:p>
            <a:pPr marL="0" indent="0">
              <a:buNone/>
            </a:pPr>
            <a:r>
              <a:rPr lang="en-US" dirty="0" smtClean="0"/>
              <a:t>plot(X,Y)</a:t>
            </a:r>
          </a:p>
          <a:p>
            <a:pPr marL="0" indent="0"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X,Y,pch</a:t>
            </a:r>
            <a:r>
              <a:rPr lang="en-US" dirty="0" smtClean="0"/>
              <a:t>=19,xlab="X",</a:t>
            </a:r>
            <a:r>
              <a:rPr lang="en-US" dirty="0" err="1" smtClean="0"/>
              <a:t>ylab</a:t>
            </a:r>
            <a:r>
              <a:rPr lang="en-US" dirty="0" smtClean="0"/>
              <a:t>="</a:t>
            </a:r>
            <a:r>
              <a:rPr lang="en-US" dirty="0" err="1" smtClean="0"/>
              <a:t>Y",main</a:t>
            </a:r>
            <a:r>
              <a:rPr lang="en-US" dirty="0" smtClean="0"/>
              <a:t>="Y against X")</a:t>
            </a:r>
          </a:p>
          <a:p>
            <a:pPr marL="0" indent="0">
              <a:buNone/>
            </a:pPr>
            <a:r>
              <a:rPr lang="en-US" dirty="0" smtClean="0"/>
              <a:t>reg1=lm(Y~X) # fit linear regression</a:t>
            </a:r>
          </a:p>
          <a:p>
            <a:pPr marL="0" indent="0">
              <a:buNone/>
            </a:pPr>
            <a:r>
              <a:rPr lang="en-US" dirty="0" err="1" smtClean="0"/>
              <a:t>abline</a:t>
            </a:r>
            <a:r>
              <a:rPr lang="en-US" dirty="0" smtClean="0"/>
              <a:t>(reg1, </a:t>
            </a:r>
            <a:r>
              <a:rPr lang="en-US" dirty="0" err="1" smtClean="0"/>
              <a:t>lty</a:t>
            </a:r>
            <a:r>
              <a:rPr lang="en-US" dirty="0" smtClean="0"/>
              <a:t>=1, col="red", </a:t>
            </a:r>
            <a:r>
              <a:rPr lang="en-US" dirty="0" err="1" smtClean="0"/>
              <a:t>lwd</a:t>
            </a:r>
            <a:r>
              <a:rPr lang="en-US" dirty="0" smtClean="0"/>
              <a:t>=2)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alculate PMF, PDF and CDF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585907"/>
          </a:xfrm>
        </p:spPr>
        <p:txBody>
          <a:bodyPr/>
          <a:lstStyle/>
          <a:p>
            <a:r>
              <a:rPr lang="en-US" dirty="0" err="1" smtClean="0"/>
              <a:t>Y~Bin</a:t>
            </a:r>
            <a:r>
              <a:rPr lang="en-US" dirty="0" smtClean="0"/>
              <a:t>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PMF: </a:t>
            </a:r>
            <a:r>
              <a:rPr lang="en-US" dirty="0" err="1" smtClean="0"/>
              <a:t>dbinom</a:t>
            </a:r>
            <a:r>
              <a:rPr lang="en-US" dirty="0" smtClean="0"/>
              <a:t>(4,10,0.6) # Y=4, n=10, p=0.6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CDF: </a:t>
            </a:r>
            <a:r>
              <a:rPr lang="en-US" dirty="0" err="1" smtClean="0"/>
              <a:t>pbinom</a:t>
            </a:r>
            <a:r>
              <a:rPr lang="en-US" dirty="0" smtClean="0"/>
              <a:t>(4,10,0.6) # </a:t>
            </a:r>
            <a:r>
              <a:rPr lang="en-US" dirty="0" err="1" smtClean="0"/>
              <a:t>Pr</a:t>
            </a:r>
            <a:r>
              <a:rPr lang="en-US" dirty="0" smtClean="0"/>
              <a:t>(Y&lt;=4)</a:t>
            </a:r>
          </a:p>
          <a:p>
            <a:r>
              <a:rPr lang="en-US" dirty="0" err="1" smtClean="0"/>
              <a:t>Y~Poisson</a:t>
            </a:r>
            <a:r>
              <a:rPr lang="en-US" dirty="0" smtClean="0"/>
              <a:t>(lambda)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PMF: </a:t>
            </a:r>
            <a:r>
              <a:rPr lang="en-US" dirty="0" err="1" smtClean="0"/>
              <a:t>dpois</a:t>
            </a:r>
            <a:r>
              <a:rPr lang="en-US" dirty="0" smtClean="0"/>
              <a:t>(3,2) # Y=3, lambda=2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CDF: </a:t>
            </a:r>
            <a:r>
              <a:rPr lang="en-US" dirty="0" err="1" smtClean="0"/>
              <a:t>ppois</a:t>
            </a:r>
            <a:r>
              <a:rPr lang="en-US" dirty="0" smtClean="0"/>
              <a:t>(3,2) # </a:t>
            </a:r>
            <a:r>
              <a:rPr lang="en-US" dirty="0" err="1" smtClean="0"/>
              <a:t>Pr</a:t>
            </a:r>
            <a:r>
              <a:rPr lang="en-US" dirty="0" smtClean="0"/>
              <a:t>(Y&lt;=3)</a:t>
            </a:r>
          </a:p>
          <a:p>
            <a:r>
              <a:rPr lang="en-US" dirty="0" smtClean="0"/>
              <a:t>Y~N(mu,sigma^2)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PDF: </a:t>
            </a:r>
            <a:r>
              <a:rPr lang="en-US" dirty="0" err="1" smtClean="0"/>
              <a:t>dnorm</a:t>
            </a:r>
            <a:r>
              <a:rPr lang="en-US" dirty="0" smtClean="0"/>
              <a:t>(-1,0,1) # Y=-1, mu=0, sigma=1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CDF: </a:t>
            </a:r>
            <a:r>
              <a:rPr lang="en-US" dirty="0" err="1" smtClean="0"/>
              <a:t>pnorm</a:t>
            </a:r>
            <a:r>
              <a:rPr lang="en-US" dirty="0" smtClean="0"/>
              <a:t>(-1,0,1) # </a:t>
            </a:r>
            <a:r>
              <a:rPr lang="en-US" dirty="0" err="1" smtClean="0"/>
              <a:t>Pr</a:t>
            </a:r>
            <a:r>
              <a:rPr lang="en-US" dirty="0" smtClean="0"/>
              <a:t>(Y&lt;-1)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r>
              <a:rPr lang="en-US" dirty="0" err="1" smtClean="0"/>
              <a:t>Y~t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PDF: </a:t>
            </a:r>
            <a:r>
              <a:rPr lang="en-US" dirty="0" err="1" smtClean="0"/>
              <a:t>dt</a:t>
            </a:r>
            <a:r>
              <a:rPr lang="en-US" dirty="0" smtClean="0"/>
              <a:t>(0.8,15) # Y=0.8, </a:t>
            </a:r>
            <a:r>
              <a:rPr lang="en-US" dirty="0" err="1" smtClean="0"/>
              <a:t>df</a:t>
            </a:r>
            <a:r>
              <a:rPr lang="en-US" dirty="0" smtClean="0"/>
              <a:t>=15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CDF: </a:t>
            </a:r>
            <a:r>
              <a:rPr lang="en-US" dirty="0" err="1" smtClean="0"/>
              <a:t>pt</a:t>
            </a:r>
            <a:r>
              <a:rPr lang="en-US" dirty="0" smtClean="0"/>
              <a:t>(-2.5,15) # </a:t>
            </a:r>
            <a:r>
              <a:rPr lang="en-US" dirty="0" err="1" smtClean="0"/>
              <a:t>Pr</a:t>
            </a:r>
            <a:r>
              <a:rPr lang="en-US" dirty="0" smtClean="0"/>
              <a:t>(Y&lt;-2.5)</a:t>
            </a:r>
          </a:p>
          <a:p>
            <a:r>
              <a:rPr lang="en-US" dirty="0" err="1" smtClean="0"/>
              <a:t>Y~chisq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PDF: </a:t>
            </a:r>
            <a:r>
              <a:rPr lang="en-US" dirty="0" err="1" smtClean="0"/>
              <a:t>dchisq</a:t>
            </a:r>
            <a:r>
              <a:rPr lang="en-US" dirty="0" smtClean="0"/>
              <a:t>(5.5,10) # Y=5.5, </a:t>
            </a:r>
            <a:r>
              <a:rPr lang="en-US" dirty="0" err="1" smtClean="0"/>
              <a:t>df</a:t>
            </a:r>
            <a:r>
              <a:rPr lang="en-US" dirty="0" smtClean="0"/>
              <a:t>=10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CDF: </a:t>
            </a:r>
            <a:r>
              <a:rPr lang="en-US" dirty="0" err="1" smtClean="0"/>
              <a:t>pchisq</a:t>
            </a:r>
            <a:r>
              <a:rPr lang="en-US" dirty="0" smtClean="0"/>
              <a:t>(5.2,10) # </a:t>
            </a:r>
            <a:r>
              <a:rPr lang="en-US" dirty="0" err="1" smtClean="0"/>
              <a:t>Pr</a:t>
            </a:r>
            <a:r>
              <a:rPr lang="en-US" dirty="0" smtClean="0"/>
              <a:t>(Y&lt;5.2)</a:t>
            </a:r>
          </a:p>
          <a:p>
            <a:r>
              <a:rPr lang="en-US" dirty="0" err="1" smtClean="0"/>
              <a:t>Y~f</a:t>
            </a:r>
            <a:r>
              <a:rPr lang="en-US" dirty="0" smtClean="0"/>
              <a:t>(df1,df2)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PDF: </a:t>
            </a:r>
            <a:r>
              <a:rPr lang="en-US" dirty="0" err="1" smtClean="0"/>
              <a:t>df</a:t>
            </a:r>
            <a:r>
              <a:rPr lang="en-US" dirty="0" smtClean="0"/>
              <a:t>(3.4,30,20) # Y=3.4, df1=30,df2=20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CDF: pf(5.1,30,20) # </a:t>
            </a:r>
            <a:r>
              <a:rPr lang="en-US" dirty="0" err="1" smtClean="0"/>
              <a:t>Pr</a:t>
            </a:r>
            <a:r>
              <a:rPr lang="en-US" dirty="0" smtClean="0"/>
              <a:t>(Y&lt;5.1)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487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 Tutorial</vt:lpstr>
      <vt:lpstr>R is a language and environment for statistical computing and graphics.</vt:lpstr>
      <vt:lpstr>Question in R?</vt:lpstr>
      <vt:lpstr>Use R as a calculator</vt:lpstr>
      <vt:lpstr>Vector and matrix</vt:lpstr>
      <vt:lpstr>Covariance and correlation</vt:lpstr>
      <vt:lpstr>Produce graphs</vt:lpstr>
      <vt:lpstr>Calculate PMF, PDF and CDF</vt:lpstr>
      <vt:lpstr>Cont’d</vt:lpstr>
      <vt:lpstr>Install and use R packages</vt:lpstr>
      <vt:lpstr>Read external data into R</vt:lpstr>
      <vt:lpstr>R resource (there are a lot!)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 with R</dc:title>
  <dc:creator>Qingyang Zhang</dc:creator>
  <cp:lastModifiedBy>Microsoft Office User</cp:lastModifiedBy>
  <cp:revision>81</cp:revision>
  <dcterms:created xsi:type="dcterms:W3CDTF">2016-01-24T16:02:34Z</dcterms:created>
  <dcterms:modified xsi:type="dcterms:W3CDTF">2021-01-20T18:02:52Z</dcterms:modified>
</cp:coreProperties>
</file>