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820170-A0CE-4634-A45D-24E2B3089902}">
  <a:tblStyle styleId="{DB820170-A0CE-4634-A45D-24E2B30899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uggingface.co/learn/deep-rl-course/en/unit3/deep-q-algorithm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a937dbe3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a937dbe3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a937dbe3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a937dbe3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abb9db29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1abb9db29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abb9db29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abb9db29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b42be0e34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1b42be0e34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b42be0e3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1b42be0e3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b42be0e3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1b42be0e3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a955190c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a955190c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abb9db29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abb9db29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abb9db29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abb9db29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a937dbe3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a937dbe3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https://huggingface.co/learn/deep-rl-course/en/unit3/deep-q-algorithm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abb9db29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abb9db29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abb9db2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abb9db2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a937dbe3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a937dbe3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a955190c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a955190c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gif"/><Relationship Id="rId4" Type="http://schemas.openxmlformats.org/officeDocument/2006/relationships/image" Target="../media/image4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gif"/><Relationship Id="rId4" Type="http://schemas.openxmlformats.org/officeDocument/2006/relationships/image" Target="../media/image10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Transfer Learning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Namitha Guruprasad, Lucia Rhode, Mahban Gholijafari 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DQN Training Results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939650" y="1152475"/>
            <a:ext cx="345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Vanilla Breakout 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4995600" y="1152475"/>
            <a:ext cx="407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Vanilla Pong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4475" y="1741000"/>
            <a:ext cx="1524000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3525" y="1700875"/>
            <a:ext cx="15240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Vanilla Pong</a:t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152475"/>
            <a:ext cx="3990225" cy="3130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 rotWithShape="1">
          <a:blip r:embed="rId4">
            <a:alphaModFix/>
          </a:blip>
          <a:srcRect b="0" l="1545" r="0" t="2276"/>
          <a:stretch/>
        </p:blipFill>
        <p:spPr>
          <a:xfrm>
            <a:off x="4506750" y="1152475"/>
            <a:ext cx="4055877" cy="313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Vanilla Breakout</a:t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 rotWithShape="1">
          <a:blip r:embed="rId3">
            <a:alphaModFix/>
          </a:blip>
          <a:srcRect b="0" l="1244" r="0" t="1409"/>
          <a:stretch/>
        </p:blipFill>
        <p:spPr>
          <a:xfrm>
            <a:off x="365475" y="1200600"/>
            <a:ext cx="4279800" cy="33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 rotWithShape="1">
          <a:blip r:embed="rId4">
            <a:alphaModFix/>
          </a:blip>
          <a:srcRect b="0" l="1690" r="0" t="1574"/>
          <a:stretch/>
        </p:blipFill>
        <p:spPr>
          <a:xfrm>
            <a:off x="4645275" y="1127225"/>
            <a:ext cx="4353108" cy="344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Transfer Learning Results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Training Breakout on Pong Model</a:t>
            </a:r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0" y="1641426"/>
            <a:ext cx="3555099" cy="245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1825" y="1497775"/>
            <a:ext cx="4115601" cy="268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DQN Transfer learning Results</a:t>
            </a:r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525" y="2310475"/>
            <a:ext cx="1524000" cy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640350" y="1178475"/>
            <a:ext cx="435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Vanilla Breakout </a:t>
            </a:r>
            <a:br>
              <a:rPr lang="en"/>
            </a:br>
            <a:r>
              <a:rPr lang="en"/>
              <a:t>(max rew = 40) 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4258950" y="1152475"/>
            <a:ext cx="407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Breakout with pretrained pong (max rew = 44)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2900" y="2356000"/>
            <a:ext cx="15240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</a:t>
            </a:r>
            <a:r>
              <a:rPr lang="en"/>
              <a:t>implemented</a:t>
            </a:r>
            <a:r>
              <a:rPr lang="en"/>
              <a:t> the DQN to play Pong and Breakout game.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find that we were able to successfully use transfer learning to improve performance of breakout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the future, we are interested in seeing if we can successfully transfer learn weights to other games to improve performance and stability – this would more definitively show that transfer learning is viable more broadly in deep reinforcement learning in the context of games.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will</a:t>
            </a:r>
            <a:r>
              <a:rPr lang="en"/>
              <a:t> explore models more complex than DQN for training.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 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would like to thank the instructor, Prof. Enrique Mallada, the TAs, specially Agustin Castellano, and our fellow classmates for intuitive discussions.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- Transfer Learning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</a:t>
            </a:r>
            <a:r>
              <a:rPr lang="en"/>
              <a:t>xplore transfer learning by first training an agent on Pong and then transfer the learned knowledge to Breakout. 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187200" y="4626475"/>
            <a:ext cx="88341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[1] 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Mnih. Playing atari with deep reinforcement learning. arXiv preprint arXiv:1312.5602, 2013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250" y="1996775"/>
            <a:ext cx="1646876" cy="215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13695" r="16069" t="0"/>
          <a:stretch/>
        </p:blipFill>
        <p:spPr>
          <a:xfrm>
            <a:off x="5655252" y="1996775"/>
            <a:ext cx="1706900" cy="2157248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3909300" y="2950600"/>
            <a:ext cx="1647000" cy="40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Atari Environment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187200" y="4626475"/>
            <a:ext cx="88341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[2] 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Weitkamp, Laurens, Elise van der Pol, and Zeynep Akata. "Visual rationalizations in deep reinforcement learning for atari games." Springer International Publishing, 2019.</a:t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72" name="Google Shape;72;p15"/>
          <p:cNvGraphicFramePr/>
          <p:nvPr/>
        </p:nvGraphicFramePr>
        <p:xfrm>
          <a:off x="952500" y="110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{DB820170-A0CE-4634-A45D-24E2B3089902}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Breakout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Pong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Environment</a:t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(210,160,3)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State Space</a:t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Stack of 4 frames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State Transition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T(s,a), Ball trajectory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T(s,a), Ball reflection in different angles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Action Space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Discrete(4): </a:t>
                      </a:r>
                      <a:r>
                        <a:rPr lang="en"/>
                        <a:t>Noop, Left, Right, Fire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Discrete(6): </a:t>
                      </a:r>
                      <a:r>
                        <a:rPr lang="en"/>
                        <a:t>Noop, Left, Right, Fire, Left Fire, Right Fire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Reward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Score points by destroying bricks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Score points by ball passing the opponent’s paddle, lose points if ball passes paddle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Adjustments for Transfer Learning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ransfer learning requires the state and action spaces to match.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Breakout and Pong share the same state space, however, Pong, by default, has a larger action space.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match the Breakout and Pong action spaces, Left Fire and Right Fire and matched to Left and Right respectively, as they are redundant actions.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616" y="3751750"/>
            <a:ext cx="3800684" cy="90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751762"/>
            <a:ext cx="3894775" cy="9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601450" y="3407650"/>
            <a:ext cx="2807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Breakout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5528113" y="3407650"/>
            <a:ext cx="2807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Pong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RL Method - Deep Q Network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DQN - uses a deep neural network to approximate Q-values for action-state pair [1]: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2" y="2210525"/>
            <a:ext cx="5703124" cy="290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775" y="1823450"/>
            <a:ext cx="6585599" cy="482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0150" y="2306075"/>
            <a:ext cx="2673844" cy="242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/>
          <p:nvPr/>
        </p:nvSpPr>
        <p:spPr>
          <a:xfrm>
            <a:off x="903475" y="3239975"/>
            <a:ext cx="3998700" cy="7506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4997800" y="3362800"/>
            <a:ext cx="22245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Sampling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903475" y="4017900"/>
            <a:ext cx="4599300" cy="7506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5666550" y="4249925"/>
            <a:ext cx="12282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Training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6470150" y="4703625"/>
            <a:ext cx="30357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Agent Training [Sutton &amp; Barton]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RL Method - Deep Q Network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DQN - uses a deep neural network to approximate Q-values for action-state pair [1]: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450" y="2239150"/>
            <a:ext cx="5703124" cy="290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9200" y="1837100"/>
            <a:ext cx="6585599" cy="48261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/>
          <p:nvPr/>
        </p:nvSpPr>
        <p:spPr>
          <a:xfrm>
            <a:off x="2268250" y="3881425"/>
            <a:ext cx="3998700" cy="354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6390000" y="3861025"/>
            <a:ext cx="27540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Experience Replay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1915675" y="2491625"/>
            <a:ext cx="2495400" cy="1887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Q CNN Network Implementation</a:t>
            </a:r>
            <a:endParaRPr/>
          </a:p>
        </p:txBody>
      </p:sp>
      <p:grpSp>
        <p:nvGrpSpPr>
          <p:cNvPr id="113" name="Google Shape;113;p19"/>
          <p:cNvGrpSpPr/>
          <p:nvPr/>
        </p:nvGrpSpPr>
        <p:grpSpPr>
          <a:xfrm>
            <a:off x="630775" y="1446100"/>
            <a:ext cx="7724775" cy="2771775"/>
            <a:chOff x="630775" y="1446100"/>
            <a:chExt cx="7724775" cy="2771775"/>
          </a:xfrm>
        </p:grpSpPr>
        <p:pic>
          <p:nvPicPr>
            <p:cNvPr id="114" name="Google Shape;11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0775" y="1446100"/>
              <a:ext cx="7724775" cy="2771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93925" y="2141100"/>
              <a:ext cx="1121575" cy="14691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 Setup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Pretrained Weights: Initialize breakout DQN model with weights from Pong-trained network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Fine-Tuning Layers: Freeze breakout-specific conv layers and update only the FC layers to adapt to </a:t>
            </a:r>
            <a:r>
              <a:rPr lang="en"/>
              <a:t>breakout</a:t>
            </a:r>
            <a:r>
              <a:rPr lang="en"/>
              <a:t> action space and gameplay dynamics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Why fine-tune? allows adaptation to breakout-specific features while retaining generalized knowledge from pong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Compare two scenarios: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/>
              <a:t>Training breakout from scratch.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/>
              <a:t>Training breakout with Pong-pretrained weights with varying confidence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Metrics: mean reward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</a:rPr>
              <a:t>Challenges </a:t>
            </a:r>
            <a:endParaRPr sz="25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Breakout and Pong differ in structure (paddle positioning, objectives) - we use wrappers to rotate and accommodate action space accordingly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