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6AD1-6B29-495F-AE7B-7FFDB661286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519-B100-4B14-B2ED-EE7F37416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6AD1-6B29-495F-AE7B-7FFDB661286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519-B100-4B14-B2ED-EE7F37416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1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6AD1-6B29-495F-AE7B-7FFDB661286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519-B100-4B14-B2ED-EE7F37416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6AD1-6B29-495F-AE7B-7FFDB661286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519-B100-4B14-B2ED-EE7F37416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6AD1-6B29-495F-AE7B-7FFDB661286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519-B100-4B14-B2ED-EE7F37416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6AD1-6B29-495F-AE7B-7FFDB661286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519-B100-4B14-B2ED-EE7F37416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7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6AD1-6B29-495F-AE7B-7FFDB661286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519-B100-4B14-B2ED-EE7F37416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6AD1-6B29-495F-AE7B-7FFDB661286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519-B100-4B14-B2ED-EE7F37416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6AD1-6B29-495F-AE7B-7FFDB661286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519-B100-4B14-B2ED-EE7F37416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6AD1-6B29-495F-AE7B-7FFDB661286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519-B100-4B14-B2ED-EE7F37416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6AD1-6B29-495F-AE7B-7FFDB661286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519-B100-4B14-B2ED-EE7F37416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6AD1-6B29-495F-AE7B-7FFDB6612864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5519-B100-4B14-B2ED-EE7F37416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OCS types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15932" y="4817532"/>
            <a:ext cx="3285067" cy="440267"/>
          </a:xfrm>
        </p:spPr>
        <p:txBody>
          <a:bodyPr/>
          <a:lstStyle/>
          <a:p>
            <a:r>
              <a:rPr lang="ko-KR" altLang="en-US" dirty="0" err="1" smtClean="0"/>
              <a:t>아람마부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361" y="416177"/>
            <a:ext cx="5915025" cy="4532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Traditional OCS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63765" y="1406343"/>
            <a:ext cx="632823" cy="44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Pedig</a:t>
            </a:r>
            <a:endParaRPr lang="en-US" sz="1350" dirty="0"/>
          </a:p>
        </p:txBody>
      </p:sp>
      <p:sp>
        <p:nvSpPr>
          <p:cNvPr id="5" name="직사각형 4"/>
          <p:cNvSpPr/>
          <p:nvPr/>
        </p:nvSpPr>
        <p:spPr>
          <a:xfrm>
            <a:off x="2294709" y="1406342"/>
            <a:ext cx="574040" cy="44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Phen</a:t>
            </a:r>
            <a:endParaRPr 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1453969" y="2177933"/>
            <a:ext cx="1414780" cy="44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ageContrib</a:t>
            </a:r>
            <a:endParaRPr 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1913752" y="2986166"/>
            <a:ext cx="508727" cy="44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</a:t>
            </a:r>
            <a:endParaRPr lang="en-US" sz="1350" dirty="0"/>
          </a:p>
        </p:txBody>
      </p:sp>
      <p:sp>
        <p:nvSpPr>
          <p:cNvPr id="8" name="직사각형 7"/>
          <p:cNvSpPr/>
          <p:nvPr/>
        </p:nvSpPr>
        <p:spPr>
          <a:xfrm>
            <a:off x="3449320" y="1406342"/>
            <a:ext cx="1524000" cy="4464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Phen</a:t>
            </a:r>
            <a:r>
              <a:rPr lang="en-US" sz="1350" dirty="0"/>
              <a:t> </a:t>
            </a:r>
            <a:r>
              <a:rPr lang="en-US" sz="1350" dirty="0">
                <a:sym typeface="Wingdings" panose="05000000000000000000" pitchFamily="2" charset="2"/>
              </a:rPr>
              <a:t> </a:t>
            </a:r>
            <a:r>
              <a:rPr lang="en-US" sz="1350" dirty="0" err="1">
                <a:sym typeface="Wingdings" panose="05000000000000000000" pitchFamily="2" charset="2"/>
              </a:rPr>
              <a:t>Candidate_ID</a:t>
            </a:r>
            <a:endParaRPr 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5397863" y="1406578"/>
            <a:ext cx="1524000" cy="4464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MAP/Genotype</a:t>
            </a:r>
            <a:endParaRPr lang="en-US" sz="1350" dirty="0"/>
          </a:p>
        </p:txBody>
      </p:sp>
      <p:sp>
        <p:nvSpPr>
          <p:cNvPr id="10" name="직사각형 9"/>
          <p:cNvSpPr/>
          <p:nvPr/>
        </p:nvSpPr>
        <p:spPr>
          <a:xfrm>
            <a:off x="5370966" y="1996831"/>
            <a:ext cx="1524000" cy="4464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segIBD</a:t>
            </a:r>
            <a:endParaRPr lang="en-US" sz="1350" dirty="0"/>
          </a:p>
        </p:txBody>
      </p:sp>
      <p:sp>
        <p:nvSpPr>
          <p:cNvPr id="11" name="직사각형 10"/>
          <p:cNvSpPr/>
          <p:nvPr/>
        </p:nvSpPr>
        <p:spPr>
          <a:xfrm>
            <a:off x="4078514" y="2805519"/>
            <a:ext cx="1524000" cy="446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candes</a:t>
            </a:r>
            <a:endParaRPr lang="en-US" sz="1350" dirty="0"/>
          </a:p>
        </p:txBody>
      </p:sp>
      <p:cxnSp>
        <p:nvCxnSpPr>
          <p:cNvPr id="16" name="직선 화살표 연결선 15"/>
          <p:cNvCxnSpPr>
            <a:stCxn id="10" idx="2"/>
            <a:endCxn id="11" idx="0"/>
          </p:cNvCxnSpPr>
          <p:nvPr/>
        </p:nvCxnSpPr>
        <p:spPr>
          <a:xfrm flipH="1">
            <a:off x="4840513" y="2443315"/>
            <a:ext cx="1292453" cy="36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1" idx="0"/>
          </p:cNvCxnSpPr>
          <p:nvPr/>
        </p:nvCxnSpPr>
        <p:spPr>
          <a:xfrm>
            <a:off x="4211321" y="1852824"/>
            <a:ext cx="629194" cy="95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3"/>
            <a:endCxn id="11" idx="1"/>
          </p:cNvCxnSpPr>
          <p:nvPr/>
        </p:nvCxnSpPr>
        <p:spPr>
          <a:xfrm>
            <a:off x="2868749" y="2401175"/>
            <a:ext cx="1209766" cy="62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95509" y="2800083"/>
            <a:ext cx="1524000" cy="4464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Constraint/Criteria</a:t>
            </a:r>
            <a:endParaRPr lang="en-US" sz="1350" dirty="0"/>
          </a:p>
        </p:txBody>
      </p:sp>
      <p:sp>
        <p:nvSpPr>
          <p:cNvPr id="30" name="직사각형 29"/>
          <p:cNvSpPr/>
          <p:nvPr/>
        </p:nvSpPr>
        <p:spPr>
          <a:xfrm>
            <a:off x="4545874" y="3618733"/>
            <a:ext cx="1524000" cy="446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Opticont</a:t>
            </a:r>
            <a:endParaRPr lang="en-US" sz="1350" dirty="0"/>
          </a:p>
        </p:txBody>
      </p:sp>
      <p:cxnSp>
        <p:nvCxnSpPr>
          <p:cNvPr id="32" name="직선 화살표 연결선 31"/>
          <p:cNvCxnSpPr>
            <a:stCxn id="11" idx="2"/>
            <a:endCxn id="30" idx="0"/>
          </p:cNvCxnSpPr>
          <p:nvPr/>
        </p:nvCxnSpPr>
        <p:spPr>
          <a:xfrm>
            <a:off x="4840515" y="3252001"/>
            <a:ext cx="467360" cy="36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2"/>
            <a:endCxn id="30" idx="0"/>
          </p:cNvCxnSpPr>
          <p:nvPr/>
        </p:nvCxnSpPr>
        <p:spPr>
          <a:xfrm flipH="1">
            <a:off x="5307874" y="3246565"/>
            <a:ext cx="1249635" cy="37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14785" y="4288456"/>
            <a:ext cx="834716" cy="30008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Offspring</a:t>
            </a:r>
          </a:p>
        </p:txBody>
      </p:sp>
      <p:cxnSp>
        <p:nvCxnSpPr>
          <p:cNvPr id="57" name="직선 화살표 연결선 56"/>
          <p:cNvCxnSpPr>
            <a:stCxn id="30" idx="2"/>
            <a:endCxn id="35" idx="0"/>
          </p:cNvCxnSpPr>
          <p:nvPr/>
        </p:nvCxnSpPr>
        <p:spPr>
          <a:xfrm>
            <a:off x="5307874" y="4065215"/>
            <a:ext cx="0" cy="22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82085" y="4734940"/>
            <a:ext cx="1192699" cy="30008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350" dirty="0" err="1"/>
              <a:t>Sel_Candidate</a:t>
            </a:r>
            <a:endParaRPr 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4882084" y="5235181"/>
            <a:ext cx="1192699" cy="30008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350" dirty="0" err="1"/>
              <a:t>Sel_Candidate</a:t>
            </a:r>
            <a:endParaRPr lang="en-US" sz="1350" dirty="0"/>
          </a:p>
        </p:txBody>
      </p:sp>
      <p:sp>
        <p:nvSpPr>
          <p:cNvPr id="61" name="TextBox 60"/>
          <p:cNvSpPr txBox="1"/>
          <p:nvPr/>
        </p:nvSpPr>
        <p:spPr>
          <a:xfrm>
            <a:off x="6159863" y="4958182"/>
            <a:ext cx="902042" cy="3000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err="1"/>
              <a:t>noffspring</a:t>
            </a:r>
            <a:endParaRPr lang="en-US" sz="1350" dirty="0"/>
          </a:p>
        </p:txBody>
      </p:sp>
      <p:sp>
        <p:nvSpPr>
          <p:cNvPr id="62" name="TextBox 61"/>
          <p:cNvSpPr txBox="1"/>
          <p:nvPr/>
        </p:nvSpPr>
        <p:spPr>
          <a:xfrm>
            <a:off x="4882084" y="5596922"/>
            <a:ext cx="1067921" cy="30008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Mating </a:t>
            </a:r>
            <a:r>
              <a:rPr lang="en-US" sz="1350" dirty="0" err="1"/>
              <a:t>Alloc</a:t>
            </a:r>
            <a:endParaRPr lang="en-US" sz="1350" dirty="0"/>
          </a:p>
        </p:txBody>
      </p:sp>
      <p:cxnSp>
        <p:nvCxnSpPr>
          <p:cNvPr id="66" name="직선 화살표 연결선 65"/>
          <p:cNvCxnSpPr>
            <a:stCxn id="4" idx="2"/>
            <a:endCxn id="6" idx="0"/>
          </p:cNvCxnSpPr>
          <p:nvPr/>
        </p:nvCxnSpPr>
        <p:spPr>
          <a:xfrm>
            <a:off x="1780177" y="1852825"/>
            <a:ext cx="381182" cy="32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" idx="2"/>
            <a:endCxn id="6" idx="0"/>
          </p:cNvCxnSpPr>
          <p:nvPr/>
        </p:nvCxnSpPr>
        <p:spPr>
          <a:xfrm flipH="1">
            <a:off x="2161359" y="1852825"/>
            <a:ext cx="420370" cy="32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9" idx="2"/>
            <a:endCxn id="10" idx="0"/>
          </p:cNvCxnSpPr>
          <p:nvPr/>
        </p:nvCxnSpPr>
        <p:spPr>
          <a:xfrm flipH="1">
            <a:off x="6132966" y="1853061"/>
            <a:ext cx="26897" cy="14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" idx="2"/>
            <a:endCxn id="7" idx="0"/>
          </p:cNvCxnSpPr>
          <p:nvPr/>
        </p:nvCxnSpPr>
        <p:spPr>
          <a:xfrm>
            <a:off x="2161358" y="2624416"/>
            <a:ext cx="6758" cy="36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307874" y="4511698"/>
            <a:ext cx="0" cy="22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5299165" y="4985060"/>
            <a:ext cx="0" cy="22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5296987" y="5459710"/>
            <a:ext cx="0" cy="22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204609" y="5588780"/>
            <a:ext cx="1117807" cy="30008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Mean F-</a:t>
            </a:r>
            <a:r>
              <a:rPr lang="en-US" sz="1350" dirty="0" err="1"/>
              <a:t>coeff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962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84651" y="328578"/>
            <a:ext cx="5915025" cy="4532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Pedigree OCS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26870" y="5412476"/>
            <a:ext cx="926917" cy="291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agecont</a:t>
            </a:r>
            <a:endParaRPr lang="en-US" sz="1350" dirty="0"/>
          </a:p>
        </p:txBody>
      </p:sp>
      <p:sp>
        <p:nvSpPr>
          <p:cNvPr id="11" name="직사각형 10"/>
          <p:cNvSpPr/>
          <p:nvPr/>
        </p:nvSpPr>
        <p:spPr>
          <a:xfrm>
            <a:off x="5381550" y="4792151"/>
            <a:ext cx="1162125" cy="650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candes</a:t>
            </a:r>
            <a:endParaRPr lang="en-US" sz="1350" dirty="0"/>
          </a:p>
        </p:txBody>
      </p:sp>
      <p:cxnSp>
        <p:nvCxnSpPr>
          <p:cNvPr id="16" name="직선 화살표 연결선 15"/>
          <p:cNvCxnSpPr>
            <a:stCxn id="109" idx="0"/>
            <a:endCxn id="102" idx="2"/>
          </p:cNvCxnSpPr>
          <p:nvPr/>
        </p:nvCxnSpPr>
        <p:spPr>
          <a:xfrm flipH="1" flipV="1">
            <a:off x="5391258" y="2553952"/>
            <a:ext cx="701608" cy="88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  <a:endCxn id="30" idx="2"/>
          </p:cNvCxnSpPr>
          <p:nvPr/>
        </p:nvCxnSpPr>
        <p:spPr>
          <a:xfrm flipV="1">
            <a:off x="5962612" y="4307307"/>
            <a:ext cx="141017" cy="48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59218" y="4914720"/>
            <a:ext cx="486929" cy="8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99377" y="4875455"/>
            <a:ext cx="1051618" cy="5370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Constraint /Criteria</a:t>
            </a:r>
          </a:p>
          <a:p>
            <a:pPr algn="ctr"/>
            <a:r>
              <a:rPr lang="en-US" sz="1050" dirty="0" err="1"/>
              <a:t>Lb</a:t>
            </a:r>
            <a:r>
              <a:rPr lang="en-US" sz="1050" dirty="0"/>
              <a:t>/</a:t>
            </a:r>
            <a:r>
              <a:rPr lang="en-US" sz="1050" dirty="0" err="1"/>
              <a:t>Ub</a:t>
            </a:r>
            <a:r>
              <a:rPr lang="en-US" sz="1050" dirty="0"/>
              <a:t>/Uniform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663583" y="3860824"/>
            <a:ext cx="880093" cy="446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Opticont</a:t>
            </a:r>
            <a:endParaRPr lang="en-US" sz="1350" dirty="0"/>
          </a:p>
        </p:txBody>
      </p:sp>
      <p:cxnSp>
        <p:nvCxnSpPr>
          <p:cNvPr id="32" name="직선 화살표 연결선 31"/>
          <p:cNvCxnSpPr>
            <a:endCxn id="30" idx="2"/>
          </p:cNvCxnSpPr>
          <p:nvPr/>
        </p:nvCxnSpPr>
        <p:spPr>
          <a:xfrm flipH="1" flipV="1">
            <a:off x="6103629" y="4307306"/>
            <a:ext cx="996306" cy="51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09" idx="0"/>
            <a:endCxn id="100" idx="2"/>
          </p:cNvCxnSpPr>
          <p:nvPr/>
        </p:nvCxnSpPr>
        <p:spPr>
          <a:xfrm flipH="1" flipV="1">
            <a:off x="4651171" y="2566000"/>
            <a:ext cx="1441694" cy="87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33" idx="0"/>
          </p:cNvCxnSpPr>
          <p:nvPr/>
        </p:nvCxnSpPr>
        <p:spPr>
          <a:xfrm>
            <a:off x="1780177" y="1657352"/>
            <a:ext cx="46899" cy="52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2" idx="2"/>
          </p:cNvCxnSpPr>
          <p:nvPr/>
        </p:nvCxnSpPr>
        <p:spPr>
          <a:xfrm flipH="1">
            <a:off x="2058507" y="4561745"/>
            <a:ext cx="495279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492793" y="2177932"/>
            <a:ext cx="668565" cy="26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prePed</a:t>
            </a:r>
            <a:endParaRPr 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1492793" y="2561906"/>
            <a:ext cx="1269458" cy="31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pedBreedComp</a:t>
            </a:r>
            <a:endParaRPr lang="en-US" sz="1350" dirty="0"/>
          </a:p>
        </p:txBody>
      </p:sp>
      <p:sp>
        <p:nvSpPr>
          <p:cNvPr id="17" name="세로로 말린 두루마리 모양 16"/>
          <p:cNvSpPr/>
          <p:nvPr/>
        </p:nvSpPr>
        <p:spPr>
          <a:xfrm>
            <a:off x="1320801" y="1213657"/>
            <a:ext cx="806722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Pedigree</a:t>
            </a: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2241817" y="1231993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Phen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1470026" y="3078169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Pedig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36" idx="2"/>
          </p:cNvCxnSpPr>
          <p:nvPr/>
        </p:nvCxnSpPr>
        <p:spPr>
          <a:xfrm flipH="1">
            <a:off x="1898651" y="2881672"/>
            <a:ext cx="228872" cy="19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3" idx="2"/>
          </p:cNvCxnSpPr>
          <p:nvPr/>
        </p:nvCxnSpPr>
        <p:spPr>
          <a:xfrm>
            <a:off x="1827076" y="2443315"/>
            <a:ext cx="71574" cy="11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세로로 말린 두루마리 모양 48"/>
          <p:cNvSpPr/>
          <p:nvPr/>
        </p:nvSpPr>
        <p:spPr>
          <a:xfrm>
            <a:off x="2262851" y="3526822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phen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으로 구부러진 화살표 24"/>
          <p:cNvSpPr/>
          <p:nvPr/>
        </p:nvSpPr>
        <p:spPr>
          <a:xfrm flipH="1">
            <a:off x="2464676" y="3223801"/>
            <a:ext cx="174583" cy="2471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66204" y="3310108"/>
            <a:ext cx="840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Filter:1980-90</a:t>
            </a:r>
          </a:p>
        </p:txBody>
      </p:sp>
      <p:sp>
        <p:nvSpPr>
          <p:cNvPr id="52" name="세로로 말린 두루마리 모양 51"/>
          <p:cNvSpPr/>
          <p:nvPr/>
        </p:nvSpPr>
        <p:spPr>
          <a:xfrm>
            <a:off x="2243635" y="4115431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phen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오른쪽으로 구부러진 화살표 52"/>
          <p:cNvSpPr/>
          <p:nvPr/>
        </p:nvSpPr>
        <p:spPr>
          <a:xfrm flipH="1">
            <a:off x="2921149" y="4084063"/>
            <a:ext cx="301180" cy="3080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40199" y="423486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Define &lt;=1991</a:t>
            </a:r>
          </a:p>
          <a:p>
            <a:r>
              <a:rPr lang="en-US" sz="900" dirty="0"/>
              <a:t> as </a:t>
            </a:r>
            <a:r>
              <a:rPr lang="en-US" sz="900" dirty="0" err="1"/>
              <a:t>cand</a:t>
            </a:r>
            <a:endParaRPr lang="en-US" sz="900" dirty="0"/>
          </a:p>
        </p:txBody>
      </p:sp>
      <p:sp>
        <p:nvSpPr>
          <p:cNvPr id="56" name="세로로 말린 두루마리 모양 55"/>
          <p:cNvSpPr/>
          <p:nvPr/>
        </p:nvSpPr>
        <p:spPr>
          <a:xfrm>
            <a:off x="1475059" y="4671000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Pedig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56" idx="2"/>
            <a:endCxn id="6" idx="0"/>
          </p:cNvCxnSpPr>
          <p:nvPr/>
        </p:nvCxnSpPr>
        <p:spPr>
          <a:xfrm>
            <a:off x="1785210" y="5117315"/>
            <a:ext cx="305118" cy="29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724254" y="4742884"/>
            <a:ext cx="926917" cy="2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pedIBD</a:t>
            </a:r>
            <a:endParaRPr lang="en-US" sz="1350" dirty="0"/>
          </a:p>
        </p:txBody>
      </p:sp>
      <p:cxnSp>
        <p:nvCxnSpPr>
          <p:cNvPr id="41" name="직선 화살표 연결선 40"/>
          <p:cNvCxnSpPr>
            <a:stCxn id="56" idx="3"/>
            <a:endCxn id="50" idx="1"/>
          </p:cNvCxnSpPr>
          <p:nvPr/>
        </p:nvCxnSpPr>
        <p:spPr>
          <a:xfrm>
            <a:off x="2039573" y="4894158"/>
            <a:ext cx="1451452" cy="18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52" idx="3"/>
          </p:cNvCxnSpPr>
          <p:nvPr/>
        </p:nvCxnSpPr>
        <p:spPr>
          <a:xfrm>
            <a:off x="2808149" y="4338587"/>
            <a:ext cx="663560" cy="69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724254" y="5111205"/>
            <a:ext cx="926917" cy="291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pedIBDatN</a:t>
            </a:r>
            <a:endParaRPr lang="en-US" sz="1350" dirty="0"/>
          </a:p>
        </p:txBody>
      </p:sp>
      <p:sp>
        <p:nvSpPr>
          <p:cNvPr id="50" name="왼쪽 중괄호 49"/>
          <p:cNvSpPr/>
          <p:nvPr/>
        </p:nvSpPr>
        <p:spPr>
          <a:xfrm>
            <a:off x="3491023" y="4712437"/>
            <a:ext cx="231344" cy="728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4648040" y="5132376"/>
            <a:ext cx="475023" cy="13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세로로 말린 두루마리 모양 77"/>
          <p:cNvSpPr/>
          <p:nvPr/>
        </p:nvSpPr>
        <p:spPr>
          <a:xfrm>
            <a:off x="4333693" y="4191350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phen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3"/>
          </p:cNvCxnSpPr>
          <p:nvPr/>
        </p:nvCxnSpPr>
        <p:spPr>
          <a:xfrm>
            <a:off x="4898207" y="4414508"/>
            <a:ext cx="224857" cy="5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세로로 말린 두루마리 모양 81"/>
          <p:cNvSpPr/>
          <p:nvPr/>
        </p:nvSpPr>
        <p:spPr>
          <a:xfrm>
            <a:off x="2456495" y="5578600"/>
            <a:ext cx="541072" cy="332663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세로로 말린 두루마리 모양 82"/>
          <p:cNvSpPr/>
          <p:nvPr/>
        </p:nvSpPr>
        <p:spPr>
          <a:xfrm>
            <a:off x="4364864" y="5496440"/>
            <a:ext cx="566353" cy="36888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83" idx="3"/>
          </p:cNvCxnSpPr>
          <p:nvPr/>
        </p:nvCxnSpPr>
        <p:spPr>
          <a:xfrm flipV="1">
            <a:off x="4885106" y="5224023"/>
            <a:ext cx="237957" cy="45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세로로 말린 두루마리 모양 94"/>
          <p:cNvSpPr/>
          <p:nvPr/>
        </p:nvSpPr>
        <p:spPr>
          <a:xfrm>
            <a:off x="6240512" y="5241759"/>
            <a:ext cx="561651" cy="36888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세로로 말린 두루마리 모양 95"/>
          <p:cNvSpPr/>
          <p:nvPr/>
        </p:nvSpPr>
        <p:spPr>
          <a:xfrm>
            <a:off x="7099935" y="4561745"/>
            <a:ext cx="566353" cy="36888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388495" y="2054012"/>
            <a:ext cx="525352" cy="511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Max. Gain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127370" y="2049612"/>
            <a:ext cx="527774" cy="50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Min. F</a:t>
            </a:r>
          </a:p>
        </p:txBody>
      </p:sp>
      <p:sp>
        <p:nvSpPr>
          <p:cNvPr id="109" name="세로로 말린 두루마리 모양 108"/>
          <p:cNvSpPr/>
          <p:nvPr/>
        </p:nvSpPr>
        <p:spPr>
          <a:xfrm>
            <a:off x="5764190" y="3443731"/>
            <a:ext cx="657348" cy="36888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offspring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5867457" y="2048171"/>
            <a:ext cx="527774" cy="50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Min. </a:t>
            </a:r>
            <a:r>
              <a:rPr lang="en-US" sz="1050" dirty="0" err="1"/>
              <a:t>Pkin</a:t>
            </a:r>
            <a:endParaRPr lang="en-US" sz="1050" dirty="0"/>
          </a:p>
        </p:txBody>
      </p:sp>
      <p:sp>
        <p:nvSpPr>
          <p:cNvPr id="112" name="직사각형 111"/>
          <p:cNvSpPr/>
          <p:nvPr/>
        </p:nvSpPr>
        <p:spPr>
          <a:xfrm>
            <a:off x="6543676" y="2054011"/>
            <a:ext cx="527774" cy="50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Min. </a:t>
            </a:r>
            <a:r>
              <a:rPr lang="en-US" sz="1050" dirty="0" err="1"/>
              <a:t>PkinatN</a:t>
            </a:r>
            <a:endParaRPr lang="en-US" sz="1050" dirty="0"/>
          </a:p>
        </p:txBody>
      </p:sp>
      <p:sp>
        <p:nvSpPr>
          <p:cNvPr id="116" name="직사각형 115"/>
          <p:cNvSpPr/>
          <p:nvPr/>
        </p:nvSpPr>
        <p:spPr>
          <a:xfrm>
            <a:off x="7172152" y="2061660"/>
            <a:ext cx="527774" cy="50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Max NC</a:t>
            </a:r>
          </a:p>
        </p:txBody>
      </p:sp>
      <p:cxnSp>
        <p:nvCxnSpPr>
          <p:cNvPr id="121" name="직선 화살표 연결선 120"/>
          <p:cNvCxnSpPr>
            <a:stCxn id="109" idx="0"/>
            <a:endCxn id="111" idx="2"/>
          </p:cNvCxnSpPr>
          <p:nvPr/>
        </p:nvCxnSpPr>
        <p:spPr>
          <a:xfrm flipV="1">
            <a:off x="6092865" y="2552511"/>
            <a:ext cx="38479" cy="89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09" idx="0"/>
            <a:endCxn id="112" idx="2"/>
          </p:cNvCxnSpPr>
          <p:nvPr/>
        </p:nvCxnSpPr>
        <p:spPr>
          <a:xfrm flipV="1">
            <a:off x="6092866" y="2558350"/>
            <a:ext cx="714698" cy="88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09" idx="0"/>
            <a:endCxn id="116" idx="2"/>
          </p:cNvCxnSpPr>
          <p:nvPr/>
        </p:nvCxnSpPr>
        <p:spPr>
          <a:xfrm flipV="1">
            <a:off x="6092864" y="2566000"/>
            <a:ext cx="1343174" cy="87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2580474" y="1811689"/>
            <a:ext cx="1223762" cy="26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completeness</a:t>
            </a:r>
            <a:endParaRPr lang="en-US" sz="1350" dirty="0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2691243" y="1685285"/>
            <a:ext cx="71574" cy="11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82" idx="3"/>
            <a:endCxn id="83" idx="1"/>
          </p:cNvCxnSpPr>
          <p:nvPr/>
        </p:nvCxnSpPr>
        <p:spPr>
          <a:xfrm flipV="1">
            <a:off x="2955984" y="5680881"/>
            <a:ext cx="1454990" cy="6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자유형 1037"/>
          <p:cNvSpPr/>
          <p:nvPr/>
        </p:nvSpPr>
        <p:spPr>
          <a:xfrm>
            <a:off x="3577656" y="1685284"/>
            <a:ext cx="635794" cy="2175539"/>
          </a:xfrm>
          <a:custGeom>
            <a:avLst/>
            <a:gdLst>
              <a:gd name="connsiteX0" fmla="*/ 523875 w 847725"/>
              <a:gd name="connsiteY0" fmla="*/ 0 h 3707220"/>
              <a:gd name="connsiteX1" fmla="*/ 581025 w 847725"/>
              <a:gd name="connsiteY1" fmla="*/ 57150 h 3707220"/>
              <a:gd name="connsiteX2" fmla="*/ 600075 w 847725"/>
              <a:gd name="connsiteY2" fmla="*/ 95250 h 3707220"/>
              <a:gd name="connsiteX3" fmla="*/ 628650 w 847725"/>
              <a:gd name="connsiteY3" fmla="*/ 114300 h 3707220"/>
              <a:gd name="connsiteX4" fmla="*/ 704850 w 847725"/>
              <a:gd name="connsiteY4" fmla="*/ 209550 h 3707220"/>
              <a:gd name="connsiteX5" fmla="*/ 733425 w 847725"/>
              <a:gd name="connsiteY5" fmla="*/ 238125 h 3707220"/>
              <a:gd name="connsiteX6" fmla="*/ 771525 w 847725"/>
              <a:gd name="connsiteY6" fmla="*/ 295275 h 3707220"/>
              <a:gd name="connsiteX7" fmla="*/ 781050 w 847725"/>
              <a:gd name="connsiteY7" fmla="*/ 333375 h 3707220"/>
              <a:gd name="connsiteX8" fmla="*/ 809625 w 847725"/>
              <a:gd name="connsiteY8" fmla="*/ 400050 h 3707220"/>
              <a:gd name="connsiteX9" fmla="*/ 828675 w 847725"/>
              <a:gd name="connsiteY9" fmla="*/ 457200 h 3707220"/>
              <a:gd name="connsiteX10" fmla="*/ 838200 w 847725"/>
              <a:gd name="connsiteY10" fmla="*/ 485775 h 3707220"/>
              <a:gd name="connsiteX11" fmla="*/ 847725 w 847725"/>
              <a:gd name="connsiteY11" fmla="*/ 514350 h 3707220"/>
              <a:gd name="connsiteX12" fmla="*/ 819150 w 847725"/>
              <a:gd name="connsiteY12" fmla="*/ 723900 h 3707220"/>
              <a:gd name="connsiteX13" fmla="*/ 809625 w 847725"/>
              <a:gd name="connsiteY13" fmla="*/ 752475 h 3707220"/>
              <a:gd name="connsiteX14" fmla="*/ 781050 w 847725"/>
              <a:gd name="connsiteY14" fmla="*/ 790575 h 3707220"/>
              <a:gd name="connsiteX15" fmla="*/ 771525 w 847725"/>
              <a:gd name="connsiteY15" fmla="*/ 819150 h 3707220"/>
              <a:gd name="connsiteX16" fmla="*/ 733425 w 847725"/>
              <a:gd name="connsiteY16" fmla="*/ 876300 h 3707220"/>
              <a:gd name="connsiteX17" fmla="*/ 723900 w 847725"/>
              <a:gd name="connsiteY17" fmla="*/ 904875 h 3707220"/>
              <a:gd name="connsiteX18" fmla="*/ 695325 w 847725"/>
              <a:gd name="connsiteY18" fmla="*/ 933450 h 3707220"/>
              <a:gd name="connsiteX19" fmla="*/ 657225 w 847725"/>
              <a:gd name="connsiteY19" fmla="*/ 1000125 h 3707220"/>
              <a:gd name="connsiteX20" fmla="*/ 609600 w 847725"/>
              <a:gd name="connsiteY20" fmla="*/ 1066800 h 3707220"/>
              <a:gd name="connsiteX21" fmla="*/ 590550 w 847725"/>
              <a:gd name="connsiteY21" fmla="*/ 1104900 h 3707220"/>
              <a:gd name="connsiteX22" fmla="*/ 561975 w 847725"/>
              <a:gd name="connsiteY22" fmla="*/ 1190625 h 3707220"/>
              <a:gd name="connsiteX23" fmla="*/ 533400 w 847725"/>
              <a:gd name="connsiteY23" fmla="*/ 1266825 h 3707220"/>
              <a:gd name="connsiteX24" fmla="*/ 514350 w 847725"/>
              <a:gd name="connsiteY24" fmla="*/ 1352550 h 3707220"/>
              <a:gd name="connsiteX25" fmla="*/ 495300 w 847725"/>
              <a:gd name="connsiteY25" fmla="*/ 1409700 h 3707220"/>
              <a:gd name="connsiteX26" fmla="*/ 485775 w 847725"/>
              <a:gd name="connsiteY26" fmla="*/ 1438275 h 3707220"/>
              <a:gd name="connsiteX27" fmla="*/ 476250 w 847725"/>
              <a:gd name="connsiteY27" fmla="*/ 1466850 h 3707220"/>
              <a:gd name="connsiteX28" fmla="*/ 466725 w 847725"/>
              <a:gd name="connsiteY28" fmla="*/ 1533525 h 3707220"/>
              <a:gd name="connsiteX29" fmla="*/ 447675 w 847725"/>
              <a:gd name="connsiteY29" fmla="*/ 1590675 h 3707220"/>
              <a:gd name="connsiteX30" fmla="*/ 438150 w 847725"/>
              <a:gd name="connsiteY30" fmla="*/ 1666875 h 3707220"/>
              <a:gd name="connsiteX31" fmla="*/ 428625 w 847725"/>
              <a:gd name="connsiteY31" fmla="*/ 1733550 h 3707220"/>
              <a:gd name="connsiteX32" fmla="*/ 409575 w 847725"/>
              <a:gd name="connsiteY32" fmla="*/ 1866900 h 3707220"/>
              <a:gd name="connsiteX33" fmla="*/ 419100 w 847725"/>
              <a:gd name="connsiteY33" fmla="*/ 2419350 h 3707220"/>
              <a:gd name="connsiteX34" fmla="*/ 409575 w 847725"/>
              <a:gd name="connsiteY34" fmla="*/ 2914650 h 3707220"/>
              <a:gd name="connsiteX35" fmla="*/ 400050 w 847725"/>
              <a:gd name="connsiteY35" fmla="*/ 2962275 h 3707220"/>
              <a:gd name="connsiteX36" fmla="*/ 371475 w 847725"/>
              <a:gd name="connsiteY36" fmla="*/ 3067050 h 3707220"/>
              <a:gd name="connsiteX37" fmla="*/ 352425 w 847725"/>
              <a:gd name="connsiteY37" fmla="*/ 3105150 h 3707220"/>
              <a:gd name="connsiteX38" fmla="*/ 323850 w 847725"/>
              <a:gd name="connsiteY38" fmla="*/ 3171825 h 3707220"/>
              <a:gd name="connsiteX39" fmla="*/ 304800 w 847725"/>
              <a:gd name="connsiteY39" fmla="*/ 3200400 h 3707220"/>
              <a:gd name="connsiteX40" fmla="*/ 276225 w 847725"/>
              <a:gd name="connsiteY40" fmla="*/ 3267075 h 3707220"/>
              <a:gd name="connsiteX41" fmla="*/ 257175 w 847725"/>
              <a:gd name="connsiteY41" fmla="*/ 3295650 h 3707220"/>
              <a:gd name="connsiteX42" fmla="*/ 247650 w 847725"/>
              <a:gd name="connsiteY42" fmla="*/ 3324225 h 3707220"/>
              <a:gd name="connsiteX43" fmla="*/ 219075 w 847725"/>
              <a:gd name="connsiteY43" fmla="*/ 3362325 h 3707220"/>
              <a:gd name="connsiteX44" fmla="*/ 200025 w 847725"/>
              <a:gd name="connsiteY44" fmla="*/ 3400425 h 3707220"/>
              <a:gd name="connsiteX45" fmla="*/ 161925 w 847725"/>
              <a:gd name="connsiteY45" fmla="*/ 3457575 h 3707220"/>
              <a:gd name="connsiteX46" fmla="*/ 133350 w 847725"/>
              <a:gd name="connsiteY46" fmla="*/ 3514725 h 3707220"/>
              <a:gd name="connsiteX47" fmla="*/ 123825 w 847725"/>
              <a:gd name="connsiteY47" fmla="*/ 3543300 h 3707220"/>
              <a:gd name="connsiteX48" fmla="*/ 95250 w 847725"/>
              <a:gd name="connsiteY48" fmla="*/ 3562350 h 3707220"/>
              <a:gd name="connsiteX49" fmla="*/ 47625 w 847725"/>
              <a:gd name="connsiteY49" fmla="*/ 3648075 h 3707220"/>
              <a:gd name="connsiteX50" fmla="*/ 28575 w 847725"/>
              <a:gd name="connsiteY50" fmla="*/ 3676650 h 3707220"/>
              <a:gd name="connsiteX51" fmla="*/ 19050 w 847725"/>
              <a:gd name="connsiteY51" fmla="*/ 3705225 h 3707220"/>
              <a:gd name="connsiteX52" fmla="*/ 0 w 847725"/>
              <a:gd name="connsiteY52" fmla="*/ 3705225 h 37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47725" h="3707220">
                <a:moveTo>
                  <a:pt x="523875" y="0"/>
                </a:moveTo>
                <a:cubicBezTo>
                  <a:pt x="542925" y="19050"/>
                  <a:pt x="564195" y="36113"/>
                  <a:pt x="581025" y="57150"/>
                </a:cubicBezTo>
                <a:cubicBezTo>
                  <a:pt x="589895" y="68238"/>
                  <a:pt x="590985" y="84342"/>
                  <a:pt x="600075" y="95250"/>
                </a:cubicBezTo>
                <a:cubicBezTo>
                  <a:pt x="607404" y="104044"/>
                  <a:pt x="620555" y="106205"/>
                  <a:pt x="628650" y="114300"/>
                </a:cubicBezTo>
                <a:cubicBezTo>
                  <a:pt x="684969" y="170619"/>
                  <a:pt x="662337" y="159951"/>
                  <a:pt x="704850" y="209550"/>
                </a:cubicBezTo>
                <a:cubicBezTo>
                  <a:pt x="713616" y="219777"/>
                  <a:pt x="723900" y="228600"/>
                  <a:pt x="733425" y="238125"/>
                </a:cubicBezTo>
                <a:cubicBezTo>
                  <a:pt x="763164" y="327342"/>
                  <a:pt x="714446" y="195386"/>
                  <a:pt x="771525" y="295275"/>
                </a:cubicBezTo>
                <a:cubicBezTo>
                  <a:pt x="778020" y="306641"/>
                  <a:pt x="777454" y="320788"/>
                  <a:pt x="781050" y="333375"/>
                </a:cubicBezTo>
                <a:cubicBezTo>
                  <a:pt x="796380" y="387031"/>
                  <a:pt x="784225" y="336550"/>
                  <a:pt x="809625" y="400050"/>
                </a:cubicBezTo>
                <a:cubicBezTo>
                  <a:pt x="817083" y="418694"/>
                  <a:pt x="822325" y="438150"/>
                  <a:pt x="828675" y="457200"/>
                </a:cubicBezTo>
                <a:lnTo>
                  <a:pt x="838200" y="485775"/>
                </a:lnTo>
                <a:lnTo>
                  <a:pt x="847725" y="514350"/>
                </a:lnTo>
                <a:cubicBezTo>
                  <a:pt x="836947" y="686791"/>
                  <a:pt x="854296" y="618463"/>
                  <a:pt x="819150" y="723900"/>
                </a:cubicBezTo>
                <a:cubicBezTo>
                  <a:pt x="815975" y="733425"/>
                  <a:pt x="815649" y="744443"/>
                  <a:pt x="809625" y="752475"/>
                </a:cubicBezTo>
                <a:lnTo>
                  <a:pt x="781050" y="790575"/>
                </a:lnTo>
                <a:cubicBezTo>
                  <a:pt x="777875" y="800100"/>
                  <a:pt x="776401" y="810373"/>
                  <a:pt x="771525" y="819150"/>
                </a:cubicBezTo>
                <a:cubicBezTo>
                  <a:pt x="760406" y="839164"/>
                  <a:pt x="740665" y="854580"/>
                  <a:pt x="733425" y="876300"/>
                </a:cubicBezTo>
                <a:cubicBezTo>
                  <a:pt x="730250" y="885825"/>
                  <a:pt x="729469" y="896521"/>
                  <a:pt x="723900" y="904875"/>
                </a:cubicBezTo>
                <a:cubicBezTo>
                  <a:pt x="716428" y="916083"/>
                  <a:pt x="703949" y="923102"/>
                  <a:pt x="695325" y="933450"/>
                </a:cubicBezTo>
                <a:cubicBezTo>
                  <a:pt x="674228" y="958766"/>
                  <a:pt x="674164" y="970482"/>
                  <a:pt x="657225" y="1000125"/>
                </a:cubicBezTo>
                <a:cubicBezTo>
                  <a:pt x="630358" y="1047143"/>
                  <a:pt x="643672" y="1012284"/>
                  <a:pt x="609600" y="1066800"/>
                </a:cubicBezTo>
                <a:cubicBezTo>
                  <a:pt x="602075" y="1078841"/>
                  <a:pt x="596900" y="1092200"/>
                  <a:pt x="590550" y="1104900"/>
                </a:cubicBezTo>
                <a:cubicBezTo>
                  <a:pt x="569676" y="1209270"/>
                  <a:pt x="595777" y="1100487"/>
                  <a:pt x="561975" y="1190625"/>
                </a:cubicBezTo>
                <a:cubicBezTo>
                  <a:pt x="523069" y="1294375"/>
                  <a:pt x="586438" y="1160750"/>
                  <a:pt x="533400" y="1266825"/>
                </a:cubicBezTo>
                <a:cubicBezTo>
                  <a:pt x="527962" y="1294016"/>
                  <a:pt x="522421" y="1325647"/>
                  <a:pt x="514350" y="1352550"/>
                </a:cubicBezTo>
                <a:cubicBezTo>
                  <a:pt x="508580" y="1371784"/>
                  <a:pt x="501650" y="1390650"/>
                  <a:pt x="495300" y="1409700"/>
                </a:cubicBezTo>
                <a:lnTo>
                  <a:pt x="485775" y="1438275"/>
                </a:lnTo>
                <a:lnTo>
                  <a:pt x="476250" y="1466850"/>
                </a:lnTo>
                <a:cubicBezTo>
                  <a:pt x="473075" y="1489075"/>
                  <a:pt x="471773" y="1511649"/>
                  <a:pt x="466725" y="1533525"/>
                </a:cubicBezTo>
                <a:cubicBezTo>
                  <a:pt x="462210" y="1553091"/>
                  <a:pt x="447675" y="1590675"/>
                  <a:pt x="447675" y="1590675"/>
                </a:cubicBezTo>
                <a:cubicBezTo>
                  <a:pt x="444500" y="1616075"/>
                  <a:pt x="441533" y="1641502"/>
                  <a:pt x="438150" y="1666875"/>
                </a:cubicBezTo>
                <a:cubicBezTo>
                  <a:pt x="435183" y="1689129"/>
                  <a:pt x="431248" y="1711253"/>
                  <a:pt x="428625" y="1733550"/>
                </a:cubicBezTo>
                <a:cubicBezTo>
                  <a:pt x="414188" y="1856263"/>
                  <a:pt x="428320" y="1791921"/>
                  <a:pt x="409575" y="1866900"/>
                </a:cubicBezTo>
                <a:cubicBezTo>
                  <a:pt x="412750" y="2051050"/>
                  <a:pt x="419100" y="2235173"/>
                  <a:pt x="419100" y="2419350"/>
                </a:cubicBezTo>
                <a:cubicBezTo>
                  <a:pt x="419100" y="2584481"/>
                  <a:pt x="415365" y="2749621"/>
                  <a:pt x="409575" y="2914650"/>
                </a:cubicBezTo>
                <a:cubicBezTo>
                  <a:pt x="409007" y="2930829"/>
                  <a:pt x="403690" y="2946500"/>
                  <a:pt x="400050" y="2962275"/>
                </a:cubicBezTo>
                <a:cubicBezTo>
                  <a:pt x="397622" y="2972797"/>
                  <a:pt x="381971" y="3042558"/>
                  <a:pt x="371475" y="3067050"/>
                </a:cubicBezTo>
                <a:cubicBezTo>
                  <a:pt x="365882" y="3080101"/>
                  <a:pt x="358018" y="3092099"/>
                  <a:pt x="352425" y="3105150"/>
                </a:cubicBezTo>
                <a:cubicBezTo>
                  <a:pt x="329526" y="3158580"/>
                  <a:pt x="359953" y="3108644"/>
                  <a:pt x="323850" y="3171825"/>
                </a:cubicBezTo>
                <a:cubicBezTo>
                  <a:pt x="318170" y="3181764"/>
                  <a:pt x="310480" y="3190461"/>
                  <a:pt x="304800" y="3200400"/>
                </a:cubicBezTo>
                <a:cubicBezTo>
                  <a:pt x="225518" y="3339143"/>
                  <a:pt x="329655" y="3160214"/>
                  <a:pt x="276225" y="3267075"/>
                </a:cubicBezTo>
                <a:cubicBezTo>
                  <a:pt x="271105" y="3277314"/>
                  <a:pt x="262295" y="3285411"/>
                  <a:pt x="257175" y="3295650"/>
                </a:cubicBezTo>
                <a:cubicBezTo>
                  <a:pt x="252685" y="3304630"/>
                  <a:pt x="252631" y="3315508"/>
                  <a:pt x="247650" y="3324225"/>
                </a:cubicBezTo>
                <a:cubicBezTo>
                  <a:pt x="239774" y="3338008"/>
                  <a:pt x="227489" y="3348863"/>
                  <a:pt x="219075" y="3362325"/>
                </a:cubicBezTo>
                <a:cubicBezTo>
                  <a:pt x="211550" y="3374366"/>
                  <a:pt x="207330" y="3388249"/>
                  <a:pt x="200025" y="3400425"/>
                </a:cubicBezTo>
                <a:cubicBezTo>
                  <a:pt x="188245" y="3420058"/>
                  <a:pt x="169165" y="3435855"/>
                  <a:pt x="161925" y="3457575"/>
                </a:cubicBezTo>
                <a:cubicBezTo>
                  <a:pt x="137984" y="3529399"/>
                  <a:pt x="170279" y="3440867"/>
                  <a:pt x="133350" y="3514725"/>
                </a:cubicBezTo>
                <a:cubicBezTo>
                  <a:pt x="128860" y="3523705"/>
                  <a:pt x="130097" y="3535460"/>
                  <a:pt x="123825" y="3543300"/>
                </a:cubicBezTo>
                <a:cubicBezTo>
                  <a:pt x="116674" y="3552239"/>
                  <a:pt x="104775" y="3556000"/>
                  <a:pt x="95250" y="3562350"/>
                </a:cubicBezTo>
                <a:cubicBezTo>
                  <a:pt x="78485" y="3612645"/>
                  <a:pt x="91294" y="3582571"/>
                  <a:pt x="47625" y="3648075"/>
                </a:cubicBezTo>
                <a:cubicBezTo>
                  <a:pt x="41275" y="3657600"/>
                  <a:pt x="32195" y="3665790"/>
                  <a:pt x="28575" y="3676650"/>
                </a:cubicBezTo>
                <a:cubicBezTo>
                  <a:pt x="25400" y="3686175"/>
                  <a:pt x="26150" y="3698125"/>
                  <a:pt x="19050" y="3705225"/>
                </a:cubicBezTo>
                <a:cubicBezTo>
                  <a:pt x="14560" y="3709715"/>
                  <a:pt x="6350" y="3705225"/>
                  <a:pt x="0" y="370522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756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0527" y="309117"/>
            <a:ext cx="5915025" cy="4532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Marker-based OCS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61507" y="3394015"/>
            <a:ext cx="926917" cy="291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agecont</a:t>
            </a:r>
            <a:endParaRPr lang="en-US" sz="1350" dirty="0"/>
          </a:p>
        </p:txBody>
      </p:sp>
      <p:sp>
        <p:nvSpPr>
          <p:cNvPr id="11" name="직사각형 10"/>
          <p:cNvSpPr/>
          <p:nvPr/>
        </p:nvSpPr>
        <p:spPr>
          <a:xfrm>
            <a:off x="5381550" y="4792151"/>
            <a:ext cx="1162125" cy="650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candes</a:t>
            </a:r>
            <a:endParaRPr lang="en-US" sz="135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5843121" y="2546778"/>
            <a:ext cx="701608" cy="88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</p:cNvCxnSpPr>
          <p:nvPr/>
        </p:nvCxnSpPr>
        <p:spPr>
          <a:xfrm flipV="1">
            <a:off x="5962614" y="4293229"/>
            <a:ext cx="531352" cy="49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659218" y="4914720"/>
            <a:ext cx="486929" cy="8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99377" y="4875455"/>
            <a:ext cx="1051618" cy="5370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Constraint /Criteria</a:t>
            </a:r>
          </a:p>
          <a:p>
            <a:pPr algn="ctr"/>
            <a:r>
              <a:rPr lang="en-US" sz="1050" dirty="0" err="1"/>
              <a:t>Lb</a:t>
            </a:r>
            <a:r>
              <a:rPr lang="en-US" sz="1050" dirty="0"/>
              <a:t>/</a:t>
            </a:r>
            <a:r>
              <a:rPr lang="en-US" sz="1050" dirty="0" err="1"/>
              <a:t>Ub</a:t>
            </a:r>
            <a:r>
              <a:rPr lang="en-US" sz="1050" dirty="0"/>
              <a:t>/Uniform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40390" y="3841643"/>
            <a:ext cx="905654" cy="4464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Opticont</a:t>
            </a:r>
            <a:endParaRPr lang="en-US" sz="1350" dirty="0"/>
          </a:p>
        </p:txBody>
      </p:sp>
      <p:cxnSp>
        <p:nvCxnSpPr>
          <p:cNvPr id="32" name="직선 화살표 연결선 31"/>
          <p:cNvCxnSpPr>
            <a:stCxn id="96" idx="1"/>
          </p:cNvCxnSpPr>
          <p:nvPr/>
        </p:nvCxnSpPr>
        <p:spPr>
          <a:xfrm flipH="1" flipV="1">
            <a:off x="6517026" y="4293230"/>
            <a:ext cx="629018" cy="45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5103034" y="2558826"/>
            <a:ext cx="1441694" cy="87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7" idx="2"/>
            <a:endCxn id="33" idx="0"/>
          </p:cNvCxnSpPr>
          <p:nvPr/>
        </p:nvCxnSpPr>
        <p:spPr>
          <a:xfrm flipH="1">
            <a:off x="3154344" y="1794887"/>
            <a:ext cx="69079" cy="24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833964" y="3171990"/>
            <a:ext cx="130160" cy="22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20061" y="2042009"/>
            <a:ext cx="668565" cy="26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prePed</a:t>
            </a:r>
            <a:endParaRPr 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3050897" y="2450704"/>
            <a:ext cx="820789" cy="31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pedBreedComp</a:t>
            </a:r>
            <a:endParaRPr lang="en-US" sz="1350" dirty="0"/>
          </a:p>
        </p:txBody>
      </p:sp>
      <p:sp>
        <p:nvSpPr>
          <p:cNvPr id="17" name="세로로 말린 두루마리 모양 16"/>
          <p:cNvSpPr/>
          <p:nvPr/>
        </p:nvSpPr>
        <p:spPr>
          <a:xfrm>
            <a:off x="2820062" y="1426944"/>
            <a:ext cx="806722" cy="36794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Pedigree</a:t>
            </a: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1458369" y="3170053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Cattle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429670" y="2962456"/>
            <a:ext cx="540986" cy="22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33" idx="2"/>
            <a:endCxn id="36" idx="0"/>
          </p:cNvCxnSpPr>
          <p:nvPr/>
        </p:nvCxnSpPr>
        <p:spPr>
          <a:xfrm>
            <a:off x="3154345" y="2307392"/>
            <a:ext cx="306947" cy="14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세로로 말린 두루마리 모양 48"/>
          <p:cNvSpPr/>
          <p:nvPr/>
        </p:nvSpPr>
        <p:spPr>
          <a:xfrm>
            <a:off x="1523233" y="3706252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phen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으로 구부러진 화살표 24"/>
          <p:cNvSpPr/>
          <p:nvPr/>
        </p:nvSpPr>
        <p:spPr>
          <a:xfrm flipH="1">
            <a:off x="2156343" y="3324212"/>
            <a:ext cx="174583" cy="2471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4564" y="358198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Filter: breed</a:t>
            </a:r>
          </a:p>
        </p:txBody>
      </p:sp>
      <p:sp>
        <p:nvSpPr>
          <p:cNvPr id="52" name="세로로 말린 두루마리 모양 51"/>
          <p:cNvSpPr/>
          <p:nvPr/>
        </p:nvSpPr>
        <p:spPr>
          <a:xfrm>
            <a:off x="2280813" y="3711439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phen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23936" y="379316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Define &lt;=2013</a:t>
            </a:r>
          </a:p>
          <a:p>
            <a:r>
              <a:rPr lang="en-US" sz="900" dirty="0"/>
              <a:t> as </a:t>
            </a:r>
            <a:r>
              <a:rPr lang="en-US" sz="900" dirty="0" err="1"/>
              <a:t>cand</a:t>
            </a:r>
            <a:endParaRPr lang="en-US" sz="900" dirty="0"/>
          </a:p>
        </p:txBody>
      </p:sp>
      <p:sp>
        <p:nvSpPr>
          <p:cNvPr id="56" name="세로로 말린 두루마리 모양 55"/>
          <p:cNvSpPr/>
          <p:nvPr/>
        </p:nvSpPr>
        <p:spPr>
          <a:xfrm>
            <a:off x="2911646" y="4352280"/>
            <a:ext cx="663288" cy="259626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GTfiles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endCxn id="64" idx="1"/>
          </p:cNvCxnSpPr>
          <p:nvPr/>
        </p:nvCxnSpPr>
        <p:spPr>
          <a:xfrm>
            <a:off x="3621381" y="4752138"/>
            <a:ext cx="102872" cy="13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724254" y="4742884"/>
            <a:ext cx="926917" cy="29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segIBD</a:t>
            </a:r>
            <a:endParaRPr lang="en-US" sz="1350" dirty="0"/>
          </a:p>
        </p:txBody>
      </p:sp>
      <p:sp>
        <p:nvSpPr>
          <p:cNvPr id="69" name="직사각형 68"/>
          <p:cNvSpPr/>
          <p:nvPr/>
        </p:nvSpPr>
        <p:spPr>
          <a:xfrm>
            <a:off x="3724254" y="5111205"/>
            <a:ext cx="926917" cy="291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segIBDatN</a:t>
            </a:r>
            <a:endParaRPr lang="en-US" sz="1350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4648040" y="5132376"/>
            <a:ext cx="475023" cy="13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세로로 말린 두루마리 모양 77"/>
          <p:cNvSpPr/>
          <p:nvPr/>
        </p:nvSpPr>
        <p:spPr>
          <a:xfrm>
            <a:off x="4739668" y="3959681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phen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/>
          <p:cNvCxnSpPr>
            <a:stCxn id="78" idx="2"/>
          </p:cNvCxnSpPr>
          <p:nvPr/>
        </p:nvCxnSpPr>
        <p:spPr>
          <a:xfrm>
            <a:off x="5049818" y="4405995"/>
            <a:ext cx="287090" cy="38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10" idx="2"/>
          </p:cNvCxnSpPr>
          <p:nvPr/>
        </p:nvCxnSpPr>
        <p:spPr>
          <a:xfrm>
            <a:off x="4293012" y="3921952"/>
            <a:ext cx="814771" cy="95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세로로 말린 두루마리 모양 94"/>
          <p:cNvSpPr/>
          <p:nvPr/>
        </p:nvSpPr>
        <p:spPr>
          <a:xfrm>
            <a:off x="6131343" y="4651337"/>
            <a:ext cx="561651" cy="36888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세로로 말린 두루마리 모양 95"/>
          <p:cNvSpPr/>
          <p:nvPr/>
        </p:nvSpPr>
        <p:spPr>
          <a:xfrm>
            <a:off x="7099935" y="4561745"/>
            <a:ext cx="566353" cy="36888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043075" y="1918707"/>
            <a:ext cx="525352" cy="511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Max. Gain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5666593" y="1904724"/>
            <a:ext cx="527774" cy="50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Min. F</a:t>
            </a:r>
          </a:p>
        </p:txBody>
      </p:sp>
      <p:sp>
        <p:nvSpPr>
          <p:cNvPr id="109" name="세로로 말린 두루마리 모양 108"/>
          <p:cNvSpPr/>
          <p:nvPr/>
        </p:nvSpPr>
        <p:spPr>
          <a:xfrm>
            <a:off x="6255611" y="3438062"/>
            <a:ext cx="657348" cy="36888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offspring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279789" y="1898884"/>
            <a:ext cx="527774" cy="50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Min. </a:t>
            </a:r>
            <a:r>
              <a:rPr lang="en-US" sz="1050" dirty="0" err="1"/>
              <a:t>Pkin</a:t>
            </a:r>
            <a:endParaRPr lang="en-US" sz="1050" dirty="0"/>
          </a:p>
        </p:txBody>
      </p:sp>
      <p:sp>
        <p:nvSpPr>
          <p:cNvPr id="112" name="직사각형 111"/>
          <p:cNvSpPr/>
          <p:nvPr/>
        </p:nvSpPr>
        <p:spPr>
          <a:xfrm>
            <a:off x="6882157" y="1904724"/>
            <a:ext cx="527774" cy="50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Min. </a:t>
            </a:r>
            <a:r>
              <a:rPr lang="en-US" sz="1050" dirty="0" err="1"/>
              <a:t>PkinatN</a:t>
            </a:r>
            <a:endParaRPr lang="en-US" sz="1050" dirty="0"/>
          </a:p>
        </p:txBody>
      </p:sp>
      <p:sp>
        <p:nvSpPr>
          <p:cNvPr id="116" name="직사각형 115"/>
          <p:cNvSpPr/>
          <p:nvPr/>
        </p:nvSpPr>
        <p:spPr>
          <a:xfrm>
            <a:off x="7423221" y="1912373"/>
            <a:ext cx="527774" cy="50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Max NC</a:t>
            </a:r>
          </a:p>
        </p:txBody>
      </p:sp>
      <p:cxnSp>
        <p:nvCxnSpPr>
          <p:cNvPr id="121" name="직선 화살표 연결선 120"/>
          <p:cNvCxnSpPr/>
          <p:nvPr/>
        </p:nvCxnSpPr>
        <p:spPr>
          <a:xfrm flipV="1">
            <a:off x="6544728" y="2545337"/>
            <a:ext cx="38479" cy="89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6544729" y="2551176"/>
            <a:ext cx="714698" cy="88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V="1">
            <a:off x="6544727" y="2558826"/>
            <a:ext cx="1343174" cy="87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endCxn id="69" idx="1"/>
          </p:cNvCxnSpPr>
          <p:nvPr/>
        </p:nvCxnSpPr>
        <p:spPr>
          <a:xfrm flipV="1">
            <a:off x="3546710" y="5257062"/>
            <a:ext cx="177543" cy="22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자유형 1037"/>
          <p:cNvSpPr/>
          <p:nvPr/>
        </p:nvSpPr>
        <p:spPr>
          <a:xfrm rot="19670307">
            <a:off x="4113985" y="1868165"/>
            <a:ext cx="562283" cy="1687197"/>
          </a:xfrm>
          <a:custGeom>
            <a:avLst/>
            <a:gdLst>
              <a:gd name="connsiteX0" fmla="*/ 523875 w 847725"/>
              <a:gd name="connsiteY0" fmla="*/ 0 h 3707220"/>
              <a:gd name="connsiteX1" fmla="*/ 581025 w 847725"/>
              <a:gd name="connsiteY1" fmla="*/ 57150 h 3707220"/>
              <a:gd name="connsiteX2" fmla="*/ 600075 w 847725"/>
              <a:gd name="connsiteY2" fmla="*/ 95250 h 3707220"/>
              <a:gd name="connsiteX3" fmla="*/ 628650 w 847725"/>
              <a:gd name="connsiteY3" fmla="*/ 114300 h 3707220"/>
              <a:gd name="connsiteX4" fmla="*/ 704850 w 847725"/>
              <a:gd name="connsiteY4" fmla="*/ 209550 h 3707220"/>
              <a:gd name="connsiteX5" fmla="*/ 733425 w 847725"/>
              <a:gd name="connsiteY5" fmla="*/ 238125 h 3707220"/>
              <a:gd name="connsiteX6" fmla="*/ 771525 w 847725"/>
              <a:gd name="connsiteY6" fmla="*/ 295275 h 3707220"/>
              <a:gd name="connsiteX7" fmla="*/ 781050 w 847725"/>
              <a:gd name="connsiteY7" fmla="*/ 333375 h 3707220"/>
              <a:gd name="connsiteX8" fmla="*/ 809625 w 847725"/>
              <a:gd name="connsiteY8" fmla="*/ 400050 h 3707220"/>
              <a:gd name="connsiteX9" fmla="*/ 828675 w 847725"/>
              <a:gd name="connsiteY9" fmla="*/ 457200 h 3707220"/>
              <a:gd name="connsiteX10" fmla="*/ 838200 w 847725"/>
              <a:gd name="connsiteY10" fmla="*/ 485775 h 3707220"/>
              <a:gd name="connsiteX11" fmla="*/ 847725 w 847725"/>
              <a:gd name="connsiteY11" fmla="*/ 514350 h 3707220"/>
              <a:gd name="connsiteX12" fmla="*/ 819150 w 847725"/>
              <a:gd name="connsiteY12" fmla="*/ 723900 h 3707220"/>
              <a:gd name="connsiteX13" fmla="*/ 809625 w 847725"/>
              <a:gd name="connsiteY13" fmla="*/ 752475 h 3707220"/>
              <a:gd name="connsiteX14" fmla="*/ 781050 w 847725"/>
              <a:gd name="connsiteY14" fmla="*/ 790575 h 3707220"/>
              <a:gd name="connsiteX15" fmla="*/ 771525 w 847725"/>
              <a:gd name="connsiteY15" fmla="*/ 819150 h 3707220"/>
              <a:gd name="connsiteX16" fmla="*/ 733425 w 847725"/>
              <a:gd name="connsiteY16" fmla="*/ 876300 h 3707220"/>
              <a:gd name="connsiteX17" fmla="*/ 723900 w 847725"/>
              <a:gd name="connsiteY17" fmla="*/ 904875 h 3707220"/>
              <a:gd name="connsiteX18" fmla="*/ 695325 w 847725"/>
              <a:gd name="connsiteY18" fmla="*/ 933450 h 3707220"/>
              <a:gd name="connsiteX19" fmla="*/ 657225 w 847725"/>
              <a:gd name="connsiteY19" fmla="*/ 1000125 h 3707220"/>
              <a:gd name="connsiteX20" fmla="*/ 609600 w 847725"/>
              <a:gd name="connsiteY20" fmla="*/ 1066800 h 3707220"/>
              <a:gd name="connsiteX21" fmla="*/ 590550 w 847725"/>
              <a:gd name="connsiteY21" fmla="*/ 1104900 h 3707220"/>
              <a:gd name="connsiteX22" fmla="*/ 561975 w 847725"/>
              <a:gd name="connsiteY22" fmla="*/ 1190625 h 3707220"/>
              <a:gd name="connsiteX23" fmla="*/ 533400 w 847725"/>
              <a:gd name="connsiteY23" fmla="*/ 1266825 h 3707220"/>
              <a:gd name="connsiteX24" fmla="*/ 514350 w 847725"/>
              <a:gd name="connsiteY24" fmla="*/ 1352550 h 3707220"/>
              <a:gd name="connsiteX25" fmla="*/ 495300 w 847725"/>
              <a:gd name="connsiteY25" fmla="*/ 1409700 h 3707220"/>
              <a:gd name="connsiteX26" fmla="*/ 485775 w 847725"/>
              <a:gd name="connsiteY26" fmla="*/ 1438275 h 3707220"/>
              <a:gd name="connsiteX27" fmla="*/ 476250 w 847725"/>
              <a:gd name="connsiteY27" fmla="*/ 1466850 h 3707220"/>
              <a:gd name="connsiteX28" fmla="*/ 466725 w 847725"/>
              <a:gd name="connsiteY28" fmla="*/ 1533525 h 3707220"/>
              <a:gd name="connsiteX29" fmla="*/ 447675 w 847725"/>
              <a:gd name="connsiteY29" fmla="*/ 1590675 h 3707220"/>
              <a:gd name="connsiteX30" fmla="*/ 438150 w 847725"/>
              <a:gd name="connsiteY30" fmla="*/ 1666875 h 3707220"/>
              <a:gd name="connsiteX31" fmla="*/ 428625 w 847725"/>
              <a:gd name="connsiteY31" fmla="*/ 1733550 h 3707220"/>
              <a:gd name="connsiteX32" fmla="*/ 409575 w 847725"/>
              <a:gd name="connsiteY32" fmla="*/ 1866900 h 3707220"/>
              <a:gd name="connsiteX33" fmla="*/ 419100 w 847725"/>
              <a:gd name="connsiteY33" fmla="*/ 2419350 h 3707220"/>
              <a:gd name="connsiteX34" fmla="*/ 409575 w 847725"/>
              <a:gd name="connsiteY34" fmla="*/ 2914650 h 3707220"/>
              <a:gd name="connsiteX35" fmla="*/ 400050 w 847725"/>
              <a:gd name="connsiteY35" fmla="*/ 2962275 h 3707220"/>
              <a:gd name="connsiteX36" fmla="*/ 371475 w 847725"/>
              <a:gd name="connsiteY36" fmla="*/ 3067050 h 3707220"/>
              <a:gd name="connsiteX37" fmla="*/ 352425 w 847725"/>
              <a:gd name="connsiteY37" fmla="*/ 3105150 h 3707220"/>
              <a:gd name="connsiteX38" fmla="*/ 323850 w 847725"/>
              <a:gd name="connsiteY38" fmla="*/ 3171825 h 3707220"/>
              <a:gd name="connsiteX39" fmla="*/ 304800 w 847725"/>
              <a:gd name="connsiteY39" fmla="*/ 3200400 h 3707220"/>
              <a:gd name="connsiteX40" fmla="*/ 276225 w 847725"/>
              <a:gd name="connsiteY40" fmla="*/ 3267075 h 3707220"/>
              <a:gd name="connsiteX41" fmla="*/ 257175 w 847725"/>
              <a:gd name="connsiteY41" fmla="*/ 3295650 h 3707220"/>
              <a:gd name="connsiteX42" fmla="*/ 247650 w 847725"/>
              <a:gd name="connsiteY42" fmla="*/ 3324225 h 3707220"/>
              <a:gd name="connsiteX43" fmla="*/ 219075 w 847725"/>
              <a:gd name="connsiteY43" fmla="*/ 3362325 h 3707220"/>
              <a:gd name="connsiteX44" fmla="*/ 200025 w 847725"/>
              <a:gd name="connsiteY44" fmla="*/ 3400425 h 3707220"/>
              <a:gd name="connsiteX45" fmla="*/ 161925 w 847725"/>
              <a:gd name="connsiteY45" fmla="*/ 3457575 h 3707220"/>
              <a:gd name="connsiteX46" fmla="*/ 133350 w 847725"/>
              <a:gd name="connsiteY46" fmla="*/ 3514725 h 3707220"/>
              <a:gd name="connsiteX47" fmla="*/ 123825 w 847725"/>
              <a:gd name="connsiteY47" fmla="*/ 3543300 h 3707220"/>
              <a:gd name="connsiteX48" fmla="*/ 95250 w 847725"/>
              <a:gd name="connsiteY48" fmla="*/ 3562350 h 3707220"/>
              <a:gd name="connsiteX49" fmla="*/ 47625 w 847725"/>
              <a:gd name="connsiteY49" fmla="*/ 3648075 h 3707220"/>
              <a:gd name="connsiteX50" fmla="*/ 28575 w 847725"/>
              <a:gd name="connsiteY50" fmla="*/ 3676650 h 3707220"/>
              <a:gd name="connsiteX51" fmla="*/ 19050 w 847725"/>
              <a:gd name="connsiteY51" fmla="*/ 3705225 h 3707220"/>
              <a:gd name="connsiteX52" fmla="*/ 0 w 847725"/>
              <a:gd name="connsiteY52" fmla="*/ 3705225 h 370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47725" h="3707220">
                <a:moveTo>
                  <a:pt x="523875" y="0"/>
                </a:moveTo>
                <a:cubicBezTo>
                  <a:pt x="542925" y="19050"/>
                  <a:pt x="564195" y="36113"/>
                  <a:pt x="581025" y="57150"/>
                </a:cubicBezTo>
                <a:cubicBezTo>
                  <a:pt x="589895" y="68238"/>
                  <a:pt x="590985" y="84342"/>
                  <a:pt x="600075" y="95250"/>
                </a:cubicBezTo>
                <a:cubicBezTo>
                  <a:pt x="607404" y="104044"/>
                  <a:pt x="620555" y="106205"/>
                  <a:pt x="628650" y="114300"/>
                </a:cubicBezTo>
                <a:cubicBezTo>
                  <a:pt x="684969" y="170619"/>
                  <a:pt x="662337" y="159951"/>
                  <a:pt x="704850" y="209550"/>
                </a:cubicBezTo>
                <a:cubicBezTo>
                  <a:pt x="713616" y="219777"/>
                  <a:pt x="723900" y="228600"/>
                  <a:pt x="733425" y="238125"/>
                </a:cubicBezTo>
                <a:cubicBezTo>
                  <a:pt x="763164" y="327342"/>
                  <a:pt x="714446" y="195386"/>
                  <a:pt x="771525" y="295275"/>
                </a:cubicBezTo>
                <a:cubicBezTo>
                  <a:pt x="778020" y="306641"/>
                  <a:pt x="777454" y="320788"/>
                  <a:pt x="781050" y="333375"/>
                </a:cubicBezTo>
                <a:cubicBezTo>
                  <a:pt x="796380" y="387031"/>
                  <a:pt x="784225" y="336550"/>
                  <a:pt x="809625" y="400050"/>
                </a:cubicBezTo>
                <a:cubicBezTo>
                  <a:pt x="817083" y="418694"/>
                  <a:pt x="822325" y="438150"/>
                  <a:pt x="828675" y="457200"/>
                </a:cubicBezTo>
                <a:lnTo>
                  <a:pt x="838200" y="485775"/>
                </a:lnTo>
                <a:lnTo>
                  <a:pt x="847725" y="514350"/>
                </a:lnTo>
                <a:cubicBezTo>
                  <a:pt x="836947" y="686791"/>
                  <a:pt x="854296" y="618463"/>
                  <a:pt x="819150" y="723900"/>
                </a:cubicBezTo>
                <a:cubicBezTo>
                  <a:pt x="815975" y="733425"/>
                  <a:pt x="815649" y="744443"/>
                  <a:pt x="809625" y="752475"/>
                </a:cubicBezTo>
                <a:lnTo>
                  <a:pt x="781050" y="790575"/>
                </a:lnTo>
                <a:cubicBezTo>
                  <a:pt x="777875" y="800100"/>
                  <a:pt x="776401" y="810373"/>
                  <a:pt x="771525" y="819150"/>
                </a:cubicBezTo>
                <a:cubicBezTo>
                  <a:pt x="760406" y="839164"/>
                  <a:pt x="740665" y="854580"/>
                  <a:pt x="733425" y="876300"/>
                </a:cubicBezTo>
                <a:cubicBezTo>
                  <a:pt x="730250" y="885825"/>
                  <a:pt x="729469" y="896521"/>
                  <a:pt x="723900" y="904875"/>
                </a:cubicBezTo>
                <a:cubicBezTo>
                  <a:pt x="716428" y="916083"/>
                  <a:pt x="703949" y="923102"/>
                  <a:pt x="695325" y="933450"/>
                </a:cubicBezTo>
                <a:cubicBezTo>
                  <a:pt x="674228" y="958766"/>
                  <a:pt x="674164" y="970482"/>
                  <a:pt x="657225" y="1000125"/>
                </a:cubicBezTo>
                <a:cubicBezTo>
                  <a:pt x="630358" y="1047143"/>
                  <a:pt x="643672" y="1012284"/>
                  <a:pt x="609600" y="1066800"/>
                </a:cubicBezTo>
                <a:cubicBezTo>
                  <a:pt x="602075" y="1078841"/>
                  <a:pt x="596900" y="1092200"/>
                  <a:pt x="590550" y="1104900"/>
                </a:cubicBezTo>
                <a:cubicBezTo>
                  <a:pt x="569676" y="1209270"/>
                  <a:pt x="595777" y="1100487"/>
                  <a:pt x="561975" y="1190625"/>
                </a:cubicBezTo>
                <a:cubicBezTo>
                  <a:pt x="523069" y="1294375"/>
                  <a:pt x="586438" y="1160750"/>
                  <a:pt x="533400" y="1266825"/>
                </a:cubicBezTo>
                <a:cubicBezTo>
                  <a:pt x="527962" y="1294016"/>
                  <a:pt x="522421" y="1325647"/>
                  <a:pt x="514350" y="1352550"/>
                </a:cubicBezTo>
                <a:cubicBezTo>
                  <a:pt x="508580" y="1371784"/>
                  <a:pt x="501650" y="1390650"/>
                  <a:pt x="495300" y="1409700"/>
                </a:cubicBezTo>
                <a:lnTo>
                  <a:pt x="485775" y="1438275"/>
                </a:lnTo>
                <a:lnTo>
                  <a:pt x="476250" y="1466850"/>
                </a:lnTo>
                <a:cubicBezTo>
                  <a:pt x="473075" y="1489075"/>
                  <a:pt x="471773" y="1511649"/>
                  <a:pt x="466725" y="1533525"/>
                </a:cubicBezTo>
                <a:cubicBezTo>
                  <a:pt x="462210" y="1553091"/>
                  <a:pt x="447675" y="1590675"/>
                  <a:pt x="447675" y="1590675"/>
                </a:cubicBezTo>
                <a:cubicBezTo>
                  <a:pt x="444500" y="1616075"/>
                  <a:pt x="441533" y="1641502"/>
                  <a:pt x="438150" y="1666875"/>
                </a:cubicBezTo>
                <a:cubicBezTo>
                  <a:pt x="435183" y="1689129"/>
                  <a:pt x="431248" y="1711253"/>
                  <a:pt x="428625" y="1733550"/>
                </a:cubicBezTo>
                <a:cubicBezTo>
                  <a:pt x="414188" y="1856263"/>
                  <a:pt x="428320" y="1791921"/>
                  <a:pt x="409575" y="1866900"/>
                </a:cubicBezTo>
                <a:cubicBezTo>
                  <a:pt x="412750" y="2051050"/>
                  <a:pt x="419100" y="2235173"/>
                  <a:pt x="419100" y="2419350"/>
                </a:cubicBezTo>
                <a:cubicBezTo>
                  <a:pt x="419100" y="2584481"/>
                  <a:pt x="415365" y="2749621"/>
                  <a:pt x="409575" y="2914650"/>
                </a:cubicBezTo>
                <a:cubicBezTo>
                  <a:pt x="409007" y="2930829"/>
                  <a:pt x="403690" y="2946500"/>
                  <a:pt x="400050" y="2962275"/>
                </a:cubicBezTo>
                <a:cubicBezTo>
                  <a:pt x="397622" y="2972797"/>
                  <a:pt x="381971" y="3042558"/>
                  <a:pt x="371475" y="3067050"/>
                </a:cubicBezTo>
                <a:cubicBezTo>
                  <a:pt x="365882" y="3080101"/>
                  <a:pt x="358018" y="3092099"/>
                  <a:pt x="352425" y="3105150"/>
                </a:cubicBezTo>
                <a:cubicBezTo>
                  <a:pt x="329526" y="3158580"/>
                  <a:pt x="359953" y="3108644"/>
                  <a:pt x="323850" y="3171825"/>
                </a:cubicBezTo>
                <a:cubicBezTo>
                  <a:pt x="318170" y="3181764"/>
                  <a:pt x="310480" y="3190461"/>
                  <a:pt x="304800" y="3200400"/>
                </a:cubicBezTo>
                <a:cubicBezTo>
                  <a:pt x="225518" y="3339143"/>
                  <a:pt x="329655" y="3160214"/>
                  <a:pt x="276225" y="3267075"/>
                </a:cubicBezTo>
                <a:cubicBezTo>
                  <a:pt x="271105" y="3277314"/>
                  <a:pt x="262295" y="3285411"/>
                  <a:pt x="257175" y="3295650"/>
                </a:cubicBezTo>
                <a:cubicBezTo>
                  <a:pt x="252685" y="3304630"/>
                  <a:pt x="252631" y="3315508"/>
                  <a:pt x="247650" y="3324225"/>
                </a:cubicBezTo>
                <a:cubicBezTo>
                  <a:pt x="239774" y="3338008"/>
                  <a:pt x="227489" y="3348863"/>
                  <a:pt x="219075" y="3362325"/>
                </a:cubicBezTo>
                <a:cubicBezTo>
                  <a:pt x="211550" y="3374366"/>
                  <a:pt x="207330" y="3388249"/>
                  <a:pt x="200025" y="3400425"/>
                </a:cubicBezTo>
                <a:cubicBezTo>
                  <a:pt x="188245" y="3420058"/>
                  <a:pt x="169165" y="3435855"/>
                  <a:pt x="161925" y="3457575"/>
                </a:cubicBezTo>
                <a:cubicBezTo>
                  <a:pt x="137984" y="3529399"/>
                  <a:pt x="170279" y="3440867"/>
                  <a:pt x="133350" y="3514725"/>
                </a:cubicBezTo>
                <a:cubicBezTo>
                  <a:pt x="128860" y="3523705"/>
                  <a:pt x="130097" y="3535460"/>
                  <a:pt x="123825" y="3543300"/>
                </a:cubicBezTo>
                <a:cubicBezTo>
                  <a:pt x="116674" y="3552239"/>
                  <a:pt x="104775" y="3556000"/>
                  <a:pt x="95250" y="3562350"/>
                </a:cubicBezTo>
                <a:cubicBezTo>
                  <a:pt x="78485" y="3612645"/>
                  <a:pt x="91294" y="3582571"/>
                  <a:pt x="47625" y="3648075"/>
                </a:cubicBezTo>
                <a:cubicBezTo>
                  <a:pt x="41275" y="3657600"/>
                  <a:pt x="32195" y="3665790"/>
                  <a:pt x="28575" y="3676650"/>
                </a:cubicBezTo>
                <a:cubicBezTo>
                  <a:pt x="25400" y="3686175"/>
                  <a:pt x="26150" y="3698125"/>
                  <a:pt x="19050" y="3705225"/>
                </a:cubicBezTo>
                <a:cubicBezTo>
                  <a:pt x="14560" y="3709715"/>
                  <a:pt x="6350" y="3705225"/>
                  <a:pt x="0" y="370522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1" name="세로로 말린 두루마리 모양 60"/>
          <p:cNvSpPr/>
          <p:nvPr/>
        </p:nvSpPr>
        <p:spPr>
          <a:xfrm>
            <a:off x="1242133" y="1170311"/>
            <a:ext cx="535520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62" name="세로로 말린 두루마리 모양 61"/>
          <p:cNvSpPr/>
          <p:nvPr/>
        </p:nvSpPr>
        <p:spPr>
          <a:xfrm>
            <a:off x="1698567" y="1144063"/>
            <a:ext cx="720349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GTFiles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413611" y="2334914"/>
            <a:ext cx="820789" cy="31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segBreed</a:t>
            </a:r>
            <a:endParaRPr lang="en-US" sz="1200" dirty="0"/>
          </a:p>
          <a:p>
            <a:pPr algn="ctr"/>
            <a:r>
              <a:rPr lang="en-US" sz="1200" dirty="0"/>
              <a:t>Comp</a:t>
            </a:r>
            <a:endParaRPr 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1242134" y="1877877"/>
            <a:ext cx="668565" cy="36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haplofreq</a:t>
            </a:r>
            <a:endParaRPr lang="en-US" sz="1050" dirty="0"/>
          </a:p>
        </p:txBody>
      </p:sp>
      <p:sp>
        <p:nvSpPr>
          <p:cNvPr id="87" name="세로로 말린 두루마리 모양 86"/>
          <p:cNvSpPr/>
          <p:nvPr/>
        </p:nvSpPr>
        <p:spPr>
          <a:xfrm>
            <a:off x="1157351" y="2627719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</a:t>
            </a:r>
          </a:p>
        </p:txBody>
      </p:sp>
      <p:sp>
        <p:nvSpPr>
          <p:cNvPr id="93" name="세로로 말린 두루마리 모양 92"/>
          <p:cNvSpPr/>
          <p:nvPr/>
        </p:nvSpPr>
        <p:spPr>
          <a:xfrm>
            <a:off x="3129912" y="4608825"/>
            <a:ext cx="518324" cy="259626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94" name="세로로 말린 두루마리 모양 93"/>
          <p:cNvSpPr/>
          <p:nvPr/>
        </p:nvSpPr>
        <p:spPr>
          <a:xfrm>
            <a:off x="2954632" y="5189320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Cattle</a:t>
            </a:r>
          </a:p>
        </p:txBody>
      </p:sp>
      <p:sp>
        <p:nvSpPr>
          <p:cNvPr id="97" name="세로로 말린 두루마리 모양 96"/>
          <p:cNvSpPr/>
          <p:nvPr/>
        </p:nvSpPr>
        <p:spPr>
          <a:xfrm>
            <a:off x="2346498" y="4846036"/>
            <a:ext cx="647375" cy="259626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GTfiles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세로로 말린 두루마리 모양 97"/>
          <p:cNvSpPr/>
          <p:nvPr/>
        </p:nvSpPr>
        <p:spPr>
          <a:xfrm>
            <a:off x="2676225" y="5075050"/>
            <a:ext cx="505295" cy="259626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105" name="세로로 말린 두루마리 모양 104"/>
          <p:cNvSpPr/>
          <p:nvPr/>
        </p:nvSpPr>
        <p:spPr>
          <a:xfrm>
            <a:off x="3508270" y="2733733"/>
            <a:ext cx="620303" cy="44631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Pedig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세로로 말린 두루마리 모양 109"/>
          <p:cNvSpPr/>
          <p:nvPr/>
        </p:nvSpPr>
        <p:spPr>
          <a:xfrm>
            <a:off x="3982860" y="3624612"/>
            <a:ext cx="620303" cy="29734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2234400" y="4141716"/>
            <a:ext cx="1273870" cy="3901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H="1">
            <a:off x="1701827" y="1602702"/>
            <a:ext cx="86252" cy="26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129</Words>
  <Application>Microsoft Office PowerPoint</Application>
  <PresentationFormat>화면 슬라이드 쇼(4:3)</PresentationFormat>
  <Paragraphs>89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OCS types</vt:lpstr>
      <vt:lpstr>Traditional OCS</vt:lpstr>
      <vt:lpstr>Pedigree OCS</vt:lpstr>
      <vt:lpstr>Marker-based 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OCS types</dc:title>
  <dc:creator>mahboob</dc:creator>
  <cp:lastModifiedBy>mahboob</cp:lastModifiedBy>
  <cp:revision>2</cp:revision>
  <dcterms:created xsi:type="dcterms:W3CDTF">2023-09-07T04:52:12Z</dcterms:created>
  <dcterms:modified xsi:type="dcterms:W3CDTF">2023-09-07T04:55:32Z</dcterms:modified>
</cp:coreProperties>
</file>