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9" r:id="rId13"/>
    <p:sldId id="267" r:id="rId14"/>
    <p:sldId id="268" r:id="rId15"/>
    <p:sldId id="270" r:id="rId16"/>
    <p:sldId id="274" r:id="rId17"/>
    <p:sldId id="275" r:id="rId18"/>
    <p:sldId id="276" r:id="rId19"/>
    <p:sldId id="277" r:id="rId20"/>
    <p:sldId id="278" r:id="rId21"/>
    <p:sldId id="295" r:id="rId22"/>
    <p:sldId id="292" r:id="rId23"/>
    <p:sldId id="279" r:id="rId24"/>
    <p:sldId id="280" r:id="rId25"/>
    <p:sldId id="281" r:id="rId26"/>
    <p:sldId id="282" r:id="rId27"/>
    <p:sldId id="283" r:id="rId28"/>
    <p:sldId id="284" r:id="rId29"/>
    <p:sldId id="288" r:id="rId30"/>
    <p:sldId id="289" r:id="rId31"/>
    <p:sldId id="297" r:id="rId32"/>
    <p:sldId id="298" r:id="rId33"/>
    <p:sldId id="296" r:id="rId34"/>
    <p:sldId id="290" r:id="rId35"/>
    <p:sldId id="291" r:id="rId36"/>
    <p:sldId id="271" r:id="rId37"/>
    <p:sldId id="272" r:id="rId38"/>
    <p:sldId id="27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1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5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3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1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6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9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2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955-790A-4B08-8E3D-B6B73E1F431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6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0955-790A-4B08-8E3D-B6B73E1F4313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0A92-88C2-4DE1-B723-0B1870F0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9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OCS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Genetic Diversity at Native Alleles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972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pedIBDatN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Native Effective Size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972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8933" y="4738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Additional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50118" y="2346326"/>
            <a:ext cx="3316816" cy="1325563"/>
          </a:xfrm>
        </p:spPr>
        <p:txBody>
          <a:bodyPr/>
          <a:lstStyle/>
          <a:p>
            <a:r>
              <a:rPr lang="en-US" sz="7200" dirty="0" smtClean="0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 &amp; Genome equivalent Change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8933" y="3581666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sampleIndiv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41799" y="1577977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candes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8933" y="4507443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pedIBD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78933" y="5430576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pedIBDatN</a:t>
            </a:r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241799" y="2592657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41799" y="3581665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Breed Composition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581666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pedBreedComp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78933" y="4507443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conttac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8933" y="5430576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Marker OCS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5133" y="2414059"/>
            <a:ext cx="5003800" cy="1325563"/>
          </a:xfrm>
        </p:spPr>
        <p:txBody>
          <a:bodyPr/>
          <a:lstStyle/>
          <a:p>
            <a:r>
              <a:rPr lang="en-US" b="1" dirty="0" smtClean="0"/>
              <a:t>Individual Parameter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4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Inbreeding </a:t>
            </a:r>
            <a:r>
              <a:rPr lang="en-US" b="1" dirty="0" smtClean="0"/>
              <a:t>Coefficients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GTfiles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972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segInbreeding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210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completeness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8933" y="47386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Kinship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file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GTfiles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972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segIBD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Kinship </a:t>
            </a:r>
            <a:r>
              <a:rPr lang="en-US" b="1" dirty="0" err="1" smtClean="0"/>
              <a:t>ast</a:t>
            </a:r>
            <a:r>
              <a:rPr lang="en-US" b="1" dirty="0" smtClean="0"/>
              <a:t> Native Segments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file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GTfiles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43576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segIBDatN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8933" y="33924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distance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GTfile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32475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segIBD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8933" y="5373688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cmdscale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78933" y="4547133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sim2dis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41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Haplotype Frequencies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36599" y="2613555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GTFiles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6599" y="3578755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phen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36599" y="4620155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Haplofreq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36599" y="5661555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Graphing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36599" y="1693866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Breed Composition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1999" y="2449511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GTFiles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1999" y="3414711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phen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1999" y="4456111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Haplofreq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1999" y="5497511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segBreedComp</a:t>
            </a:r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61999" y="1529822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3599" y="2617260"/>
            <a:ext cx="5357283" cy="1325563"/>
          </a:xfrm>
        </p:spPr>
        <p:txBody>
          <a:bodyPr/>
          <a:lstStyle/>
          <a:p>
            <a:r>
              <a:rPr lang="en-US" b="1" dirty="0" smtClean="0"/>
              <a:t>Population Parameter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10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Genetic </a:t>
            </a:r>
            <a:r>
              <a:rPr lang="en-US" b="1" dirty="0" smtClean="0"/>
              <a:t>Diversity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GENO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8933" y="36972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pedIBD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78933" y="47386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650" y="9526"/>
            <a:ext cx="7886700" cy="1325563"/>
          </a:xfrm>
        </p:spPr>
        <p:txBody>
          <a:bodyPr/>
          <a:lstStyle/>
          <a:p>
            <a:r>
              <a:rPr lang="en-US" b="1" dirty="0" smtClean="0"/>
              <a:t>Genetic Diversity at Native Alleles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GENO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972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pedIBD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8933" y="47386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Native Effective Size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972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8933" y="4738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Additional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5133" y="2414059"/>
            <a:ext cx="5003800" cy="1325563"/>
          </a:xfrm>
        </p:spPr>
        <p:txBody>
          <a:bodyPr/>
          <a:lstStyle/>
          <a:p>
            <a:r>
              <a:rPr lang="en-US" b="1" dirty="0" smtClean="0"/>
              <a:t>Individual Parameter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88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815" y="38797"/>
            <a:ext cx="7886700" cy="6043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Traditional OCS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7687" y="732122"/>
            <a:ext cx="843764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Pedig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35610" y="732121"/>
            <a:ext cx="765387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Phen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4624" y="1760909"/>
            <a:ext cx="1886373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ageContrib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27670" y="2838553"/>
            <a:ext cx="678302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75093" y="732121"/>
            <a:ext cx="2032000" cy="5953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Phen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Candidate_ID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673150" y="732436"/>
            <a:ext cx="2032000" cy="595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MAP/Genotype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637288" y="1519440"/>
            <a:ext cx="2032000" cy="595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segIBD</a:t>
            </a:r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14018" y="2597690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candes</a:t>
            </a:r>
            <a:endParaRPr lang="en-US" dirty="0"/>
          </a:p>
        </p:txBody>
      </p:sp>
      <p:cxnSp>
        <p:nvCxnSpPr>
          <p:cNvPr id="16" name="직선 화살표 연결선 15"/>
          <p:cNvCxnSpPr>
            <a:stCxn id="10" idx="2"/>
            <a:endCxn id="11" idx="0"/>
          </p:cNvCxnSpPr>
          <p:nvPr/>
        </p:nvCxnSpPr>
        <p:spPr>
          <a:xfrm flipH="1">
            <a:off x="4930018" y="2114751"/>
            <a:ext cx="1723270" cy="48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2"/>
            <a:endCxn id="11" idx="0"/>
          </p:cNvCxnSpPr>
          <p:nvPr/>
        </p:nvCxnSpPr>
        <p:spPr>
          <a:xfrm>
            <a:off x="4091093" y="1327432"/>
            <a:ext cx="838925" cy="127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3"/>
            <a:endCxn id="11" idx="1"/>
          </p:cNvCxnSpPr>
          <p:nvPr/>
        </p:nvCxnSpPr>
        <p:spPr>
          <a:xfrm>
            <a:off x="2300997" y="2058565"/>
            <a:ext cx="1613021" cy="83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203345" y="2590442"/>
            <a:ext cx="2032000" cy="5953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Constraint/Criteria</a:t>
            </a:r>
            <a:endParaRPr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537165" y="3681975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Opticont</a:t>
            </a:r>
            <a:endParaRPr lang="en-US" dirty="0"/>
          </a:p>
        </p:txBody>
      </p:sp>
      <p:cxnSp>
        <p:nvCxnSpPr>
          <p:cNvPr id="32" name="직선 화살표 연결선 31"/>
          <p:cNvCxnSpPr>
            <a:stCxn id="11" idx="2"/>
            <a:endCxn id="30" idx="0"/>
          </p:cNvCxnSpPr>
          <p:nvPr/>
        </p:nvCxnSpPr>
        <p:spPr>
          <a:xfrm>
            <a:off x="4930018" y="3193001"/>
            <a:ext cx="623147" cy="48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2"/>
            <a:endCxn id="30" idx="0"/>
          </p:cNvCxnSpPr>
          <p:nvPr/>
        </p:nvCxnSpPr>
        <p:spPr>
          <a:xfrm flipH="1">
            <a:off x="5553165" y="3185753"/>
            <a:ext cx="1666180" cy="49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29047" y="4574942"/>
            <a:ext cx="104823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Offspring</a:t>
            </a:r>
            <a:endParaRPr lang="en-US" dirty="0"/>
          </a:p>
        </p:txBody>
      </p:sp>
      <p:cxnSp>
        <p:nvCxnSpPr>
          <p:cNvPr id="57" name="직선 화살표 연결선 56"/>
          <p:cNvCxnSpPr>
            <a:stCxn id="30" idx="2"/>
            <a:endCxn id="35" idx="0"/>
          </p:cNvCxnSpPr>
          <p:nvPr/>
        </p:nvCxnSpPr>
        <p:spPr>
          <a:xfrm>
            <a:off x="5553165" y="4277286"/>
            <a:ext cx="0" cy="29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85445" y="5170253"/>
            <a:ext cx="152496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Sel_Candidate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985444" y="5837241"/>
            <a:ext cx="152496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Sel_Candidate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689150" y="5467909"/>
            <a:ext cx="113960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noffspring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985444" y="6319563"/>
            <a:ext cx="136236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Mating </a:t>
            </a:r>
            <a:r>
              <a:rPr lang="en-US" dirty="0" err="1" smtClean="0"/>
              <a:t>Alloc</a:t>
            </a:r>
            <a:endParaRPr lang="en-US" dirty="0"/>
          </a:p>
        </p:txBody>
      </p:sp>
      <p:cxnSp>
        <p:nvCxnSpPr>
          <p:cNvPr id="66" name="직선 화살표 연결선 65"/>
          <p:cNvCxnSpPr>
            <a:stCxn id="4" idx="2"/>
            <a:endCxn id="6" idx="0"/>
          </p:cNvCxnSpPr>
          <p:nvPr/>
        </p:nvCxnSpPr>
        <p:spPr>
          <a:xfrm>
            <a:off x="849569" y="1327433"/>
            <a:ext cx="508242" cy="43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" idx="2"/>
            <a:endCxn id="6" idx="0"/>
          </p:cNvCxnSpPr>
          <p:nvPr/>
        </p:nvCxnSpPr>
        <p:spPr>
          <a:xfrm flipH="1">
            <a:off x="1357811" y="1327432"/>
            <a:ext cx="560493" cy="43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9" idx="2"/>
            <a:endCxn id="10" idx="0"/>
          </p:cNvCxnSpPr>
          <p:nvPr/>
        </p:nvCxnSpPr>
        <p:spPr>
          <a:xfrm flipH="1">
            <a:off x="6653288" y="1327747"/>
            <a:ext cx="35862" cy="19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" idx="2"/>
            <a:endCxn id="7" idx="0"/>
          </p:cNvCxnSpPr>
          <p:nvPr/>
        </p:nvCxnSpPr>
        <p:spPr>
          <a:xfrm>
            <a:off x="1357811" y="2356220"/>
            <a:ext cx="9010" cy="48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553165" y="4872597"/>
            <a:ext cx="0" cy="29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5541553" y="5503747"/>
            <a:ext cx="0" cy="29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5538649" y="6136613"/>
            <a:ext cx="0" cy="29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48810" y="6308707"/>
            <a:ext cx="142878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Mean F-</a:t>
            </a:r>
            <a:r>
              <a:rPr lang="en-US" dirty="0" err="1" smtClean="0"/>
              <a:t>coeff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815" y="38797"/>
            <a:ext cx="7886700" cy="6043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Pedigree OCS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5159" y="6073634"/>
            <a:ext cx="1235889" cy="38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agecont</a:t>
            </a:r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651400" y="5246533"/>
            <a:ext cx="1549500" cy="8674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candes</a:t>
            </a:r>
            <a:endParaRPr lang="en-US" dirty="0"/>
          </a:p>
        </p:txBody>
      </p:sp>
      <p:cxnSp>
        <p:nvCxnSpPr>
          <p:cNvPr id="16" name="직선 화살표 연결선 15"/>
          <p:cNvCxnSpPr>
            <a:stCxn id="109" idx="0"/>
            <a:endCxn id="102" idx="2"/>
          </p:cNvCxnSpPr>
          <p:nvPr/>
        </p:nvCxnSpPr>
        <p:spPr>
          <a:xfrm flipH="1" flipV="1">
            <a:off x="5664342" y="2262268"/>
            <a:ext cx="935477" cy="118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0"/>
            <a:endCxn id="30" idx="2"/>
          </p:cNvCxnSpPr>
          <p:nvPr/>
        </p:nvCxnSpPr>
        <p:spPr>
          <a:xfrm flipV="1">
            <a:off x="6426150" y="4600074"/>
            <a:ext cx="188022" cy="64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688291" y="5409960"/>
            <a:ext cx="649238" cy="11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675168" y="5357607"/>
            <a:ext cx="1402157" cy="7160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Constraint /Criteria</a:t>
            </a:r>
          </a:p>
          <a:p>
            <a:pPr algn="ctr"/>
            <a:r>
              <a:rPr lang="en-US" sz="1400" dirty="0" err="1" smtClean="0"/>
              <a:t>Lb</a:t>
            </a:r>
            <a:r>
              <a:rPr lang="en-US" sz="1400" dirty="0" smtClean="0"/>
              <a:t>/</a:t>
            </a:r>
            <a:r>
              <a:rPr lang="en-US" sz="1400" dirty="0" err="1" smtClean="0"/>
              <a:t>Ub</a:t>
            </a:r>
            <a:r>
              <a:rPr lang="en-US" sz="1400" dirty="0" smtClean="0"/>
              <a:t>/Uniform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027443" y="4004763"/>
            <a:ext cx="1173457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Opticont</a:t>
            </a:r>
            <a:endParaRPr lang="en-US" dirty="0"/>
          </a:p>
        </p:txBody>
      </p:sp>
      <p:cxnSp>
        <p:nvCxnSpPr>
          <p:cNvPr id="32" name="직선 화살표 연결선 31"/>
          <p:cNvCxnSpPr>
            <a:endCxn id="30" idx="2"/>
          </p:cNvCxnSpPr>
          <p:nvPr/>
        </p:nvCxnSpPr>
        <p:spPr>
          <a:xfrm flipH="1" flipV="1">
            <a:off x="6614172" y="4600074"/>
            <a:ext cx="1328408" cy="6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09" idx="0"/>
            <a:endCxn id="100" idx="2"/>
          </p:cNvCxnSpPr>
          <p:nvPr/>
        </p:nvCxnSpPr>
        <p:spPr>
          <a:xfrm flipH="1" flipV="1">
            <a:off x="4677560" y="2278332"/>
            <a:ext cx="1922259" cy="11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33" idx="0"/>
          </p:cNvCxnSpPr>
          <p:nvPr/>
        </p:nvCxnSpPr>
        <p:spPr>
          <a:xfrm>
            <a:off x="849569" y="1066801"/>
            <a:ext cx="62532" cy="69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2" idx="2"/>
          </p:cNvCxnSpPr>
          <p:nvPr/>
        </p:nvCxnSpPr>
        <p:spPr>
          <a:xfrm flipH="1">
            <a:off x="1220676" y="4939326"/>
            <a:ext cx="660372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66391" y="1760910"/>
            <a:ext cx="891420" cy="353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66391" y="2272873"/>
            <a:ext cx="1692610" cy="426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pedBreedComp</a:t>
            </a:r>
            <a:endParaRPr lang="en-US" dirty="0"/>
          </a:p>
        </p:txBody>
      </p:sp>
      <p:sp>
        <p:nvSpPr>
          <p:cNvPr id="17" name="세로로 말린 두루마리 모양 16"/>
          <p:cNvSpPr/>
          <p:nvPr/>
        </p:nvSpPr>
        <p:spPr>
          <a:xfrm>
            <a:off x="237067" y="475208"/>
            <a:ext cx="1075629" cy="59508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Pedigree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세로로 말린 두루마리 모양 42"/>
          <p:cNvSpPr/>
          <p:nvPr/>
        </p:nvSpPr>
        <p:spPr>
          <a:xfrm>
            <a:off x="1465087" y="499656"/>
            <a:ext cx="827071" cy="59508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</a:t>
            </a:r>
            <a:r>
              <a:rPr lang="en-US" sz="1600" dirty="0" err="1" smtClean="0">
                <a:solidFill>
                  <a:schemeClr val="tx1"/>
                </a:solidFill>
              </a:rPr>
              <a:t>hen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세로로 말린 두루마리 모양 43"/>
          <p:cNvSpPr/>
          <p:nvPr/>
        </p:nvSpPr>
        <p:spPr>
          <a:xfrm>
            <a:off x="436033" y="2961224"/>
            <a:ext cx="827071" cy="59508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Pedig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36" idx="2"/>
          </p:cNvCxnSpPr>
          <p:nvPr/>
        </p:nvCxnSpPr>
        <p:spPr>
          <a:xfrm flipH="1">
            <a:off x="1007533" y="2699230"/>
            <a:ext cx="305163" cy="26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33" idx="2"/>
          </p:cNvCxnSpPr>
          <p:nvPr/>
        </p:nvCxnSpPr>
        <p:spPr>
          <a:xfrm>
            <a:off x="912101" y="2114752"/>
            <a:ext cx="95432" cy="15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세로로 말린 두루마리 모양 48"/>
          <p:cNvSpPr/>
          <p:nvPr/>
        </p:nvSpPr>
        <p:spPr>
          <a:xfrm>
            <a:off x="1493133" y="3559428"/>
            <a:ext cx="827071" cy="59508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phen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오른쪽으로 구부러진 화살표 24"/>
          <p:cNvSpPr/>
          <p:nvPr/>
        </p:nvSpPr>
        <p:spPr>
          <a:xfrm flipH="1">
            <a:off x="1762233" y="3155400"/>
            <a:ext cx="232777" cy="3295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30938" y="3270476"/>
            <a:ext cx="1064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Filter:1980-90</a:t>
            </a:r>
            <a:endParaRPr lang="en-US" sz="1200" dirty="0"/>
          </a:p>
        </p:txBody>
      </p:sp>
      <p:sp>
        <p:nvSpPr>
          <p:cNvPr id="52" name="세로로 말린 두루마리 모양 51"/>
          <p:cNvSpPr/>
          <p:nvPr/>
        </p:nvSpPr>
        <p:spPr>
          <a:xfrm>
            <a:off x="1467512" y="4344239"/>
            <a:ext cx="827071" cy="59508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phen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오른쪽으로 구부러진 화살표 52"/>
          <p:cNvSpPr/>
          <p:nvPr/>
        </p:nvSpPr>
        <p:spPr>
          <a:xfrm flipH="1">
            <a:off x="2370864" y="4302418"/>
            <a:ext cx="401573" cy="41069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9598" y="4503489"/>
            <a:ext cx="1097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Define &lt;=1991</a:t>
            </a:r>
          </a:p>
          <a:p>
            <a:r>
              <a:rPr lang="en-US" sz="1200" dirty="0" smtClean="0"/>
              <a:t> as </a:t>
            </a:r>
            <a:r>
              <a:rPr lang="en-US" sz="1200" dirty="0" err="1" smtClean="0"/>
              <a:t>cand</a:t>
            </a:r>
            <a:endParaRPr lang="en-US" sz="1200" dirty="0"/>
          </a:p>
        </p:txBody>
      </p:sp>
      <p:sp>
        <p:nvSpPr>
          <p:cNvPr id="56" name="세로로 말린 두루마리 모양 55"/>
          <p:cNvSpPr/>
          <p:nvPr/>
        </p:nvSpPr>
        <p:spPr>
          <a:xfrm>
            <a:off x="442744" y="5084998"/>
            <a:ext cx="827071" cy="59508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Pedig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56" idx="2"/>
            <a:endCxn id="6" idx="0"/>
          </p:cNvCxnSpPr>
          <p:nvPr/>
        </p:nvCxnSpPr>
        <p:spPr>
          <a:xfrm>
            <a:off x="856280" y="5680085"/>
            <a:ext cx="406824" cy="39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441670" y="5180845"/>
            <a:ext cx="1235889" cy="38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pedIBD</a:t>
            </a:r>
            <a:endParaRPr lang="en-US" dirty="0"/>
          </a:p>
        </p:txBody>
      </p:sp>
      <p:cxnSp>
        <p:nvCxnSpPr>
          <p:cNvPr id="41" name="직선 화살표 연결선 40"/>
          <p:cNvCxnSpPr>
            <a:stCxn id="56" idx="3"/>
            <a:endCxn id="50" idx="1"/>
          </p:cNvCxnSpPr>
          <p:nvPr/>
        </p:nvCxnSpPr>
        <p:spPr>
          <a:xfrm>
            <a:off x="1195429" y="5382542"/>
            <a:ext cx="1935269" cy="2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52" idx="3"/>
          </p:cNvCxnSpPr>
          <p:nvPr/>
        </p:nvCxnSpPr>
        <p:spPr>
          <a:xfrm>
            <a:off x="2220197" y="4641783"/>
            <a:ext cx="884747" cy="93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441670" y="5671940"/>
            <a:ext cx="1235889" cy="38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pedIBDatN</a:t>
            </a:r>
            <a:endParaRPr lang="en-US" dirty="0"/>
          </a:p>
        </p:txBody>
      </p:sp>
      <p:sp>
        <p:nvSpPr>
          <p:cNvPr id="50" name="왼쪽 중괄호 49"/>
          <p:cNvSpPr/>
          <p:nvPr/>
        </p:nvSpPr>
        <p:spPr>
          <a:xfrm>
            <a:off x="3130698" y="5140247"/>
            <a:ext cx="308458" cy="9709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4673386" y="5700168"/>
            <a:ext cx="633364" cy="18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세로로 말린 두루마리 모양 77"/>
          <p:cNvSpPr/>
          <p:nvPr/>
        </p:nvSpPr>
        <p:spPr>
          <a:xfrm>
            <a:off x="4254256" y="4445465"/>
            <a:ext cx="827071" cy="59508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phen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78" idx="3"/>
          </p:cNvCxnSpPr>
          <p:nvPr/>
        </p:nvCxnSpPr>
        <p:spPr>
          <a:xfrm>
            <a:off x="5006941" y="4743009"/>
            <a:ext cx="299809" cy="68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세로로 말린 두루마리 모양 81"/>
          <p:cNvSpPr/>
          <p:nvPr/>
        </p:nvSpPr>
        <p:spPr>
          <a:xfrm>
            <a:off x="1751325" y="6295131"/>
            <a:ext cx="721429" cy="443551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cont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세로로 말린 두루마리 모양 82"/>
          <p:cNvSpPr/>
          <p:nvPr/>
        </p:nvSpPr>
        <p:spPr>
          <a:xfrm>
            <a:off x="4295817" y="6185586"/>
            <a:ext cx="755137" cy="49184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cont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stCxn id="83" idx="3"/>
          </p:cNvCxnSpPr>
          <p:nvPr/>
        </p:nvCxnSpPr>
        <p:spPr>
          <a:xfrm flipV="1">
            <a:off x="4989474" y="5822364"/>
            <a:ext cx="317276" cy="60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세로로 말린 두루마리 모양 94"/>
          <p:cNvSpPr/>
          <p:nvPr/>
        </p:nvSpPr>
        <p:spPr>
          <a:xfrm>
            <a:off x="6796682" y="5846012"/>
            <a:ext cx="748868" cy="49184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cand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6" name="세로로 말린 두루마리 모양 95"/>
          <p:cNvSpPr/>
          <p:nvPr/>
        </p:nvSpPr>
        <p:spPr>
          <a:xfrm>
            <a:off x="7942578" y="4939326"/>
            <a:ext cx="755137" cy="49184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327325" y="1595681"/>
            <a:ext cx="700469" cy="68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Max. Gain</a:t>
            </a:r>
            <a:endParaRPr lang="en-US" sz="1400" dirty="0"/>
          </a:p>
        </p:txBody>
      </p:sp>
      <p:sp>
        <p:nvSpPr>
          <p:cNvPr id="102" name="직사각형 101"/>
          <p:cNvSpPr/>
          <p:nvPr/>
        </p:nvSpPr>
        <p:spPr>
          <a:xfrm>
            <a:off x="5312492" y="1589816"/>
            <a:ext cx="703699" cy="67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Min. F</a:t>
            </a:r>
            <a:endParaRPr lang="en-US" sz="1400" dirty="0"/>
          </a:p>
        </p:txBody>
      </p:sp>
      <p:sp>
        <p:nvSpPr>
          <p:cNvPr id="109" name="세로로 말린 두루마리 모양 108"/>
          <p:cNvSpPr/>
          <p:nvPr/>
        </p:nvSpPr>
        <p:spPr>
          <a:xfrm>
            <a:off x="6161587" y="3448641"/>
            <a:ext cx="876464" cy="49184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offspring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299274" y="1587894"/>
            <a:ext cx="703699" cy="67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Min. </a:t>
            </a:r>
            <a:r>
              <a:rPr lang="en-US" sz="1400" dirty="0" err="1" smtClean="0"/>
              <a:t>Pkin</a:t>
            </a:r>
            <a:endParaRPr lang="en-US" sz="1400" dirty="0"/>
          </a:p>
        </p:txBody>
      </p:sp>
      <p:sp>
        <p:nvSpPr>
          <p:cNvPr id="112" name="직사각형 111"/>
          <p:cNvSpPr/>
          <p:nvPr/>
        </p:nvSpPr>
        <p:spPr>
          <a:xfrm>
            <a:off x="7200900" y="1595681"/>
            <a:ext cx="703699" cy="67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Min. </a:t>
            </a:r>
            <a:r>
              <a:rPr lang="en-US" sz="1400" dirty="0" err="1" smtClean="0"/>
              <a:t>PkinatN</a:t>
            </a:r>
            <a:endParaRPr lang="en-US" sz="1400" dirty="0"/>
          </a:p>
        </p:txBody>
      </p:sp>
      <p:sp>
        <p:nvSpPr>
          <p:cNvPr id="116" name="직사각형 115"/>
          <p:cNvSpPr/>
          <p:nvPr/>
        </p:nvSpPr>
        <p:spPr>
          <a:xfrm>
            <a:off x="8038867" y="1605880"/>
            <a:ext cx="703699" cy="67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Max NC</a:t>
            </a:r>
            <a:endParaRPr lang="en-US" sz="1400" dirty="0"/>
          </a:p>
        </p:txBody>
      </p:sp>
      <p:cxnSp>
        <p:nvCxnSpPr>
          <p:cNvPr id="121" name="직선 화살표 연결선 120"/>
          <p:cNvCxnSpPr>
            <a:stCxn id="109" idx="0"/>
            <a:endCxn id="111" idx="2"/>
          </p:cNvCxnSpPr>
          <p:nvPr/>
        </p:nvCxnSpPr>
        <p:spPr>
          <a:xfrm flipV="1">
            <a:off x="6599819" y="2260346"/>
            <a:ext cx="51305" cy="118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09" idx="0"/>
            <a:endCxn id="112" idx="2"/>
          </p:cNvCxnSpPr>
          <p:nvPr/>
        </p:nvCxnSpPr>
        <p:spPr>
          <a:xfrm flipV="1">
            <a:off x="6599819" y="2268133"/>
            <a:ext cx="952931" cy="118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09" idx="0"/>
            <a:endCxn id="116" idx="2"/>
          </p:cNvCxnSpPr>
          <p:nvPr/>
        </p:nvCxnSpPr>
        <p:spPr>
          <a:xfrm flipV="1">
            <a:off x="6599819" y="2278332"/>
            <a:ext cx="1790898" cy="11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1916630" y="1272585"/>
            <a:ext cx="1631683" cy="353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completeness</a:t>
            </a:r>
            <a:endParaRPr lang="en-US" dirty="0"/>
          </a:p>
        </p:txBody>
      </p:sp>
      <p:cxnSp>
        <p:nvCxnSpPr>
          <p:cNvPr id="132" name="직선 화살표 연결선 131"/>
          <p:cNvCxnSpPr/>
          <p:nvPr/>
        </p:nvCxnSpPr>
        <p:spPr>
          <a:xfrm>
            <a:off x="2064324" y="1104045"/>
            <a:ext cx="95432" cy="15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82" idx="3"/>
            <a:endCxn id="83" idx="1"/>
          </p:cNvCxnSpPr>
          <p:nvPr/>
        </p:nvCxnSpPr>
        <p:spPr>
          <a:xfrm flipV="1">
            <a:off x="2417310" y="6431506"/>
            <a:ext cx="1939987" cy="8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자유형 1037"/>
          <p:cNvSpPr/>
          <p:nvPr/>
        </p:nvSpPr>
        <p:spPr>
          <a:xfrm>
            <a:off x="3246207" y="1104045"/>
            <a:ext cx="847725" cy="2900718"/>
          </a:xfrm>
          <a:custGeom>
            <a:avLst/>
            <a:gdLst>
              <a:gd name="connsiteX0" fmla="*/ 523875 w 847725"/>
              <a:gd name="connsiteY0" fmla="*/ 0 h 3707220"/>
              <a:gd name="connsiteX1" fmla="*/ 581025 w 847725"/>
              <a:gd name="connsiteY1" fmla="*/ 57150 h 3707220"/>
              <a:gd name="connsiteX2" fmla="*/ 600075 w 847725"/>
              <a:gd name="connsiteY2" fmla="*/ 95250 h 3707220"/>
              <a:gd name="connsiteX3" fmla="*/ 628650 w 847725"/>
              <a:gd name="connsiteY3" fmla="*/ 114300 h 3707220"/>
              <a:gd name="connsiteX4" fmla="*/ 704850 w 847725"/>
              <a:gd name="connsiteY4" fmla="*/ 209550 h 3707220"/>
              <a:gd name="connsiteX5" fmla="*/ 733425 w 847725"/>
              <a:gd name="connsiteY5" fmla="*/ 238125 h 3707220"/>
              <a:gd name="connsiteX6" fmla="*/ 771525 w 847725"/>
              <a:gd name="connsiteY6" fmla="*/ 295275 h 3707220"/>
              <a:gd name="connsiteX7" fmla="*/ 781050 w 847725"/>
              <a:gd name="connsiteY7" fmla="*/ 333375 h 3707220"/>
              <a:gd name="connsiteX8" fmla="*/ 809625 w 847725"/>
              <a:gd name="connsiteY8" fmla="*/ 400050 h 3707220"/>
              <a:gd name="connsiteX9" fmla="*/ 828675 w 847725"/>
              <a:gd name="connsiteY9" fmla="*/ 457200 h 3707220"/>
              <a:gd name="connsiteX10" fmla="*/ 838200 w 847725"/>
              <a:gd name="connsiteY10" fmla="*/ 485775 h 3707220"/>
              <a:gd name="connsiteX11" fmla="*/ 847725 w 847725"/>
              <a:gd name="connsiteY11" fmla="*/ 514350 h 3707220"/>
              <a:gd name="connsiteX12" fmla="*/ 819150 w 847725"/>
              <a:gd name="connsiteY12" fmla="*/ 723900 h 3707220"/>
              <a:gd name="connsiteX13" fmla="*/ 809625 w 847725"/>
              <a:gd name="connsiteY13" fmla="*/ 752475 h 3707220"/>
              <a:gd name="connsiteX14" fmla="*/ 781050 w 847725"/>
              <a:gd name="connsiteY14" fmla="*/ 790575 h 3707220"/>
              <a:gd name="connsiteX15" fmla="*/ 771525 w 847725"/>
              <a:gd name="connsiteY15" fmla="*/ 819150 h 3707220"/>
              <a:gd name="connsiteX16" fmla="*/ 733425 w 847725"/>
              <a:gd name="connsiteY16" fmla="*/ 876300 h 3707220"/>
              <a:gd name="connsiteX17" fmla="*/ 723900 w 847725"/>
              <a:gd name="connsiteY17" fmla="*/ 904875 h 3707220"/>
              <a:gd name="connsiteX18" fmla="*/ 695325 w 847725"/>
              <a:gd name="connsiteY18" fmla="*/ 933450 h 3707220"/>
              <a:gd name="connsiteX19" fmla="*/ 657225 w 847725"/>
              <a:gd name="connsiteY19" fmla="*/ 1000125 h 3707220"/>
              <a:gd name="connsiteX20" fmla="*/ 609600 w 847725"/>
              <a:gd name="connsiteY20" fmla="*/ 1066800 h 3707220"/>
              <a:gd name="connsiteX21" fmla="*/ 590550 w 847725"/>
              <a:gd name="connsiteY21" fmla="*/ 1104900 h 3707220"/>
              <a:gd name="connsiteX22" fmla="*/ 561975 w 847725"/>
              <a:gd name="connsiteY22" fmla="*/ 1190625 h 3707220"/>
              <a:gd name="connsiteX23" fmla="*/ 533400 w 847725"/>
              <a:gd name="connsiteY23" fmla="*/ 1266825 h 3707220"/>
              <a:gd name="connsiteX24" fmla="*/ 514350 w 847725"/>
              <a:gd name="connsiteY24" fmla="*/ 1352550 h 3707220"/>
              <a:gd name="connsiteX25" fmla="*/ 495300 w 847725"/>
              <a:gd name="connsiteY25" fmla="*/ 1409700 h 3707220"/>
              <a:gd name="connsiteX26" fmla="*/ 485775 w 847725"/>
              <a:gd name="connsiteY26" fmla="*/ 1438275 h 3707220"/>
              <a:gd name="connsiteX27" fmla="*/ 476250 w 847725"/>
              <a:gd name="connsiteY27" fmla="*/ 1466850 h 3707220"/>
              <a:gd name="connsiteX28" fmla="*/ 466725 w 847725"/>
              <a:gd name="connsiteY28" fmla="*/ 1533525 h 3707220"/>
              <a:gd name="connsiteX29" fmla="*/ 447675 w 847725"/>
              <a:gd name="connsiteY29" fmla="*/ 1590675 h 3707220"/>
              <a:gd name="connsiteX30" fmla="*/ 438150 w 847725"/>
              <a:gd name="connsiteY30" fmla="*/ 1666875 h 3707220"/>
              <a:gd name="connsiteX31" fmla="*/ 428625 w 847725"/>
              <a:gd name="connsiteY31" fmla="*/ 1733550 h 3707220"/>
              <a:gd name="connsiteX32" fmla="*/ 409575 w 847725"/>
              <a:gd name="connsiteY32" fmla="*/ 1866900 h 3707220"/>
              <a:gd name="connsiteX33" fmla="*/ 419100 w 847725"/>
              <a:gd name="connsiteY33" fmla="*/ 2419350 h 3707220"/>
              <a:gd name="connsiteX34" fmla="*/ 409575 w 847725"/>
              <a:gd name="connsiteY34" fmla="*/ 2914650 h 3707220"/>
              <a:gd name="connsiteX35" fmla="*/ 400050 w 847725"/>
              <a:gd name="connsiteY35" fmla="*/ 2962275 h 3707220"/>
              <a:gd name="connsiteX36" fmla="*/ 371475 w 847725"/>
              <a:gd name="connsiteY36" fmla="*/ 3067050 h 3707220"/>
              <a:gd name="connsiteX37" fmla="*/ 352425 w 847725"/>
              <a:gd name="connsiteY37" fmla="*/ 3105150 h 3707220"/>
              <a:gd name="connsiteX38" fmla="*/ 323850 w 847725"/>
              <a:gd name="connsiteY38" fmla="*/ 3171825 h 3707220"/>
              <a:gd name="connsiteX39" fmla="*/ 304800 w 847725"/>
              <a:gd name="connsiteY39" fmla="*/ 3200400 h 3707220"/>
              <a:gd name="connsiteX40" fmla="*/ 276225 w 847725"/>
              <a:gd name="connsiteY40" fmla="*/ 3267075 h 3707220"/>
              <a:gd name="connsiteX41" fmla="*/ 257175 w 847725"/>
              <a:gd name="connsiteY41" fmla="*/ 3295650 h 3707220"/>
              <a:gd name="connsiteX42" fmla="*/ 247650 w 847725"/>
              <a:gd name="connsiteY42" fmla="*/ 3324225 h 3707220"/>
              <a:gd name="connsiteX43" fmla="*/ 219075 w 847725"/>
              <a:gd name="connsiteY43" fmla="*/ 3362325 h 3707220"/>
              <a:gd name="connsiteX44" fmla="*/ 200025 w 847725"/>
              <a:gd name="connsiteY44" fmla="*/ 3400425 h 3707220"/>
              <a:gd name="connsiteX45" fmla="*/ 161925 w 847725"/>
              <a:gd name="connsiteY45" fmla="*/ 3457575 h 3707220"/>
              <a:gd name="connsiteX46" fmla="*/ 133350 w 847725"/>
              <a:gd name="connsiteY46" fmla="*/ 3514725 h 3707220"/>
              <a:gd name="connsiteX47" fmla="*/ 123825 w 847725"/>
              <a:gd name="connsiteY47" fmla="*/ 3543300 h 3707220"/>
              <a:gd name="connsiteX48" fmla="*/ 95250 w 847725"/>
              <a:gd name="connsiteY48" fmla="*/ 3562350 h 3707220"/>
              <a:gd name="connsiteX49" fmla="*/ 47625 w 847725"/>
              <a:gd name="connsiteY49" fmla="*/ 3648075 h 3707220"/>
              <a:gd name="connsiteX50" fmla="*/ 28575 w 847725"/>
              <a:gd name="connsiteY50" fmla="*/ 3676650 h 3707220"/>
              <a:gd name="connsiteX51" fmla="*/ 19050 w 847725"/>
              <a:gd name="connsiteY51" fmla="*/ 3705225 h 3707220"/>
              <a:gd name="connsiteX52" fmla="*/ 0 w 847725"/>
              <a:gd name="connsiteY52" fmla="*/ 3705225 h 370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47725" h="3707220">
                <a:moveTo>
                  <a:pt x="523875" y="0"/>
                </a:moveTo>
                <a:cubicBezTo>
                  <a:pt x="542925" y="19050"/>
                  <a:pt x="564195" y="36113"/>
                  <a:pt x="581025" y="57150"/>
                </a:cubicBezTo>
                <a:cubicBezTo>
                  <a:pt x="589895" y="68238"/>
                  <a:pt x="590985" y="84342"/>
                  <a:pt x="600075" y="95250"/>
                </a:cubicBezTo>
                <a:cubicBezTo>
                  <a:pt x="607404" y="104044"/>
                  <a:pt x="620555" y="106205"/>
                  <a:pt x="628650" y="114300"/>
                </a:cubicBezTo>
                <a:cubicBezTo>
                  <a:pt x="684969" y="170619"/>
                  <a:pt x="662337" y="159951"/>
                  <a:pt x="704850" y="209550"/>
                </a:cubicBezTo>
                <a:cubicBezTo>
                  <a:pt x="713616" y="219777"/>
                  <a:pt x="723900" y="228600"/>
                  <a:pt x="733425" y="238125"/>
                </a:cubicBezTo>
                <a:cubicBezTo>
                  <a:pt x="763164" y="327342"/>
                  <a:pt x="714446" y="195386"/>
                  <a:pt x="771525" y="295275"/>
                </a:cubicBezTo>
                <a:cubicBezTo>
                  <a:pt x="778020" y="306641"/>
                  <a:pt x="777454" y="320788"/>
                  <a:pt x="781050" y="333375"/>
                </a:cubicBezTo>
                <a:cubicBezTo>
                  <a:pt x="796380" y="387031"/>
                  <a:pt x="784225" y="336550"/>
                  <a:pt x="809625" y="400050"/>
                </a:cubicBezTo>
                <a:cubicBezTo>
                  <a:pt x="817083" y="418694"/>
                  <a:pt x="822325" y="438150"/>
                  <a:pt x="828675" y="457200"/>
                </a:cubicBezTo>
                <a:lnTo>
                  <a:pt x="838200" y="485775"/>
                </a:lnTo>
                <a:lnTo>
                  <a:pt x="847725" y="514350"/>
                </a:lnTo>
                <a:cubicBezTo>
                  <a:pt x="836947" y="686791"/>
                  <a:pt x="854296" y="618463"/>
                  <a:pt x="819150" y="723900"/>
                </a:cubicBezTo>
                <a:cubicBezTo>
                  <a:pt x="815975" y="733425"/>
                  <a:pt x="815649" y="744443"/>
                  <a:pt x="809625" y="752475"/>
                </a:cubicBezTo>
                <a:lnTo>
                  <a:pt x="781050" y="790575"/>
                </a:lnTo>
                <a:cubicBezTo>
                  <a:pt x="777875" y="800100"/>
                  <a:pt x="776401" y="810373"/>
                  <a:pt x="771525" y="819150"/>
                </a:cubicBezTo>
                <a:cubicBezTo>
                  <a:pt x="760406" y="839164"/>
                  <a:pt x="740665" y="854580"/>
                  <a:pt x="733425" y="876300"/>
                </a:cubicBezTo>
                <a:cubicBezTo>
                  <a:pt x="730250" y="885825"/>
                  <a:pt x="729469" y="896521"/>
                  <a:pt x="723900" y="904875"/>
                </a:cubicBezTo>
                <a:cubicBezTo>
                  <a:pt x="716428" y="916083"/>
                  <a:pt x="703949" y="923102"/>
                  <a:pt x="695325" y="933450"/>
                </a:cubicBezTo>
                <a:cubicBezTo>
                  <a:pt x="674228" y="958766"/>
                  <a:pt x="674164" y="970482"/>
                  <a:pt x="657225" y="1000125"/>
                </a:cubicBezTo>
                <a:cubicBezTo>
                  <a:pt x="630358" y="1047143"/>
                  <a:pt x="643672" y="1012284"/>
                  <a:pt x="609600" y="1066800"/>
                </a:cubicBezTo>
                <a:cubicBezTo>
                  <a:pt x="602075" y="1078841"/>
                  <a:pt x="596900" y="1092200"/>
                  <a:pt x="590550" y="1104900"/>
                </a:cubicBezTo>
                <a:cubicBezTo>
                  <a:pt x="569676" y="1209270"/>
                  <a:pt x="595777" y="1100487"/>
                  <a:pt x="561975" y="1190625"/>
                </a:cubicBezTo>
                <a:cubicBezTo>
                  <a:pt x="523069" y="1294375"/>
                  <a:pt x="586438" y="1160750"/>
                  <a:pt x="533400" y="1266825"/>
                </a:cubicBezTo>
                <a:cubicBezTo>
                  <a:pt x="527962" y="1294016"/>
                  <a:pt x="522421" y="1325647"/>
                  <a:pt x="514350" y="1352550"/>
                </a:cubicBezTo>
                <a:cubicBezTo>
                  <a:pt x="508580" y="1371784"/>
                  <a:pt x="501650" y="1390650"/>
                  <a:pt x="495300" y="1409700"/>
                </a:cubicBezTo>
                <a:lnTo>
                  <a:pt x="485775" y="1438275"/>
                </a:lnTo>
                <a:lnTo>
                  <a:pt x="476250" y="1466850"/>
                </a:lnTo>
                <a:cubicBezTo>
                  <a:pt x="473075" y="1489075"/>
                  <a:pt x="471773" y="1511649"/>
                  <a:pt x="466725" y="1533525"/>
                </a:cubicBezTo>
                <a:cubicBezTo>
                  <a:pt x="462210" y="1553091"/>
                  <a:pt x="447675" y="1590675"/>
                  <a:pt x="447675" y="1590675"/>
                </a:cubicBezTo>
                <a:cubicBezTo>
                  <a:pt x="444500" y="1616075"/>
                  <a:pt x="441533" y="1641502"/>
                  <a:pt x="438150" y="1666875"/>
                </a:cubicBezTo>
                <a:cubicBezTo>
                  <a:pt x="435183" y="1689129"/>
                  <a:pt x="431248" y="1711253"/>
                  <a:pt x="428625" y="1733550"/>
                </a:cubicBezTo>
                <a:cubicBezTo>
                  <a:pt x="414188" y="1856263"/>
                  <a:pt x="428320" y="1791921"/>
                  <a:pt x="409575" y="1866900"/>
                </a:cubicBezTo>
                <a:cubicBezTo>
                  <a:pt x="412750" y="2051050"/>
                  <a:pt x="419100" y="2235173"/>
                  <a:pt x="419100" y="2419350"/>
                </a:cubicBezTo>
                <a:cubicBezTo>
                  <a:pt x="419100" y="2584481"/>
                  <a:pt x="415365" y="2749621"/>
                  <a:pt x="409575" y="2914650"/>
                </a:cubicBezTo>
                <a:cubicBezTo>
                  <a:pt x="409007" y="2930829"/>
                  <a:pt x="403690" y="2946500"/>
                  <a:pt x="400050" y="2962275"/>
                </a:cubicBezTo>
                <a:cubicBezTo>
                  <a:pt x="397622" y="2972797"/>
                  <a:pt x="381971" y="3042558"/>
                  <a:pt x="371475" y="3067050"/>
                </a:cubicBezTo>
                <a:cubicBezTo>
                  <a:pt x="365882" y="3080101"/>
                  <a:pt x="358018" y="3092099"/>
                  <a:pt x="352425" y="3105150"/>
                </a:cubicBezTo>
                <a:cubicBezTo>
                  <a:pt x="329526" y="3158580"/>
                  <a:pt x="359953" y="3108644"/>
                  <a:pt x="323850" y="3171825"/>
                </a:cubicBezTo>
                <a:cubicBezTo>
                  <a:pt x="318170" y="3181764"/>
                  <a:pt x="310480" y="3190461"/>
                  <a:pt x="304800" y="3200400"/>
                </a:cubicBezTo>
                <a:cubicBezTo>
                  <a:pt x="225518" y="3339143"/>
                  <a:pt x="329655" y="3160214"/>
                  <a:pt x="276225" y="3267075"/>
                </a:cubicBezTo>
                <a:cubicBezTo>
                  <a:pt x="271105" y="3277314"/>
                  <a:pt x="262295" y="3285411"/>
                  <a:pt x="257175" y="3295650"/>
                </a:cubicBezTo>
                <a:cubicBezTo>
                  <a:pt x="252685" y="3304630"/>
                  <a:pt x="252631" y="3315508"/>
                  <a:pt x="247650" y="3324225"/>
                </a:cubicBezTo>
                <a:cubicBezTo>
                  <a:pt x="239774" y="3338008"/>
                  <a:pt x="227489" y="3348863"/>
                  <a:pt x="219075" y="3362325"/>
                </a:cubicBezTo>
                <a:cubicBezTo>
                  <a:pt x="211550" y="3374366"/>
                  <a:pt x="207330" y="3388249"/>
                  <a:pt x="200025" y="3400425"/>
                </a:cubicBezTo>
                <a:cubicBezTo>
                  <a:pt x="188245" y="3420058"/>
                  <a:pt x="169165" y="3435855"/>
                  <a:pt x="161925" y="3457575"/>
                </a:cubicBezTo>
                <a:cubicBezTo>
                  <a:pt x="137984" y="3529399"/>
                  <a:pt x="170279" y="3440867"/>
                  <a:pt x="133350" y="3514725"/>
                </a:cubicBezTo>
                <a:cubicBezTo>
                  <a:pt x="128860" y="3523705"/>
                  <a:pt x="130097" y="3535460"/>
                  <a:pt x="123825" y="3543300"/>
                </a:cubicBezTo>
                <a:cubicBezTo>
                  <a:pt x="116674" y="3552239"/>
                  <a:pt x="104775" y="3556000"/>
                  <a:pt x="95250" y="3562350"/>
                </a:cubicBezTo>
                <a:cubicBezTo>
                  <a:pt x="78485" y="3612645"/>
                  <a:pt x="91294" y="3582571"/>
                  <a:pt x="47625" y="3648075"/>
                </a:cubicBezTo>
                <a:cubicBezTo>
                  <a:pt x="41275" y="3657600"/>
                  <a:pt x="32195" y="3665790"/>
                  <a:pt x="28575" y="3676650"/>
                </a:cubicBezTo>
                <a:cubicBezTo>
                  <a:pt x="25400" y="3686175"/>
                  <a:pt x="26150" y="3698125"/>
                  <a:pt x="19050" y="3705225"/>
                </a:cubicBezTo>
                <a:cubicBezTo>
                  <a:pt x="14560" y="3709715"/>
                  <a:pt x="6350" y="3705225"/>
                  <a:pt x="0" y="370522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815" y="38797"/>
            <a:ext cx="7886700" cy="6043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Marker-based OCS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24675" y="3382353"/>
            <a:ext cx="1235889" cy="38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agecont</a:t>
            </a:r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651400" y="5246533"/>
            <a:ext cx="1549500" cy="8674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candes</a:t>
            </a:r>
            <a:endParaRPr 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6266826" y="2252703"/>
            <a:ext cx="935477" cy="118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0"/>
          </p:cNvCxnSpPr>
          <p:nvPr/>
        </p:nvCxnSpPr>
        <p:spPr>
          <a:xfrm flipV="1">
            <a:off x="6426150" y="4581305"/>
            <a:ext cx="708469" cy="66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688291" y="5409960"/>
            <a:ext cx="649238" cy="11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675168" y="5357607"/>
            <a:ext cx="1402157" cy="7160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Constraint /Criteria</a:t>
            </a:r>
          </a:p>
          <a:p>
            <a:pPr algn="ctr"/>
            <a:r>
              <a:rPr lang="en-US" sz="1400" dirty="0" err="1" smtClean="0"/>
              <a:t>Lb</a:t>
            </a:r>
            <a:r>
              <a:rPr lang="en-US" sz="1400" dirty="0" smtClean="0"/>
              <a:t>/</a:t>
            </a:r>
            <a:r>
              <a:rPr lang="en-US" sz="1400" dirty="0" err="1" smtClean="0"/>
              <a:t>Ub</a:t>
            </a:r>
            <a:r>
              <a:rPr lang="en-US" sz="1400" dirty="0" smtClean="0"/>
              <a:t>/Uniform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796518" y="3979189"/>
            <a:ext cx="1207539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Opticont</a:t>
            </a:r>
            <a:endParaRPr lang="en-US" dirty="0"/>
          </a:p>
        </p:txBody>
      </p:sp>
      <p:cxnSp>
        <p:nvCxnSpPr>
          <p:cNvPr id="32" name="직선 화살표 연결선 31"/>
          <p:cNvCxnSpPr>
            <a:stCxn id="96" idx="1"/>
          </p:cNvCxnSpPr>
          <p:nvPr/>
        </p:nvCxnSpPr>
        <p:spPr>
          <a:xfrm flipH="1" flipV="1">
            <a:off x="7165368" y="4581305"/>
            <a:ext cx="838690" cy="60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5280044" y="2268767"/>
            <a:ext cx="1922259" cy="11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7" idx="2"/>
            <a:endCxn id="33" idx="0"/>
          </p:cNvCxnSpPr>
          <p:nvPr/>
        </p:nvCxnSpPr>
        <p:spPr>
          <a:xfrm flipH="1">
            <a:off x="2681791" y="1250183"/>
            <a:ext cx="92105" cy="3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3587950" y="3086318"/>
            <a:ext cx="173547" cy="29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236081" y="1579679"/>
            <a:ext cx="891420" cy="353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543861" y="2124604"/>
            <a:ext cx="1094385" cy="426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pedBreedComp</a:t>
            </a:r>
            <a:endParaRPr lang="en-US" dirty="0"/>
          </a:p>
        </p:txBody>
      </p:sp>
      <p:sp>
        <p:nvSpPr>
          <p:cNvPr id="17" name="세로로 말린 두루마리 모양 16"/>
          <p:cNvSpPr/>
          <p:nvPr/>
        </p:nvSpPr>
        <p:spPr>
          <a:xfrm>
            <a:off x="2236081" y="759590"/>
            <a:ext cx="1075629" cy="490593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Pedigree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세로로 말린 두루마리 모양 43"/>
          <p:cNvSpPr/>
          <p:nvPr/>
        </p:nvSpPr>
        <p:spPr>
          <a:xfrm>
            <a:off x="420490" y="3083736"/>
            <a:ext cx="827071" cy="59508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Cattle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82225" y="2806939"/>
            <a:ext cx="721315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33" idx="2"/>
            <a:endCxn id="36" idx="0"/>
          </p:cNvCxnSpPr>
          <p:nvPr/>
        </p:nvCxnSpPr>
        <p:spPr>
          <a:xfrm>
            <a:off x="2681791" y="1933521"/>
            <a:ext cx="409263" cy="19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세로로 말린 두루마리 모양 48"/>
          <p:cNvSpPr/>
          <p:nvPr/>
        </p:nvSpPr>
        <p:spPr>
          <a:xfrm>
            <a:off x="506975" y="3798667"/>
            <a:ext cx="827071" cy="59508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phen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오른쪽으로 구부러진 화살표 24"/>
          <p:cNvSpPr/>
          <p:nvPr/>
        </p:nvSpPr>
        <p:spPr>
          <a:xfrm flipH="1">
            <a:off x="1351123" y="3289281"/>
            <a:ext cx="232777" cy="3295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8751" y="3632972"/>
            <a:ext cx="947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Filter: breed</a:t>
            </a:r>
            <a:endParaRPr lang="en-US" sz="1200" dirty="0"/>
          </a:p>
        </p:txBody>
      </p:sp>
      <p:sp>
        <p:nvSpPr>
          <p:cNvPr id="52" name="세로로 말린 두루마리 모양 51"/>
          <p:cNvSpPr/>
          <p:nvPr/>
        </p:nvSpPr>
        <p:spPr>
          <a:xfrm>
            <a:off x="1517082" y="3805583"/>
            <a:ext cx="827071" cy="59508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phen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07914" y="3914547"/>
            <a:ext cx="1097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Define &lt;=2013</a:t>
            </a:r>
          </a:p>
          <a:p>
            <a:r>
              <a:rPr lang="en-US" sz="1200" dirty="0" smtClean="0"/>
              <a:t> as </a:t>
            </a:r>
            <a:r>
              <a:rPr lang="en-US" sz="1200" dirty="0" err="1" smtClean="0"/>
              <a:t>cand</a:t>
            </a:r>
            <a:endParaRPr lang="en-US" sz="1200" dirty="0"/>
          </a:p>
        </p:txBody>
      </p:sp>
      <p:sp>
        <p:nvSpPr>
          <p:cNvPr id="56" name="세로로 말린 두루마리 모양 55"/>
          <p:cNvSpPr/>
          <p:nvPr/>
        </p:nvSpPr>
        <p:spPr>
          <a:xfrm>
            <a:off x="2358195" y="4660040"/>
            <a:ext cx="884384" cy="346168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GTfiles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endCxn id="64" idx="1"/>
          </p:cNvCxnSpPr>
          <p:nvPr/>
        </p:nvCxnSpPr>
        <p:spPr>
          <a:xfrm>
            <a:off x="3304508" y="5193183"/>
            <a:ext cx="137162" cy="18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441670" y="5180845"/>
            <a:ext cx="1235889" cy="38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segIBD</a:t>
            </a:r>
            <a:endParaRPr 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3441670" y="5671940"/>
            <a:ext cx="1235889" cy="38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segIBDatN</a:t>
            </a:r>
            <a:endParaRPr 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4673386" y="5700168"/>
            <a:ext cx="633364" cy="18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세로로 말린 두루마리 모양 77"/>
          <p:cNvSpPr/>
          <p:nvPr/>
        </p:nvSpPr>
        <p:spPr>
          <a:xfrm>
            <a:off x="4795555" y="4136573"/>
            <a:ext cx="827071" cy="59508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phen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78" idx="2"/>
          </p:cNvCxnSpPr>
          <p:nvPr/>
        </p:nvCxnSpPr>
        <p:spPr>
          <a:xfrm>
            <a:off x="5209091" y="4731660"/>
            <a:ext cx="382786" cy="50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10" idx="2"/>
          </p:cNvCxnSpPr>
          <p:nvPr/>
        </p:nvCxnSpPr>
        <p:spPr>
          <a:xfrm>
            <a:off x="4200014" y="4086268"/>
            <a:ext cx="1086361" cy="127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세로로 말린 두루마리 모양 94"/>
          <p:cNvSpPr/>
          <p:nvPr/>
        </p:nvSpPr>
        <p:spPr>
          <a:xfrm>
            <a:off x="6651124" y="5058782"/>
            <a:ext cx="748868" cy="49184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cand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6" name="세로로 말린 두루마리 모양 95"/>
          <p:cNvSpPr/>
          <p:nvPr/>
        </p:nvSpPr>
        <p:spPr>
          <a:xfrm>
            <a:off x="7942578" y="4939326"/>
            <a:ext cx="755137" cy="49184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200099" y="1415274"/>
            <a:ext cx="700469" cy="682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Max. Gain</a:t>
            </a:r>
            <a:endParaRPr lang="en-US" sz="1400" dirty="0"/>
          </a:p>
        </p:txBody>
      </p:sp>
      <p:sp>
        <p:nvSpPr>
          <p:cNvPr id="102" name="직사각형 101"/>
          <p:cNvSpPr/>
          <p:nvPr/>
        </p:nvSpPr>
        <p:spPr>
          <a:xfrm>
            <a:off x="6031456" y="1396632"/>
            <a:ext cx="703699" cy="67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Min. F</a:t>
            </a:r>
            <a:endParaRPr lang="en-US" sz="1400" dirty="0"/>
          </a:p>
        </p:txBody>
      </p:sp>
      <p:sp>
        <p:nvSpPr>
          <p:cNvPr id="109" name="세로로 말린 두루마리 모양 108"/>
          <p:cNvSpPr/>
          <p:nvPr/>
        </p:nvSpPr>
        <p:spPr>
          <a:xfrm>
            <a:off x="6816815" y="3441083"/>
            <a:ext cx="876464" cy="49184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offspring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849050" y="1388845"/>
            <a:ext cx="703699" cy="67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Min. </a:t>
            </a:r>
            <a:r>
              <a:rPr lang="en-US" sz="1400" dirty="0" err="1" smtClean="0"/>
              <a:t>Pkin</a:t>
            </a:r>
            <a:endParaRPr lang="en-US" sz="1400" dirty="0"/>
          </a:p>
        </p:txBody>
      </p:sp>
      <p:sp>
        <p:nvSpPr>
          <p:cNvPr id="112" name="직사각형 111"/>
          <p:cNvSpPr/>
          <p:nvPr/>
        </p:nvSpPr>
        <p:spPr>
          <a:xfrm>
            <a:off x="7652207" y="1396632"/>
            <a:ext cx="703699" cy="67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Min. </a:t>
            </a:r>
            <a:r>
              <a:rPr lang="en-US" sz="1400" dirty="0" err="1" smtClean="0"/>
              <a:t>PkinatN</a:t>
            </a:r>
            <a:endParaRPr lang="en-US" sz="1400" dirty="0"/>
          </a:p>
        </p:txBody>
      </p:sp>
      <p:sp>
        <p:nvSpPr>
          <p:cNvPr id="116" name="직사각형 115"/>
          <p:cNvSpPr/>
          <p:nvPr/>
        </p:nvSpPr>
        <p:spPr>
          <a:xfrm>
            <a:off x="8373626" y="1406831"/>
            <a:ext cx="703699" cy="67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Max NC</a:t>
            </a:r>
            <a:endParaRPr lang="en-US" sz="1400" dirty="0"/>
          </a:p>
        </p:txBody>
      </p:sp>
      <p:cxnSp>
        <p:nvCxnSpPr>
          <p:cNvPr id="121" name="직선 화살표 연결선 120"/>
          <p:cNvCxnSpPr/>
          <p:nvPr/>
        </p:nvCxnSpPr>
        <p:spPr>
          <a:xfrm flipV="1">
            <a:off x="7202303" y="2250781"/>
            <a:ext cx="51305" cy="118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7202303" y="2258568"/>
            <a:ext cx="952931" cy="118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V="1">
            <a:off x="7202303" y="2268767"/>
            <a:ext cx="1790898" cy="117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endCxn id="69" idx="1"/>
          </p:cNvCxnSpPr>
          <p:nvPr/>
        </p:nvCxnSpPr>
        <p:spPr>
          <a:xfrm flipV="1">
            <a:off x="3204946" y="5866414"/>
            <a:ext cx="236724" cy="29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자유형 1037"/>
          <p:cNvSpPr/>
          <p:nvPr/>
        </p:nvSpPr>
        <p:spPr>
          <a:xfrm rot="19670307">
            <a:off x="3961314" y="1347886"/>
            <a:ext cx="749710" cy="2249596"/>
          </a:xfrm>
          <a:custGeom>
            <a:avLst/>
            <a:gdLst>
              <a:gd name="connsiteX0" fmla="*/ 523875 w 847725"/>
              <a:gd name="connsiteY0" fmla="*/ 0 h 3707220"/>
              <a:gd name="connsiteX1" fmla="*/ 581025 w 847725"/>
              <a:gd name="connsiteY1" fmla="*/ 57150 h 3707220"/>
              <a:gd name="connsiteX2" fmla="*/ 600075 w 847725"/>
              <a:gd name="connsiteY2" fmla="*/ 95250 h 3707220"/>
              <a:gd name="connsiteX3" fmla="*/ 628650 w 847725"/>
              <a:gd name="connsiteY3" fmla="*/ 114300 h 3707220"/>
              <a:gd name="connsiteX4" fmla="*/ 704850 w 847725"/>
              <a:gd name="connsiteY4" fmla="*/ 209550 h 3707220"/>
              <a:gd name="connsiteX5" fmla="*/ 733425 w 847725"/>
              <a:gd name="connsiteY5" fmla="*/ 238125 h 3707220"/>
              <a:gd name="connsiteX6" fmla="*/ 771525 w 847725"/>
              <a:gd name="connsiteY6" fmla="*/ 295275 h 3707220"/>
              <a:gd name="connsiteX7" fmla="*/ 781050 w 847725"/>
              <a:gd name="connsiteY7" fmla="*/ 333375 h 3707220"/>
              <a:gd name="connsiteX8" fmla="*/ 809625 w 847725"/>
              <a:gd name="connsiteY8" fmla="*/ 400050 h 3707220"/>
              <a:gd name="connsiteX9" fmla="*/ 828675 w 847725"/>
              <a:gd name="connsiteY9" fmla="*/ 457200 h 3707220"/>
              <a:gd name="connsiteX10" fmla="*/ 838200 w 847725"/>
              <a:gd name="connsiteY10" fmla="*/ 485775 h 3707220"/>
              <a:gd name="connsiteX11" fmla="*/ 847725 w 847725"/>
              <a:gd name="connsiteY11" fmla="*/ 514350 h 3707220"/>
              <a:gd name="connsiteX12" fmla="*/ 819150 w 847725"/>
              <a:gd name="connsiteY12" fmla="*/ 723900 h 3707220"/>
              <a:gd name="connsiteX13" fmla="*/ 809625 w 847725"/>
              <a:gd name="connsiteY13" fmla="*/ 752475 h 3707220"/>
              <a:gd name="connsiteX14" fmla="*/ 781050 w 847725"/>
              <a:gd name="connsiteY14" fmla="*/ 790575 h 3707220"/>
              <a:gd name="connsiteX15" fmla="*/ 771525 w 847725"/>
              <a:gd name="connsiteY15" fmla="*/ 819150 h 3707220"/>
              <a:gd name="connsiteX16" fmla="*/ 733425 w 847725"/>
              <a:gd name="connsiteY16" fmla="*/ 876300 h 3707220"/>
              <a:gd name="connsiteX17" fmla="*/ 723900 w 847725"/>
              <a:gd name="connsiteY17" fmla="*/ 904875 h 3707220"/>
              <a:gd name="connsiteX18" fmla="*/ 695325 w 847725"/>
              <a:gd name="connsiteY18" fmla="*/ 933450 h 3707220"/>
              <a:gd name="connsiteX19" fmla="*/ 657225 w 847725"/>
              <a:gd name="connsiteY19" fmla="*/ 1000125 h 3707220"/>
              <a:gd name="connsiteX20" fmla="*/ 609600 w 847725"/>
              <a:gd name="connsiteY20" fmla="*/ 1066800 h 3707220"/>
              <a:gd name="connsiteX21" fmla="*/ 590550 w 847725"/>
              <a:gd name="connsiteY21" fmla="*/ 1104900 h 3707220"/>
              <a:gd name="connsiteX22" fmla="*/ 561975 w 847725"/>
              <a:gd name="connsiteY22" fmla="*/ 1190625 h 3707220"/>
              <a:gd name="connsiteX23" fmla="*/ 533400 w 847725"/>
              <a:gd name="connsiteY23" fmla="*/ 1266825 h 3707220"/>
              <a:gd name="connsiteX24" fmla="*/ 514350 w 847725"/>
              <a:gd name="connsiteY24" fmla="*/ 1352550 h 3707220"/>
              <a:gd name="connsiteX25" fmla="*/ 495300 w 847725"/>
              <a:gd name="connsiteY25" fmla="*/ 1409700 h 3707220"/>
              <a:gd name="connsiteX26" fmla="*/ 485775 w 847725"/>
              <a:gd name="connsiteY26" fmla="*/ 1438275 h 3707220"/>
              <a:gd name="connsiteX27" fmla="*/ 476250 w 847725"/>
              <a:gd name="connsiteY27" fmla="*/ 1466850 h 3707220"/>
              <a:gd name="connsiteX28" fmla="*/ 466725 w 847725"/>
              <a:gd name="connsiteY28" fmla="*/ 1533525 h 3707220"/>
              <a:gd name="connsiteX29" fmla="*/ 447675 w 847725"/>
              <a:gd name="connsiteY29" fmla="*/ 1590675 h 3707220"/>
              <a:gd name="connsiteX30" fmla="*/ 438150 w 847725"/>
              <a:gd name="connsiteY30" fmla="*/ 1666875 h 3707220"/>
              <a:gd name="connsiteX31" fmla="*/ 428625 w 847725"/>
              <a:gd name="connsiteY31" fmla="*/ 1733550 h 3707220"/>
              <a:gd name="connsiteX32" fmla="*/ 409575 w 847725"/>
              <a:gd name="connsiteY32" fmla="*/ 1866900 h 3707220"/>
              <a:gd name="connsiteX33" fmla="*/ 419100 w 847725"/>
              <a:gd name="connsiteY33" fmla="*/ 2419350 h 3707220"/>
              <a:gd name="connsiteX34" fmla="*/ 409575 w 847725"/>
              <a:gd name="connsiteY34" fmla="*/ 2914650 h 3707220"/>
              <a:gd name="connsiteX35" fmla="*/ 400050 w 847725"/>
              <a:gd name="connsiteY35" fmla="*/ 2962275 h 3707220"/>
              <a:gd name="connsiteX36" fmla="*/ 371475 w 847725"/>
              <a:gd name="connsiteY36" fmla="*/ 3067050 h 3707220"/>
              <a:gd name="connsiteX37" fmla="*/ 352425 w 847725"/>
              <a:gd name="connsiteY37" fmla="*/ 3105150 h 3707220"/>
              <a:gd name="connsiteX38" fmla="*/ 323850 w 847725"/>
              <a:gd name="connsiteY38" fmla="*/ 3171825 h 3707220"/>
              <a:gd name="connsiteX39" fmla="*/ 304800 w 847725"/>
              <a:gd name="connsiteY39" fmla="*/ 3200400 h 3707220"/>
              <a:gd name="connsiteX40" fmla="*/ 276225 w 847725"/>
              <a:gd name="connsiteY40" fmla="*/ 3267075 h 3707220"/>
              <a:gd name="connsiteX41" fmla="*/ 257175 w 847725"/>
              <a:gd name="connsiteY41" fmla="*/ 3295650 h 3707220"/>
              <a:gd name="connsiteX42" fmla="*/ 247650 w 847725"/>
              <a:gd name="connsiteY42" fmla="*/ 3324225 h 3707220"/>
              <a:gd name="connsiteX43" fmla="*/ 219075 w 847725"/>
              <a:gd name="connsiteY43" fmla="*/ 3362325 h 3707220"/>
              <a:gd name="connsiteX44" fmla="*/ 200025 w 847725"/>
              <a:gd name="connsiteY44" fmla="*/ 3400425 h 3707220"/>
              <a:gd name="connsiteX45" fmla="*/ 161925 w 847725"/>
              <a:gd name="connsiteY45" fmla="*/ 3457575 h 3707220"/>
              <a:gd name="connsiteX46" fmla="*/ 133350 w 847725"/>
              <a:gd name="connsiteY46" fmla="*/ 3514725 h 3707220"/>
              <a:gd name="connsiteX47" fmla="*/ 123825 w 847725"/>
              <a:gd name="connsiteY47" fmla="*/ 3543300 h 3707220"/>
              <a:gd name="connsiteX48" fmla="*/ 95250 w 847725"/>
              <a:gd name="connsiteY48" fmla="*/ 3562350 h 3707220"/>
              <a:gd name="connsiteX49" fmla="*/ 47625 w 847725"/>
              <a:gd name="connsiteY49" fmla="*/ 3648075 h 3707220"/>
              <a:gd name="connsiteX50" fmla="*/ 28575 w 847725"/>
              <a:gd name="connsiteY50" fmla="*/ 3676650 h 3707220"/>
              <a:gd name="connsiteX51" fmla="*/ 19050 w 847725"/>
              <a:gd name="connsiteY51" fmla="*/ 3705225 h 3707220"/>
              <a:gd name="connsiteX52" fmla="*/ 0 w 847725"/>
              <a:gd name="connsiteY52" fmla="*/ 3705225 h 370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47725" h="3707220">
                <a:moveTo>
                  <a:pt x="523875" y="0"/>
                </a:moveTo>
                <a:cubicBezTo>
                  <a:pt x="542925" y="19050"/>
                  <a:pt x="564195" y="36113"/>
                  <a:pt x="581025" y="57150"/>
                </a:cubicBezTo>
                <a:cubicBezTo>
                  <a:pt x="589895" y="68238"/>
                  <a:pt x="590985" y="84342"/>
                  <a:pt x="600075" y="95250"/>
                </a:cubicBezTo>
                <a:cubicBezTo>
                  <a:pt x="607404" y="104044"/>
                  <a:pt x="620555" y="106205"/>
                  <a:pt x="628650" y="114300"/>
                </a:cubicBezTo>
                <a:cubicBezTo>
                  <a:pt x="684969" y="170619"/>
                  <a:pt x="662337" y="159951"/>
                  <a:pt x="704850" y="209550"/>
                </a:cubicBezTo>
                <a:cubicBezTo>
                  <a:pt x="713616" y="219777"/>
                  <a:pt x="723900" y="228600"/>
                  <a:pt x="733425" y="238125"/>
                </a:cubicBezTo>
                <a:cubicBezTo>
                  <a:pt x="763164" y="327342"/>
                  <a:pt x="714446" y="195386"/>
                  <a:pt x="771525" y="295275"/>
                </a:cubicBezTo>
                <a:cubicBezTo>
                  <a:pt x="778020" y="306641"/>
                  <a:pt x="777454" y="320788"/>
                  <a:pt x="781050" y="333375"/>
                </a:cubicBezTo>
                <a:cubicBezTo>
                  <a:pt x="796380" y="387031"/>
                  <a:pt x="784225" y="336550"/>
                  <a:pt x="809625" y="400050"/>
                </a:cubicBezTo>
                <a:cubicBezTo>
                  <a:pt x="817083" y="418694"/>
                  <a:pt x="822325" y="438150"/>
                  <a:pt x="828675" y="457200"/>
                </a:cubicBezTo>
                <a:lnTo>
                  <a:pt x="838200" y="485775"/>
                </a:lnTo>
                <a:lnTo>
                  <a:pt x="847725" y="514350"/>
                </a:lnTo>
                <a:cubicBezTo>
                  <a:pt x="836947" y="686791"/>
                  <a:pt x="854296" y="618463"/>
                  <a:pt x="819150" y="723900"/>
                </a:cubicBezTo>
                <a:cubicBezTo>
                  <a:pt x="815975" y="733425"/>
                  <a:pt x="815649" y="744443"/>
                  <a:pt x="809625" y="752475"/>
                </a:cubicBezTo>
                <a:lnTo>
                  <a:pt x="781050" y="790575"/>
                </a:lnTo>
                <a:cubicBezTo>
                  <a:pt x="777875" y="800100"/>
                  <a:pt x="776401" y="810373"/>
                  <a:pt x="771525" y="819150"/>
                </a:cubicBezTo>
                <a:cubicBezTo>
                  <a:pt x="760406" y="839164"/>
                  <a:pt x="740665" y="854580"/>
                  <a:pt x="733425" y="876300"/>
                </a:cubicBezTo>
                <a:cubicBezTo>
                  <a:pt x="730250" y="885825"/>
                  <a:pt x="729469" y="896521"/>
                  <a:pt x="723900" y="904875"/>
                </a:cubicBezTo>
                <a:cubicBezTo>
                  <a:pt x="716428" y="916083"/>
                  <a:pt x="703949" y="923102"/>
                  <a:pt x="695325" y="933450"/>
                </a:cubicBezTo>
                <a:cubicBezTo>
                  <a:pt x="674228" y="958766"/>
                  <a:pt x="674164" y="970482"/>
                  <a:pt x="657225" y="1000125"/>
                </a:cubicBezTo>
                <a:cubicBezTo>
                  <a:pt x="630358" y="1047143"/>
                  <a:pt x="643672" y="1012284"/>
                  <a:pt x="609600" y="1066800"/>
                </a:cubicBezTo>
                <a:cubicBezTo>
                  <a:pt x="602075" y="1078841"/>
                  <a:pt x="596900" y="1092200"/>
                  <a:pt x="590550" y="1104900"/>
                </a:cubicBezTo>
                <a:cubicBezTo>
                  <a:pt x="569676" y="1209270"/>
                  <a:pt x="595777" y="1100487"/>
                  <a:pt x="561975" y="1190625"/>
                </a:cubicBezTo>
                <a:cubicBezTo>
                  <a:pt x="523069" y="1294375"/>
                  <a:pt x="586438" y="1160750"/>
                  <a:pt x="533400" y="1266825"/>
                </a:cubicBezTo>
                <a:cubicBezTo>
                  <a:pt x="527962" y="1294016"/>
                  <a:pt x="522421" y="1325647"/>
                  <a:pt x="514350" y="1352550"/>
                </a:cubicBezTo>
                <a:cubicBezTo>
                  <a:pt x="508580" y="1371784"/>
                  <a:pt x="501650" y="1390650"/>
                  <a:pt x="495300" y="1409700"/>
                </a:cubicBezTo>
                <a:lnTo>
                  <a:pt x="485775" y="1438275"/>
                </a:lnTo>
                <a:lnTo>
                  <a:pt x="476250" y="1466850"/>
                </a:lnTo>
                <a:cubicBezTo>
                  <a:pt x="473075" y="1489075"/>
                  <a:pt x="471773" y="1511649"/>
                  <a:pt x="466725" y="1533525"/>
                </a:cubicBezTo>
                <a:cubicBezTo>
                  <a:pt x="462210" y="1553091"/>
                  <a:pt x="447675" y="1590675"/>
                  <a:pt x="447675" y="1590675"/>
                </a:cubicBezTo>
                <a:cubicBezTo>
                  <a:pt x="444500" y="1616075"/>
                  <a:pt x="441533" y="1641502"/>
                  <a:pt x="438150" y="1666875"/>
                </a:cubicBezTo>
                <a:cubicBezTo>
                  <a:pt x="435183" y="1689129"/>
                  <a:pt x="431248" y="1711253"/>
                  <a:pt x="428625" y="1733550"/>
                </a:cubicBezTo>
                <a:cubicBezTo>
                  <a:pt x="414188" y="1856263"/>
                  <a:pt x="428320" y="1791921"/>
                  <a:pt x="409575" y="1866900"/>
                </a:cubicBezTo>
                <a:cubicBezTo>
                  <a:pt x="412750" y="2051050"/>
                  <a:pt x="419100" y="2235173"/>
                  <a:pt x="419100" y="2419350"/>
                </a:cubicBezTo>
                <a:cubicBezTo>
                  <a:pt x="419100" y="2584481"/>
                  <a:pt x="415365" y="2749621"/>
                  <a:pt x="409575" y="2914650"/>
                </a:cubicBezTo>
                <a:cubicBezTo>
                  <a:pt x="409007" y="2930829"/>
                  <a:pt x="403690" y="2946500"/>
                  <a:pt x="400050" y="2962275"/>
                </a:cubicBezTo>
                <a:cubicBezTo>
                  <a:pt x="397622" y="2972797"/>
                  <a:pt x="381971" y="3042558"/>
                  <a:pt x="371475" y="3067050"/>
                </a:cubicBezTo>
                <a:cubicBezTo>
                  <a:pt x="365882" y="3080101"/>
                  <a:pt x="358018" y="3092099"/>
                  <a:pt x="352425" y="3105150"/>
                </a:cubicBezTo>
                <a:cubicBezTo>
                  <a:pt x="329526" y="3158580"/>
                  <a:pt x="359953" y="3108644"/>
                  <a:pt x="323850" y="3171825"/>
                </a:cubicBezTo>
                <a:cubicBezTo>
                  <a:pt x="318170" y="3181764"/>
                  <a:pt x="310480" y="3190461"/>
                  <a:pt x="304800" y="3200400"/>
                </a:cubicBezTo>
                <a:cubicBezTo>
                  <a:pt x="225518" y="3339143"/>
                  <a:pt x="329655" y="3160214"/>
                  <a:pt x="276225" y="3267075"/>
                </a:cubicBezTo>
                <a:cubicBezTo>
                  <a:pt x="271105" y="3277314"/>
                  <a:pt x="262295" y="3285411"/>
                  <a:pt x="257175" y="3295650"/>
                </a:cubicBezTo>
                <a:cubicBezTo>
                  <a:pt x="252685" y="3304630"/>
                  <a:pt x="252631" y="3315508"/>
                  <a:pt x="247650" y="3324225"/>
                </a:cubicBezTo>
                <a:cubicBezTo>
                  <a:pt x="239774" y="3338008"/>
                  <a:pt x="227489" y="3348863"/>
                  <a:pt x="219075" y="3362325"/>
                </a:cubicBezTo>
                <a:cubicBezTo>
                  <a:pt x="211550" y="3374366"/>
                  <a:pt x="207330" y="3388249"/>
                  <a:pt x="200025" y="3400425"/>
                </a:cubicBezTo>
                <a:cubicBezTo>
                  <a:pt x="188245" y="3420058"/>
                  <a:pt x="169165" y="3435855"/>
                  <a:pt x="161925" y="3457575"/>
                </a:cubicBezTo>
                <a:cubicBezTo>
                  <a:pt x="137984" y="3529399"/>
                  <a:pt x="170279" y="3440867"/>
                  <a:pt x="133350" y="3514725"/>
                </a:cubicBezTo>
                <a:cubicBezTo>
                  <a:pt x="128860" y="3523705"/>
                  <a:pt x="130097" y="3535460"/>
                  <a:pt x="123825" y="3543300"/>
                </a:cubicBezTo>
                <a:cubicBezTo>
                  <a:pt x="116674" y="3552239"/>
                  <a:pt x="104775" y="3556000"/>
                  <a:pt x="95250" y="3562350"/>
                </a:cubicBezTo>
                <a:cubicBezTo>
                  <a:pt x="78485" y="3612645"/>
                  <a:pt x="91294" y="3582571"/>
                  <a:pt x="47625" y="3648075"/>
                </a:cubicBezTo>
                <a:cubicBezTo>
                  <a:pt x="41275" y="3657600"/>
                  <a:pt x="32195" y="3665790"/>
                  <a:pt x="28575" y="3676650"/>
                </a:cubicBezTo>
                <a:cubicBezTo>
                  <a:pt x="25400" y="3686175"/>
                  <a:pt x="26150" y="3698125"/>
                  <a:pt x="19050" y="3705225"/>
                </a:cubicBezTo>
                <a:cubicBezTo>
                  <a:pt x="14560" y="3709715"/>
                  <a:pt x="6350" y="3705225"/>
                  <a:pt x="0" y="370522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세로로 말린 두루마리 모양 60"/>
          <p:cNvSpPr/>
          <p:nvPr/>
        </p:nvSpPr>
        <p:spPr>
          <a:xfrm>
            <a:off x="132178" y="417413"/>
            <a:ext cx="714026" cy="59508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세로로 말린 두루마리 모양 61"/>
          <p:cNvSpPr/>
          <p:nvPr/>
        </p:nvSpPr>
        <p:spPr>
          <a:xfrm>
            <a:off x="740755" y="382415"/>
            <a:ext cx="960465" cy="59508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GTFiles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0813" y="1970217"/>
            <a:ext cx="1094385" cy="426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segBreed</a:t>
            </a:r>
            <a:endParaRPr lang="en-US" sz="1600" dirty="0" smtClean="0"/>
          </a:p>
          <a:p>
            <a:pPr algn="ctr"/>
            <a:r>
              <a:rPr lang="en-US" sz="1600" dirty="0" smtClean="0"/>
              <a:t>Comp</a:t>
            </a:r>
            <a:endParaRPr lang="en-US" sz="1600" dirty="0"/>
          </a:p>
        </p:txBody>
      </p:sp>
      <p:sp>
        <p:nvSpPr>
          <p:cNvPr id="80" name="직사각형 79"/>
          <p:cNvSpPr/>
          <p:nvPr/>
        </p:nvSpPr>
        <p:spPr>
          <a:xfrm>
            <a:off x="132178" y="1360834"/>
            <a:ext cx="891420" cy="48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haplofreq</a:t>
            </a:r>
            <a:endParaRPr lang="en-US" sz="1400" dirty="0"/>
          </a:p>
        </p:txBody>
      </p:sp>
      <p:sp>
        <p:nvSpPr>
          <p:cNvPr id="87" name="세로로 말린 두루마리 모양 86"/>
          <p:cNvSpPr/>
          <p:nvPr/>
        </p:nvSpPr>
        <p:spPr>
          <a:xfrm>
            <a:off x="19133" y="2360624"/>
            <a:ext cx="827071" cy="59508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3" name="세로로 말린 두루마리 모양 92"/>
          <p:cNvSpPr/>
          <p:nvPr/>
        </p:nvSpPr>
        <p:spPr>
          <a:xfrm>
            <a:off x="2649214" y="5002100"/>
            <a:ext cx="691099" cy="346168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4" name="세로로 말린 두루마리 모양 93"/>
          <p:cNvSpPr/>
          <p:nvPr/>
        </p:nvSpPr>
        <p:spPr>
          <a:xfrm>
            <a:off x="2415507" y="5776091"/>
            <a:ext cx="827071" cy="59508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Cattle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7" name="세로로 말린 두루마리 모양 96"/>
          <p:cNvSpPr/>
          <p:nvPr/>
        </p:nvSpPr>
        <p:spPr>
          <a:xfrm>
            <a:off x="1604662" y="5318381"/>
            <a:ext cx="863167" cy="346168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GTfiles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8" name="세로로 말린 두루마리 모양 97"/>
          <p:cNvSpPr/>
          <p:nvPr/>
        </p:nvSpPr>
        <p:spPr>
          <a:xfrm>
            <a:off x="2044298" y="5623733"/>
            <a:ext cx="673727" cy="346168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5" name="세로로 말린 두루마리 모양 104"/>
          <p:cNvSpPr/>
          <p:nvPr/>
        </p:nvSpPr>
        <p:spPr>
          <a:xfrm>
            <a:off x="3153691" y="2501975"/>
            <a:ext cx="827071" cy="595087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Pedig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0" name="세로로 말린 두루마리 모양 109"/>
          <p:cNvSpPr/>
          <p:nvPr/>
        </p:nvSpPr>
        <p:spPr>
          <a:xfrm>
            <a:off x="3786478" y="3689815"/>
            <a:ext cx="827071" cy="396453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cont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1455198" y="4379286"/>
            <a:ext cx="1698493" cy="52025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H="1">
            <a:off x="745103" y="993935"/>
            <a:ext cx="115002" cy="35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52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Inbreeding </a:t>
            </a:r>
            <a:r>
              <a:rPr lang="en-US" b="1" dirty="0" smtClean="0"/>
              <a:t>Coefficients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972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pedInbreeding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Kinship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972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pedIBD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8933" y="4627300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Conditional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6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Kinship at Native Alleles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972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pedIBDatN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Breed Composition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972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pedBreedComp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3599" y="2617260"/>
            <a:ext cx="5357283" cy="1325563"/>
          </a:xfrm>
        </p:spPr>
        <p:txBody>
          <a:bodyPr/>
          <a:lstStyle/>
          <a:p>
            <a:r>
              <a:rPr lang="en-US" b="1" dirty="0" smtClean="0"/>
              <a:t>Population Parameter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27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Genetic </a:t>
            </a:r>
            <a:r>
              <a:rPr lang="en-US" b="1" dirty="0" smtClean="0"/>
              <a:t>Diversity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8933" y="16906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</a:t>
            </a:r>
            <a:r>
              <a:rPr lang="en-US" dirty="0" err="1" smtClean="0"/>
              <a:t>Ped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8933" y="2655889"/>
            <a:ext cx="2032000" cy="59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prePED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8933" y="3697289"/>
            <a:ext cx="2032000" cy="5953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pedIBD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4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1285</TotalTime>
  <Words>286</Words>
  <Application>Microsoft Office PowerPoint</Application>
  <PresentationFormat>화면 슬라이드 쇼(4:3)</PresentationFormat>
  <Paragraphs>191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Arial</vt:lpstr>
      <vt:lpstr>Calibri</vt:lpstr>
      <vt:lpstr>Calibri Light</vt:lpstr>
      <vt:lpstr>Wingdings</vt:lpstr>
      <vt:lpstr>Office 테마</vt:lpstr>
      <vt:lpstr>OCS</vt:lpstr>
      <vt:lpstr>Quality Control</vt:lpstr>
      <vt:lpstr>Individual Parameter</vt:lpstr>
      <vt:lpstr>Inbreeding Coefficients</vt:lpstr>
      <vt:lpstr>Kinship</vt:lpstr>
      <vt:lpstr>Kinship at Native Alleles</vt:lpstr>
      <vt:lpstr>Breed Composition</vt:lpstr>
      <vt:lpstr>Population Parameter</vt:lpstr>
      <vt:lpstr>Genetic Diversity</vt:lpstr>
      <vt:lpstr>Genetic Diversity at Native Alleles</vt:lpstr>
      <vt:lpstr>Native Effective Size</vt:lpstr>
      <vt:lpstr>Change</vt:lpstr>
      <vt:lpstr>Ne &amp; Genome equivalent Change</vt:lpstr>
      <vt:lpstr>Breed Composition</vt:lpstr>
      <vt:lpstr>PowerPoint 프레젠테이션</vt:lpstr>
      <vt:lpstr>Marker OCS</vt:lpstr>
      <vt:lpstr>Quality Control</vt:lpstr>
      <vt:lpstr>Individual Parameter</vt:lpstr>
      <vt:lpstr>Inbreeding Coefficients</vt:lpstr>
      <vt:lpstr>Kinship</vt:lpstr>
      <vt:lpstr>Kinship ast Native Segments</vt:lpstr>
      <vt:lpstr>Genetic distance</vt:lpstr>
      <vt:lpstr>Haplotype Frequencies</vt:lpstr>
      <vt:lpstr>Breed Composition</vt:lpstr>
      <vt:lpstr>Population Parameter</vt:lpstr>
      <vt:lpstr>Genetic Diversity</vt:lpstr>
      <vt:lpstr>Genetic Diversity at Native Alleles</vt:lpstr>
      <vt:lpstr>Native Effective Size</vt:lpstr>
      <vt:lpstr>PowerPoint 프레젠테이션</vt:lpstr>
      <vt:lpstr>Traditional OCS</vt:lpstr>
      <vt:lpstr>Pedigree OCS</vt:lpstr>
      <vt:lpstr>Marker-based OCS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OCS</dc:title>
  <dc:creator>mahboob</dc:creator>
  <cp:lastModifiedBy>mahboob</cp:lastModifiedBy>
  <cp:revision>31</cp:revision>
  <dcterms:created xsi:type="dcterms:W3CDTF">2023-09-06T07:17:27Z</dcterms:created>
  <dcterms:modified xsi:type="dcterms:W3CDTF">2023-09-07T04:49:49Z</dcterms:modified>
</cp:coreProperties>
</file>