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83" r:id="rId2"/>
    <p:sldId id="267" r:id="rId3"/>
    <p:sldId id="284" r:id="rId4"/>
    <p:sldId id="285" r:id="rId5"/>
    <p:sldId id="293" r:id="rId6"/>
    <p:sldId id="265" r:id="rId7"/>
    <p:sldId id="258" r:id="rId8"/>
    <p:sldId id="287" r:id="rId9"/>
    <p:sldId id="288" r:id="rId10"/>
    <p:sldId id="294" r:id="rId11"/>
    <p:sldId id="289"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624" userDrawn="1">
          <p15:clr>
            <a:srgbClr val="A4A3A4"/>
          </p15:clr>
        </p15:guide>
        <p15:guide id="6" orient="horz"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6128" autoAdjust="0"/>
  </p:normalViewPr>
  <p:slideViewPr>
    <p:cSldViewPr snapToGrid="0" showGuides="1">
      <p:cViewPr>
        <p:scale>
          <a:sx n="95" d="100"/>
          <a:sy n="95" d="100"/>
        </p:scale>
        <p:origin x="104" y="336"/>
      </p:cViewPr>
      <p:guideLst>
        <p:guide orient="horz" pos="3984"/>
        <p:guide pos="3840"/>
        <p:guide pos="192"/>
        <p:guide pos="7512"/>
        <p:guide orient="horz" pos="624"/>
        <p:guide orient="horz"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7.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cbeuser\Documents\Measurment%20Plan%20Process%20Improvement.xlsx" TargetMode="External"/><Relationship Id="rId4" Type="http://schemas.openxmlformats.org/officeDocument/2006/relationships/themeOverride" Target="../theme/themeOverride2.xm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cbeuser\Documents\Measurment%20Plan%20Process%20Improvement.xlsx" TargetMode="External"/><Relationship Id="rId4"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Individual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Sheet1!$K$39</c:f>
              <c:strCache>
                <c:ptCount val="1"/>
                <c:pt idx="0">
                  <c:v>x</c:v>
                </c:pt>
              </c:strCache>
            </c:strRef>
          </c:tx>
          <c:spPr>
            <a:ln w="28575" cap="rnd">
              <a:solidFill>
                <a:schemeClr val="accent1"/>
              </a:solidFill>
              <a:round/>
            </a:ln>
            <a:effectLst/>
          </c:spPr>
          <c:marker>
            <c:symbol val="none"/>
          </c:marker>
          <c:val>
            <c:numRef>
              <c:f>Sheet1!$K$40:$K$75</c:f>
              <c:numCache>
                <c:formatCode>0.00</c:formatCode>
                <c:ptCount val="36"/>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pt idx="17">
                  <c:v>5.7833333333333332</c:v>
                </c:pt>
                <c:pt idx="18">
                  <c:v>5.5666666666666664</c:v>
                </c:pt>
                <c:pt idx="19">
                  <c:v>4.45</c:v>
                </c:pt>
                <c:pt idx="20">
                  <c:v>5</c:v>
                </c:pt>
                <c:pt idx="21">
                  <c:v>3.6333333333333329</c:v>
                </c:pt>
                <c:pt idx="22">
                  <c:v>6</c:v>
                </c:pt>
                <c:pt idx="23">
                  <c:v>4</c:v>
                </c:pt>
                <c:pt idx="24">
                  <c:v>5</c:v>
                </c:pt>
                <c:pt idx="25">
                  <c:v>3.5</c:v>
                </c:pt>
                <c:pt idx="26">
                  <c:v>2</c:v>
                </c:pt>
                <c:pt idx="27">
                  <c:v>2.8333333333333335</c:v>
                </c:pt>
                <c:pt idx="28">
                  <c:v>2</c:v>
                </c:pt>
                <c:pt idx="29">
                  <c:v>1.5</c:v>
                </c:pt>
                <c:pt idx="30">
                  <c:v>2.3333333333333335</c:v>
                </c:pt>
                <c:pt idx="31">
                  <c:v>2.75</c:v>
                </c:pt>
                <c:pt idx="32">
                  <c:v>1.75</c:v>
                </c:pt>
                <c:pt idx="33">
                  <c:v>2.9166666666666665</c:v>
                </c:pt>
                <c:pt idx="34">
                  <c:v>3</c:v>
                </c:pt>
                <c:pt idx="35">
                  <c:v>1.3333333333333333</c:v>
                </c:pt>
              </c:numCache>
            </c:numRef>
          </c:val>
          <c:smooth val="0"/>
          <c:extLst>
            <c:ext xmlns:c16="http://schemas.microsoft.com/office/drawing/2014/chart" uri="{C3380CC4-5D6E-409C-BE32-E72D297353CC}">
              <c16:uniqueId val="{00000000-734B-4463-9681-671E936E1F17}"/>
            </c:ext>
          </c:extLst>
        </c:ser>
        <c:ser>
          <c:idx val="1"/>
          <c:order val="1"/>
          <c:tx>
            <c:strRef>
              <c:f>Sheet1!$L$39</c:f>
              <c:strCache>
                <c:ptCount val="1"/>
                <c:pt idx="0">
                  <c:v>x bar</c:v>
                </c:pt>
              </c:strCache>
            </c:strRef>
          </c:tx>
          <c:spPr>
            <a:ln w="28575" cap="rnd">
              <a:solidFill>
                <a:schemeClr val="accent2"/>
              </a:solidFill>
              <a:round/>
            </a:ln>
            <a:effectLst/>
          </c:spPr>
          <c:marker>
            <c:symbol val="none"/>
          </c:marker>
          <c:val>
            <c:numRef>
              <c:f>Sheet1!$L$40:$L$75</c:f>
              <c:numCache>
                <c:formatCode>0.00</c:formatCode>
                <c:ptCount val="36"/>
                <c:pt idx="0">
                  <c:v>4.3939814814814815</c:v>
                </c:pt>
                <c:pt idx="1">
                  <c:v>4.3939814814814815</c:v>
                </c:pt>
                <c:pt idx="2">
                  <c:v>4.3939814814814815</c:v>
                </c:pt>
                <c:pt idx="3">
                  <c:v>4.3939814814814815</c:v>
                </c:pt>
                <c:pt idx="4">
                  <c:v>4.3939814814814815</c:v>
                </c:pt>
                <c:pt idx="5">
                  <c:v>4.3939814814814815</c:v>
                </c:pt>
                <c:pt idx="6">
                  <c:v>4.3939814814814815</c:v>
                </c:pt>
                <c:pt idx="7">
                  <c:v>4.3939814814814815</c:v>
                </c:pt>
                <c:pt idx="8">
                  <c:v>4.3939814814814815</c:v>
                </c:pt>
                <c:pt idx="9">
                  <c:v>4.3939814814814815</c:v>
                </c:pt>
                <c:pt idx="10">
                  <c:v>4.3939814814814815</c:v>
                </c:pt>
                <c:pt idx="11">
                  <c:v>4.3939814814814815</c:v>
                </c:pt>
                <c:pt idx="12">
                  <c:v>4.3939814814814815</c:v>
                </c:pt>
                <c:pt idx="13">
                  <c:v>4.3939814814814815</c:v>
                </c:pt>
                <c:pt idx="14">
                  <c:v>4.3939814814814815</c:v>
                </c:pt>
                <c:pt idx="15">
                  <c:v>4.3939814814814815</c:v>
                </c:pt>
                <c:pt idx="16">
                  <c:v>4.3939814814814815</c:v>
                </c:pt>
                <c:pt idx="17">
                  <c:v>4.3939814814814815</c:v>
                </c:pt>
                <c:pt idx="18">
                  <c:v>4.3939814814814815</c:v>
                </c:pt>
                <c:pt idx="19">
                  <c:v>4.3939814814814815</c:v>
                </c:pt>
                <c:pt idx="20">
                  <c:v>4.3939814814814815</c:v>
                </c:pt>
                <c:pt idx="21">
                  <c:v>4.3939814814814815</c:v>
                </c:pt>
                <c:pt idx="22">
                  <c:v>4.3939814814814815</c:v>
                </c:pt>
                <c:pt idx="23">
                  <c:v>4.3939814814814815</c:v>
                </c:pt>
                <c:pt idx="24">
                  <c:v>4.3939814814814815</c:v>
                </c:pt>
                <c:pt idx="25">
                  <c:v>4.3939814814814815</c:v>
                </c:pt>
                <c:pt idx="26">
                  <c:v>4.3939814814814815</c:v>
                </c:pt>
                <c:pt idx="27">
                  <c:v>4.3939814814814815</c:v>
                </c:pt>
                <c:pt idx="28">
                  <c:v>4.3939814814814815</c:v>
                </c:pt>
                <c:pt idx="29">
                  <c:v>4.3939814814814815</c:v>
                </c:pt>
                <c:pt idx="30">
                  <c:v>4.3939814814814815</c:v>
                </c:pt>
                <c:pt idx="31">
                  <c:v>4.3939814814814815</c:v>
                </c:pt>
                <c:pt idx="32">
                  <c:v>4.3939814814814815</c:v>
                </c:pt>
                <c:pt idx="33">
                  <c:v>4.3939814814814815</c:v>
                </c:pt>
                <c:pt idx="34">
                  <c:v>4.3939814814814815</c:v>
                </c:pt>
                <c:pt idx="35">
                  <c:v>4.3939814814814815</c:v>
                </c:pt>
              </c:numCache>
            </c:numRef>
          </c:val>
          <c:smooth val="0"/>
          <c:extLst>
            <c:ext xmlns:c16="http://schemas.microsoft.com/office/drawing/2014/chart" uri="{C3380CC4-5D6E-409C-BE32-E72D297353CC}">
              <c16:uniqueId val="{00000001-734B-4463-9681-671E936E1F17}"/>
            </c:ext>
          </c:extLst>
        </c:ser>
        <c:ser>
          <c:idx val="2"/>
          <c:order val="2"/>
          <c:tx>
            <c:strRef>
              <c:f>Sheet1!$M$39</c:f>
              <c:strCache>
                <c:ptCount val="1"/>
                <c:pt idx="0">
                  <c:v>UCL</c:v>
                </c:pt>
              </c:strCache>
            </c:strRef>
          </c:tx>
          <c:spPr>
            <a:ln w="28575" cap="rnd">
              <a:solidFill>
                <a:schemeClr val="accent3"/>
              </a:solidFill>
              <a:round/>
            </a:ln>
            <a:effectLst/>
          </c:spPr>
          <c:marker>
            <c:symbol val="none"/>
          </c:marker>
          <c:val>
            <c:numRef>
              <c:f>Sheet1!$M$40:$M$75</c:f>
              <c:numCache>
                <c:formatCode>0.00</c:formatCode>
                <c:ptCount val="36"/>
                <c:pt idx="0">
                  <c:v>7.3532314814814814</c:v>
                </c:pt>
                <c:pt idx="1">
                  <c:v>7.3532314814814814</c:v>
                </c:pt>
                <c:pt idx="2">
                  <c:v>7.3532314814814814</c:v>
                </c:pt>
                <c:pt idx="3">
                  <c:v>7.3532314814814814</c:v>
                </c:pt>
                <c:pt idx="4">
                  <c:v>7.3532314814814814</c:v>
                </c:pt>
                <c:pt idx="5">
                  <c:v>7.3532314814814814</c:v>
                </c:pt>
                <c:pt idx="6">
                  <c:v>7.3532314814814814</c:v>
                </c:pt>
                <c:pt idx="7">
                  <c:v>7.3532314814814814</c:v>
                </c:pt>
                <c:pt idx="8">
                  <c:v>7.3532314814814814</c:v>
                </c:pt>
                <c:pt idx="9">
                  <c:v>7.3532314814814814</c:v>
                </c:pt>
                <c:pt idx="10">
                  <c:v>7.3532314814814814</c:v>
                </c:pt>
                <c:pt idx="11">
                  <c:v>7.3532314814814814</c:v>
                </c:pt>
                <c:pt idx="12">
                  <c:v>7.3532314814814814</c:v>
                </c:pt>
                <c:pt idx="13">
                  <c:v>7.3532314814814814</c:v>
                </c:pt>
                <c:pt idx="14">
                  <c:v>7.3532314814814814</c:v>
                </c:pt>
                <c:pt idx="15">
                  <c:v>7.3532314814814814</c:v>
                </c:pt>
                <c:pt idx="16">
                  <c:v>7.3532314814814814</c:v>
                </c:pt>
                <c:pt idx="17">
                  <c:v>7.3532314814814814</c:v>
                </c:pt>
                <c:pt idx="18">
                  <c:v>7.3532314814814814</c:v>
                </c:pt>
                <c:pt idx="19">
                  <c:v>7.3532314814814814</c:v>
                </c:pt>
                <c:pt idx="20">
                  <c:v>7.3532314814814814</c:v>
                </c:pt>
                <c:pt idx="21">
                  <c:v>7.3532314814814814</c:v>
                </c:pt>
                <c:pt idx="22">
                  <c:v>7.3532314814814814</c:v>
                </c:pt>
                <c:pt idx="23">
                  <c:v>7.3532314814814814</c:v>
                </c:pt>
                <c:pt idx="24">
                  <c:v>7.3532314814814814</c:v>
                </c:pt>
                <c:pt idx="25">
                  <c:v>7.3532314814814814</c:v>
                </c:pt>
                <c:pt idx="26">
                  <c:v>7.3532314814814814</c:v>
                </c:pt>
                <c:pt idx="27">
                  <c:v>7.3532314814814814</c:v>
                </c:pt>
                <c:pt idx="28">
                  <c:v>7.3532314814814814</c:v>
                </c:pt>
                <c:pt idx="29">
                  <c:v>7.3532314814814814</c:v>
                </c:pt>
                <c:pt idx="30">
                  <c:v>7.3532314814814814</c:v>
                </c:pt>
                <c:pt idx="31">
                  <c:v>7.3532314814814814</c:v>
                </c:pt>
                <c:pt idx="32">
                  <c:v>7.3532314814814814</c:v>
                </c:pt>
                <c:pt idx="33">
                  <c:v>7.3532314814814814</c:v>
                </c:pt>
                <c:pt idx="34">
                  <c:v>7.3532314814814814</c:v>
                </c:pt>
                <c:pt idx="35">
                  <c:v>7.3532314814814814</c:v>
                </c:pt>
              </c:numCache>
            </c:numRef>
          </c:val>
          <c:smooth val="0"/>
          <c:extLst>
            <c:ext xmlns:c16="http://schemas.microsoft.com/office/drawing/2014/chart" uri="{C3380CC4-5D6E-409C-BE32-E72D297353CC}">
              <c16:uniqueId val="{00000002-734B-4463-9681-671E936E1F17}"/>
            </c:ext>
          </c:extLst>
        </c:ser>
        <c:ser>
          <c:idx val="3"/>
          <c:order val="3"/>
          <c:tx>
            <c:strRef>
              <c:f>Sheet1!$N$39</c:f>
              <c:strCache>
                <c:ptCount val="1"/>
                <c:pt idx="0">
                  <c:v>LCL</c:v>
                </c:pt>
              </c:strCache>
            </c:strRef>
          </c:tx>
          <c:spPr>
            <a:ln w="28575" cap="rnd">
              <a:solidFill>
                <a:schemeClr val="accent4"/>
              </a:solidFill>
              <a:round/>
            </a:ln>
            <a:effectLst/>
          </c:spPr>
          <c:marker>
            <c:symbol val="none"/>
          </c:marker>
          <c:val>
            <c:numRef>
              <c:f>Sheet1!$N$40:$N$75</c:f>
              <c:numCache>
                <c:formatCode>0.00</c:formatCode>
                <c:ptCount val="36"/>
                <c:pt idx="0">
                  <c:v>1.4347314814814811</c:v>
                </c:pt>
                <c:pt idx="1">
                  <c:v>1.4347314814814811</c:v>
                </c:pt>
                <c:pt idx="2">
                  <c:v>1.4347314814814811</c:v>
                </c:pt>
                <c:pt idx="3">
                  <c:v>1.4347314814814811</c:v>
                </c:pt>
                <c:pt idx="4">
                  <c:v>1.4347314814814811</c:v>
                </c:pt>
                <c:pt idx="5">
                  <c:v>1.4347314814814811</c:v>
                </c:pt>
                <c:pt idx="6">
                  <c:v>1.4347314814814811</c:v>
                </c:pt>
                <c:pt idx="7">
                  <c:v>1.4347314814814811</c:v>
                </c:pt>
                <c:pt idx="8">
                  <c:v>1.4347314814814811</c:v>
                </c:pt>
                <c:pt idx="9">
                  <c:v>1.4347314814814811</c:v>
                </c:pt>
                <c:pt idx="10">
                  <c:v>1.4347314814814811</c:v>
                </c:pt>
                <c:pt idx="11">
                  <c:v>1.4347314814814811</c:v>
                </c:pt>
                <c:pt idx="12">
                  <c:v>1.4347314814814811</c:v>
                </c:pt>
                <c:pt idx="13">
                  <c:v>1.4347314814814811</c:v>
                </c:pt>
                <c:pt idx="14">
                  <c:v>1.4347314814814811</c:v>
                </c:pt>
                <c:pt idx="15">
                  <c:v>1.4347314814814811</c:v>
                </c:pt>
                <c:pt idx="16">
                  <c:v>1.4347314814814811</c:v>
                </c:pt>
                <c:pt idx="17">
                  <c:v>1.4347314814814811</c:v>
                </c:pt>
                <c:pt idx="18">
                  <c:v>1.4347314814814811</c:v>
                </c:pt>
                <c:pt idx="19">
                  <c:v>1.4347314814814811</c:v>
                </c:pt>
                <c:pt idx="20">
                  <c:v>1.4347314814814811</c:v>
                </c:pt>
                <c:pt idx="21">
                  <c:v>1.4347314814814811</c:v>
                </c:pt>
                <c:pt idx="22">
                  <c:v>1.4347314814814811</c:v>
                </c:pt>
                <c:pt idx="23">
                  <c:v>1.4347314814814811</c:v>
                </c:pt>
                <c:pt idx="24">
                  <c:v>1.4347314814814811</c:v>
                </c:pt>
                <c:pt idx="25">
                  <c:v>1.4347314814814811</c:v>
                </c:pt>
                <c:pt idx="26">
                  <c:v>1.4347314814814811</c:v>
                </c:pt>
                <c:pt idx="27">
                  <c:v>1.4347314814814811</c:v>
                </c:pt>
                <c:pt idx="28">
                  <c:v>1.4347314814814811</c:v>
                </c:pt>
                <c:pt idx="29">
                  <c:v>1.4347314814814811</c:v>
                </c:pt>
                <c:pt idx="30">
                  <c:v>1.4347314814814811</c:v>
                </c:pt>
                <c:pt idx="31">
                  <c:v>1.4347314814814811</c:v>
                </c:pt>
                <c:pt idx="32">
                  <c:v>1.4347314814814811</c:v>
                </c:pt>
                <c:pt idx="33">
                  <c:v>1.4347314814814811</c:v>
                </c:pt>
                <c:pt idx="34">
                  <c:v>1.4347314814814811</c:v>
                </c:pt>
                <c:pt idx="35">
                  <c:v>1.4347314814814811</c:v>
                </c:pt>
              </c:numCache>
            </c:numRef>
          </c:val>
          <c:smooth val="0"/>
          <c:extLst>
            <c:ext xmlns:c16="http://schemas.microsoft.com/office/drawing/2014/chart" uri="{C3380CC4-5D6E-409C-BE32-E72D297353CC}">
              <c16:uniqueId val="{00000003-734B-4463-9681-671E936E1F17}"/>
            </c:ext>
          </c:extLst>
        </c:ser>
        <c:dLbls>
          <c:showLegendKey val="0"/>
          <c:showVal val="0"/>
          <c:showCatName val="0"/>
          <c:showSerName val="0"/>
          <c:showPercent val="0"/>
          <c:showBubbleSize val="0"/>
        </c:dLbls>
        <c:smooth val="0"/>
        <c:axId val="857591112"/>
        <c:axId val="857595376"/>
      </c:lineChart>
      <c:catAx>
        <c:axId val="8575911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595376"/>
        <c:crosses val="autoZero"/>
        <c:auto val="1"/>
        <c:lblAlgn val="ctr"/>
        <c:lblOffset val="100"/>
        <c:noMultiLvlLbl val="0"/>
      </c:catAx>
      <c:valAx>
        <c:axId val="8575953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591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Moving Average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Sheet1!$E$39</c:f>
              <c:strCache>
                <c:ptCount val="1"/>
                <c:pt idx="0">
                  <c:v>mR</c:v>
                </c:pt>
              </c:strCache>
            </c:strRef>
          </c:tx>
          <c:spPr>
            <a:ln w="28575" cap="rnd">
              <a:solidFill>
                <a:schemeClr val="accent1"/>
              </a:solidFill>
              <a:round/>
            </a:ln>
            <a:effectLst/>
          </c:spPr>
          <c:marker>
            <c:symbol val="none"/>
          </c:marker>
          <c:val>
            <c:numRef>
              <c:f>Sheet1!$E$40:$E$76</c:f>
              <c:numCache>
                <c:formatCode>0.00</c:formatCode>
                <c:ptCount val="37"/>
                <c:pt idx="1">
                  <c:v>1.4833333333333334</c:v>
                </c:pt>
                <c:pt idx="2">
                  <c:v>0.15000000000000036</c:v>
                </c:pt>
                <c:pt idx="3">
                  <c:v>0.69999999999999929</c:v>
                </c:pt>
                <c:pt idx="4">
                  <c:v>2.1833333333333336</c:v>
                </c:pt>
                <c:pt idx="5">
                  <c:v>0.11666666666666714</c:v>
                </c:pt>
                <c:pt idx="6">
                  <c:v>1.25</c:v>
                </c:pt>
                <c:pt idx="7">
                  <c:v>3.6</c:v>
                </c:pt>
                <c:pt idx="8">
                  <c:v>1.5000000000000004</c:v>
                </c:pt>
                <c:pt idx="9">
                  <c:v>0.38333333333333286</c:v>
                </c:pt>
                <c:pt idx="10">
                  <c:v>0.28333333333333321</c:v>
                </c:pt>
                <c:pt idx="11">
                  <c:v>1.4500000000000002</c:v>
                </c:pt>
                <c:pt idx="12">
                  <c:v>0.38333333333333375</c:v>
                </c:pt>
                <c:pt idx="13">
                  <c:v>6.666666666666643E-2</c:v>
                </c:pt>
                <c:pt idx="14">
                  <c:v>0.79999999999999982</c:v>
                </c:pt>
                <c:pt idx="15">
                  <c:v>0.29999999999999982</c:v>
                </c:pt>
                <c:pt idx="16">
                  <c:v>3.2000000000000011</c:v>
                </c:pt>
                <c:pt idx="17">
                  <c:v>1.9166666666666679</c:v>
                </c:pt>
                <c:pt idx="18">
                  <c:v>0.21666666666666679</c:v>
                </c:pt>
                <c:pt idx="19">
                  <c:v>1.1166666666666663</c:v>
                </c:pt>
                <c:pt idx="20">
                  <c:v>0.54999999999999982</c:v>
                </c:pt>
                <c:pt idx="21">
                  <c:v>1.3666666666666671</c:v>
                </c:pt>
                <c:pt idx="22">
                  <c:v>2.3666666666666671</c:v>
                </c:pt>
                <c:pt idx="23">
                  <c:v>2</c:v>
                </c:pt>
                <c:pt idx="24">
                  <c:v>1</c:v>
                </c:pt>
                <c:pt idx="25">
                  <c:v>1.5</c:v>
                </c:pt>
                <c:pt idx="26">
                  <c:v>1.5</c:v>
                </c:pt>
                <c:pt idx="27">
                  <c:v>0.83333333333333348</c:v>
                </c:pt>
                <c:pt idx="28">
                  <c:v>0.83333333333333348</c:v>
                </c:pt>
                <c:pt idx="29">
                  <c:v>0.5</c:v>
                </c:pt>
                <c:pt idx="30">
                  <c:v>0.83333333333333348</c:v>
                </c:pt>
                <c:pt idx="31">
                  <c:v>0.41666666666666652</c:v>
                </c:pt>
                <c:pt idx="32">
                  <c:v>1</c:v>
                </c:pt>
                <c:pt idx="33">
                  <c:v>1.1666666666666665</c:v>
                </c:pt>
                <c:pt idx="34">
                  <c:v>8.3333333333333481E-2</c:v>
                </c:pt>
                <c:pt idx="35">
                  <c:v>1.6666666666666667</c:v>
                </c:pt>
                <c:pt idx="36">
                  <c:v>1.3333333333333333</c:v>
                </c:pt>
              </c:numCache>
            </c:numRef>
          </c:val>
          <c:smooth val="0"/>
          <c:extLst>
            <c:ext xmlns:c16="http://schemas.microsoft.com/office/drawing/2014/chart" uri="{C3380CC4-5D6E-409C-BE32-E72D297353CC}">
              <c16:uniqueId val="{00000000-50EB-4F60-9A99-FED2BC87900D}"/>
            </c:ext>
          </c:extLst>
        </c:ser>
        <c:ser>
          <c:idx val="1"/>
          <c:order val="1"/>
          <c:tx>
            <c:strRef>
              <c:f>Sheet1!$F$39</c:f>
              <c:strCache>
                <c:ptCount val="1"/>
                <c:pt idx="0">
                  <c:v>mRbar</c:v>
                </c:pt>
              </c:strCache>
            </c:strRef>
          </c:tx>
          <c:spPr>
            <a:ln w="28575" cap="rnd">
              <a:solidFill>
                <a:schemeClr val="accent2"/>
              </a:solidFill>
              <a:round/>
            </a:ln>
            <a:effectLst/>
          </c:spPr>
          <c:marker>
            <c:symbol val="none"/>
          </c:marker>
          <c:val>
            <c:numRef>
              <c:f>Sheet1!$F$40:$F$76</c:f>
              <c:numCache>
                <c:formatCode>0.00</c:formatCode>
                <c:ptCount val="37"/>
                <c:pt idx="0">
                  <c:v>1.1125</c:v>
                </c:pt>
                <c:pt idx="1">
                  <c:v>1.1125</c:v>
                </c:pt>
                <c:pt idx="2">
                  <c:v>1.1125</c:v>
                </c:pt>
                <c:pt idx="3">
                  <c:v>1.1125</c:v>
                </c:pt>
                <c:pt idx="4">
                  <c:v>1.1125</c:v>
                </c:pt>
                <c:pt idx="5">
                  <c:v>1.1125</c:v>
                </c:pt>
                <c:pt idx="6">
                  <c:v>1.1125</c:v>
                </c:pt>
                <c:pt idx="7">
                  <c:v>1.1125</c:v>
                </c:pt>
                <c:pt idx="8">
                  <c:v>1.1125</c:v>
                </c:pt>
                <c:pt idx="9">
                  <c:v>1.1125</c:v>
                </c:pt>
                <c:pt idx="10">
                  <c:v>1.1125</c:v>
                </c:pt>
                <c:pt idx="11">
                  <c:v>1.1125</c:v>
                </c:pt>
                <c:pt idx="12">
                  <c:v>1.1125</c:v>
                </c:pt>
                <c:pt idx="13">
                  <c:v>1.1125</c:v>
                </c:pt>
                <c:pt idx="14">
                  <c:v>1.1125</c:v>
                </c:pt>
                <c:pt idx="15">
                  <c:v>1.1125</c:v>
                </c:pt>
                <c:pt idx="16">
                  <c:v>1.1125</c:v>
                </c:pt>
                <c:pt idx="17">
                  <c:v>1.1125</c:v>
                </c:pt>
                <c:pt idx="18">
                  <c:v>1.1125</c:v>
                </c:pt>
                <c:pt idx="19">
                  <c:v>1.1125</c:v>
                </c:pt>
                <c:pt idx="20">
                  <c:v>1.1125</c:v>
                </c:pt>
                <c:pt idx="21">
                  <c:v>1.1125</c:v>
                </c:pt>
                <c:pt idx="22">
                  <c:v>1.1125</c:v>
                </c:pt>
                <c:pt idx="23">
                  <c:v>1.1125</c:v>
                </c:pt>
                <c:pt idx="24">
                  <c:v>1.1125</c:v>
                </c:pt>
                <c:pt idx="25">
                  <c:v>1.1125</c:v>
                </c:pt>
                <c:pt idx="26">
                  <c:v>1.1125</c:v>
                </c:pt>
                <c:pt idx="27">
                  <c:v>1.1125</c:v>
                </c:pt>
                <c:pt idx="28">
                  <c:v>1.1125</c:v>
                </c:pt>
                <c:pt idx="29">
                  <c:v>1.1125</c:v>
                </c:pt>
                <c:pt idx="30">
                  <c:v>1.1125</c:v>
                </c:pt>
                <c:pt idx="31">
                  <c:v>1.1125</c:v>
                </c:pt>
                <c:pt idx="32">
                  <c:v>1.1125</c:v>
                </c:pt>
                <c:pt idx="33">
                  <c:v>1.1125</c:v>
                </c:pt>
                <c:pt idx="34">
                  <c:v>1.1125</c:v>
                </c:pt>
                <c:pt idx="35">
                  <c:v>1.1125</c:v>
                </c:pt>
                <c:pt idx="36">
                  <c:v>1.1125</c:v>
                </c:pt>
              </c:numCache>
            </c:numRef>
          </c:val>
          <c:smooth val="0"/>
          <c:extLst>
            <c:ext xmlns:c16="http://schemas.microsoft.com/office/drawing/2014/chart" uri="{C3380CC4-5D6E-409C-BE32-E72D297353CC}">
              <c16:uniqueId val="{00000001-50EB-4F60-9A99-FED2BC87900D}"/>
            </c:ext>
          </c:extLst>
        </c:ser>
        <c:ser>
          <c:idx val="2"/>
          <c:order val="2"/>
          <c:tx>
            <c:strRef>
              <c:f>Sheet1!$G$39</c:f>
              <c:strCache>
                <c:ptCount val="1"/>
                <c:pt idx="0">
                  <c:v>UCL</c:v>
                </c:pt>
              </c:strCache>
            </c:strRef>
          </c:tx>
          <c:spPr>
            <a:ln w="28575" cap="rnd">
              <a:solidFill>
                <a:schemeClr val="accent3"/>
              </a:solidFill>
              <a:round/>
            </a:ln>
            <a:effectLst/>
          </c:spPr>
          <c:marker>
            <c:symbol val="none"/>
          </c:marker>
          <c:val>
            <c:numRef>
              <c:f>Sheet1!$G$40:$G$76</c:f>
              <c:numCache>
                <c:formatCode>General</c:formatCode>
                <c:ptCount val="37"/>
                <c:pt idx="0">
                  <c:v>3.6378750000000002</c:v>
                </c:pt>
                <c:pt idx="1">
                  <c:v>3.6378750000000002</c:v>
                </c:pt>
                <c:pt idx="2">
                  <c:v>3.6378750000000002</c:v>
                </c:pt>
                <c:pt idx="3">
                  <c:v>3.6378750000000002</c:v>
                </c:pt>
                <c:pt idx="4">
                  <c:v>3.6378750000000002</c:v>
                </c:pt>
                <c:pt idx="5">
                  <c:v>3.6378750000000002</c:v>
                </c:pt>
                <c:pt idx="6">
                  <c:v>3.6378750000000002</c:v>
                </c:pt>
                <c:pt idx="7">
                  <c:v>3.6378750000000002</c:v>
                </c:pt>
                <c:pt idx="8">
                  <c:v>3.6378750000000002</c:v>
                </c:pt>
                <c:pt idx="9">
                  <c:v>3.6378750000000002</c:v>
                </c:pt>
                <c:pt idx="10">
                  <c:v>3.6378750000000002</c:v>
                </c:pt>
                <c:pt idx="11">
                  <c:v>3.6378750000000002</c:v>
                </c:pt>
                <c:pt idx="12">
                  <c:v>3.6378750000000002</c:v>
                </c:pt>
                <c:pt idx="13">
                  <c:v>3.6378750000000002</c:v>
                </c:pt>
                <c:pt idx="14">
                  <c:v>3.6378750000000002</c:v>
                </c:pt>
                <c:pt idx="15">
                  <c:v>3.6378750000000002</c:v>
                </c:pt>
                <c:pt idx="16">
                  <c:v>3.6378750000000002</c:v>
                </c:pt>
                <c:pt idx="17">
                  <c:v>3.6378750000000002</c:v>
                </c:pt>
                <c:pt idx="18">
                  <c:v>3.6378750000000002</c:v>
                </c:pt>
                <c:pt idx="19">
                  <c:v>3.6378750000000002</c:v>
                </c:pt>
                <c:pt idx="20">
                  <c:v>3.6378750000000002</c:v>
                </c:pt>
                <c:pt idx="21">
                  <c:v>3.6378750000000002</c:v>
                </c:pt>
                <c:pt idx="22">
                  <c:v>3.6378750000000002</c:v>
                </c:pt>
                <c:pt idx="23">
                  <c:v>3.6378750000000002</c:v>
                </c:pt>
                <c:pt idx="24">
                  <c:v>3.6378750000000002</c:v>
                </c:pt>
                <c:pt idx="25">
                  <c:v>3.6378750000000002</c:v>
                </c:pt>
                <c:pt idx="26">
                  <c:v>3.6378750000000002</c:v>
                </c:pt>
                <c:pt idx="27">
                  <c:v>3.6378750000000002</c:v>
                </c:pt>
                <c:pt idx="28">
                  <c:v>3.6378750000000002</c:v>
                </c:pt>
                <c:pt idx="29">
                  <c:v>3.6378750000000002</c:v>
                </c:pt>
                <c:pt idx="30">
                  <c:v>3.6378750000000002</c:v>
                </c:pt>
                <c:pt idx="31">
                  <c:v>3.6378750000000002</c:v>
                </c:pt>
                <c:pt idx="32">
                  <c:v>3.6378750000000002</c:v>
                </c:pt>
                <c:pt idx="33">
                  <c:v>3.6378750000000002</c:v>
                </c:pt>
                <c:pt idx="34">
                  <c:v>3.6378750000000002</c:v>
                </c:pt>
                <c:pt idx="35">
                  <c:v>3.6378750000000002</c:v>
                </c:pt>
                <c:pt idx="36">
                  <c:v>3.6378750000000002</c:v>
                </c:pt>
              </c:numCache>
            </c:numRef>
          </c:val>
          <c:smooth val="0"/>
          <c:extLst>
            <c:ext xmlns:c16="http://schemas.microsoft.com/office/drawing/2014/chart" uri="{C3380CC4-5D6E-409C-BE32-E72D297353CC}">
              <c16:uniqueId val="{00000002-50EB-4F60-9A99-FED2BC87900D}"/>
            </c:ext>
          </c:extLst>
        </c:ser>
        <c:ser>
          <c:idx val="3"/>
          <c:order val="3"/>
          <c:tx>
            <c:strRef>
              <c:f>Sheet1!$H$39</c:f>
              <c:strCache>
                <c:ptCount val="1"/>
                <c:pt idx="0">
                  <c:v>LCL</c:v>
                </c:pt>
              </c:strCache>
            </c:strRef>
          </c:tx>
          <c:spPr>
            <a:ln w="28575" cap="rnd">
              <a:solidFill>
                <a:schemeClr val="accent4"/>
              </a:solidFill>
              <a:round/>
            </a:ln>
            <a:effectLst/>
          </c:spPr>
          <c:marker>
            <c:symbol val="none"/>
          </c:marker>
          <c:val>
            <c:numRef>
              <c:f>Sheet1!$H$40:$H$76</c:f>
              <c:numCache>
                <c:formatCode>General</c:formatCode>
                <c:ptCount val="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numCache>
            </c:numRef>
          </c:val>
          <c:smooth val="0"/>
          <c:extLst>
            <c:ext xmlns:c16="http://schemas.microsoft.com/office/drawing/2014/chart" uri="{C3380CC4-5D6E-409C-BE32-E72D297353CC}">
              <c16:uniqueId val="{00000003-50EB-4F60-9A99-FED2BC87900D}"/>
            </c:ext>
          </c:extLst>
        </c:ser>
        <c:dLbls>
          <c:showLegendKey val="0"/>
          <c:showVal val="0"/>
          <c:showCatName val="0"/>
          <c:showSerName val="0"/>
          <c:showPercent val="0"/>
          <c:showBubbleSize val="0"/>
        </c:dLbls>
        <c:smooth val="0"/>
        <c:axId val="849393424"/>
        <c:axId val="849396376"/>
      </c:lineChart>
      <c:catAx>
        <c:axId val="849393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96376"/>
        <c:crosses val="autoZero"/>
        <c:auto val="1"/>
        <c:lblAlgn val="ctr"/>
        <c:lblOffset val="100"/>
        <c:noMultiLvlLbl val="0"/>
      </c:catAx>
      <c:valAx>
        <c:axId val="8493963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93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Daily Screen time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634328558759507E-2"/>
          <c:y val="0.10702450484395637"/>
          <c:w val="0.87283666120233261"/>
          <c:h val="0.41801251647543908"/>
        </c:manualLayout>
      </c:layout>
      <c:barChart>
        <c:barDir val="col"/>
        <c:grouping val="clustered"/>
        <c:varyColors val="0"/>
        <c:ser>
          <c:idx val="0"/>
          <c:order val="0"/>
          <c:tx>
            <c:strRef>
              <c:f>Sheet1!$C$1</c:f>
              <c:strCache>
                <c:ptCount val="1"/>
                <c:pt idx="0">
                  <c:v>Total hours screen time</c:v>
                </c:pt>
              </c:strCache>
            </c:strRef>
          </c:tx>
          <c:spPr>
            <a:solidFill>
              <a:schemeClr val="accent2">
                <a:lumMod val="75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Sheet1!$C$2:$C$18</c:f>
              <c:numCache>
                <c:formatCode>0.00</c:formatCode>
                <c:ptCount val="17"/>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numCache>
            </c:numRef>
          </c:val>
          <c:extLst>
            <c:ext xmlns:c16="http://schemas.microsoft.com/office/drawing/2014/chart" uri="{C3380CC4-5D6E-409C-BE32-E72D297353CC}">
              <c16:uniqueId val="{00000000-6B9C-4C98-BFDD-18813BD34A0A}"/>
            </c:ext>
          </c:extLst>
        </c:ser>
        <c:ser>
          <c:idx val="1"/>
          <c:order val="1"/>
          <c:tx>
            <c:strRef>
              <c:f>Sheet1!$D$1</c:f>
              <c:strCache>
                <c:ptCount val="1"/>
                <c:pt idx="0">
                  <c:v>Total hours screen time1</c:v>
                </c:pt>
              </c:strCache>
            </c:strRef>
          </c:tx>
          <c:spPr>
            <a:solidFill>
              <a:schemeClr val="accent2"/>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Sheet1!$D$2:$D$18</c:f>
            </c:numRef>
          </c:val>
          <c:extLst>
            <c:ext xmlns:c16="http://schemas.microsoft.com/office/drawing/2014/chart" uri="{C3380CC4-5D6E-409C-BE32-E72D297353CC}">
              <c16:uniqueId val="{00000001-6B9C-4C98-BFDD-18813BD34A0A}"/>
            </c:ext>
          </c:extLst>
        </c:ser>
        <c:ser>
          <c:idx val="2"/>
          <c:order val="2"/>
          <c:tx>
            <c:strRef>
              <c:f>Sheet1!$E$1</c:f>
              <c:strCache>
                <c:ptCount val="1"/>
                <c:pt idx="0">
                  <c:v>Social Screen time</c:v>
                </c:pt>
              </c:strCache>
            </c:strRef>
          </c:tx>
          <c:spPr>
            <a:solidFill>
              <a:schemeClr val="accent1">
                <a:lumMod val="75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Sheet1!$E$2:$E$18</c:f>
              <c:numCache>
                <c:formatCode>0.00</c:formatCode>
                <c:ptCount val="17"/>
                <c:pt idx="0">
                  <c:v>4.166666666666667</c:v>
                </c:pt>
                <c:pt idx="1">
                  <c:v>3.5999999999999996</c:v>
                </c:pt>
                <c:pt idx="2">
                  <c:v>4.083333333333333</c:v>
                </c:pt>
                <c:pt idx="3">
                  <c:v>6.1</c:v>
                </c:pt>
                <c:pt idx="4">
                  <c:v>2.95</c:v>
                </c:pt>
                <c:pt idx="5">
                  <c:v>3</c:v>
                </c:pt>
                <c:pt idx="6">
                  <c:v>4</c:v>
                </c:pt>
                <c:pt idx="7">
                  <c:v>1.7999999999999998</c:v>
                </c:pt>
                <c:pt idx="8">
                  <c:v>1.4333333333333333</c:v>
                </c:pt>
                <c:pt idx="9">
                  <c:v>2.15</c:v>
                </c:pt>
                <c:pt idx="10">
                  <c:v>2.25</c:v>
                </c:pt>
                <c:pt idx="11">
                  <c:v>0.98333333333333339</c:v>
                </c:pt>
                <c:pt idx="12">
                  <c:v>0.73333333333333328</c:v>
                </c:pt>
                <c:pt idx="13">
                  <c:v>1.5166666666666666</c:v>
                </c:pt>
                <c:pt idx="14">
                  <c:v>2.5</c:v>
                </c:pt>
                <c:pt idx="15">
                  <c:v>1.4</c:v>
                </c:pt>
                <c:pt idx="16">
                  <c:v>5.3666666666666663</c:v>
                </c:pt>
              </c:numCache>
            </c:numRef>
          </c:val>
          <c:extLst>
            <c:ext xmlns:c16="http://schemas.microsoft.com/office/drawing/2014/chart" uri="{C3380CC4-5D6E-409C-BE32-E72D297353CC}">
              <c16:uniqueId val="{00000002-6B9C-4C98-BFDD-18813BD34A0A}"/>
            </c:ext>
          </c:extLst>
        </c:ser>
        <c:ser>
          <c:idx val="3"/>
          <c:order val="3"/>
          <c:tx>
            <c:strRef>
              <c:f>Sheet1!$F$1</c:f>
              <c:strCache>
                <c:ptCount val="1"/>
                <c:pt idx="0">
                  <c:v>Social  1</c:v>
                </c:pt>
              </c:strCache>
            </c:strRef>
          </c:tx>
          <c:spPr>
            <a:solidFill>
              <a:schemeClr val="accent4"/>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Sheet1!$F$2:$F$18</c:f>
            </c:numRef>
          </c:val>
          <c:extLst>
            <c:ext xmlns:c16="http://schemas.microsoft.com/office/drawing/2014/chart" uri="{C3380CC4-5D6E-409C-BE32-E72D297353CC}">
              <c16:uniqueId val="{00000003-6B9C-4C98-BFDD-18813BD34A0A}"/>
            </c:ext>
          </c:extLst>
        </c:ser>
        <c:ser>
          <c:idx val="4"/>
          <c:order val="4"/>
          <c:tx>
            <c:strRef>
              <c:f>Sheet1!$G$1</c:f>
              <c:strCache>
                <c:ptCount val="1"/>
                <c:pt idx="0">
                  <c:v>Travel Screen Time</c:v>
                </c:pt>
              </c:strCache>
            </c:strRef>
          </c:tx>
          <c:spPr>
            <a:solidFill>
              <a:srgbClr val="FF0000"/>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Sheet1!$G$2:$G$18</c:f>
              <c:numCache>
                <c:formatCode>0.00</c:formatCode>
                <c:ptCount val="17"/>
                <c:pt idx="0">
                  <c:v>0</c:v>
                </c:pt>
                <c:pt idx="1">
                  <c:v>0.98333333333333339</c:v>
                </c:pt>
                <c:pt idx="2">
                  <c:v>0</c:v>
                </c:pt>
                <c:pt idx="3">
                  <c:v>0</c:v>
                </c:pt>
                <c:pt idx="4">
                  <c:v>0.4</c:v>
                </c:pt>
                <c:pt idx="5">
                  <c:v>0.75</c:v>
                </c:pt>
                <c:pt idx="6">
                  <c:v>0.5</c:v>
                </c:pt>
                <c:pt idx="7">
                  <c:v>0.68333333333333335</c:v>
                </c:pt>
                <c:pt idx="8">
                  <c:v>1.0666666666666667</c:v>
                </c:pt>
                <c:pt idx="9">
                  <c:v>0.51666666666666672</c:v>
                </c:pt>
                <c:pt idx="10">
                  <c:v>0.6333333333333333</c:v>
                </c:pt>
                <c:pt idx="11">
                  <c:v>0.21666666666666667</c:v>
                </c:pt>
                <c:pt idx="12">
                  <c:v>1.1000000000000001</c:v>
                </c:pt>
                <c:pt idx="13">
                  <c:v>0</c:v>
                </c:pt>
                <c:pt idx="14">
                  <c:v>0</c:v>
                </c:pt>
                <c:pt idx="15">
                  <c:v>0.5</c:v>
                </c:pt>
                <c:pt idx="16">
                  <c:v>0</c:v>
                </c:pt>
              </c:numCache>
            </c:numRef>
          </c:val>
          <c:extLst>
            <c:ext xmlns:c16="http://schemas.microsoft.com/office/drawing/2014/chart" uri="{C3380CC4-5D6E-409C-BE32-E72D297353CC}">
              <c16:uniqueId val="{00000004-6B9C-4C98-BFDD-18813BD34A0A}"/>
            </c:ext>
          </c:extLst>
        </c:ser>
        <c:ser>
          <c:idx val="5"/>
          <c:order val="5"/>
          <c:tx>
            <c:strRef>
              <c:f>Sheet1!$H$1</c:f>
              <c:strCache>
                <c:ptCount val="1"/>
                <c:pt idx="0">
                  <c:v>Travel screen time1</c:v>
                </c:pt>
              </c:strCache>
            </c:strRef>
          </c:tx>
          <c:spPr>
            <a:solidFill>
              <a:schemeClr val="accent6"/>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Sheet1!$H$2:$H$18</c:f>
            </c:numRef>
          </c:val>
          <c:extLst>
            <c:ext xmlns:c16="http://schemas.microsoft.com/office/drawing/2014/chart" uri="{C3380CC4-5D6E-409C-BE32-E72D297353CC}">
              <c16:uniqueId val="{00000005-6B9C-4C98-BFDD-18813BD34A0A}"/>
            </c:ext>
          </c:extLst>
        </c:ser>
        <c:ser>
          <c:idx val="6"/>
          <c:order val="6"/>
          <c:tx>
            <c:strRef>
              <c:f>Sheet1!$I$1</c:f>
              <c:strCache>
                <c:ptCount val="1"/>
                <c:pt idx="0">
                  <c:v>Finance &amp; productivity</c:v>
                </c:pt>
              </c:strCache>
            </c:strRef>
          </c:tx>
          <c:spPr>
            <a:solidFill>
              <a:schemeClr val="tx1">
                <a:lumMod val="85000"/>
                <a:lumOff val="15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Sheet1!$I$2:$I$18</c:f>
              <c:numCache>
                <c:formatCode>0.00</c:formatCode>
                <c:ptCount val="17"/>
                <c:pt idx="0">
                  <c:v>0.6333333333333333</c:v>
                </c:pt>
                <c:pt idx="1">
                  <c:v>0.4</c:v>
                </c:pt>
                <c:pt idx="2">
                  <c:v>0.6333333333333333</c:v>
                </c:pt>
                <c:pt idx="3">
                  <c:v>0.7</c:v>
                </c:pt>
                <c:pt idx="4">
                  <c:v>0.36666666666666664</c:v>
                </c:pt>
                <c:pt idx="5">
                  <c:v>1</c:v>
                </c:pt>
                <c:pt idx="6">
                  <c:v>0.5</c:v>
                </c:pt>
                <c:pt idx="7">
                  <c:v>0.1</c:v>
                </c:pt>
                <c:pt idx="8">
                  <c:v>0.53333333333333333</c:v>
                </c:pt>
                <c:pt idx="9">
                  <c:v>0</c:v>
                </c:pt>
                <c:pt idx="10">
                  <c:v>0.33333333333333331</c:v>
                </c:pt>
                <c:pt idx="11">
                  <c:v>0</c:v>
                </c:pt>
                <c:pt idx="12">
                  <c:v>0</c:v>
                </c:pt>
                <c:pt idx="13">
                  <c:v>0.13333333333333333</c:v>
                </c:pt>
                <c:pt idx="14">
                  <c:v>0.46666666666666667</c:v>
                </c:pt>
                <c:pt idx="15">
                  <c:v>0</c:v>
                </c:pt>
                <c:pt idx="16">
                  <c:v>0.4</c:v>
                </c:pt>
              </c:numCache>
            </c:numRef>
          </c:val>
          <c:extLst>
            <c:ext xmlns:c16="http://schemas.microsoft.com/office/drawing/2014/chart" uri="{C3380CC4-5D6E-409C-BE32-E72D297353CC}">
              <c16:uniqueId val="{00000006-6B9C-4C98-BFDD-18813BD34A0A}"/>
            </c:ext>
          </c:extLst>
        </c:ser>
        <c:ser>
          <c:idx val="7"/>
          <c:order val="7"/>
          <c:tx>
            <c:strRef>
              <c:f>Sheet1!$J$1</c:f>
              <c:strCache>
                <c:ptCount val="1"/>
                <c:pt idx="0">
                  <c:v>finance &amp; productivity 1</c:v>
                </c:pt>
              </c:strCache>
            </c:strRef>
          </c:tx>
          <c:spPr>
            <a:solidFill>
              <a:schemeClr val="accent2">
                <a:lumMod val="60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Sheet1!$J$2:$J$18</c:f>
            </c:numRef>
          </c:val>
          <c:extLst>
            <c:ext xmlns:c16="http://schemas.microsoft.com/office/drawing/2014/chart" uri="{C3380CC4-5D6E-409C-BE32-E72D297353CC}">
              <c16:uniqueId val="{00000007-6B9C-4C98-BFDD-18813BD34A0A}"/>
            </c:ext>
          </c:extLst>
        </c:ser>
        <c:ser>
          <c:idx val="8"/>
          <c:order val="8"/>
          <c:tx>
            <c:strRef>
              <c:f>Sheet1!$K$1</c:f>
              <c:strCache>
                <c:ptCount val="1"/>
                <c:pt idx="0">
                  <c:v>Creativity</c:v>
                </c:pt>
              </c:strCache>
            </c:strRef>
          </c:tx>
          <c:spPr>
            <a:solidFill>
              <a:schemeClr val="accent3">
                <a:lumMod val="60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Sheet1!$K$2:$K$18</c:f>
              <c:numCache>
                <c:formatCode>0.00</c:formatCode>
                <c:ptCount val="17"/>
                <c:pt idx="0">
                  <c:v>0</c:v>
                </c:pt>
                <c:pt idx="1">
                  <c:v>0</c:v>
                </c:pt>
                <c:pt idx="2">
                  <c:v>0.44999999999999996</c:v>
                </c:pt>
                <c:pt idx="3">
                  <c:v>0.26666666666666666</c:v>
                </c:pt>
                <c:pt idx="4">
                  <c:v>0</c:v>
                </c:pt>
                <c:pt idx="5">
                  <c:v>1</c:v>
                </c:pt>
                <c:pt idx="6">
                  <c:v>1.4</c:v>
                </c:pt>
                <c:pt idx="7">
                  <c:v>0</c:v>
                </c:pt>
                <c:pt idx="8">
                  <c:v>0</c:v>
                </c:pt>
                <c:pt idx="9">
                  <c:v>0</c:v>
                </c:pt>
                <c:pt idx="10">
                  <c:v>0</c:v>
                </c:pt>
                <c:pt idx="11">
                  <c:v>0.55000000000000004</c:v>
                </c:pt>
                <c:pt idx="12">
                  <c:v>0.41666666666666669</c:v>
                </c:pt>
                <c:pt idx="13">
                  <c:v>1.2</c:v>
                </c:pt>
                <c:pt idx="14">
                  <c:v>0.26666666666666666</c:v>
                </c:pt>
                <c:pt idx="15">
                  <c:v>0.81666666666666665</c:v>
                </c:pt>
                <c:pt idx="16">
                  <c:v>0.38333333333333341</c:v>
                </c:pt>
              </c:numCache>
            </c:numRef>
          </c:val>
          <c:extLst>
            <c:ext xmlns:c16="http://schemas.microsoft.com/office/drawing/2014/chart" uri="{C3380CC4-5D6E-409C-BE32-E72D297353CC}">
              <c16:uniqueId val="{00000008-6B9C-4C98-BFDD-18813BD34A0A}"/>
            </c:ext>
          </c:extLst>
        </c:ser>
        <c:ser>
          <c:idx val="9"/>
          <c:order val="9"/>
          <c:tx>
            <c:strRef>
              <c:f>Sheet1!$L$1</c:f>
              <c:strCache>
                <c:ptCount val="1"/>
                <c:pt idx="0">
                  <c:v> Creativity 1</c:v>
                </c:pt>
              </c:strCache>
            </c:strRef>
          </c:tx>
          <c:spPr>
            <a:solidFill>
              <a:schemeClr val="accent4">
                <a:lumMod val="60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Sheet1!$L$2:$L$18</c:f>
            </c:numRef>
          </c:val>
          <c:extLst>
            <c:ext xmlns:c16="http://schemas.microsoft.com/office/drawing/2014/chart" uri="{C3380CC4-5D6E-409C-BE32-E72D297353CC}">
              <c16:uniqueId val="{00000009-6B9C-4C98-BFDD-18813BD34A0A}"/>
            </c:ext>
          </c:extLst>
        </c:ser>
        <c:ser>
          <c:idx val="10"/>
          <c:order val="10"/>
          <c:tx>
            <c:strRef>
              <c:f>Sheet1!$M$1</c:f>
              <c:strCache>
                <c:ptCount val="1"/>
                <c:pt idx="0">
                  <c:v>Shopping &amp; food</c:v>
                </c:pt>
              </c:strCache>
            </c:strRef>
          </c:tx>
          <c:spPr>
            <a:solidFill>
              <a:schemeClr val="accent5">
                <a:lumMod val="60000"/>
              </a:schemeClr>
            </a:solidFill>
            <a:ln>
              <a:noFill/>
            </a:ln>
            <a:effectLst/>
          </c:spPr>
          <c:invertIfNegative val="0"/>
          <c:cat>
            <c:multiLvlStrRef>
              <c:f>Sheet1!$A$2:$B$18</c:f>
              <c:multiLvlStrCache>
                <c:ptCount val="17"/>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lvl>
              </c:multiLvlStrCache>
            </c:multiLvlStrRef>
          </c:cat>
          <c:val>
            <c:numRef>
              <c:f>Sheet1!$M$2:$M$18</c:f>
              <c:numCache>
                <c:formatCode>0.00</c:formatCode>
                <c:ptCount val="17"/>
                <c:pt idx="0">
                  <c:v>0</c:v>
                </c:pt>
                <c:pt idx="1">
                  <c:v>0</c:v>
                </c:pt>
                <c:pt idx="2">
                  <c:v>0</c:v>
                </c:pt>
                <c:pt idx="3">
                  <c:v>0</c:v>
                </c:pt>
                <c:pt idx="4">
                  <c:v>0</c:v>
                </c:pt>
                <c:pt idx="5">
                  <c:v>0</c:v>
                </c:pt>
                <c:pt idx="6">
                  <c:v>0.6</c:v>
                </c:pt>
                <c:pt idx="7">
                  <c:v>0</c:v>
                </c:pt>
                <c:pt idx="8">
                  <c:v>0</c:v>
                </c:pt>
                <c:pt idx="9">
                  <c:v>0.31666666666666665</c:v>
                </c:pt>
                <c:pt idx="10">
                  <c:v>0</c:v>
                </c:pt>
                <c:pt idx="11">
                  <c:v>0</c:v>
                </c:pt>
                <c:pt idx="12">
                  <c:v>0</c:v>
                </c:pt>
                <c:pt idx="13">
                  <c:v>0</c:v>
                </c:pt>
                <c:pt idx="14">
                  <c:v>0</c:v>
                </c:pt>
                <c:pt idx="15">
                  <c:v>0</c:v>
                </c:pt>
                <c:pt idx="16">
                  <c:v>0</c:v>
                </c:pt>
              </c:numCache>
            </c:numRef>
          </c:val>
          <c:extLst>
            <c:ext xmlns:c16="http://schemas.microsoft.com/office/drawing/2014/chart" uri="{C3380CC4-5D6E-409C-BE32-E72D297353CC}">
              <c16:uniqueId val="{0000000A-6B9C-4C98-BFDD-18813BD34A0A}"/>
            </c:ext>
          </c:extLst>
        </c:ser>
        <c:dLbls>
          <c:showLegendKey val="0"/>
          <c:showVal val="0"/>
          <c:showCatName val="0"/>
          <c:showSerName val="0"/>
          <c:showPercent val="0"/>
          <c:showBubbleSize val="0"/>
        </c:dLbls>
        <c:gapWidth val="219"/>
        <c:overlap val="-27"/>
        <c:axId val="621237048"/>
        <c:axId val="621236720"/>
      </c:barChart>
      <c:catAx>
        <c:axId val="6212370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smtClean="0">
                    <a:solidFill>
                      <a:schemeClr val="tx1"/>
                    </a:solidFill>
                  </a:rPr>
                  <a:t>Day </a:t>
                </a:r>
                <a:r>
                  <a:rPr lang="en-US" b="1" dirty="0">
                    <a:solidFill>
                      <a:schemeClr val="tx1"/>
                    </a:solidFill>
                  </a:rPr>
                  <a:t>of the Week and Month </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solidFill>
            <a:schemeClr val="accent2">
              <a:lumMod val="20000"/>
              <a:lumOff val="80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21236720"/>
        <c:crosses val="autoZero"/>
        <c:auto val="1"/>
        <c:lblAlgn val="ctr"/>
        <c:lblOffset val="100"/>
        <c:noMultiLvlLbl val="0"/>
      </c:catAx>
      <c:valAx>
        <c:axId val="621236720"/>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rPr>
                  <a:t>Numbers</a:t>
                </a:r>
                <a:r>
                  <a:rPr lang="en-US" b="1" baseline="0" dirty="0">
                    <a:solidFill>
                      <a:schemeClr val="tx1"/>
                    </a:solidFill>
                  </a:rPr>
                  <a:t> of hours on screen</a:t>
                </a:r>
                <a:endParaRPr lang="en-US" b="1" dirty="0">
                  <a:solidFill>
                    <a:schemeClr val="tx1"/>
                  </a:solidFill>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237048"/>
        <c:crosses val="autoZero"/>
        <c:crossBetween val="between"/>
      </c:valAx>
      <c:spPr>
        <a:noFill/>
        <a:ln>
          <a:solidFill>
            <a:schemeClr val="bg2">
              <a:lumMod val="10000"/>
            </a:schemeClr>
          </a:solid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5">
        <a:lumMod val="20000"/>
        <a:lumOff val="80000"/>
      </a:schemeClr>
    </a:solidFill>
    <a:ln>
      <a:solidFill>
        <a:schemeClr val="tx2"/>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smtClean="0"/>
              <a:t>Line Chart for </a:t>
            </a:r>
            <a:r>
              <a:rPr lang="en-US" b="1" dirty="0"/>
              <a:t>Screen </a:t>
            </a:r>
            <a:r>
              <a:rPr lang="en-US" b="1" dirty="0" smtClean="0"/>
              <a:t>time in hours overs 36 days  </a:t>
            </a:r>
            <a:endParaRPr lang="en-US"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Total hours screen time</c:v>
                </c:pt>
              </c:strCache>
            </c:strRef>
          </c:tx>
          <c:spPr>
            <a:ln w="28575" cap="rnd">
              <a:solidFill>
                <a:schemeClr val="accent1"/>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Sheet1!$C$2:$C$37</c:f>
              <c:numCache>
                <c:formatCode>0.00</c:formatCode>
                <c:ptCount val="36"/>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pt idx="17">
                  <c:v>5.7833333333333332</c:v>
                </c:pt>
                <c:pt idx="18">
                  <c:v>5.5666666666666664</c:v>
                </c:pt>
                <c:pt idx="19">
                  <c:v>4.45</c:v>
                </c:pt>
                <c:pt idx="20">
                  <c:v>5</c:v>
                </c:pt>
                <c:pt idx="21">
                  <c:v>3.6333333333333329</c:v>
                </c:pt>
                <c:pt idx="22">
                  <c:v>6</c:v>
                </c:pt>
                <c:pt idx="23">
                  <c:v>4</c:v>
                </c:pt>
                <c:pt idx="24">
                  <c:v>5</c:v>
                </c:pt>
                <c:pt idx="25">
                  <c:v>3.5</c:v>
                </c:pt>
                <c:pt idx="26">
                  <c:v>2</c:v>
                </c:pt>
                <c:pt idx="27">
                  <c:v>2.8333333333333335</c:v>
                </c:pt>
                <c:pt idx="28">
                  <c:v>2</c:v>
                </c:pt>
                <c:pt idx="29">
                  <c:v>1.5</c:v>
                </c:pt>
                <c:pt idx="30">
                  <c:v>2.3333333333333335</c:v>
                </c:pt>
                <c:pt idx="31">
                  <c:v>2.75</c:v>
                </c:pt>
                <c:pt idx="32">
                  <c:v>1.75</c:v>
                </c:pt>
                <c:pt idx="33">
                  <c:v>2.9166666666666665</c:v>
                </c:pt>
                <c:pt idx="34">
                  <c:v>3</c:v>
                </c:pt>
                <c:pt idx="35">
                  <c:v>1.3333333333333333</c:v>
                </c:pt>
              </c:numCache>
            </c:numRef>
          </c:val>
          <c:smooth val="0"/>
          <c:extLst>
            <c:ext xmlns:c16="http://schemas.microsoft.com/office/drawing/2014/chart" uri="{C3380CC4-5D6E-409C-BE32-E72D297353CC}">
              <c16:uniqueId val="{00000000-D646-4020-A9F1-71916DFA7088}"/>
            </c:ext>
          </c:extLst>
        </c:ser>
        <c:ser>
          <c:idx val="1"/>
          <c:order val="1"/>
          <c:tx>
            <c:strRef>
              <c:f>Sheet1!$E$1</c:f>
              <c:strCache>
                <c:ptCount val="1"/>
                <c:pt idx="0">
                  <c:v>Social Screen time</c:v>
                </c:pt>
              </c:strCache>
            </c:strRef>
          </c:tx>
          <c:spPr>
            <a:ln w="28575" cap="rnd">
              <a:solidFill>
                <a:schemeClr val="accent2"/>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Sheet1!$E$2:$E$37</c:f>
              <c:numCache>
                <c:formatCode>0.00</c:formatCode>
                <c:ptCount val="36"/>
                <c:pt idx="0">
                  <c:v>4.166666666666667</c:v>
                </c:pt>
                <c:pt idx="1">
                  <c:v>3.5999999999999996</c:v>
                </c:pt>
                <c:pt idx="2">
                  <c:v>4.083333333333333</c:v>
                </c:pt>
                <c:pt idx="3">
                  <c:v>6.1</c:v>
                </c:pt>
                <c:pt idx="4">
                  <c:v>2.95</c:v>
                </c:pt>
                <c:pt idx="5">
                  <c:v>3</c:v>
                </c:pt>
                <c:pt idx="6">
                  <c:v>4</c:v>
                </c:pt>
                <c:pt idx="7">
                  <c:v>1.7999999999999998</c:v>
                </c:pt>
                <c:pt idx="8">
                  <c:v>1.4333333333333333</c:v>
                </c:pt>
                <c:pt idx="9">
                  <c:v>2.15</c:v>
                </c:pt>
                <c:pt idx="10">
                  <c:v>2.25</c:v>
                </c:pt>
                <c:pt idx="11">
                  <c:v>0.98333333333333339</c:v>
                </c:pt>
                <c:pt idx="12">
                  <c:v>0.73333333333333328</c:v>
                </c:pt>
                <c:pt idx="13">
                  <c:v>1.5166666666666666</c:v>
                </c:pt>
                <c:pt idx="14">
                  <c:v>2.5</c:v>
                </c:pt>
                <c:pt idx="15">
                  <c:v>1.4</c:v>
                </c:pt>
                <c:pt idx="16">
                  <c:v>5.3666666666666663</c:v>
                </c:pt>
                <c:pt idx="17">
                  <c:v>3.1333333333333337</c:v>
                </c:pt>
                <c:pt idx="18">
                  <c:v>2.2999999999999998</c:v>
                </c:pt>
                <c:pt idx="19">
                  <c:v>2.7666666666666666</c:v>
                </c:pt>
                <c:pt idx="20">
                  <c:v>3</c:v>
                </c:pt>
                <c:pt idx="21">
                  <c:v>1.4166666666666667</c:v>
                </c:pt>
                <c:pt idx="22">
                  <c:v>4</c:v>
                </c:pt>
                <c:pt idx="23">
                  <c:v>2.5</c:v>
                </c:pt>
                <c:pt idx="24">
                  <c:v>3</c:v>
                </c:pt>
                <c:pt idx="25">
                  <c:v>2</c:v>
                </c:pt>
                <c:pt idx="26">
                  <c:v>1.8333333333333335</c:v>
                </c:pt>
                <c:pt idx="27">
                  <c:v>2.5</c:v>
                </c:pt>
                <c:pt idx="28">
                  <c:v>1.5</c:v>
                </c:pt>
                <c:pt idx="29">
                  <c:v>1</c:v>
                </c:pt>
                <c:pt idx="30">
                  <c:v>2</c:v>
                </c:pt>
                <c:pt idx="31">
                  <c:v>1.75</c:v>
                </c:pt>
                <c:pt idx="32">
                  <c:v>1</c:v>
                </c:pt>
                <c:pt idx="33">
                  <c:v>2</c:v>
                </c:pt>
                <c:pt idx="34">
                  <c:v>2.75</c:v>
                </c:pt>
                <c:pt idx="35">
                  <c:v>0.75</c:v>
                </c:pt>
              </c:numCache>
            </c:numRef>
          </c:val>
          <c:smooth val="0"/>
          <c:extLst>
            <c:ext xmlns:c16="http://schemas.microsoft.com/office/drawing/2014/chart" uri="{C3380CC4-5D6E-409C-BE32-E72D297353CC}">
              <c16:uniqueId val="{00000001-D646-4020-A9F1-71916DFA7088}"/>
            </c:ext>
          </c:extLst>
        </c:ser>
        <c:ser>
          <c:idx val="2"/>
          <c:order val="2"/>
          <c:tx>
            <c:strRef>
              <c:f>Sheet1!$G$1</c:f>
              <c:strCache>
                <c:ptCount val="1"/>
                <c:pt idx="0">
                  <c:v>Travel Screen Time</c:v>
                </c:pt>
              </c:strCache>
            </c:strRef>
          </c:tx>
          <c:spPr>
            <a:ln w="28575" cap="rnd">
              <a:solidFill>
                <a:srgbClr val="FF0000"/>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Sheet1!$G$2:$G$37</c:f>
              <c:numCache>
                <c:formatCode>0.00</c:formatCode>
                <c:ptCount val="36"/>
                <c:pt idx="0">
                  <c:v>0</c:v>
                </c:pt>
                <c:pt idx="1">
                  <c:v>0.98333333333333339</c:v>
                </c:pt>
                <c:pt idx="2">
                  <c:v>0</c:v>
                </c:pt>
                <c:pt idx="3">
                  <c:v>0</c:v>
                </c:pt>
                <c:pt idx="4">
                  <c:v>0.4</c:v>
                </c:pt>
                <c:pt idx="5">
                  <c:v>0.75</c:v>
                </c:pt>
                <c:pt idx="6">
                  <c:v>0.5</c:v>
                </c:pt>
                <c:pt idx="7">
                  <c:v>0.68333333333333335</c:v>
                </c:pt>
                <c:pt idx="8">
                  <c:v>1.0666666666666667</c:v>
                </c:pt>
                <c:pt idx="9">
                  <c:v>0.51666666666666672</c:v>
                </c:pt>
                <c:pt idx="10">
                  <c:v>0.6333333333333333</c:v>
                </c:pt>
                <c:pt idx="11">
                  <c:v>0.21666666666666667</c:v>
                </c:pt>
                <c:pt idx="12">
                  <c:v>1.1000000000000001</c:v>
                </c:pt>
                <c:pt idx="13">
                  <c:v>0</c:v>
                </c:pt>
                <c:pt idx="14">
                  <c:v>0</c:v>
                </c:pt>
                <c:pt idx="15">
                  <c:v>0.5</c:v>
                </c:pt>
                <c:pt idx="16">
                  <c:v>0</c:v>
                </c:pt>
                <c:pt idx="17">
                  <c:v>0</c:v>
                </c:pt>
                <c:pt idx="18">
                  <c:v>0.31666666666666665</c:v>
                </c:pt>
                <c:pt idx="19">
                  <c:v>0.5</c:v>
                </c:pt>
                <c:pt idx="20">
                  <c:v>1</c:v>
                </c:pt>
                <c:pt idx="21">
                  <c:v>0</c:v>
                </c:pt>
                <c:pt idx="22">
                  <c:v>0</c:v>
                </c:pt>
                <c:pt idx="23">
                  <c:v>0</c:v>
                </c:pt>
                <c:pt idx="24">
                  <c:v>1</c:v>
                </c:pt>
                <c:pt idx="25">
                  <c:v>0.5</c:v>
                </c:pt>
                <c:pt idx="26">
                  <c:v>0.16666666666666666</c:v>
                </c:pt>
                <c:pt idx="27">
                  <c:v>0.33333333333333331</c:v>
                </c:pt>
                <c:pt idx="28">
                  <c:v>0.33333333333333331</c:v>
                </c:pt>
                <c:pt idx="29">
                  <c:v>0.33333333333333331</c:v>
                </c:pt>
                <c:pt idx="30">
                  <c:v>0.33333333333333331</c:v>
                </c:pt>
                <c:pt idx="31">
                  <c:v>0</c:v>
                </c:pt>
                <c:pt idx="32">
                  <c:v>0.5</c:v>
                </c:pt>
                <c:pt idx="33">
                  <c:v>0</c:v>
                </c:pt>
                <c:pt idx="34">
                  <c:v>0.16666666666666666</c:v>
                </c:pt>
                <c:pt idx="35">
                  <c:v>0.25</c:v>
                </c:pt>
              </c:numCache>
            </c:numRef>
          </c:val>
          <c:smooth val="0"/>
          <c:extLst>
            <c:ext xmlns:c16="http://schemas.microsoft.com/office/drawing/2014/chart" uri="{C3380CC4-5D6E-409C-BE32-E72D297353CC}">
              <c16:uniqueId val="{00000002-D646-4020-A9F1-71916DFA7088}"/>
            </c:ext>
          </c:extLst>
        </c:ser>
        <c:ser>
          <c:idx val="3"/>
          <c:order val="3"/>
          <c:tx>
            <c:strRef>
              <c:f>Sheet1!$I$1</c:f>
              <c:strCache>
                <c:ptCount val="1"/>
                <c:pt idx="0">
                  <c:v>Finance &amp; productivity</c:v>
                </c:pt>
              </c:strCache>
            </c:strRef>
          </c:tx>
          <c:spPr>
            <a:ln w="28575" cap="rnd">
              <a:solidFill>
                <a:schemeClr val="accent4"/>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Sheet1!$I$2:$I$37</c:f>
              <c:numCache>
                <c:formatCode>0.00</c:formatCode>
                <c:ptCount val="36"/>
                <c:pt idx="0">
                  <c:v>0.6333333333333333</c:v>
                </c:pt>
                <c:pt idx="1">
                  <c:v>0.4</c:v>
                </c:pt>
                <c:pt idx="2">
                  <c:v>0.6333333333333333</c:v>
                </c:pt>
                <c:pt idx="3">
                  <c:v>0.7</c:v>
                </c:pt>
                <c:pt idx="4">
                  <c:v>0.36666666666666664</c:v>
                </c:pt>
                <c:pt idx="5">
                  <c:v>1</c:v>
                </c:pt>
                <c:pt idx="6">
                  <c:v>0.5</c:v>
                </c:pt>
                <c:pt idx="7">
                  <c:v>0.1</c:v>
                </c:pt>
                <c:pt idx="8">
                  <c:v>0.53333333333333333</c:v>
                </c:pt>
                <c:pt idx="9">
                  <c:v>0</c:v>
                </c:pt>
                <c:pt idx="10">
                  <c:v>0.33333333333333331</c:v>
                </c:pt>
                <c:pt idx="11">
                  <c:v>0</c:v>
                </c:pt>
                <c:pt idx="12">
                  <c:v>0</c:v>
                </c:pt>
                <c:pt idx="13">
                  <c:v>0.13333333333333333</c:v>
                </c:pt>
                <c:pt idx="14">
                  <c:v>0.46666666666666667</c:v>
                </c:pt>
                <c:pt idx="15">
                  <c:v>0</c:v>
                </c:pt>
                <c:pt idx="16">
                  <c:v>0.4</c:v>
                </c:pt>
                <c:pt idx="17">
                  <c:v>1.1499999999999999</c:v>
                </c:pt>
                <c:pt idx="18">
                  <c:v>0</c:v>
                </c:pt>
                <c:pt idx="19">
                  <c:v>0</c:v>
                </c:pt>
                <c:pt idx="20">
                  <c:v>0.5</c:v>
                </c:pt>
                <c:pt idx="21">
                  <c:v>0.16666666666666666</c:v>
                </c:pt>
                <c:pt idx="22">
                  <c:v>2</c:v>
                </c:pt>
                <c:pt idx="23">
                  <c:v>1</c:v>
                </c:pt>
                <c:pt idx="24">
                  <c:v>0</c:v>
                </c:pt>
                <c:pt idx="25">
                  <c:v>0.66666666666666663</c:v>
                </c:pt>
                <c:pt idx="26">
                  <c:v>0</c:v>
                </c:pt>
                <c:pt idx="27">
                  <c:v>0</c:v>
                </c:pt>
                <c:pt idx="28">
                  <c:v>0</c:v>
                </c:pt>
                <c:pt idx="29">
                  <c:v>0</c:v>
                </c:pt>
                <c:pt idx="30">
                  <c:v>0.16666666666666666</c:v>
                </c:pt>
                <c:pt idx="31">
                  <c:v>0.5</c:v>
                </c:pt>
                <c:pt idx="32">
                  <c:v>0.25</c:v>
                </c:pt>
                <c:pt idx="33">
                  <c:v>0.75</c:v>
                </c:pt>
                <c:pt idx="34">
                  <c:v>0</c:v>
                </c:pt>
                <c:pt idx="35">
                  <c:v>0.16666666666666666</c:v>
                </c:pt>
              </c:numCache>
            </c:numRef>
          </c:val>
          <c:smooth val="0"/>
          <c:extLst>
            <c:ext xmlns:c16="http://schemas.microsoft.com/office/drawing/2014/chart" uri="{C3380CC4-5D6E-409C-BE32-E72D297353CC}">
              <c16:uniqueId val="{00000003-D646-4020-A9F1-71916DFA7088}"/>
            </c:ext>
          </c:extLst>
        </c:ser>
        <c:ser>
          <c:idx val="4"/>
          <c:order val="4"/>
          <c:tx>
            <c:strRef>
              <c:f>Sheet1!$K$1</c:f>
              <c:strCache>
                <c:ptCount val="1"/>
                <c:pt idx="0">
                  <c:v>Creativity</c:v>
                </c:pt>
              </c:strCache>
            </c:strRef>
          </c:tx>
          <c:spPr>
            <a:ln w="28575" cap="rnd">
              <a:solidFill>
                <a:schemeClr val="accent5"/>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Sheet1!$K$2:$K$37</c:f>
              <c:numCache>
                <c:formatCode>0.00</c:formatCode>
                <c:ptCount val="36"/>
                <c:pt idx="0">
                  <c:v>0</c:v>
                </c:pt>
                <c:pt idx="1">
                  <c:v>0</c:v>
                </c:pt>
                <c:pt idx="2">
                  <c:v>0.44999999999999996</c:v>
                </c:pt>
                <c:pt idx="3">
                  <c:v>0.26666666666666666</c:v>
                </c:pt>
                <c:pt idx="4">
                  <c:v>0</c:v>
                </c:pt>
                <c:pt idx="5">
                  <c:v>1</c:v>
                </c:pt>
                <c:pt idx="6">
                  <c:v>1.4</c:v>
                </c:pt>
                <c:pt idx="7">
                  <c:v>0</c:v>
                </c:pt>
                <c:pt idx="8">
                  <c:v>0</c:v>
                </c:pt>
                <c:pt idx="9">
                  <c:v>0</c:v>
                </c:pt>
                <c:pt idx="10">
                  <c:v>0</c:v>
                </c:pt>
                <c:pt idx="11">
                  <c:v>0.55000000000000004</c:v>
                </c:pt>
                <c:pt idx="12">
                  <c:v>0.41666666666666669</c:v>
                </c:pt>
                <c:pt idx="13">
                  <c:v>1.2</c:v>
                </c:pt>
                <c:pt idx="14">
                  <c:v>0.26666666666666666</c:v>
                </c:pt>
                <c:pt idx="15">
                  <c:v>0.81666666666666665</c:v>
                </c:pt>
                <c:pt idx="16">
                  <c:v>0.38333333333333341</c:v>
                </c:pt>
                <c:pt idx="17">
                  <c:v>0.26666666666666666</c:v>
                </c:pt>
                <c:pt idx="18">
                  <c:v>0.43333333333333335</c:v>
                </c:pt>
                <c:pt idx="19">
                  <c:v>0</c:v>
                </c:pt>
                <c:pt idx="20">
                  <c:v>0.33333333333333331</c:v>
                </c:pt>
                <c:pt idx="21">
                  <c:v>0.1</c:v>
                </c:pt>
                <c:pt idx="22">
                  <c:v>0</c:v>
                </c:pt>
                <c:pt idx="23">
                  <c:v>0.5</c:v>
                </c:pt>
                <c:pt idx="24">
                  <c:v>0.33333333333333331</c:v>
                </c:pt>
                <c:pt idx="25">
                  <c:v>0.33333333333333331</c:v>
                </c:pt>
                <c:pt idx="26">
                  <c:v>0.5</c:v>
                </c:pt>
                <c:pt idx="27">
                  <c:v>0</c:v>
                </c:pt>
                <c:pt idx="28">
                  <c:v>0</c:v>
                </c:pt>
                <c:pt idx="29">
                  <c:v>0.16666666666666666</c:v>
                </c:pt>
                <c:pt idx="30">
                  <c:v>0</c:v>
                </c:pt>
                <c:pt idx="31">
                  <c:v>0.25</c:v>
                </c:pt>
                <c:pt idx="32">
                  <c:v>0</c:v>
                </c:pt>
                <c:pt idx="33">
                  <c:v>0.16666666666666666</c:v>
                </c:pt>
                <c:pt idx="34">
                  <c:v>8.3333333333333329E-2</c:v>
                </c:pt>
                <c:pt idx="35">
                  <c:v>0.16666666666666666</c:v>
                </c:pt>
              </c:numCache>
            </c:numRef>
          </c:val>
          <c:smooth val="0"/>
          <c:extLst>
            <c:ext xmlns:c16="http://schemas.microsoft.com/office/drawing/2014/chart" uri="{C3380CC4-5D6E-409C-BE32-E72D297353CC}">
              <c16:uniqueId val="{00000004-D646-4020-A9F1-71916DFA7088}"/>
            </c:ext>
          </c:extLst>
        </c:ser>
        <c:ser>
          <c:idx val="5"/>
          <c:order val="5"/>
          <c:tx>
            <c:strRef>
              <c:f>Sheet1!$M$1</c:f>
              <c:strCache>
                <c:ptCount val="1"/>
                <c:pt idx="0">
                  <c:v>Shopping &amp; food</c:v>
                </c:pt>
              </c:strCache>
            </c:strRef>
          </c:tx>
          <c:spPr>
            <a:ln w="28575" cap="rnd">
              <a:solidFill>
                <a:schemeClr val="accent6"/>
              </a:solidFill>
              <a:round/>
            </a:ln>
            <a:effectLst/>
          </c:spPr>
          <c:marker>
            <c:symbol val="none"/>
          </c:marker>
          <c:cat>
            <c:numRef>
              <c:f>Sheet1!$A$2:$A$37</c:f>
              <c:numCache>
                <c:formatCode>d\-mmm</c:formatCode>
                <c:ptCount val="36"/>
                <c:pt idx="0">
                  <c:v>44227</c:v>
                </c:pt>
                <c:pt idx="1">
                  <c:v>44228</c:v>
                </c:pt>
                <c:pt idx="2">
                  <c:v>44229</c:v>
                </c:pt>
                <c:pt idx="3">
                  <c:v>44230</c:v>
                </c:pt>
                <c:pt idx="4">
                  <c:v>44231</c:v>
                </c:pt>
                <c:pt idx="5">
                  <c:v>44232</c:v>
                </c:pt>
                <c:pt idx="6">
                  <c:v>44233</c:v>
                </c:pt>
                <c:pt idx="7">
                  <c:v>44234</c:v>
                </c:pt>
                <c:pt idx="8">
                  <c:v>44235</c:v>
                </c:pt>
                <c:pt idx="9">
                  <c:v>44236</c:v>
                </c:pt>
                <c:pt idx="10">
                  <c:v>44237</c:v>
                </c:pt>
                <c:pt idx="11">
                  <c:v>44238</c:v>
                </c:pt>
                <c:pt idx="12">
                  <c:v>44239</c:v>
                </c:pt>
                <c:pt idx="13">
                  <c:v>44240</c:v>
                </c:pt>
                <c:pt idx="14">
                  <c:v>44241</c:v>
                </c:pt>
                <c:pt idx="15">
                  <c:v>44242</c:v>
                </c:pt>
                <c:pt idx="16">
                  <c:v>44243</c:v>
                </c:pt>
                <c:pt idx="17">
                  <c:v>44244</c:v>
                </c:pt>
                <c:pt idx="18">
                  <c:v>44245</c:v>
                </c:pt>
                <c:pt idx="19">
                  <c:v>44246</c:v>
                </c:pt>
                <c:pt idx="20">
                  <c:v>44247</c:v>
                </c:pt>
                <c:pt idx="21">
                  <c:v>44248</c:v>
                </c:pt>
                <c:pt idx="22">
                  <c:v>44249</c:v>
                </c:pt>
                <c:pt idx="23">
                  <c:v>44250</c:v>
                </c:pt>
                <c:pt idx="24">
                  <c:v>44251</c:v>
                </c:pt>
                <c:pt idx="25">
                  <c:v>44252</c:v>
                </c:pt>
                <c:pt idx="26">
                  <c:v>44253</c:v>
                </c:pt>
                <c:pt idx="27">
                  <c:v>44254</c:v>
                </c:pt>
                <c:pt idx="28">
                  <c:v>44255</c:v>
                </c:pt>
                <c:pt idx="29">
                  <c:v>44256</c:v>
                </c:pt>
                <c:pt idx="30">
                  <c:v>44257</c:v>
                </c:pt>
                <c:pt idx="31">
                  <c:v>44258</c:v>
                </c:pt>
                <c:pt idx="32">
                  <c:v>44259</c:v>
                </c:pt>
                <c:pt idx="33">
                  <c:v>44260</c:v>
                </c:pt>
                <c:pt idx="34">
                  <c:v>44261</c:v>
                </c:pt>
                <c:pt idx="35">
                  <c:v>44262</c:v>
                </c:pt>
              </c:numCache>
            </c:numRef>
          </c:cat>
          <c:val>
            <c:numRef>
              <c:f>Sheet1!$M$2:$M$37</c:f>
              <c:numCache>
                <c:formatCode>0.00</c:formatCode>
                <c:ptCount val="36"/>
                <c:pt idx="0">
                  <c:v>0</c:v>
                </c:pt>
                <c:pt idx="1">
                  <c:v>0</c:v>
                </c:pt>
                <c:pt idx="2">
                  <c:v>0</c:v>
                </c:pt>
                <c:pt idx="3">
                  <c:v>0</c:v>
                </c:pt>
                <c:pt idx="4">
                  <c:v>0</c:v>
                </c:pt>
                <c:pt idx="5">
                  <c:v>0</c:v>
                </c:pt>
                <c:pt idx="6">
                  <c:v>0.6</c:v>
                </c:pt>
                <c:pt idx="7">
                  <c:v>0</c:v>
                </c:pt>
                <c:pt idx="8">
                  <c:v>0</c:v>
                </c:pt>
                <c:pt idx="9">
                  <c:v>0.31666666666666665</c:v>
                </c:pt>
                <c:pt idx="10">
                  <c:v>0</c:v>
                </c:pt>
                <c:pt idx="11">
                  <c:v>0</c:v>
                </c:pt>
                <c:pt idx="12">
                  <c:v>0</c:v>
                </c:pt>
                <c:pt idx="13">
                  <c:v>0</c:v>
                </c:pt>
                <c:pt idx="14">
                  <c:v>0</c:v>
                </c:pt>
                <c:pt idx="15">
                  <c:v>0</c:v>
                </c:pt>
                <c:pt idx="16">
                  <c:v>0</c:v>
                </c:pt>
                <c:pt idx="17">
                  <c:v>0</c:v>
                </c:pt>
                <c:pt idx="18">
                  <c:v>0</c:v>
                </c:pt>
                <c:pt idx="19">
                  <c:v>0.18333333333333332</c:v>
                </c:pt>
                <c:pt idx="20">
                  <c:v>0.16666666666666666</c:v>
                </c:pt>
                <c:pt idx="21">
                  <c:v>0</c:v>
                </c:pt>
                <c:pt idx="22">
                  <c:v>0</c:v>
                </c:pt>
                <c:pt idx="23">
                  <c:v>0</c:v>
                </c:pt>
                <c:pt idx="24">
                  <c:v>0.16666666666666666</c:v>
                </c:pt>
                <c:pt idx="25">
                  <c:v>0</c:v>
                </c:pt>
                <c:pt idx="26">
                  <c:v>0</c:v>
                </c:pt>
                <c:pt idx="27">
                  <c:v>0</c:v>
                </c:pt>
                <c:pt idx="28">
                  <c:v>0.16666666666666666</c:v>
                </c:pt>
                <c:pt idx="29">
                  <c:v>0</c:v>
                </c:pt>
                <c:pt idx="30">
                  <c:v>0</c:v>
                </c:pt>
                <c:pt idx="31">
                  <c:v>0.25</c:v>
                </c:pt>
                <c:pt idx="32">
                  <c:v>0</c:v>
                </c:pt>
                <c:pt idx="33">
                  <c:v>0</c:v>
                </c:pt>
                <c:pt idx="34">
                  <c:v>8.3333333333333329E-2</c:v>
                </c:pt>
                <c:pt idx="35">
                  <c:v>0</c:v>
                </c:pt>
              </c:numCache>
            </c:numRef>
          </c:val>
          <c:smooth val="0"/>
          <c:extLst>
            <c:ext xmlns:c16="http://schemas.microsoft.com/office/drawing/2014/chart" uri="{C3380CC4-5D6E-409C-BE32-E72D297353CC}">
              <c16:uniqueId val="{00000005-D646-4020-A9F1-71916DFA7088}"/>
            </c:ext>
          </c:extLst>
        </c:ser>
        <c:dLbls>
          <c:showLegendKey val="0"/>
          <c:showVal val="0"/>
          <c:showCatName val="0"/>
          <c:showSerName val="0"/>
          <c:showPercent val="0"/>
          <c:showBubbleSize val="0"/>
        </c:dLbls>
        <c:smooth val="0"/>
        <c:axId val="576032136"/>
        <c:axId val="576034432"/>
      </c:lineChart>
      <c:dateAx>
        <c:axId val="576032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34432"/>
        <c:crosses val="autoZero"/>
        <c:auto val="1"/>
        <c:lblOffset val="100"/>
        <c:baseTimeUnit val="days"/>
      </c:dateAx>
      <c:valAx>
        <c:axId val="576034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Screen</a:t>
                </a:r>
                <a:r>
                  <a:rPr lang="en-US" b="1" baseline="0" dirty="0"/>
                  <a:t> time in hours and minutes </a:t>
                </a:r>
                <a:endParaRPr lang="en-US" b="1"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32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5">
        <a:lumMod val="20000"/>
        <a:lumOff val="80000"/>
      </a:schemeClr>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bg1"/>
                </a:solidFill>
              </a:rPr>
              <a:t>Trend </a:t>
            </a:r>
            <a:r>
              <a:rPr lang="en-US" dirty="0" smtClean="0">
                <a:solidFill>
                  <a:schemeClr val="bg1"/>
                </a:solidFill>
              </a:rPr>
              <a:t>Chart for 36 days </a:t>
            </a:r>
            <a:endParaRPr lang="en-US" dirty="0">
              <a:solidFill>
                <a:schemeClr val="bg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Total hours screen time</c:v>
                </c:pt>
              </c:strCache>
            </c:strRef>
          </c:tx>
          <c:spPr>
            <a:ln w="28575" cap="rnd">
              <a:solidFill>
                <a:sysClr val="window" lastClr="FFFFFF"/>
              </a:solidFill>
              <a:round/>
            </a:ln>
            <a:effectLst/>
          </c:spPr>
          <c:marker>
            <c:symbol val="none"/>
          </c:marker>
          <c:cat>
            <c:multiLvlStrRef>
              <c:f>Sheet1!$A$2:$B$37</c:f>
              <c:multiLvlStrCache>
                <c:ptCount val="36"/>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pt idx="14">
                    <c:v>Sunday</c:v>
                  </c:pt>
                  <c:pt idx="15">
                    <c:v>Monday</c:v>
                  </c:pt>
                  <c:pt idx="16">
                    <c:v>Tuesday</c:v>
                  </c:pt>
                  <c:pt idx="17">
                    <c:v>Wednesday</c:v>
                  </c:pt>
                  <c:pt idx="18">
                    <c:v>Thursday</c:v>
                  </c:pt>
                  <c:pt idx="19">
                    <c:v>Friday</c:v>
                  </c:pt>
                  <c:pt idx="20">
                    <c:v>Saturday</c:v>
                  </c:pt>
                  <c:pt idx="21">
                    <c:v>Sunday</c:v>
                  </c:pt>
                  <c:pt idx="22">
                    <c:v>Monday</c:v>
                  </c:pt>
                  <c:pt idx="23">
                    <c:v>Tuesday</c:v>
                  </c:pt>
                  <c:pt idx="24">
                    <c:v>Wednesday</c:v>
                  </c:pt>
                  <c:pt idx="25">
                    <c:v>Thursday</c:v>
                  </c:pt>
                  <c:pt idx="26">
                    <c:v>Friday</c:v>
                  </c:pt>
                  <c:pt idx="27">
                    <c:v>Saturday</c:v>
                  </c:pt>
                  <c:pt idx="28">
                    <c:v>Sunday</c:v>
                  </c:pt>
                  <c:pt idx="29">
                    <c:v>Monday</c:v>
                  </c:pt>
                  <c:pt idx="30">
                    <c:v>Tuesday</c:v>
                  </c:pt>
                  <c:pt idx="31">
                    <c:v>Wednesday</c:v>
                  </c:pt>
                  <c:pt idx="32">
                    <c:v>Thursday</c:v>
                  </c:pt>
                  <c:pt idx="33">
                    <c:v>Friday</c:v>
                  </c:pt>
                  <c:pt idx="34">
                    <c:v>Saturday</c:v>
                  </c:pt>
                  <c:pt idx="35">
                    <c:v>Sunday</c:v>
                  </c:pt>
                </c:lvl>
                <c:lvl>
                  <c:pt idx="0">
                    <c:v>31-Jan</c:v>
                  </c:pt>
                  <c:pt idx="1">
                    <c:v>1-Feb</c:v>
                  </c:pt>
                  <c:pt idx="2">
                    <c:v>2-Feb</c:v>
                  </c:pt>
                  <c:pt idx="3">
                    <c:v>3-Feb</c:v>
                  </c:pt>
                  <c:pt idx="4">
                    <c:v>4-Feb</c:v>
                  </c:pt>
                  <c:pt idx="5">
                    <c:v>5-Feb</c:v>
                  </c:pt>
                  <c:pt idx="6">
                    <c:v>6-Feb</c:v>
                  </c:pt>
                  <c:pt idx="7">
                    <c:v>7-Feb</c:v>
                  </c:pt>
                  <c:pt idx="8">
                    <c:v>8-Feb</c:v>
                  </c:pt>
                  <c:pt idx="9">
                    <c:v>9-Feb</c:v>
                  </c:pt>
                  <c:pt idx="10">
                    <c:v>10-Feb</c:v>
                  </c:pt>
                  <c:pt idx="11">
                    <c:v>11-Feb</c:v>
                  </c:pt>
                  <c:pt idx="12">
                    <c:v>12-Feb</c:v>
                  </c:pt>
                  <c:pt idx="13">
                    <c:v>13-Feb</c:v>
                  </c:pt>
                  <c:pt idx="14">
                    <c:v>14-Feb</c:v>
                  </c:pt>
                  <c:pt idx="15">
                    <c:v>15-Feb</c:v>
                  </c:pt>
                  <c:pt idx="16">
                    <c:v>16-Feb</c:v>
                  </c:pt>
                  <c:pt idx="17">
                    <c:v>17-Feb</c:v>
                  </c:pt>
                  <c:pt idx="18">
                    <c:v>18-Feb</c:v>
                  </c:pt>
                  <c:pt idx="19">
                    <c:v>19-Feb</c:v>
                  </c:pt>
                  <c:pt idx="20">
                    <c:v>20-Feb</c:v>
                  </c:pt>
                  <c:pt idx="21">
                    <c:v>21-Feb</c:v>
                  </c:pt>
                  <c:pt idx="22">
                    <c:v>22-Feb</c:v>
                  </c:pt>
                  <c:pt idx="23">
                    <c:v>23-Feb</c:v>
                  </c:pt>
                  <c:pt idx="24">
                    <c:v>24-Feb</c:v>
                  </c:pt>
                  <c:pt idx="25">
                    <c:v>25-Feb</c:v>
                  </c:pt>
                  <c:pt idx="26">
                    <c:v>26-Feb</c:v>
                  </c:pt>
                  <c:pt idx="27">
                    <c:v>27-Feb</c:v>
                  </c:pt>
                  <c:pt idx="28">
                    <c:v>28-Feb</c:v>
                  </c:pt>
                  <c:pt idx="29">
                    <c:v>1-Mar</c:v>
                  </c:pt>
                  <c:pt idx="30">
                    <c:v>2-Mar</c:v>
                  </c:pt>
                  <c:pt idx="31">
                    <c:v>3-Mar</c:v>
                  </c:pt>
                  <c:pt idx="32">
                    <c:v>4-Mar</c:v>
                  </c:pt>
                  <c:pt idx="33">
                    <c:v>5-Mar</c:v>
                  </c:pt>
                  <c:pt idx="34">
                    <c:v>6-Mar</c:v>
                  </c:pt>
                  <c:pt idx="35">
                    <c:v>7-Mar</c:v>
                  </c:pt>
                </c:lvl>
              </c:multiLvlStrCache>
            </c:multiLvlStrRef>
          </c:cat>
          <c:val>
            <c:numRef>
              <c:f>Sheet1!$C$2:$C$37</c:f>
              <c:numCache>
                <c:formatCode>0.00</c:formatCode>
                <c:ptCount val="36"/>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pt idx="17">
                  <c:v>5.7833333333333332</c:v>
                </c:pt>
                <c:pt idx="18">
                  <c:v>5.5666666666666664</c:v>
                </c:pt>
                <c:pt idx="19">
                  <c:v>4.45</c:v>
                </c:pt>
                <c:pt idx="20">
                  <c:v>5</c:v>
                </c:pt>
                <c:pt idx="21">
                  <c:v>3.6333333333333329</c:v>
                </c:pt>
                <c:pt idx="22">
                  <c:v>6</c:v>
                </c:pt>
                <c:pt idx="23">
                  <c:v>4</c:v>
                </c:pt>
                <c:pt idx="24">
                  <c:v>5</c:v>
                </c:pt>
                <c:pt idx="25">
                  <c:v>3.5</c:v>
                </c:pt>
                <c:pt idx="26">
                  <c:v>2</c:v>
                </c:pt>
                <c:pt idx="27">
                  <c:v>2.8333333333333335</c:v>
                </c:pt>
                <c:pt idx="28">
                  <c:v>2</c:v>
                </c:pt>
                <c:pt idx="29">
                  <c:v>1.5</c:v>
                </c:pt>
                <c:pt idx="30">
                  <c:v>2.3333333333333335</c:v>
                </c:pt>
                <c:pt idx="31">
                  <c:v>2.75</c:v>
                </c:pt>
                <c:pt idx="32">
                  <c:v>1.75</c:v>
                </c:pt>
                <c:pt idx="33">
                  <c:v>2.9166666666666665</c:v>
                </c:pt>
                <c:pt idx="34">
                  <c:v>3</c:v>
                </c:pt>
                <c:pt idx="35">
                  <c:v>1.3333333333333333</c:v>
                </c:pt>
              </c:numCache>
            </c:numRef>
          </c:val>
          <c:smooth val="0"/>
          <c:extLst>
            <c:ext xmlns:c16="http://schemas.microsoft.com/office/drawing/2014/chart" uri="{C3380CC4-5D6E-409C-BE32-E72D297353CC}">
              <c16:uniqueId val="{00000000-9304-4DE8-B754-AD20245E6A6A}"/>
            </c:ext>
          </c:extLst>
        </c:ser>
        <c:dLbls>
          <c:showLegendKey val="0"/>
          <c:showVal val="0"/>
          <c:showCatName val="0"/>
          <c:showSerName val="0"/>
          <c:showPercent val="0"/>
          <c:showBubbleSize val="0"/>
        </c:dLbls>
        <c:smooth val="0"/>
        <c:axId val="516141568"/>
        <c:axId val="516137960"/>
      </c:lineChart>
      <c:catAx>
        <c:axId val="51614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137960"/>
        <c:crosses val="autoZero"/>
        <c:auto val="1"/>
        <c:lblAlgn val="ctr"/>
        <c:lblOffset val="100"/>
        <c:noMultiLvlLbl val="0"/>
      </c:catAx>
      <c:valAx>
        <c:axId val="5161379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141568"/>
        <c:crosses val="autoZero"/>
        <c:crossBetween val="between"/>
      </c:valAx>
      <c:spPr>
        <a:noFill/>
        <a:ln>
          <a:noFill/>
        </a:ln>
        <a:effectLst/>
      </c:spPr>
    </c:plotArea>
    <c:plotVisOnly val="1"/>
    <c:dispBlanksAs val="gap"/>
    <c:showDLblsOverMax val="0"/>
  </c:chart>
  <c:spPr>
    <a:solidFill>
      <a:srgbClr val="5B9BD5"/>
    </a:solid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Travel Screen Time VS Total Screen time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Sheet1!$G$1</c:f>
              <c:strCache>
                <c:ptCount val="1"/>
                <c:pt idx="0">
                  <c:v>Travel Screen Time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Sheet1!$C$2:$C$37</c:f>
              <c:numCache>
                <c:formatCode>0.00</c:formatCode>
                <c:ptCount val="36"/>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pt idx="17">
                  <c:v>5.7833333333333332</c:v>
                </c:pt>
                <c:pt idx="18">
                  <c:v>5.5666666666666664</c:v>
                </c:pt>
                <c:pt idx="19">
                  <c:v>4.45</c:v>
                </c:pt>
                <c:pt idx="20">
                  <c:v>5</c:v>
                </c:pt>
                <c:pt idx="21">
                  <c:v>3.6333333333333329</c:v>
                </c:pt>
                <c:pt idx="22">
                  <c:v>6</c:v>
                </c:pt>
                <c:pt idx="23">
                  <c:v>4</c:v>
                </c:pt>
                <c:pt idx="24">
                  <c:v>5</c:v>
                </c:pt>
                <c:pt idx="25">
                  <c:v>3.5</c:v>
                </c:pt>
                <c:pt idx="26">
                  <c:v>2</c:v>
                </c:pt>
                <c:pt idx="27">
                  <c:v>2.8333333333333335</c:v>
                </c:pt>
                <c:pt idx="28">
                  <c:v>2</c:v>
                </c:pt>
                <c:pt idx="29">
                  <c:v>1.5</c:v>
                </c:pt>
                <c:pt idx="30">
                  <c:v>2.3333333333333335</c:v>
                </c:pt>
                <c:pt idx="31">
                  <c:v>2.75</c:v>
                </c:pt>
                <c:pt idx="32">
                  <c:v>1.75</c:v>
                </c:pt>
                <c:pt idx="33">
                  <c:v>2.9166666666666665</c:v>
                </c:pt>
                <c:pt idx="34">
                  <c:v>3</c:v>
                </c:pt>
                <c:pt idx="35">
                  <c:v>1.3333333333333333</c:v>
                </c:pt>
              </c:numCache>
            </c:numRef>
          </c:xVal>
          <c:yVal>
            <c:numRef>
              <c:f>Sheet1!$G$2:$G$37</c:f>
              <c:numCache>
                <c:formatCode>0.00</c:formatCode>
                <c:ptCount val="36"/>
                <c:pt idx="0">
                  <c:v>0</c:v>
                </c:pt>
                <c:pt idx="1">
                  <c:v>0.98333333333333339</c:v>
                </c:pt>
                <c:pt idx="2">
                  <c:v>0</c:v>
                </c:pt>
                <c:pt idx="3">
                  <c:v>0</c:v>
                </c:pt>
                <c:pt idx="4">
                  <c:v>0.4</c:v>
                </c:pt>
                <c:pt idx="5">
                  <c:v>0.75</c:v>
                </c:pt>
                <c:pt idx="6">
                  <c:v>0.5</c:v>
                </c:pt>
                <c:pt idx="7">
                  <c:v>0.68333333333333335</c:v>
                </c:pt>
                <c:pt idx="8">
                  <c:v>1.0666666666666667</c:v>
                </c:pt>
                <c:pt idx="9">
                  <c:v>0.51666666666666672</c:v>
                </c:pt>
                <c:pt idx="10">
                  <c:v>0.6333333333333333</c:v>
                </c:pt>
                <c:pt idx="11">
                  <c:v>0.21666666666666667</c:v>
                </c:pt>
                <c:pt idx="12">
                  <c:v>1.1000000000000001</c:v>
                </c:pt>
                <c:pt idx="13">
                  <c:v>0</c:v>
                </c:pt>
                <c:pt idx="14">
                  <c:v>0</c:v>
                </c:pt>
                <c:pt idx="15">
                  <c:v>0.5</c:v>
                </c:pt>
                <c:pt idx="16">
                  <c:v>0</c:v>
                </c:pt>
                <c:pt idx="17">
                  <c:v>0</c:v>
                </c:pt>
                <c:pt idx="18">
                  <c:v>0.31666666666666665</c:v>
                </c:pt>
                <c:pt idx="19">
                  <c:v>0.5</c:v>
                </c:pt>
                <c:pt idx="20">
                  <c:v>1</c:v>
                </c:pt>
                <c:pt idx="21">
                  <c:v>0</c:v>
                </c:pt>
                <c:pt idx="22">
                  <c:v>0</c:v>
                </c:pt>
                <c:pt idx="23">
                  <c:v>0</c:v>
                </c:pt>
                <c:pt idx="24">
                  <c:v>1</c:v>
                </c:pt>
                <c:pt idx="25">
                  <c:v>0.5</c:v>
                </c:pt>
                <c:pt idx="26">
                  <c:v>0.16666666666666666</c:v>
                </c:pt>
                <c:pt idx="27">
                  <c:v>0.33333333333333331</c:v>
                </c:pt>
                <c:pt idx="28">
                  <c:v>0.33333333333333331</c:v>
                </c:pt>
                <c:pt idx="29">
                  <c:v>0.33333333333333331</c:v>
                </c:pt>
                <c:pt idx="30">
                  <c:v>0.33333333333333331</c:v>
                </c:pt>
                <c:pt idx="31">
                  <c:v>0</c:v>
                </c:pt>
                <c:pt idx="32">
                  <c:v>0.5</c:v>
                </c:pt>
                <c:pt idx="33">
                  <c:v>0</c:v>
                </c:pt>
                <c:pt idx="34">
                  <c:v>0.25</c:v>
                </c:pt>
                <c:pt idx="35">
                  <c:v>0.25</c:v>
                </c:pt>
              </c:numCache>
            </c:numRef>
          </c:yVal>
          <c:smooth val="0"/>
          <c:extLst>
            <c:ext xmlns:c16="http://schemas.microsoft.com/office/drawing/2014/chart" uri="{C3380CC4-5D6E-409C-BE32-E72D297353CC}">
              <c16:uniqueId val="{00000000-5573-406F-97B8-D4B9294E4D89}"/>
            </c:ext>
          </c:extLst>
        </c:ser>
        <c:dLbls>
          <c:showLegendKey val="0"/>
          <c:showVal val="0"/>
          <c:showCatName val="0"/>
          <c:showSerName val="0"/>
          <c:showPercent val="0"/>
          <c:showBubbleSize val="0"/>
        </c:dLbls>
        <c:axId val="348887664"/>
        <c:axId val="348890616"/>
      </c:scatterChart>
      <c:valAx>
        <c:axId val="348887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b="1" dirty="0"/>
                  <a:t>Total Screen time </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890616"/>
        <c:crosses val="autoZero"/>
        <c:crossBetween val="midCat"/>
      </c:valAx>
      <c:valAx>
        <c:axId val="348890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b="1" dirty="0"/>
                  <a:t>Travel Screen Time</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887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Moving Average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Sheet1!$E$39</c:f>
              <c:strCache>
                <c:ptCount val="1"/>
                <c:pt idx="0">
                  <c:v>mR</c:v>
                </c:pt>
              </c:strCache>
            </c:strRef>
          </c:tx>
          <c:spPr>
            <a:ln w="28575" cap="rnd">
              <a:solidFill>
                <a:schemeClr val="accent1"/>
              </a:solidFill>
              <a:round/>
            </a:ln>
            <a:effectLst/>
          </c:spPr>
          <c:marker>
            <c:symbol val="none"/>
          </c:marker>
          <c:val>
            <c:numRef>
              <c:f>Sheet1!$E$40:$E$76</c:f>
              <c:numCache>
                <c:formatCode>0.00</c:formatCode>
                <c:ptCount val="37"/>
                <c:pt idx="1">
                  <c:v>1.4833333333333334</c:v>
                </c:pt>
                <c:pt idx="2">
                  <c:v>0.15000000000000036</c:v>
                </c:pt>
                <c:pt idx="3">
                  <c:v>0.69999999999999929</c:v>
                </c:pt>
                <c:pt idx="4">
                  <c:v>2.1833333333333336</c:v>
                </c:pt>
                <c:pt idx="5">
                  <c:v>0.11666666666666714</c:v>
                </c:pt>
                <c:pt idx="6">
                  <c:v>1.25</c:v>
                </c:pt>
                <c:pt idx="7">
                  <c:v>3.6</c:v>
                </c:pt>
                <c:pt idx="8">
                  <c:v>1.5000000000000004</c:v>
                </c:pt>
                <c:pt idx="9">
                  <c:v>0.38333333333333286</c:v>
                </c:pt>
                <c:pt idx="10">
                  <c:v>0.28333333333333321</c:v>
                </c:pt>
                <c:pt idx="11">
                  <c:v>1.4500000000000002</c:v>
                </c:pt>
                <c:pt idx="12">
                  <c:v>0.38333333333333375</c:v>
                </c:pt>
                <c:pt idx="13">
                  <c:v>6.666666666666643E-2</c:v>
                </c:pt>
                <c:pt idx="14">
                  <c:v>0.79999999999999982</c:v>
                </c:pt>
                <c:pt idx="15">
                  <c:v>0.29999999999999982</c:v>
                </c:pt>
                <c:pt idx="16">
                  <c:v>3.2000000000000011</c:v>
                </c:pt>
                <c:pt idx="17">
                  <c:v>1.9166666666666679</c:v>
                </c:pt>
                <c:pt idx="18">
                  <c:v>0.21666666666666679</c:v>
                </c:pt>
                <c:pt idx="19">
                  <c:v>1.1166666666666663</c:v>
                </c:pt>
                <c:pt idx="20">
                  <c:v>0.54999999999999982</c:v>
                </c:pt>
                <c:pt idx="21">
                  <c:v>1.3666666666666671</c:v>
                </c:pt>
                <c:pt idx="22">
                  <c:v>2.3666666666666671</c:v>
                </c:pt>
                <c:pt idx="23">
                  <c:v>2</c:v>
                </c:pt>
                <c:pt idx="24">
                  <c:v>1</c:v>
                </c:pt>
                <c:pt idx="25">
                  <c:v>1.5</c:v>
                </c:pt>
                <c:pt idx="26">
                  <c:v>1.5</c:v>
                </c:pt>
                <c:pt idx="27">
                  <c:v>0.83333333333333348</c:v>
                </c:pt>
                <c:pt idx="28">
                  <c:v>0.83333333333333348</c:v>
                </c:pt>
                <c:pt idx="29">
                  <c:v>0.5</c:v>
                </c:pt>
                <c:pt idx="30">
                  <c:v>0.83333333333333348</c:v>
                </c:pt>
                <c:pt idx="31">
                  <c:v>0.41666666666666652</c:v>
                </c:pt>
                <c:pt idx="32">
                  <c:v>1</c:v>
                </c:pt>
                <c:pt idx="33">
                  <c:v>1.1666666666666665</c:v>
                </c:pt>
                <c:pt idx="34">
                  <c:v>8.3333333333333481E-2</c:v>
                </c:pt>
                <c:pt idx="35">
                  <c:v>1.6666666666666667</c:v>
                </c:pt>
                <c:pt idx="36">
                  <c:v>1.3333333333333333</c:v>
                </c:pt>
              </c:numCache>
            </c:numRef>
          </c:val>
          <c:smooth val="0"/>
          <c:extLst>
            <c:ext xmlns:c16="http://schemas.microsoft.com/office/drawing/2014/chart" uri="{C3380CC4-5D6E-409C-BE32-E72D297353CC}">
              <c16:uniqueId val="{00000000-B5BF-4219-8286-427C5D8343B1}"/>
            </c:ext>
          </c:extLst>
        </c:ser>
        <c:ser>
          <c:idx val="1"/>
          <c:order val="1"/>
          <c:tx>
            <c:strRef>
              <c:f>Sheet1!$F$39</c:f>
              <c:strCache>
                <c:ptCount val="1"/>
                <c:pt idx="0">
                  <c:v>mRbar</c:v>
                </c:pt>
              </c:strCache>
            </c:strRef>
          </c:tx>
          <c:spPr>
            <a:ln w="28575" cap="rnd">
              <a:solidFill>
                <a:schemeClr val="accent2"/>
              </a:solidFill>
              <a:round/>
            </a:ln>
            <a:effectLst/>
          </c:spPr>
          <c:marker>
            <c:symbol val="none"/>
          </c:marker>
          <c:val>
            <c:numRef>
              <c:f>Sheet1!$F$40:$F$76</c:f>
              <c:numCache>
                <c:formatCode>0.00</c:formatCode>
                <c:ptCount val="37"/>
                <c:pt idx="0">
                  <c:v>1.1125</c:v>
                </c:pt>
                <c:pt idx="1">
                  <c:v>1.1125</c:v>
                </c:pt>
                <c:pt idx="2">
                  <c:v>1.1125</c:v>
                </c:pt>
                <c:pt idx="3">
                  <c:v>1.1125</c:v>
                </c:pt>
                <c:pt idx="4">
                  <c:v>1.1125</c:v>
                </c:pt>
                <c:pt idx="5">
                  <c:v>1.1125</c:v>
                </c:pt>
                <c:pt idx="6">
                  <c:v>1.1125</c:v>
                </c:pt>
                <c:pt idx="7">
                  <c:v>1.1125</c:v>
                </c:pt>
                <c:pt idx="8">
                  <c:v>1.1125</c:v>
                </c:pt>
                <c:pt idx="9">
                  <c:v>1.1125</c:v>
                </c:pt>
                <c:pt idx="10">
                  <c:v>1.1125</c:v>
                </c:pt>
                <c:pt idx="11">
                  <c:v>1.1125</c:v>
                </c:pt>
                <c:pt idx="12">
                  <c:v>1.1125</c:v>
                </c:pt>
                <c:pt idx="13">
                  <c:v>1.1125</c:v>
                </c:pt>
                <c:pt idx="14">
                  <c:v>1.1125</c:v>
                </c:pt>
                <c:pt idx="15">
                  <c:v>1.1125</c:v>
                </c:pt>
                <c:pt idx="16">
                  <c:v>1.1125</c:v>
                </c:pt>
                <c:pt idx="17">
                  <c:v>1.1125</c:v>
                </c:pt>
                <c:pt idx="18">
                  <c:v>1.1125</c:v>
                </c:pt>
                <c:pt idx="19">
                  <c:v>1.1125</c:v>
                </c:pt>
                <c:pt idx="20">
                  <c:v>1.1125</c:v>
                </c:pt>
                <c:pt idx="21">
                  <c:v>1.1125</c:v>
                </c:pt>
                <c:pt idx="22">
                  <c:v>1.1125</c:v>
                </c:pt>
                <c:pt idx="23">
                  <c:v>1.1125</c:v>
                </c:pt>
                <c:pt idx="24">
                  <c:v>1.1125</c:v>
                </c:pt>
                <c:pt idx="25">
                  <c:v>1.1125</c:v>
                </c:pt>
                <c:pt idx="26">
                  <c:v>1.1125</c:v>
                </c:pt>
                <c:pt idx="27">
                  <c:v>1.1125</c:v>
                </c:pt>
                <c:pt idx="28">
                  <c:v>1.1125</c:v>
                </c:pt>
                <c:pt idx="29">
                  <c:v>1.1125</c:v>
                </c:pt>
                <c:pt idx="30">
                  <c:v>1.1125</c:v>
                </c:pt>
                <c:pt idx="31">
                  <c:v>1.1125</c:v>
                </c:pt>
                <c:pt idx="32">
                  <c:v>1.1125</c:v>
                </c:pt>
                <c:pt idx="33">
                  <c:v>1.1125</c:v>
                </c:pt>
                <c:pt idx="34">
                  <c:v>1.1125</c:v>
                </c:pt>
                <c:pt idx="35">
                  <c:v>1.1125</c:v>
                </c:pt>
                <c:pt idx="36">
                  <c:v>1.1125</c:v>
                </c:pt>
              </c:numCache>
            </c:numRef>
          </c:val>
          <c:smooth val="0"/>
          <c:extLst>
            <c:ext xmlns:c16="http://schemas.microsoft.com/office/drawing/2014/chart" uri="{C3380CC4-5D6E-409C-BE32-E72D297353CC}">
              <c16:uniqueId val="{00000001-B5BF-4219-8286-427C5D8343B1}"/>
            </c:ext>
          </c:extLst>
        </c:ser>
        <c:ser>
          <c:idx val="2"/>
          <c:order val="2"/>
          <c:tx>
            <c:strRef>
              <c:f>Sheet1!$G$39</c:f>
              <c:strCache>
                <c:ptCount val="1"/>
                <c:pt idx="0">
                  <c:v>UCL</c:v>
                </c:pt>
              </c:strCache>
            </c:strRef>
          </c:tx>
          <c:spPr>
            <a:ln w="28575" cap="rnd">
              <a:solidFill>
                <a:schemeClr val="accent3"/>
              </a:solidFill>
              <a:round/>
            </a:ln>
            <a:effectLst/>
          </c:spPr>
          <c:marker>
            <c:symbol val="none"/>
          </c:marker>
          <c:val>
            <c:numRef>
              <c:f>Sheet1!$G$40:$G$76</c:f>
              <c:numCache>
                <c:formatCode>General</c:formatCode>
                <c:ptCount val="37"/>
                <c:pt idx="0">
                  <c:v>3.6378750000000002</c:v>
                </c:pt>
                <c:pt idx="1">
                  <c:v>3.6378750000000002</c:v>
                </c:pt>
                <c:pt idx="2">
                  <c:v>3.6378750000000002</c:v>
                </c:pt>
                <c:pt idx="3">
                  <c:v>3.6378750000000002</c:v>
                </c:pt>
                <c:pt idx="4">
                  <c:v>3.6378750000000002</c:v>
                </c:pt>
                <c:pt idx="5">
                  <c:v>3.6378750000000002</c:v>
                </c:pt>
                <c:pt idx="6">
                  <c:v>3.6378750000000002</c:v>
                </c:pt>
                <c:pt idx="7">
                  <c:v>3.6378750000000002</c:v>
                </c:pt>
                <c:pt idx="8">
                  <c:v>3.6378750000000002</c:v>
                </c:pt>
                <c:pt idx="9">
                  <c:v>3.6378750000000002</c:v>
                </c:pt>
                <c:pt idx="10">
                  <c:v>3.6378750000000002</c:v>
                </c:pt>
                <c:pt idx="11">
                  <c:v>3.6378750000000002</c:v>
                </c:pt>
                <c:pt idx="12">
                  <c:v>3.6378750000000002</c:v>
                </c:pt>
                <c:pt idx="13">
                  <c:v>3.6378750000000002</c:v>
                </c:pt>
                <c:pt idx="14">
                  <c:v>3.6378750000000002</c:v>
                </c:pt>
                <c:pt idx="15">
                  <c:v>3.6378750000000002</c:v>
                </c:pt>
                <c:pt idx="16">
                  <c:v>3.6378750000000002</c:v>
                </c:pt>
                <c:pt idx="17">
                  <c:v>3.6378750000000002</c:v>
                </c:pt>
                <c:pt idx="18">
                  <c:v>3.6378750000000002</c:v>
                </c:pt>
                <c:pt idx="19">
                  <c:v>3.6378750000000002</c:v>
                </c:pt>
                <c:pt idx="20">
                  <c:v>3.6378750000000002</c:v>
                </c:pt>
                <c:pt idx="21">
                  <c:v>3.6378750000000002</c:v>
                </c:pt>
                <c:pt idx="22">
                  <c:v>3.6378750000000002</c:v>
                </c:pt>
                <c:pt idx="23">
                  <c:v>3.6378750000000002</c:v>
                </c:pt>
                <c:pt idx="24">
                  <c:v>3.6378750000000002</c:v>
                </c:pt>
                <c:pt idx="25">
                  <c:v>3.6378750000000002</c:v>
                </c:pt>
                <c:pt idx="26">
                  <c:v>3.6378750000000002</c:v>
                </c:pt>
                <c:pt idx="27">
                  <c:v>3.6378750000000002</c:v>
                </c:pt>
                <c:pt idx="28">
                  <c:v>3.6378750000000002</c:v>
                </c:pt>
                <c:pt idx="29">
                  <c:v>3.6378750000000002</c:v>
                </c:pt>
                <c:pt idx="30">
                  <c:v>3.6378750000000002</c:v>
                </c:pt>
                <c:pt idx="31">
                  <c:v>3.6378750000000002</c:v>
                </c:pt>
                <c:pt idx="32">
                  <c:v>3.6378750000000002</c:v>
                </c:pt>
                <c:pt idx="33">
                  <c:v>3.6378750000000002</c:v>
                </c:pt>
                <c:pt idx="34">
                  <c:v>3.6378750000000002</c:v>
                </c:pt>
                <c:pt idx="35">
                  <c:v>3.6378750000000002</c:v>
                </c:pt>
                <c:pt idx="36">
                  <c:v>3.6378750000000002</c:v>
                </c:pt>
              </c:numCache>
            </c:numRef>
          </c:val>
          <c:smooth val="0"/>
          <c:extLst>
            <c:ext xmlns:c16="http://schemas.microsoft.com/office/drawing/2014/chart" uri="{C3380CC4-5D6E-409C-BE32-E72D297353CC}">
              <c16:uniqueId val="{00000002-B5BF-4219-8286-427C5D8343B1}"/>
            </c:ext>
          </c:extLst>
        </c:ser>
        <c:ser>
          <c:idx val="3"/>
          <c:order val="3"/>
          <c:tx>
            <c:strRef>
              <c:f>Sheet1!$H$39</c:f>
              <c:strCache>
                <c:ptCount val="1"/>
                <c:pt idx="0">
                  <c:v>LCL</c:v>
                </c:pt>
              </c:strCache>
            </c:strRef>
          </c:tx>
          <c:spPr>
            <a:ln w="28575" cap="rnd">
              <a:solidFill>
                <a:schemeClr val="accent4"/>
              </a:solidFill>
              <a:round/>
            </a:ln>
            <a:effectLst/>
          </c:spPr>
          <c:marker>
            <c:symbol val="none"/>
          </c:marker>
          <c:val>
            <c:numRef>
              <c:f>Sheet1!$H$40:$H$76</c:f>
              <c:numCache>
                <c:formatCode>General</c:formatCode>
                <c:ptCount val="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numCache>
            </c:numRef>
          </c:val>
          <c:smooth val="0"/>
          <c:extLst>
            <c:ext xmlns:c16="http://schemas.microsoft.com/office/drawing/2014/chart" uri="{C3380CC4-5D6E-409C-BE32-E72D297353CC}">
              <c16:uniqueId val="{00000003-B5BF-4219-8286-427C5D8343B1}"/>
            </c:ext>
          </c:extLst>
        </c:ser>
        <c:dLbls>
          <c:showLegendKey val="0"/>
          <c:showVal val="0"/>
          <c:showCatName val="0"/>
          <c:showSerName val="0"/>
          <c:showPercent val="0"/>
          <c:showBubbleSize val="0"/>
        </c:dLbls>
        <c:smooth val="0"/>
        <c:axId val="849393424"/>
        <c:axId val="849396376"/>
      </c:lineChart>
      <c:catAx>
        <c:axId val="849393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96376"/>
        <c:crosses val="autoZero"/>
        <c:auto val="1"/>
        <c:lblAlgn val="ctr"/>
        <c:lblOffset val="100"/>
        <c:noMultiLvlLbl val="0"/>
      </c:catAx>
      <c:valAx>
        <c:axId val="849396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393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Individual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Sheet1!$K$39</c:f>
              <c:strCache>
                <c:ptCount val="1"/>
                <c:pt idx="0">
                  <c:v>x</c:v>
                </c:pt>
              </c:strCache>
            </c:strRef>
          </c:tx>
          <c:spPr>
            <a:ln w="28575" cap="rnd">
              <a:solidFill>
                <a:schemeClr val="accent1"/>
              </a:solidFill>
              <a:round/>
            </a:ln>
            <a:effectLst/>
          </c:spPr>
          <c:marker>
            <c:symbol val="none"/>
          </c:marker>
          <c:val>
            <c:numRef>
              <c:f>Sheet1!$K$40:$K$75</c:f>
              <c:numCache>
                <c:formatCode>0.00</c:formatCode>
                <c:ptCount val="36"/>
                <c:pt idx="0">
                  <c:v>5.4833333333333334</c:v>
                </c:pt>
                <c:pt idx="1">
                  <c:v>6.9666666666666668</c:v>
                </c:pt>
                <c:pt idx="2">
                  <c:v>7.1166666666666671</c:v>
                </c:pt>
                <c:pt idx="3">
                  <c:v>7.8166666666666664</c:v>
                </c:pt>
                <c:pt idx="4">
                  <c:v>5.6333333333333329</c:v>
                </c:pt>
                <c:pt idx="5">
                  <c:v>5.75</c:v>
                </c:pt>
                <c:pt idx="6">
                  <c:v>7</c:v>
                </c:pt>
                <c:pt idx="7">
                  <c:v>3.4</c:v>
                </c:pt>
                <c:pt idx="8">
                  <c:v>4.9000000000000004</c:v>
                </c:pt>
                <c:pt idx="9">
                  <c:v>5.2833333333333332</c:v>
                </c:pt>
                <c:pt idx="10">
                  <c:v>5</c:v>
                </c:pt>
                <c:pt idx="11">
                  <c:v>3.55</c:v>
                </c:pt>
                <c:pt idx="12">
                  <c:v>3.9333333333333336</c:v>
                </c:pt>
                <c:pt idx="13">
                  <c:v>4</c:v>
                </c:pt>
                <c:pt idx="14">
                  <c:v>4.8</c:v>
                </c:pt>
                <c:pt idx="15">
                  <c:v>4.5</c:v>
                </c:pt>
                <c:pt idx="16">
                  <c:v>7.7000000000000011</c:v>
                </c:pt>
                <c:pt idx="17">
                  <c:v>5.7833333333333332</c:v>
                </c:pt>
                <c:pt idx="18">
                  <c:v>5.5666666666666664</c:v>
                </c:pt>
                <c:pt idx="19">
                  <c:v>4.45</c:v>
                </c:pt>
                <c:pt idx="20">
                  <c:v>5</c:v>
                </c:pt>
                <c:pt idx="21">
                  <c:v>3.6333333333333329</c:v>
                </c:pt>
                <c:pt idx="22">
                  <c:v>6</c:v>
                </c:pt>
                <c:pt idx="23">
                  <c:v>4</c:v>
                </c:pt>
                <c:pt idx="24">
                  <c:v>5</c:v>
                </c:pt>
                <c:pt idx="25">
                  <c:v>3.5</c:v>
                </c:pt>
                <c:pt idx="26">
                  <c:v>2</c:v>
                </c:pt>
                <c:pt idx="27">
                  <c:v>2.8333333333333335</c:v>
                </c:pt>
                <c:pt idx="28">
                  <c:v>2</c:v>
                </c:pt>
                <c:pt idx="29">
                  <c:v>1.5</c:v>
                </c:pt>
                <c:pt idx="30">
                  <c:v>2.3333333333333335</c:v>
                </c:pt>
                <c:pt idx="31">
                  <c:v>2.75</c:v>
                </c:pt>
                <c:pt idx="32">
                  <c:v>1.75</c:v>
                </c:pt>
                <c:pt idx="33">
                  <c:v>2.9166666666666665</c:v>
                </c:pt>
                <c:pt idx="34">
                  <c:v>3</c:v>
                </c:pt>
                <c:pt idx="35">
                  <c:v>1.3333333333333333</c:v>
                </c:pt>
              </c:numCache>
            </c:numRef>
          </c:val>
          <c:smooth val="0"/>
          <c:extLst>
            <c:ext xmlns:c16="http://schemas.microsoft.com/office/drawing/2014/chart" uri="{C3380CC4-5D6E-409C-BE32-E72D297353CC}">
              <c16:uniqueId val="{00000000-A447-4D38-86C5-6184E5549974}"/>
            </c:ext>
          </c:extLst>
        </c:ser>
        <c:ser>
          <c:idx val="1"/>
          <c:order val="1"/>
          <c:tx>
            <c:strRef>
              <c:f>Sheet1!$L$39</c:f>
              <c:strCache>
                <c:ptCount val="1"/>
                <c:pt idx="0">
                  <c:v>x bar</c:v>
                </c:pt>
              </c:strCache>
            </c:strRef>
          </c:tx>
          <c:spPr>
            <a:ln w="28575" cap="rnd">
              <a:solidFill>
                <a:schemeClr val="accent2"/>
              </a:solidFill>
              <a:round/>
            </a:ln>
            <a:effectLst/>
          </c:spPr>
          <c:marker>
            <c:symbol val="none"/>
          </c:marker>
          <c:val>
            <c:numRef>
              <c:f>Sheet1!$L$40:$L$75</c:f>
              <c:numCache>
                <c:formatCode>0.00</c:formatCode>
                <c:ptCount val="36"/>
                <c:pt idx="0">
                  <c:v>4.3939814814814815</c:v>
                </c:pt>
                <c:pt idx="1">
                  <c:v>4.3939814814814815</c:v>
                </c:pt>
                <c:pt idx="2">
                  <c:v>4.3939814814814815</c:v>
                </c:pt>
                <c:pt idx="3">
                  <c:v>4.3939814814814815</c:v>
                </c:pt>
                <c:pt idx="4">
                  <c:v>4.3939814814814815</c:v>
                </c:pt>
                <c:pt idx="5">
                  <c:v>4.3939814814814815</c:v>
                </c:pt>
                <c:pt idx="6">
                  <c:v>4.3939814814814815</c:v>
                </c:pt>
                <c:pt idx="7">
                  <c:v>4.3939814814814815</c:v>
                </c:pt>
                <c:pt idx="8">
                  <c:v>4.3939814814814815</c:v>
                </c:pt>
                <c:pt idx="9">
                  <c:v>4.3939814814814815</c:v>
                </c:pt>
                <c:pt idx="10">
                  <c:v>4.3939814814814815</c:v>
                </c:pt>
                <c:pt idx="11">
                  <c:v>4.3939814814814815</c:v>
                </c:pt>
                <c:pt idx="12">
                  <c:v>4.3939814814814815</c:v>
                </c:pt>
                <c:pt idx="13">
                  <c:v>4.3939814814814815</c:v>
                </c:pt>
                <c:pt idx="14">
                  <c:v>4.3939814814814815</c:v>
                </c:pt>
                <c:pt idx="15">
                  <c:v>4.3939814814814815</c:v>
                </c:pt>
                <c:pt idx="16">
                  <c:v>4.3939814814814815</c:v>
                </c:pt>
                <c:pt idx="17">
                  <c:v>4.3939814814814815</c:v>
                </c:pt>
                <c:pt idx="18">
                  <c:v>4.3939814814814815</c:v>
                </c:pt>
                <c:pt idx="19">
                  <c:v>4.3939814814814815</c:v>
                </c:pt>
                <c:pt idx="20">
                  <c:v>4.3939814814814815</c:v>
                </c:pt>
                <c:pt idx="21">
                  <c:v>4.3939814814814815</c:v>
                </c:pt>
                <c:pt idx="22">
                  <c:v>4.3939814814814815</c:v>
                </c:pt>
                <c:pt idx="23">
                  <c:v>4.3939814814814815</c:v>
                </c:pt>
                <c:pt idx="24">
                  <c:v>4.3939814814814815</c:v>
                </c:pt>
                <c:pt idx="25">
                  <c:v>4.3939814814814815</c:v>
                </c:pt>
                <c:pt idx="26">
                  <c:v>4.3939814814814815</c:v>
                </c:pt>
                <c:pt idx="27">
                  <c:v>4.3939814814814815</c:v>
                </c:pt>
                <c:pt idx="28">
                  <c:v>4.3939814814814815</c:v>
                </c:pt>
                <c:pt idx="29">
                  <c:v>4.3939814814814815</c:v>
                </c:pt>
                <c:pt idx="30">
                  <c:v>4.3939814814814815</c:v>
                </c:pt>
                <c:pt idx="31">
                  <c:v>4.3939814814814815</c:v>
                </c:pt>
                <c:pt idx="32">
                  <c:v>4.3939814814814815</c:v>
                </c:pt>
                <c:pt idx="33">
                  <c:v>4.3939814814814815</c:v>
                </c:pt>
                <c:pt idx="34">
                  <c:v>4.3939814814814815</c:v>
                </c:pt>
                <c:pt idx="35">
                  <c:v>4.3939814814814815</c:v>
                </c:pt>
              </c:numCache>
            </c:numRef>
          </c:val>
          <c:smooth val="0"/>
          <c:extLst>
            <c:ext xmlns:c16="http://schemas.microsoft.com/office/drawing/2014/chart" uri="{C3380CC4-5D6E-409C-BE32-E72D297353CC}">
              <c16:uniqueId val="{00000001-A447-4D38-86C5-6184E5549974}"/>
            </c:ext>
          </c:extLst>
        </c:ser>
        <c:ser>
          <c:idx val="2"/>
          <c:order val="2"/>
          <c:tx>
            <c:strRef>
              <c:f>Sheet1!$M$39</c:f>
              <c:strCache>
                <c:ptCount val="1"/>
                <c:pt idx="0">
                  <c:v>UCL</c:v>
                </c:pt>
              </c:strCache>
            </c:strRef>
          </c:tx>
          <c:spPr>
            <a:ln w="28575" cap="rnd">
              <a:solidFill>
                <a:schemeClr val="accent3"/>
              </a:solidFill>
              <a:round/>
            </a:ln>
            <a:effectLst/>
          </c:spPr>
          <c:marker>
            <c:symbol val="none"/>
          </c:marker>
          <c:val>
            <c:numRef>
              <c:f>Sheet1!$M$40:$M$75</c:f>
              <c:numCache>
                <c:formatCode>0.00</c:formatCode>
                <c:ptCount val="36"/>
                <c:pt idx="0">
                  <c:v>7.3532314814814814</c:v>
                </c:pt>
                <c:pt idx="1">
                  <c:v>7.3532314814814814</c:v>
                </c:pt>
                <c:pt idx="2">
                  <c:v>7.3532314814814814</c:v>
                </c:pt>
                <c:pt idx="3">
                  <c:v>7.3532314814814814</c:v>
                </c:pt>
                <c:pt idx="4">
                  <c:v>7.3532314814814814</c:v>
                </c:pt>
                <c:pt idx="5">
                  <c:v>7.3532314814814814</c:v>
                </c:pt>
                <c:pt idx="6">
                  <c:v>7.3532314814814814</c:v>
                </c:pt>
                <c:pt idx="7">
                  <c:v>7.3532314814814814</c:v>
                </c:pt>
                <c:pt idx="8">
                  <c:v>7.3532314814814814</c:v>
                </c:pt>
                <c:pt idx="9">
                  <c:v>7.3532314814814814</c:v>
                </c:pt>
                <c:pt idx="10">
                  <c:v>7.3532314814814814</c:v>
                </c:pt>
                <c:pt idx="11">
                  <c:v>7.3532314814814814</c:v>
                </c:pt>
                <c:pt idx="12">
                  <c:v>7.3532314814814814</c:v>
                </c:pt>
                <c:pt idx="13">
                  <c:v>7.3532314814814814</c:v>
                </c:pt>
                <c:pt idx="14">
                  <c:v>7.3532314814814814</c:v>
                </c:pt>
                <c:pt idx="15">
                  <c:v>7.3532314814814814</c:v>
                </c:pt>
                <c:pt idx="16">
                  <c:v>7.3532314814814814</c:v>
                </c:pt>
                <c:pt idx="17">
                  <c:v>7.3532314814814814</c:v>
                </c:pt>
                <c:pt idx="18">
                  <c:v>7.3532314814814814</c:v>
                </c:pt>
                <c:pt idx="19">
                  <c:v>7.3532314814814814</c:v>
                </c:pt>
                <c:pt idx="20">
                  <c:v>7.3532314814814814</c:v>
                </c:pt>
                <c:pt idx="21">
                  <c:v>7.3532314814814814</c:v>
                </c:pt>
                <c:pt idx="22">
                  <c:v>7.3532314814814814</c:v>
                </c:pt>
                <c:pt idx="23">
                  <c:v>7.3532314814814814</c:v>
                </c:pt>
                <c:pt idx="24">
                  <c:v>7.3532314814814814</c:v>
                </c:pt>
                <c:pt idx="25">
                  <c:v>7.3532314814814814</c:v>
                </c:pt>
                <c:pt idx="26">
                  <c:v>7.3532314814814814</c:v>
                </c:pt>
                <c:pt idx="27">
                  <c:v>7.3532314814814814</c:v>
                </c:pt>
                <c:pt idx="28">
                  <c:v>7.3532314814814814</c:v>
                </c:pt>
                <c:pt idx="29">
                  <c:v>7.3532314814814814</c:v>
                </c:pt>
                <c:pt idx="30">
                  <c:v>7.3532314814814814</c:v>
                </c:pt>
                <c:pt idx="31">
                  <c:v>7.3532314814814814</c:v>
                </c:pt>
                <c:pt idx="32">
                  <c:v>7.3532314814814814</c:v>
                </c:pt>
                <c:pt idx="33">
                  <c:v>7.3532314814814814</c:v>
                </c:pt>
                <c:pt idx="34">
                  <c:v>7.3532314814814814</c:v>
                </c:pt>
                <c:pt idx="35">
                  <c:v>7.3532314814814814</c:v>
                </c:pt>
              </c:numCache>
            </c:numRef>
          </c:val>
          <c:smooth val="0"/>
          <c:extLst>
            <c:ext xmlns:c16="http://schemas.microsoft.com/office/drawing/2014/chart" uri="{C3380CC4-5D6E-409C-BE32-E72D297353CC}">
              <c16:uniqueId val="{00000002-A447-4D38-86C5-6184E5549974}"/>
            </c:ext>
          </c:extLst>
        </c:ser>
        <c:ser>
          <c:idx val="3"/>
          <c:order val="3"/>
          <c:tx>
            <c:strRef>
              <c:f>Sheet1!$N$39</c:f>
              <c:strCache>
                <c:ptCount val="1"/>
                <c:pt idx="0">
                  <c:v>LCL</c:v>
                </c:pt>
              </c:strCache>
            </c:strRef>
          </c:tx>
          <c:spPr>
            <a:ln w="28575" cap="rnd">
              <a:solidFill>
                <a:schemeClr val="accent4"/>
              </a:solidFill>
              <a:round/>
            </a:ln>
            <a:effectLst/>
          </c:spPr>
          <c:marker>
            <c:symbol val="none"/>
          </c:marker>
          <c:val>
            <c:numRef>
              <c:f>Sheet1!$N$40:$N$75</c:f>
              <c:numCache>
                <c:formatCode>0.00</c:formatCode>
                <c:ptCount val="36"/>
                <c:pt idx="0">
                  <c:v>1.4347314814814811</c:v>
                </c:pt>
                <c:pt idx="1">
                  <c:v>1.4347314814814811</c:v>
                </c:pt>
                <c:pt idx="2">
                  <c:v>1.4347314814814811</c:v>
                </c:pt>
                <c:pt idx="3">
                  <c:v>1.4347314814814811</c:v>
                </c:pt>
                <c:pt idx="4">
                  <c:v>1.4347314814814811</c:v>
                </c:pt>
                <c:pt idx="5">
                  <c:v>1.4347314814814811</c:v>
                </c:pt>
                <c:pt idx="6">
                  <c:v>1.4347314814814811</c:v>
                </c:pt>
                <c:pt idx="7">
                  <c:v>1.4347314814814811</c:v>
                </c:pt>
                <c:pt idx="8">
                  <c:v>1.4347314814814811</c:v>
                </c:pt>
                <c:pt idx="9">
                  <c:v>1.4347314814814811</c:v>
                </c:pt>
                <c:pt idx="10">
                  <c:v>1.4347314814814811</c:v>
                </c:pt>
                <c:pt idx="11">
                  <c:v>1.4347314814814811</c:v>
                </c:pt>
                <c:pt idx="12">
                  <c:v>1.4347314814814811</c:v>
                </c:pt>
                <c:pt idx="13">
                  <c:v>1.4347314814814811</c:v>
                </c:pt>
                <c:pt idx="14">
                  <c:v>1.4347314814814811</c:v>
                </c:pt>
                <c:pt idx="15">
                  <c:v>1.4347314814814811</c:v>
                </c:pt>
                <c:pt idx="16">
                  <c:v>1.4347314814814811</c:v>
                </c:pt>
                <c:pt idx="17">
                  <c:v>1.4347314814814811</c:v>
                </c:pt>
                <c:pt idx="18">
                  <c:v>1.4347314814814811</c:v>
                </c:pt>
                <c:pt idx="19">
                  <c:v>1.4347314814814811</c:v>
                </c:pt>
                <c:pt idx="20">
                  <c:v>1.4347314814814811</c:v>
                </c:pt>
                <c:pt idx="21">
                  <c:v>1.4347314814814811</c:v>
                </c:pt>
                <c:pt idx="22">
                  <c:v>1.4347314814814811</c:v>
                </c:pt>
                <c:pt idx="23">
                  <c:v>1.4347314814814811</c:v>
                </c:pt>
                <c:pt idx="24">
                  <c:v>1.4347314814814811</c:v>
                </c:pt>
                <c:pt idx="25">
                  <c:v>1.4347314814814811</c:v>
                </c:pt>
                <c:pt idx="26">
                  <c:v>1.4347314814814811</c:v>
                </c:pt>
                <c:pt idx="27">
                  <c:v>1.4347314814814811</c:v>
                </c:pt>
                <c:pt idx="28">
                  <c:v>1.4347314814814811</c:v>
                </c:pt>
                <c:pt idx="29">
                  <c:v>1.4347314814814811</c:v>
                </c:pt>
                <c:pt idx="30">
                  <c:v>1.4347314814814811</c:v>
                </c:pt>
                <c:pt idx="31">
                  <c:v>1.4347314814814811</c:v>
                </c:pt>
                <c:pt idx="32">
                  <c:v>1.4347314814814811</c:v>
                </c:pt>
                <c:pt idx="33">
                  <c:v>1.4347314814814811</c:v>
                </c:pt>
                <c:pt idx="34">
                  <c:v>1.4347314814814811</c:v>
                </c:pt>
                <c:pt idx="35">
                  <c:v>1.4347314814814811</c:v>
                </c:pt>
              </c:numCache>
            </c:numRef>
          </c:val>
          <c:smooth val="0"/>
          <c:extLst>
            <c:ext xmlns:c16="http://schemas.microsoft.com/office/drawing/2014/chart" uri="{C3380CC4-5D6E-409C-BE32-E72D297353CC}">
              <c16:uniqueId val="{00000003-A447-4D38-86C5-6184E5549974}"/>
            </c:ext>
          </c:extLst>
        </c:ser>
        <c:dLbls>
          <c:showLegendKey val="0"/>
          <c:showVal val="0"/>
          <c:showCatName val="0"/>
          <c:showSerName val="0"/>
          <c:showPercent val="0"/>
          <c:showBubbleSize val="0"/>
        </c:dLbls>
        <c:smooth val="0"/>
        <c:axId val="857591112"/>
        <c:axId val="857595376"/>
      </c:lineChart>
      <c:catAx>
        <c:axId val="8575911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595376"/>
        <c:crosses val="autoZero"/>
        <c:auto val="1"/>
        <c:lblAlgn val="ctr"/>
        <c:lblOffset val="100"/>
        <c:noMultiLvlLbl val="0"/>
      </c:catAx>
      <c:valAx>
        <c:axId val="8575953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591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Sheet1!$A$2:$B$37</cx:f>
        <cx:lvl ptCount="36">
          <cx:pt idx="0">Sunday</cx:pt>
          <cx:pt idx="1">Monday</cx:pt>
          <cx:pt idx="2">Tuesday</cx:pt>
          <cx:pt idx="3">Wednesday</cx:pt>
          <cx:pt idx="4">Thursday</cx:pt>
          <cx:pt idx="5">Friday</cx:pt>
          <cx:pt idx="6">Saturday</cx:pt>
          <cx:pt idx="7">Sunday</cx:pt>
          <cx:pt idx="8">Monday</cx:pt>
          <cx:pt idx="9">Tuesday</cx:pt>
          <cx:pt idx="10">Wednesday</cx:pt>
          <cx:pt idx="11">Thursday</cx:pt>
          <cx:pt idx="12">Friday</cx:pt>
          <cx:pt idx="13">Saturday</cx:pt>
          <cx:pt idx="14">Sunday</cx:pt>
          <cx:pt idx="15">Monday</cx:pt>
          <cx:pt idx="16">Tuesday</cx:pt>
          <cx:pt idx="17">Wednesday</cx:pt>
          <cx:pt idx="18">Thursday</cx:pt>
          <cx:pt idx="19">Friday</cx:pt>
          <cx:pt idx="20">Saturday</cx:pt>
          <cx:pt idx="21">Sunday</cx:pt>
          <cx:pt idx="22">Monday</cx:pt>
          <cx:pt idx="23">Tuesday</cx:pt>
          <cx:pt idx="24">Wednesday</cx:pt>
          <cx:pt idx="25">Thursday</cx:pt>
          <cx:pt idx="26">Friday</cx:pt>
          <cx:pt idx="27">Saturday</cx:pt>
          <cx:pt idx="28">Sunday</cx:pt>
          <cx:pt idx="29">Monday</cx:pt>
          <cx:pt idx="30">Tuesday</cx:pt>
          <cx:pt idx="31">Wednesday</cx:pt>
          <cx:pt idx="32">Thursday</cx:pt>
          <cx:pt idx="33">Friday</cx:pt>
          <cx:pt idx="34">Saturday</cx:pt>
          <cx:pt idx="35">Sunday</cx:pt>
        </cx:lvl>
        <cx:lvl ptCount="36">
          <cx:pt idx="0">31-Jan</cx:pt>
          <cx:pt idx="1">1-Feb</cx:pt>
          <cx:pt idx="2">2-Feb</cx:pt>
          <cx:pt idx="3">3-Feb</cx:pt>
          <cx:pt idx="4">4-Feb</cx:pt>
          <cx:pt idx="5">5-Feb</cx:pt>
          <cx:pt idx="6">6-Feb</cx:pt>
          <cx:pt idx="7">7-Feb</cx:pt>
          <cx:pt idx="8">8-Feb</cx:pt>
          <cx:pt idx="9">9-Feb</cx:pt>
          <cx:pt idx="10">10-Feb</cx:pt>
          <cx:pt idx="11">11-Feb</cx:pt>
          <cx:pt idx="12">12-Feb</cx:pt>
          <cx:pt idx="13">13-Feb</cx:pt>
          <cx:pt idx="14">14-Feb</cx:pt>
          <cx:pt idx="15">15-Feb</cx:pt>
          <cx:pt idx="16">16-Feb</cx:pt>
          <cx:pt idx="17">17-Feb</cx:pt>
          <cx:pt idx="18">18-Feb</cx:pt>
          <cx:pt idx="19">19-Feb</cx:pt>
          <cx:pt idx="20">20-Feb</cx:pt>
          <cx:pt idx="21">21-Feb</cx:pt>
          <cx:pt idx="22">22-Feb</cx:pt>
          <cx:pt idx="23">23-Feb</cx:pt>
          <cx:pt idx="24">24-Feb</cx:pt>
          <cx:pt idx="25">25-Feb</cx:pt>
          <cx:pt idx="26">26-Feb</cx:pt>
          <cx:pt idx="27">27-Feb</cx:pt>
          <cx:pt idx="28">28-Feb</cx:pt>
          <cx:pt idx="29">1-Mar</cx:pt>
          <cx:pt idx="30">2-Mar</cx:pt>
          <cx:pt idx="31">3-Mar</cx:pt>
          <cx:pt idx="32">4-Mar</cx:pt>
          <cx:pt idx="33">5-Mar</cx:pt>
          <cx:pt idx="34">6-Mar</cx:pt>
          <cx:pt idx="35">7-Mar</cx:pt>
        </cx:lvl>
      </cx:strDim>
      <cx:numDim type="val">
        <cx:f>Sheet1!$C$2:$C$37</cx:f>
        <cx:lvl ptCount="36" formatCode="0.00">
          <cx:pt idx="0">5.4833333333333334</cx:pt>
          <cx:pt idx="1">6.9666666666666668</cx:pt>
          <cx:pt idx="2">7.1166666666666671</cx:pt>
          <cx:pt idx="3">7.8166666666666664</cx:pt>
          <cx:pt idx="4">5.6333333333333329</cx:pt>
          <cx:pt idx="5">5.75</cx:pt>
          <cx:pt idx="6">7</cx:pt>
          <cx:pt idx="7">3.3999999999999999</cx:pt>
          <cx:pt idx="8">4.9000000000000004</cx:pt>
          <cx:pt idx="9">5.2833333333333332</cx:pt>
          <cx:pt idx="10">5</cx:pt>
          <cx:pt idx="11">3.5499999999999998</cx:pt>
          <cx:pt idx="12">3.9333333333333336</cx:pt>
          <cx:pt idx="13">4</cx:pt>
          <cx:pt idx="14">4.7999999999999998</cx:pt>
          <cx:pt idx="15">4.5</cx:pt>
          <cx:pt idx="16">7.7000000000000011</cx:pt>
          <cx:pt idx="17">5.7833333333333332</cx:pt>
          <cx:pt idx="18">5.5666666666666664</cx:pt>
          <cx:pt idx="19">4.4500000000000002</cx:pt>
          <cx:pt idx="20">5</cx:pt>
          <cx:pt idx="21">3.6333333333333329</cx:pt>
          <cx:pt idx="22">6</cx:pt>
          <cx:pt idx="23">4</cx:pt>
          <cx:pt idx="24">5</cx:pt>
          <cx:pt idx="25">3.5</cx:pt>
          <cx:pt idx="26">2</cx:pt>
          <cx:pt idx="27">2.8333333333333335</cx:pt>
          <cx:pt idx="28">2</cx:pt>
          <cx:pt idx="29">1.5</cx:pt>
          <cx:pt idx="30">2.3333333333333335</cx:pt>
          <cx:pt idx="31">2.75</cx:pt>
          <cx:pt idx="32">1.75</cx:pt>
          <cx:pt idx="33">2.9166666666666665</cx:pt>
          <cx:pt idx="34">3</cx:pt>
          <cx:pt idx="35">1.3333333333333333</cx:pt>
        </cx:lvl>
      </cx:numDim>
    </cx:data>
  </cx:chartData>
  <cx:chart>
    <cx:title pos="t" align="ctr" overlay="0">
      <cx:tx>
        <cx:rich>
          <a:bodyPr spcFirstLastPara="1" vertOverflow="ellipsis" wrap="square" lIns="0" tIns="0" rIns="0" bIns="0" anchor="ctr" anchorCtr="1"/>
          <a:lstStyle/>
          <a:p>
            <a:pPr algn="ctr">
              <a:defRPr/>
            </a:pPr>
            <a:r>
              <a:rPr lang="en-US" b="1" dirty="0">
                <a:solidFill>
                  <a:schemeClr val="tx1"/>
                </a:solidFill>
              </a:rPr>
              <a:t>Pareto Chart</a:t>
            </a:r>
          </a:p>
        </cx:rich>
      </cx:tx>
    </cx:title>
    <cx:plotArea>
      <cx:plotAreaRegion>
        <cx:series layoutId="clusteredColumn" uniqueId="{C36E251A-248E-4C78-A67A-883582E791CD}">
          <cx:tx>
            <cx:txData>
              <cx:f>Sheet1!$C$1</cx:f>
              <cx:v>Total hours screen time</cx:v>
            </cx:txData>
          </cx:tx>
          <cx:dataId val="0"/>
          <cx:layoutPr>
            <cx:aggregation/>
          </cx:layoutPr>
          <cx:axisId val="1"/>
        </cx:series>
        <cx:series layoutId="paretoLine" ownerIdx="0" uniqueId="{67C744EE-2CC2-44DD-94CC-944DB5861AAD}">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Sheet1!$A$2:$B$37</cx:f>
        <cx:lvl ptCount="36">
          <cx:pt idx="0">Sunday</cx:pt>
          <cx:pt idx="1">Monday</cx:pt>
          <cx:pt idx="2">Tuesday</cx:pt>
          <cx:pt idx="3">Wednesday</cx:pt>
          <cx:pt idx="4">Thursday</cx:pt>
          <cx:pt idx="5">Friday</cx:pt>
          <cx:pt idx="6">Saturday</cx:pt>
          <cx:pt idx="7">Sunday</cx:pt>
          <cx:pt idx="8">Monday</cx:pt>
          <cx:pt idx="9">Tuesday</cx:pt>
          <cx:pt idx="10">Wednesday</cx:pt>
          <cx:pt idx="11">Thursday</cx:pt>
          <cx:pt idx="12">Friday</cx:pt>
          <cx:pt idx="13">Saturday</cx:pt>
          <cx:pt idx="14">Sunday</cx:pt>
          <cx:pt idx="15">Monday</cx:pt>
          <cx:pt idx="16">Tuesday</cx:pt>
          <cx:pt idx="17">Wednesday</cx:pt>
          <cx:pt idx="18">Thursday</cx:pt>
          <cx:pt idx="19">Friday</cx:pt>
          <cx:pt idx="20">Saturday</cx:pt>
          <cx:pt idx="21">Sunday</cx:pt>
          <cx:pt idx="22">Monday</cx:pt>
          <cx:pt idx="23">Tuesday</cx:pt>
          <cx:pt idx="24">Wednesday</cx:pt>
          <cx:pt idx="25">Thursday</cx:pt>
          <cx:pt idx="26">Friday</cx:pt>
          <cx:pt idx="27">Saturday</cx:pt>
          <cx:pt idx="28">Sunday</cx:pt>
          <cx:pt idx="29">Monday</cx:pt>
          <cx:pt idx="30">Tuesday</cx:pt>
          <cx:pt idx="31">Wednesday</cx:pt>
          <cx:pt idx="32">Thursday</cx:pt>
          <cx:pt idx="33">Friday</cx:pt>
          <cx:pt idx="34">Saturday</cx:pt>
          <cx:pt idx="35">Sunday</cx:pt>
        </cx:lvl>
        <cx:lvl ptCount="36">
          <cx:pt idx="0">31-Jan</cx:pt>
          <cx:pt idx="1">1-Feb</cx:pt>
          <cx:pt idx="2">2-Feb</cx:pt>
          <cx:pt idx="3">3-Feb</cx:pt>
          <cx:pt idx="4">4-Feb</cx:pt>
          <cx:pt idx="5">5-Feb</cx:pt>
          <cx:pt idx="6">6-Feb</cx:pt>
          <cx:pt idx="7">7-Feb</cx:pt>
          <cx:pt idx="8">8-Feb</cx:pt>
          <cx:pt idx="9">9-Feb</cx:pt>
          <cx:pt idx="10">10-Feb</cx:pt>
          <cx:pt idx="11">11-Feb</cx:pt>
          <cx:pt idx="12">12-Feb</cx:pt>
          <cx:pt idx="13">13-Feb</cx:pt>
          <cx:pt idx="14">14-Feb</cx:pt>
          <cx:pt idx="15">15-Feb</cx:pt>
          <cx:pt idx="16">16-Feb</cx:pt>
          <cx:pt idx="17">17-Feb</cx:pt>
          <cx:pt idx="18">18-Feb</cx:pt>
          <cx:pt idx="19">19-Feb</cx:pt>
          <cx:pt idx="20">20-Feb</cx:pt>
          <cx:pt idx="21">21-Feb</cx:pt>
          <cx:pt idx="22">22-Feb</cx:pt>
          <cx:pt idx="23">23-Feb</cx:pt>
          <cx:pt idx="24">24-Feb</cx:pt>
          <cx:pt idx="25">25-Feb</cx:pt>
          <cx:pt idx="26">26-Feb</cx:pt>
          <cx:pt idx="27">27-Feb</cx:pt>
          <cx:pt idx="28">28-Feb</cx:pt>
          <cx:pt idx="29">1-Mar</cx:pt>
          <cx:pt idx="30">2-Mar</cx:pt>
          <cx:pt idx="31">3-Mar</cx:pt>
          <cx:pt idx="32">4-Mar</cx:pt>
          <cx:pt idx="33">5-Mar</cx:pt>
          <cx:pt idx="34">6-Mar</cx:pt>
          <cx:pt idx="35">7-Mar</cx:pt>
        </cx:lvl>
      </cx:strDim>
      <cx:numDim type="val">
        <cx:f>Sheet1!$C$2:$C$37</cx:f>
        <cx:lvl ptCount="36" formatCode="0.00">
          <cx:pt idx="0">5.4833333333333334</cx:pt>
          <cx:pt idx="1">6.9666666666666668</cx:pt>
          <cx:pt idx="2">7.1166666666666671</cx:pt>
          <cx:pt idx="3">7.8166666666666664</cx:pt>
          <cx:pt idx="4">5.6333333333333329</cx:pt>
          <cx:pt idx="5">5.75</cx:pt>
          <cx:pt idx="6">7</cx:pt>
          <cx:pt idx="7">3.3999999999999999</cx:pt>
          <cx:pt idx="8">4.9000000000000004</cx:pt>
          <cx:pt idx="9">5.2833333333333332</cx:pt>
          <cx:pt idx="10">5</cx:pt>
          <cx:pt idx="11">3.5499999999999998</cx:pt>
          <cx:pt idx="12">3.9333333333333336</cx:pt>
          <cx:pt idx="13">4</cx:pt>
          <cx:pt idx="14">4.7999999999999998</cx:pt>
          <cx:pt idx="15">4.5</cx:pt>
          <cx:pt idx="16">7.7000000000000011</cx:pt>
          <cx:pt idx="17">5.7833333333333332</cx:pt>
          <cx:pt idx="18">5.5666666666666664</cx:pt>
          <cx:pt idx="19">4.4500000000000002</cx:pt>
          <cx:pt idx="20">5</cx:pt>
          <cx:pt idx="21">3.6333333333333329</cx:pt>
          <cx:pt idx="22">6</cx:pt>
          <cx:pt idx="23">4</cx:pt>
          <cx:pt idx="24">5</cx:pt>
          <cx:pt idx="25">3.5</cx:pt>
          <cx:pt idx="26">2</cx:pt>
          <cx:pt idx="27">2.8333333333333335</cx:pt>
          <cx:pt idx="28">2</cx:pt>
          <cx:pt idx="29">1.5</cx:pt>
          <cx:pt idx="30">2.3333333333333335</cx:pt>
          <cx:pt idx="31">2.75</cx:pt>
          <cx:pt idx="32">1.75</cx:pt>
          <cx:pt idx="33">2.9166666666666665</cx:pt>
          <cx:pt idx="34">3</cx:pt>
          <cx:pt idx="35">1.3333333333333333</cx:pt>
        </cx:lvl>
      </cx:numDim>
    </cx:data>
  </cx:chartData>
  <cx:chart>
    <cx:title pos="t" align="ctr" overlay="0">
      <cx:tx>
        <cx:rich>
          <a:bodyPr spcFirstLastPara="1" vertOverflow="ellipsis" wrap="square" lIns="0" tIns="0" rIns="0" bIns="0" anchor="ctr" anchorCtr="1"/>
          <a:lstStyle/>
          <a:p>
            <a:pPr algn="ctr">
              <a:defRPr/>
            </a:pPr>
            <a:r>
              <a:rPr lang="en-US" b="1" dirty="0">
                <a:solidFill>
                  <a:schemeClr val="tx1"/>
                </a:solidFill>
              </a:rPr>
              <a:t>Pareto Chart</a:t>
            </a:r>
          </a:p>
        </cx:rich>
      </cx:tx>
    </cx:title>
    <cx:plotArea>
      <cx:plotAreaRegion>
        <cx:series layoutId="clusteredColumn" uniqueId="{C36E251A-248E-4C78-A67A-883582E791CD}">
          <cx:tx>
            <cx:txData>
              <cx:f>Sheet1!$C$1</cx:f>
              <cx:v>Total hours screen time</cx:v>
            </cx:txData>
          </cx:tx>
          <cx:dataId val="0"/>
          <cx:layoutPr>
            <cx:aggregation/>
          </cx:layoutPr>
          <cx:axisId val="1"/>
        </cx:series>
        <cx:series layoutId="paretoLine" ownerIdx="0" uniqueId="{67C744EE-2CC2-44DD-94CC-944DB5861AAD}">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0.62642</cdr:x>
      <cdr:y>0.1245</cdr:y>
    </cdr:from>
    <cdr:to>
      <cdr:x>0.9931</cdr:x>
      <cdr:y>0.34735</cdr:y>
    </cdr:to>
    <cdr:sp macro="" textlink="">
      <cdr:nvSpPr>
        <cdr:cNvPr id="2" name="Oval Callout 1"/>
        <cdr:cNvSpPr/>
      </cdr:nvSpPr>
      <cdr:spPr>
        <a:xfrm xmlns:a="http://schemas.openxmlformats.org/drawingml/2006/main" rot="21297505">
          <a:off x="1675895" y="258793"/>
          <a:ext cx="980989" cy="463266"/>
        </a:xfrm>
        <a:prstGeom xmlns:a="http://schemas.openxmlformats.org/drawingml/2006/main" prst="wedgeEllipseCallout">
          <a:avLst>
            <a:gd name="adj1" fmla="val -74344"/>
            <a:gd name="adj2" fmla="val 23648"/>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200" dirty="0" smtClean="0"/>
            <a:t>Out of Control</a:t>
          </a:r>
          <a:endParaRPr lang="en-US"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DA6CA-D01C-445A-831E-524A66D7AC60}"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AA16-E401-4F10-BF43-9ACE11E72DDF}" type="slidenum">
              <a:rPr lang="en-US" smtClean="0"/>
              <a:t>‹#›</a:t>
            </a:fld>
            <a:endParaRPr lang="en-US"/>
          </a:p>
        </p:txBody>
      </p:sp>
    </p:spTree>
    <p:extLst>
      <p:ext uri="{BB962C8B-B14F-4D97-AF65-F5344CB8AC3E}">
        <p14:creationId xmlns:p14="http://schemas.microsoft.com/office/powerpoint/2010/main" val="210629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B399E3-31DF-49D3-B858-F8F109171C56}"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205277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399E3-31DF-49D3-B858-F8F109171C56}"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410330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399E3-31DF-49D3-B858-F8F109171C56}"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422188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399E3-31DF-49D3-B858-F8F109171C56}"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285223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B399E3-31DF-49D3-B858-F8F109171C56}"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311751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B399E3-31DF-49D3-B858-F8F109171C56}"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57535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B399E3-31DF-49D3-B858-F8F109171C56}"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90816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B399E3-31DF-49D3-B858-F8F109171C56}"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277832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399E3-31DF-49D3-B858-F8F109171C56}"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245472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399E3-31DF-49D3-B858-F8F109171C56}"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207150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399E3-31DF-49D3-B858-F8F109171C56}"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4E2DD-4F38-4D2A-97E5-5D7467AA1DEC}" type="slidenum">
              <a:rPr lang="en-US" smtClean="0"/>
              <a:t>‹#›</a:t>
            </a:fld>
            <a:endParaRPr lang="en-US"/>
          </a:p>
        </p:txBody>
      </p:sp>
    </p:spTree>
    <p:extLst>
      <p:ext uri="{BB962C8B-B14F-4D97-AF65-F5344CB8AC3E}">
        <p14:creationId xmlns:p14="http://schemas.microsoft.com/office/powerpoint/2010/main" val="189689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399E3-31DF-49D3-B858-F8F109171C56}" type="datetimeFigureOut">
              <a:rPr lang="en-US" smtClean="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4E2DD-4F38-4D2A-97E5-5D7467AA1DEC}" type="slidenum">
              <a:rPr lang="en-US" smtClean="0"/>
              <a:t>‹#›</a:t>
            </a:fld>
            <a:endParaRPr lang="en-US"/>
          </a:p>
        </p:txBody>
      </p:sp>
    </p:spTree>
    <p:extLst>
      <p:ext uri="{BB962C8B-B14F-4D97-AF65-F5344CB8AC3E}">
        <p14:creationId xmlns:p14="http://schemas.microsoft.com/office/powerpoint/2010/main" val="7726643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14/relationships/chartEx" Target="../charts/chartEx1.xml"/><Relationship Id="rId5" Type="http://schemas.openxmlformats.org/officeDocument/2006/relationships/chart" Target="../charts/chart1.xml"/><Relationship Id="rId10" Type="http://schemas.openxmlformats.org/officeDocument/2006/relationships/chart" Target="../charts/chart2.xml"/><Relationship Id="rId4" Type="http://schemas.openxmlformats.org/officeDocument/2006/relationships/image" Target="../media/image3.jpe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F3FA1A-22ED-4F96-B4DC-215F30B420E8}"/>
              </a:ext>
            </a:extLst>
          </p:cNvPr>
          <p:cNvSpPr/>
          <p:nvPr/>
        </p:nvSpPr>
        <p:spPr>
          <a:xfrm>
            <a:off x="590549" y="330200"/>
            <a:ext cx="2520951" cy="619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48CEB0B-10C9-43F4-AB55-A0B6AE017693}"/>
              </a:ext>
            </a:extLst>
          </p:cNvPr>
          <p:cNvSpPr/>
          <p:nvPr/>
        </p:nvSpPr>
        <p:spPr>
          <a:xfrm>
            <a:off x="3263900" y="330200"/>
            <a:ext cx="8337550" cy="6197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1BCB66E-E323-4C25-B0EE-7730D050AC52}"/>
              </a:ext>
            </a:extLst>
          </p:cNvPr>
          <p:cNvSpPr>
            <a:spLocks noGrp="1"/>
          </p:cNvSpPr>
          <p:nvPr>
            <p:ph type="ctrTitle"/>
          </p:nvPr>
        </p:nvSpPr>
        <p:spPr>
          <a:xfrm>
            <a:off x="1678642" y="2672242"/>
            <a:ext cx="9144000" cy="1661993"/>
          </a:xfrm>
        </p:spPr>
        <p:txBody>
          <a:bodyPr wrap="square" lIns="0" tIns="0" rIns="0" bIns="0" anchor="t">
            <a:spAutoFit/>
          </a:bodyPr>
          <a:lstStyle/>
          <a:p>
            <a:r>
              <a:rPr lang="en-US" b="1" dirty="0"/>
              <a:t>PROCESS IMPROVEMENT PROJECT</a:t>
            </a:r>
          </a:p>
        </p:txBody>
      </p:sp>
      <p:sp>
        <p:nvSpPr>
          <p:cNvPr id="9" name="Subtitle 8">
            <a:extLst>
              <a:ext uri="{FF2B5EF4-FFF2-40B4-BE49-F238E27FC236}">
                <a16:creationId xmlns:a16="http://schemas.microsoft.com/office/drawing/2014/main" id="{E118EB42-CEED-49F4-82B7-770F8619BAAE}"/>
              </a:ext>
            </a:extLst>
          </p:cNvPr>
          <p:cNvSpPr>
            <a:spLocks noGrp="1"/>
          </p:cNvSpPr>
          <p:nvPr>
            <p:ph type="subTitle" idx="1"/>
          </p:nvPr>
        </p:nvSpPr>
        <p:spPr>
          <a:xfrm>
            <a:off x="1524000" y="4429367"/>
            <a:ext cx="9144000" cy="1087477"/>
          </a:xfrm>
        </p:spPr>
        <p:txBody>
          <a:bodyPr wrap="square" lIns="0" tIns="0" rIns="0" bIns="0">
            <a:spAutoFit/>
          </a:bodyPr>
          <a:lstStyle/>
          <a:p>
            <a:r>
              <a:rPr lang="en-US" dirty="0" err="1" smtClean="0"/>
              <a:t>Mahboobeh</a:t>
            </a:r>
            <a:r>
              <a:rPr lang="en-US" dirty="0" smtClean="0"/>
              <a:t> Hosseini</a:t>
            </a:r>
            <a:endParaRPr lang="en-US" dirty="0"/>
          </a:p>
          <a:p>
            <a:r>
              <a:rPr lang="en-US" sz="1800" dirty="0"/>
              <a:t>MBC 638 Data Analysis and Decision </a:t>
            </a:r>
            <a:r>
              <a:rPr lang="en-US" sz="1800" dirty="0" smtClean="0"/>
              <a:t>Making</a:t>
            </a:r>
          </a:p>
          <a:p>
            <a:endParaRPr lang="en-US" sz="1800" dirty="0"/>
          </a:p>
        </p:txBody>
      </p:sp>
      <p:sp>
        <p:nvSpPr>
          <p:cNvPr id="7"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8858250" y="6493714"/>
            <a:ext cx="2743200" cy="365125"/>
          </a:xfrm>
        </p:spPr>
        <p:txBody>
          <a:bodyPr/>
          <a:lstStyle/>
          <a:p>
            <a:fld id="{A794E2DD-4F38-4D2A-97E5-5D7467AA1DEC}" type="slidenum">
              <a:rPr lang="en-US" smtClean="0"/>
              <a:t>1</a:t>
            </a:fld>
            <a:endParaRPr lang="en-US"/>
          </a:p>
        </p:txBody>
      </p:sp>
    </p:spTree>
    <p:extLst>
      <p:ext uri="{BB962C8B-B14F-4D97-AF65-F5344CB8AC3E}">
        <p14:creationId xmlns:p14="http://schemas.microsoft.com/office/powerpoint/2010/main" val="345831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10</a:t>
            </a:fld>
            <a:endParaRPr lang="en-US"/>
          </a:p>
        </p:txBody>
      </p:sp>
      <p:sp>
        <p:nvSpPr>
          <p:cNvPr id="2" name="Rectangle 1">
            <a:extLst>
              <a:ext uri="{FF2B5EF4-FFF2-40B4-BE49-F238E27FC236}">
                <a16:creationId xmlns:a16="http://schemas.microsoft.com/office/drawing/2014/main" id="{295F50F7-39F1-459A-83EA-1AE370A98681}"/>
              </a:ext>
            </a:extLst>
          </p:cNvPr>
          <p:cNvSpPr/>
          <p:nvPr/>
        </p:nvSpPr>
        <p:spPr>
          <a:xfrm>
            <a:off x="428433" y="60181"/>
            <a:ext cx="11418426" cy="4373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ANALYZE PHASE </a:t>
            </a:r>
            <a:endParaRPr lang="en-US" dirty="0"/>
          </a:p>
        </p:txBody>
      </p:sp>
      <p:sp>
        <p:nvSpPr>
          <p:cNvPr id="31" name="Rectangle 30">
            <a:extLst>
              <a:ext uri="{FF2B5EF4-FFF2-40B4-BE49-F238E27FC236}">
                <a16:creationId xmlns:a16="http://schemas.microsoft.com/office/drawing/2014/main" id="{4C255E61-7919-6B4A-8E9C-50855125A825}"/>
              </a:ext>
            </a:extLst>
          </p:cNvPr>
          <p:cNvSpPr/>
          <p:nvPr/>
        </p:nvSpPr>
        <p:spPr>
          <a:xfrm>
            <a:off x="358772" y="550545"/>
            <a:ext cx="11540940" cy="2439129"/>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Chi-Square – Test for Independence</a:t>
            </a:r>
          </a:p>
          <a:p>
            <a:pPr marL="285750" indent="-285750">
              <a:spcBef>
                <a:spcPts val="300"/>
              </a:spcBef>
              <a:buClr>
                <a:schemeClr val="accent1"/>
              </a:buClr>
              <a:buFont typeface="Calibri" panose="020F0502020204030204" pitchFamily="34" charset="0"/>
              <a:buChar char="‹"/>
            </a:pPr>
            <a:r>
              <a:rPr lang="en-US" sz="1400" dirty="0" smtClean="0"/>
              <a:t>To be able to track patterns on the data and find out factors that are important to know to change my screen time habits, I performe</a:t>
            </a:r>
            <a:r>
              <a:rPr lang="en-US" sz="1400" dirty="0" smtClean="0"/>
              <a:t>d a Chi-square analysis. This test was done to see if there is any relationship between the days of the week and category of the screen time that I had on my phone. </a:t>
            </a:r>
          </a:p>
          <a:p>
            <a:pPr marL="285750" indent="-285750">
              <a:spcBef>
                <a:spcPts val="300"/>
              </a:spcBef>
              <a:buClr>
                <a:schemeClr val="accent1"/>
              </a:buClr>
              <a:buFont typeface="Calibri" panose="020F0502020204030204" pitchFamily="34" charset="0"/>
              <a:buChar char="‹"/>
            </a:pPr>
            <a:r>
              <a:rPr lang="en-US" sz="1400" dirty="0" smtClean="0"/>
              <a:t>In order to do that,</a:t>
            </a:r>
            <a:r>
              <a:rPr lang="en-US" sz="1400" dirty="0" smtClean="0"/>
              <a:t> as you can see in Figure 7 , I made a 2-way table that shows the days of the week on rows and type of screen time use on the columns. In Figure 8, I calculated the chi square and the P-value. </a:t>
            </a:r>
            <a:endParaRPr lang="en-US" sz="1400" dirty="0"/>
          </a:p>
          <a:p>
            <a:pPr>
              <a:spcBef>
                <a:spcPts val="300"/>
              </a:spcBef>
              <a:buClr>
                <a:schemeClr val="accent1"/>
              </a:buClr>
            </a:pPr>
            <a:r>
              <a:rPr lang="en-US" sz="1400" b="1" dirty="0" smtClean="0"/>
              <a:t>Key Findings</a:t>
            </a:r>
          </a:p>
          <a:p>
            <a:pPr marL="285750" indent="-285750">
              <a:spcBef>
                <a:spcPts val="300"/>
              </a:spcBef>
              <a:buClr>
                <a:schemeClr val="accent1"/>
              </a:buClr>
              <a:buFont typeface="Calibri" panose="020F0502020204030204" pitchFamily="34" charset="0"/>
              <a:buChar char="‹"/>
            </a:pPr>
            <a:r>
              <a:rPr lang="en-US" sz="1400" dirty="0" smtClean="0"/>
              <a:t>The P- value was not significant and I could not reject the Null hypothesis. I figured out that there is no relationship between the days of the week and the screen time categories. </a:t>
            </a:r>
          </a:p>
          <a:p>
            <a:pPr marL="285750" indent="-285750">
              <a:spcBef>
                <a:spcPts val="300"/>
              </a:spcBef>
              <a:buClr>
                <a:schemeClr val="accent1"/>
              </a:buClr>
              <a:buFont typeface="Calibri" panose="020F0502020204030204" pitchFamily="34" charset="0"/>
              <a:buChar char="‹"/>
            </a:pPr>
            <a:r>
              <a:rPr lang="en-US" sz="1400" dirty="0" smtClean="0"/>
              <a:t>The reason for my finding is that after the pandemic, My week days and weekend are basically the same since I work evenly on all days of the week and study the same amount as well.  So my screen time might be very random and unrelated depends on the day of the week. </a:t>
            </a:r>
            <a:endParaRPr lang="en-US" sz="1400" dirty="0"/>
          </a:p>
        </p:txBody>
      </p:sp>
      <p:sp>
        <p:nvSpPr>
          <p:cNvPr id="10" name="Slide Number Placeholder 8">
            <a:extLst>
              <a:ext uri="{FF2B5EF4-FFF2-40B4-BE49-F238E27FC236}">
                <a16:creationId xmlns:a16="http://schemas.microsoft.com/office/drawing/2014/main" id="{DAA389C8-B2EE-4FCB-A752-D81FA60401A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94E2DD-4F38-4D2A-97E5-5D7467AA1DEC}" type="slidenum">
              <a:rPr lang="en-US" smtClean="0"/>
              <a:pPr/>
              <a:t>10</a:t>
            </a:fld>
            <a:endParaRPr lang="en-US"/>
          </a:p>
        </p:txBody>
      </p:sp>
      <p:pic>
        <p:nvPicPr>
          <p:cNvPr id="11" name="Picture 10"/>
          <p:cNvPicPr>
            <a:picLocks noChangeAspect="1"/>
          </p:cNvPicPr>
          <p:nvPr/>
        </p:nvPicPr>
        <p:blipFill>
          <a:blip r:embed="rId2"/>
          <a:stretch>
            <a:fillRect/>
          </a:stretch>
        </p:blipFill>
        <p:spPr>
          <a:xfrm>
            <a:off x="6629400" y="3110698"/>
            <a:ext cx="5486400" cy="3662179"/>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a:blip r:embed="rId3"/>
          <a:stretch>
            <a:fillRect/>
          </a:stretch>
        </p:blipFill>
        <p:spPr>
          <a:xfrm>
            <a:off x="358771" y="3655211"/>
            <a:ext cx="6092091" cy="2799165"/>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p:cNvSpPr txBox="1"/>
          <p:nvPr/>
        </p:nvSpPr>
        <p:spPr>
          <a:xfrm>
            <a:off x="2589875" y="3110698"/>
            <a:ext cx="1001808" cy="369332"/>
          </a:xfrm>
          <a:prstGeom prst="rect">
            <a:avLst/>
          </a:prstGeom>
          <a:solidFill>
            <a:schemeClr val="accent1">
              <a:lumMod val="60000"/>
              <a:lumOff val="40000"/>
            </a:schemeClr>
          </a:solidFill>
        </p:spPr>
        <p:txBody>
          <a:bodyPr wrap="square" rtlCol="0">
            <a:spAutoFit/>
          </a:bodyPr>
          <a:lstStyle/>
          <a:p>
            <a:r>
              <a:rPr lang="en-US" dirty="0" smtClean="0"/>
              <a:t>Figure 7</a:t>
            </a:r>
            <a:endParaRPr lang="en-US" dirty="0"/>
          </a:p>
        </p:txBody>
      </p:sp>
      <p:sp>
        <p:nvSpPr>
          <p:cNvPr id="14" name="TextBox 13"/>
          <p:cNvSpPr txBox="1"/>
          <p:nvPr/>
        </p:nvSpPr>
        <p:spPr>
          <a:xfrm>
            <a:off x="10772409" y="3295364"/>
            <a:ext cx="1001808" cy="369332"/>
          </a:xfrm>
          <a:prstGeom prst="rect">
            <a:avLst/>
          </a:prstGeom>
          <a:solidFill>
            <a:schemeClr val="accent1">
              <a:lumMod val="60000"/>
              <a:lumOff val="40000"/>
            </a:schemeClr>
          </a:solidFill>
        </p:spPr>
        <p:txBody>
          <a:bodyPr wrap="square" rtlCol="0">
            <a:spAutoFit/>
          </a:bodyPr>
          <a:lstStyle/>
          <a:p>
            <a:r>
              <a:rPr lang="en-US" dirty="0" smtClean="0"/>
              <a:t>Figure 8</a:t>
            </a:r>
            <a:endParaRPr lang="en-US" dirty="0"/>
          </a:p>
        </p:txBody>
      </p:sp>
    </p:spTree>
    <p:extLst>
      <p:ext uri="{BB962C8B-B14F-4D97-AF65-F5344CB8AC3E}">
        <p14:creationId xmlns:p14="http://schemas.microsoft.com/office/powerpoint/2010/main" val="38520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5A018D-FA89-5D4B-AB0A-26CFF0287F65}"/>
              </a:ext>
            </a:extLst>
          </p:cNvPr>
          <p:cNvSpPr/>
          <p:nvPr/>
        </p:nvSpPr>
        <p:spPr>
          <a:xfrm>
            <a:off x="428431" y="105339"/>
            <a:ext cx="11415067" cy="48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ANALYZE &amp; IMPROVE STEP</a:t>
            </a:r>
            <a:endParaRPr lang="en-US" dirty="0"/>
          </a:p>
        </p:txBody>
      </p:sp>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11</a:t>
            </a:fld>
            <a:endParaRPr lang="en-US"/>
          </a:p>
        </p:txBody>
      </p:sp>
      <p:sp>
        <p:nvSpPr>
          <p:cNvPr id="31" name="Rectangle 30">
            <a:extLst>
              <a:ext uri="{FF2B5EF4-FFF2-40B4-BE49-F238E27FC236}">
                <a16:creationId xmlns:a16="http://schemas.microsoft.com/office/drawing/2014/main" id="{4C255E61-7919-6B4A-8E9C-50855125A825}"/>
              </a:ext>
            </a:extLst>
          </p:cNvPr>
          <p:cNvSpPr/>
          <p:nvPr/>
        </p:nvSpPr>
        <p:spPr>
          <a:xfrm>
            <a:off x="428430" y="696042"/>
            <a:ext cx="11415067" cy="2654573"/>
          </a:xfrm>
          <a:prstGeom prst="rect">
            <a:avLst/>
          </a:prstGeom>
          <a:ln>
            <a:solidFill>
              <a:schemeClr val="accent1"/>
            </a:solidFill>
          </a:ln>
        </p:spPr>
        <p:txBody>
          <a:bodyPr wrap="square" anchor="t">
            <a:spAutoFit/>
          </a:bodyPr>
          <a:lstStyle/>
          <a:p>
            <a:pPr>
              <a:spcBef>
                <a:spcPts val="300"/>
              </a:spcBef>
              <a:buClr>
                <a:schemeClr val="accent1"/>
              </a:buClr>
            </a:pPr>
            <a:r>
              <a:rPr lang="en-US" sz="1400" b="1" dirty="0"/>
              <a:t>Summary </a:t>
            </a:r>
            <a:r>
              <a:rPr lang="en-US" sz="1400" b="1" dirty="0" smtClean="0"/>
              <a:t>Statistics</a:t>
            </a:r>
          </a:p>
          <a:p>
            <a:pPr>
              <a:spcBef>
                <a:spcPts val="300"/>
              </a:spcBef>
              <a:buClr>
                <a:schemeClr val="accent1"/>
              </a:buClr>
            </a:pPr>
            <a:r>
              <a:rPr lang="en-US" sz="1400" dirty="0" smtClean="0"/>
              <a:t>To </a:t>
            </a:r>
            <a:r>
              <a:rPr lang="en-US" sz="1400" dirty="0"/>
              <a:t>better understand the overall summary of our data set, </a:t>
            </a:r>
            <a:r>
              <a:rPr lang="en-US" sz="1400" dirty="0" smtClean="0"/>
              <a:t>I did a summary statistics of data, one for the first half days and one for the second half days that we did the observation on. </a:t>
            </a:r>
          </a:p>
          <a:p>
            <a:pPr>
              <a:spcBef>
                <a:spcPts val="300"/>
              </a:spcBef>
              <a:buClr>
                <a:schemeClr val="accent1"/>
              </a:buClr>
            </a:pPr>
            <a:r>
              <a:rPr lang="en-US" sz="1400" dirty="0" smtClean="0"/>
              <a:t>Figure 9 and 10 both will help us to know what is the mean, medium and mode of our screen time in these two time interval, how much it is improved and how far I am into my improvement process. </a:t>
            </a:r>
            <a:endParaRPr lang="en-US" sz="1400" dirty="0"/>
          </a:p>
          <a:p>
            <a:pPr>
              <a:spcBef>
                <a:spcPts val="300"/>
              </a:spcBef>
              <a:buClr>
                <a:schemeClr val="accent1"/>
              </a:buClr>
            </a:pPr>
            <a:r>
              <a:rPr lang="en-US" sz="1400" b="1" dirty="0"/>
              <a:t>Key </a:t>
            </a:r>
            <a:r>
              <a:rPr lang="en-US" sz="1400" b="1" dirty="0" smtClean="0"/>
              <a:t>Findings</a:t>
            </a:r>
            <a:endParaRPr lang="en-US" sz="1400" dirty="0"/>
          </a:p>
          <a:p>
            <a:pPr marL="114300" indent="-114300">
              <a:spcBef>
                <a:spcPts val="300"/>
              </a:spcBef>
              <a:buClr>
                <a:schemeClr val="accent1"/>
              </a:buClr>
              <a:buFont typeface="Corbel" panose="020B0503020204020204" pitchFamily="34" charset="0"/>
              <a:buChar char="›"/>
            </a:pPr>
            <a:r>
              <a:rPr lang="en-US" sz="1400" dirty="0" smtClean="0"/>
              <a:t>As we see in Figure 9 and 10, the skewness for the first 18 days is 0.26 which mean it is skewed to the right and the screen time is going down. However, the skewness in the last 18 days does almost doubles and it is 0.44 which means the screen time is decreasing with a more ratio and that is definitely good news for the improving phase.</a:t>
            </a:r>
            <a:endParaRPr lang="en-US" sz="1400" dirty="0"/>
          </a:p>
          <a:p>
            <a:pPr marL="114300" indent="-114300">
              <a:spcBef>
                <a:spcPts val="300"/>
              </a:spcBef>
              <a:buClr>
                <a:schemeClr val="accent1"/>
              </a:buClr>
              <a:buFont typeface="Corbel" panose="020B0503020204020204" pitchFamily="34" charset="0"/>
              <a:buChar char="›"/>
            </a:pPr>
            <a:r>
              <a:rPr lang="en-US" sz="1400" dirty="0" smtClean="0"/>
              <a:t>Also the mean Screen time for the second half of data decreased from 5.47 to 3.31. The maximum and minimum screen time and Mode are all improved and decreased in the last 18 days as well. </a:t>
            </a:r>
            <a:endParaRPr lang="en-US" sz="1400" dirty="0"/>
          </a:p>
        </p:txBody>
      </p:sp>
      <p:pic>
        <p:nvPicPr>
          <p:cNvPr id="11" name="Picture 10"/>
          <p:cNvPicPr>
            <a:picLocks noChangeAspect="1"/>
          </p:cNvPicPr>
          <p:nvPr/>
        </p:nvPicPr>
        <p:blipFill>
          <a:blip r:embed="rId2"/>
          <a:stretch>
            <a:fillRect/>
          </a:stretch>
        </p:blipFill>
        <p:spPr>
          <a:xfrm>
            <a:off x="2168532" y="3422043"/>
            <a:ext cx="2827050" cy="3483852"/>
          </a:xfrm>
          <a:prstGeom prst="rect">
            <a:avLst/>
          </a:prstGeom>
        </p:spPr>
      </p:pic>
      <p:pic>
        <p:nvPicPr>
          <p:cNvPr id="15" name="Picture 14"/>
          <p:cNvPicPr>
            <a:picLocks noChangeAspect="1"/>
          </p:cNvPicPr>
          <p:nvPr/>
        </p:nvPicPr>
        <p:blipFill>
          <a:blip r:embed="rId3"/>
          <a:stretch>
            <a:fillRect/>
          </a:stretch>
        </p:blipFill>
        <p:spPr>
          <a:xfrm>
            <a:off x="6135965" y="3409813"/>
            <a:ext cx="2833223" cy="3448187"/>
          </a:xfrm>
          <a:prstGeom prst="rect">
            <a:avLst/>
          </a:prstGeom>
        </p:spPr>
      </p:pic>
      <p:sp>
        <p:nvSpPr>
          <p:cNvPr id="18" name="TextBox 17"/>
          <p:cNvSpPr txBox="1"/>
          <p:nvPr/>
        </p:nvSpPr>
        <p:spPr>
          <a:xfrm>
            <a:off x="942610" y="6420407"/>
            <a:ext cx="1001808" cy="369332"/>
          </a:xfrm>
          <a:prstGeom prst="rect">
            <a:avLst/>
          </a:prstGeom>
          <a:solidFill>
            <a:schemeClr val="accent1">
              <a:lumMod val="60000"/>
              <a:lumOff val="40000"/>
            </a:schemeClr>
          </a:solidFill>
        </p:spPr>
        <p:txBody>
          <a:bodyPr wrap="square" rtlCol="0">
            <a:spAutoFit/>
          </a:bodyPr>
          <a:lstStyle/>
          <a:p>
            <a:r>
              <a:rPr lang="en-US" dirty="0" smtClean="0"/>
              <a:t>Figure 9</a:t>
            </a:r>
            <a:endParaRPr lang="en-US" dirty="0"/>
          </a:p>
        </p:txBody>
      </p:sp>
      <p:sp>
        <p:nvSpPr>
          <p:cNvPr id="19" name="TextBox 18"/>
          <p:cNvSpPr txBox="1"/>
          <p:nvPr/>
        </p:nvSpPr>
        <p:spPr>
          <a:xfrm rot="10800000" flipV="1">
            <a:off x="9193301" y="6420406"/>
            <a:ext cx="1221445" cy="369332"/>
          </a:xfrm>
          <a:prstGeom prst="rect">
            <a:avLst/>
          </a:prstGeom>
          <a:solidFill>
            <a:schemeClr val="accent1">
              <a:lumMod val="60000"/>
              <a:lumOff val="40000"/>
            </a:schemeClr>
          </a:solidFill>
        </p:spPr>
        <p:txBody>
          <a:bodyPr wrap="square" rtlCol="0">
            <a:spAutoFit/>
          </a:bodyPr>
          <a:lstStyle/>
          <a:p>
            <a:r>
              <a:rPr lang="en-US" dirty="0" smtClean="0"/>
              <a:t>Figure 10</a:t>
            </a:r>
            <a:endParaRPr lang="en-US" dirty="0"/>
          </a:p>
        </p:txBody>
      </p:sp>
    </p:spTree>
    <p:extLst>
      <p:ext uri="{BB962C8B-B14F-4D97-AF65-F5344CB8AC3E}">
        <p14:creationId xmlns:p14="http://schemas.microsoft.com/office/powerpoint/2010/main" val="274660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5D1AE9-5BFF-5346-ABBB-AD596557E91D}"/>
              </a:ext>
            </a:extLst>
          </p:cNvPr>
          <p:cNvSpPr/>
          <p:nvPr/>
        </p:nvSpPr>
        <p:spPr>
          <a:xfrm>
            <a:off x="428432" y="99548"/>
            <a:ext cx="7095197" cy="498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a:t>
            </a:r>
            <a:r>
              <a:rPr lang="en-US" dirty="0" smtClean="0"/>
              <a:t>STEP</a:t>
            </a:r>
            <a:endParaRPr lang="en-US" dirty="0"/>
          </a:p>
        </p:txBody>
      </p:sp>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12</a:t>
            </a:fld>
            <a:endParaRPr lang="en-US"/>
          </a:p>
        </p:txBody>
      </p:sp>
      <p:sp>
        <p:nvSpPr>
          <p:cNvPr id="13" name="Rectangle 12">
            <a:extLst>
              <a:ext uri="{FF2B5EF4-FFF2-40B4-BE49-F238E27FC236}">
                <a16:creationId xmlns:a16="http://schemas.microsoft.com/office/drawing/2014/main" id="{4C255E61-7919-6B4A-8E9C-50855125A825}"/>
              </a:ext>
            </a:extLst>
          </p:cNvPr>
          <p:cNvSpPr/>
          <p:nvPr/>
        </p:nvSpPr>
        <p:spPr>
          <a:xfrm>
            <a:off x="428432" y="719418"/>
            <a:ext cx="6960727" cy="3654847"/>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Improvement suggestions</a:t>
            </a:r>
            <a:endParaRPr lang="en-US" sz="1400" b="1" dirty="0"/>
          </a:p>
          <a:p>
            <a:pPr marL="342900" indent="-342900">
              <a:lnSpc>
                <a:spcPct val="150000"/>
              </a:lnSpc>
              <a:spcBef>
                <a:spcPts val="300"/>
              </a:spcBef>
              <a:buClr>
                <a:schemeClr val="accent1"/>
              </a:buClr>
              <a:buFont typeface="+mj-lt"/>
              <a:buAutoNum type="arabicPeriod"/>
            </a:pPr>
            <a:r>
              <a:rPr lang="en-US" sz="1400" b="1" dirty="0" smtClean="0"/>
              <a:t>Add Screen Limit: </a:t>
            </a:r>
            <a:r>
              <a:rPr lang="en-US" sz="1400" dirty="0" smtClean="0"/>
              <a:t>As we had the social screen time as the highest, it is a good idea to add screen limit on my social platforms in my phone setting specially the social media apps and the ones that are not used in the case of emergency and work or school.</a:t>
            </a:r>
          </a:p>
          <a:p>
            <a:pPr marL="342900" indent="-342900">
              <a:lnSpc>
                <a:spcPct val="150000"/>
              </a:lnSpc>
              <a:spcBef>
                <a:spcPts val="300"/>
              </a:spcBef>
              <a:buClr>
                <a:schemeClr val="accent1"/>
              </a:buClr>
              <a:buFont typeface="+mj-lt"/>
              <a:buAutoNum type="arabicPeriod"/>
            </a:pPr>
            <a:r>
              <a:rPr lang="en-US" sz="1400" dirty="0" smtClean="0"/>
              <a:t> </a:t>
            </a:r>
            <a:r>
              <a:rPr lang="en-US" sz="1400" b="1" dirty="0" smtClean="0"/>
              <a:t>Turn off notifications: </a:t>
            </a:r>
            <a:r>
              <a:rPr lang="en-US" sz="1400" dirty="0" smtClean="0"/>
              <a:t>I need to turn off my notification for my social media on my phone so I can access them whenever I am ready for it. It prevents me from picking up my phone due to noticing my notifications. </a:t>
            </a:r>
          </a:p>
          <a:p>
            <a:pPr marL="342900" indent="-342900">
              <a:lnSpc>
                <a:spcPct val="150000"/>
              </a:lnSpc>
              <a:spcBef>
                <a:spcPts val="300"/>
              </a:spcBef>
              <a:buClr>
                <a:schemeClr val="accent1"/>
              </a:buClr>
              <a:buFont typeface="+mj-lt"/>
              <a:buAutoNum type="arabicPeriod"/>
            </a:pPr>
            <a:r>
              <a:rPr lang="en-US" sz="1400" b="1" dirty="0" smtClean="0"/>
              <a:t>Implement a process plan</a:t>
            </a:r>
            <a:r>
              <a:rPr lang="en-US" sz="1400" dirty="0"/>
              <a:t>:</a:t>
            </a:r>
            <a:r>
              <a:rPr lang="en-US" sz="1400" dirty="0" smtClean="0"/>
              <a:t>  I can create an ideal schedule as a model for myself to decrease my screen time and become more productive. On figure 11, I built a process plan that includes a detailed schedule on days of the week for me to have a balance on my work, school, exercise, and screen time along with the other activities. </a:t>
            </a:r>
          </a:p>
        </p:txBody>
      </p:sp>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7463118" y="0"/>
            <a:ext cx="4587688" cy="6798793"/>
          </a:xfrm>
          <a:prstGeom prst="rect">
            <a:avLst/>
          </a:prstGeom>
        </p:spPr>
      </p:pic>
      <p:sp>
        <p:nvSpPr>
          <p:cNvPr id="16" name="TextBox 15"/>
          <p:cNvSpPr txBox="1"/>
          <p:nvPr/>
        </p:nvSpPr>
        <p:spPr>
          <a:xfrm rot="10800000" flipV="1">
            <a:off x="6359336" y="5800814"/>
            <a:ext cx="1221445" cy="369332"/>
          </a:xfrm>
          <a:prstGeom prst="rect">
            <a:avLst/>
          </a:prstGeom>
          <a:solidFill>
            <a:schemeClr val="accent1">
              <a:lumMod val="60000"/>
              <a:lumOff val="40000"/>
            </a:schemeClr>
          </a:solidFill>
        </p:spPr>
        <p:txBody>
          <a:bodyPr wrap="square" rtlCol="0">
            <a:spAutoFit/>
          </a:bodyPr>
          <a:lstStyle/>
          <a:p>
            <a:r>
              <a:rPr lang="en-US" dirty="0" smtClean="0"/>
              <a:t>Figure 11</a:t>
            </a:r>
            <a:endParaRPr lang="en-US" dirty="0"/>
          </a:p>
        </p:txBody>
      </p:sp>
    </p:spTree>
    <p:extLst>
      <p:ext uri="{BB962C8B-B14F-4D97-AF65-F5344CB8AC3E}">
        <p14:creationId xmlns:p14="http://schemas.microsoft.com/office/powerpoint/2010/main" val="390794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5A018D-FA89-5D4B-AB0A-26CFF0287F65}"/>
              </a:ext>
            </a:extLst>
          </p:cNvPr>
          <p:cNvSpPr/>
          <p:nvPr/>
        </p:nvSpPr>
        <p:spPr>
          <a:xfrm>
            <a:off x="428433" y="234993"/>
            <a:ext cx="11415067" cy="4865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CONTROL </a:t>
            </a:r>
            <a:r>
              <a:rPr lang="en-US" sz="2000" dirty="0" smtClean="0"/>
              <a:t>STEP</a:t>
            </a:r>
            <a:endParaRPr lang="en-US" dirty="0"/>
          </a:p>
        </p:txBody>
      </p:sp>
      <p:grpSp>
        <p:nvGrpSpPr>
          <p:cNvPr id="13" name="Group 12">
            <a:extLst>
              <a:ext uri="{FF2B5EF4-FFF2-40B4-BE49-F238E27FC236}">
                <a16:creationId xmlns:a16="http://schemas.microsoft.com/office/drawing/2014/main" id="{C9C667D8-12F8-7044-813C-492D9BF230CA}"/>
              </a:ext>
            </a:extLst>
          </p:cNvPr>
          <p:cNvGrpSpPr/>
          <p:nvPr/>
        </p:nvGrpSpPr>
        <p:grpSpPr>
          <a:xfrm>
            <a:off x="533226" y="299705"/>
            <a:ext cx="543705" cy="396432"/>
            <a:chOff x="7613650" y="1387475"/>
            <a:chExt cx="284163" cy="284163"/>
          </a:xfrm>
          <a:solidFill>
            <a:schemeClr val="accent5"/>
          </a:solidFill>
        </p:grpSpPr>
        <p:sp>
          <p:nvSpPr>
            <p:cNvPr id="15" name="Freeform 4359">
              <a:extLst>
                <a:ext uri="{FF2B5EF4-FFF2-40B4-BE49-F238E27FC236}">
                  <a16:creationId xmlns:a16="http://schemas.microsoft.com/office/drawing/2014/main" id="{B5EDFBEC-5447-864D-99D1-5F51236E0F0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360">
              <a:extLst>
                <a:ext uri="{FF2B5EF4-FFF2-40B4-BE49-F238E27FC236}">
                  <a16:creationId xmlns:a16="http://schemas.microsoft.com/office/drawing/2014/main" id="{A62B02A7-708A-D04B-9184-0D34CE7CD7B9}"/>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13</a:t>
            </a:fld>
            <a:endParaRPr lang="en-US"/>
          </a:p>
        </p:txBody>
      </p:sp>
      <p:sp>
        <p:nvSpPr>
          <p:cNvPr id="31" name="Rectangle 30">
            <a:extLst>
              <a:ext uri="{FF2B5EF4-FFF2-40B4-BE49-F238E27FC236}">
                <a16:creationId xmlns:a16="http://schemas.microsoft.com/office/drawing/2014/main" id="{4C255E61-7919-6B4A-8E9C-50855125A825}"/>
              </a:ext>
            </a:extLst>
          </p:cNvPr>
          <p:cNvSpPr/>
          <p:nvPr/>
        </p:nvSpPr>
        <p:spPr>
          <a:xfrm>
            <a:off x="428432" y="830489"/>
            <a:ext cx="11415067" cy="1715854"/>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Moving average and individual chart</a:t>
            </a:r>
            <a:endParaRPr lang="en-US" sz="1400" b="1" dirty="0"/>
          </a:p>
          <a:p>
            <a:pPr marL="285750" indent="-285750">
              <a:spcBef>
                <a:spcPts val="300"/>
              </a:spcBef>
              <a:buClr>
                <a:schemeClr val="accent1"/>
              </a:buClr>
              <a:buFont typeface="Calibri" panose="020F0502020204030204" pitchFamily="34" charset="0"/>
              <a:buChar char="‹"/>
            </a:pPr>
            <a:r>
              <a:rPr lang="en-US" sz="1400" b="1" dirty="0" smtClean="0"/>
              <a:t> </a:t>
            </a:r>
            <a:r>
              <a:rPr lang="en-US" sz="1400" dirty="0" smtClean="0"/>
              <a:t>Additionally, I utilized Control Charts to measure whether my process for measuring my total screen time was out of control. This analysis tool shows if the range of my data stayed within control throughout the process.</a:t>
            </a:r>
          </a:p>
          <a:p>
            <a:pPr marL="285750" indent="-285750">
              <a:spcBef>
                <a:spcPts val="300"/>
              </a:spcBef>
              <a:buClr>
                <a:schemeClr val="accent1"/>
              </a:buClr>
              <a:buFont typeface="Calibri" panose="020F0502020204030204" pitchFamily="34" charset="0"/>
              <a:buChar char="‹"/>
            </a:pPr>
            <a:r>
              <a:rPr lang="en-US" sz="1400" dirty="0" smtClean="0"/>
              <a:t>As we see </a:t>
            </a:r>
            <a:r>
              <a:rPr lang="en-US" sz="1400" smtClean="0"/>
              <a:t>in Figure 12 and 13 </a:t>
            </a:r>
            <a:r>
              <a:rPr lang="en-US" sz="1400" dirty="0" smtClean="0"/>
              <a:t>in the control charts below, the middle point in the data the screen time is off the limits and more tha</a:t>
            </a:r>
            <a:r>
              <a:rPr lang="en-US" sz="1400" dirty="0" smtClean="0"/>
              <a:t>n the Upper limit. Toward the second half of data, we see a great improvement and decrease  in screen time. </a:t>
            </a:r>
          </a:p>
          <a:p>
            <a:pPr marL="285750" indent="-285750">
              <a:spcBef>
                <a:spcPts val="300"/>
              </a:spcBef>
              <a:buClr>
                <a:schemeClr val="accent1"/>
              </a:buClr>
              <a:buFont typeface="Calibri" panose="020F0502020204030204" pitchFamily="34" charset="0"/>
              <a:buChar char="‹"/>
            </a:pPr>
            <a:r>
              <a:rPr lang="en-US" sz="1400" dirty="0" smtClean="0"/>
              <a:t>For future improvement, I can create the new control chart for new data and see how much I could success in staying on my screen time limit comparing to the charts below. </a:t>
            </a:r>
            <a:endParaRPr lang="en-US" sz="1400" dirty="0"/>
          </a:p>
        </p:txBody>
      </p:sp>
      <p:graphicFrame>
        <p:nvGraphicFramePr>
          <p:cNvPr id="10" name="Chart 9"/>
          <p:cNvGraphicFramePr>
            <a:graphicFrameLocks/>
          </p:cNvGraphicFramePr>
          <p:nvPr>
            <p:extLst>
              <p:ext uri="{D42A27DB-BD31-4B8C-83A1-F6EECF244321}">
                <p14:modId xmlns:p14="http://schemas.microsoft.com/office/powerpoint/2010/main" val="2944528926"/>
              </p:ext>
            </p:extLst>
          </p:nvPr>
        </p:nvGraphicFramePr>
        <p:xfrm>
          <a:off x="157067" y="2879819"/>
          <a:ext cx="5978898" cy="32721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3304910247"/>
              </p:ext>
            </p:extLst>
          </p:nvPr>
        </p:nvGraphicFramePr>
        <p:xfrm>
          <a:off x="6270812" y="2879819"/>
          <a:ext cx="5921188" cy="339538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rot="10800000" flipV="1">
            <a:off x="8760755" y="6352143"/>
            <a:ext cx="1221445" cy="369332"/>
          </a:xfrm>
          <a:prstGeom prst="rect">
            <a:avLst/>
          </a:prstGeom>
          <a:solidFill>
            <a:schemeClr val="accent1">
              <a:lumMod val="60000"/>
              <a:lumOff val="40000"/>
            </a:schemeClr>
          </a:solidFill>
        </p:spPr>
        <p:txBody>
          <a:bodyPr wrap="square" rtlCol="0">
            <a:spAutoFit/>
          </a:bodyPr>
          <a:lstStyle/>
          <a:p>
            <a:r>
              <a:rPr lang="en-US" dirty="0" smtClean="0"/>
              <a:t>Figure 13</a:t>
            </a:r>
            <a:endParaRPr lang="en-US" dirty="0"/>
          </a:p>
        </p:txBody>
      </p:sp>
      <p:sp>
        <p:nvSpPr>
          <p:cNvPr id="16" name="TextBox 15"/>
          <p:cNvSpPr txBox="1"/>
          <p:nvPr/>
        </p:nvSpPr>
        <p:spPr>
          <a:xfrm rot="10800000" flipV="1">
            <a:off x="2622170" y="6304663"/>
            <a:ext cx="1221445" cy="369332"/>
          </a:xfrm>
          <a:prstGeom prst="rect">
            <a:avLst/>
          </a:prstGeom>
          <a:solidFill>
            <a:schemeClr val="accent1">
              <a:lumMod val="60000"/>
              <a:lumOff val="40000"/>
            </a:schemeClr>
          </a:solidFill>
        </p:spPr>
        <p:txBody>
          <a:bodyPr wrap="square" rtlCol="0">
            <a:spAutoFit/>
          </a:bodyPr>
          <a:lstStyle/>
          <a:p>
            <a:r>
              <a:rPr lang="en-US" dirty="0" smtClean="0"/>
              <a:t>Figure 12</a:t>
            </a:r>
            <a:endParaRPr lang="en-US" dirty="0"/>
          </a:p>
        </p:txBody>
      </p:sp>
    </p:spTree>
    <p:extLst>
      <p:ext uri="{BB962C8B-B14F-4D97-AF65-F5344CB8AC3E}">
        <p14:creationId xmlns:p14="http://schemas.microsoft.com/office/powerpoint/2010/main" val="22317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8610599" y="6168091"/>
            <a:ext cx="2743200" cy="365125"/>
          </a:xfrm>
        </p:spPr>
        <p:txBody>
          <a:bodyPr/>
          <a:lstStyle/>
          <a:p>
            <a:fld id="{A794E2DD-4F38-4D2A-97E5-5D7467AA1DEC}" type="slidenum">
              <a:rPr lang="en-US" smtClean="0"/>
              <a:t>2</a:t>
            </a:fld>
            <a:endParaRPr lang="en-US"/>
          </a:p>
        </p:txBody>
      </p:sp>
      <p:cxnSp>
        <p:nvCxnSpPr>
          <p:cNvPr id="11" name="Straight Connector 10">
            <a:extLst>
              <a:ext uri="{FF2B5EF4-FFF2-40B4-BE49-F238E27FC236}">
                <a16:creationId xmlns:a16="http://schemas.microsoft.com/office/drawing/2014/main" id="{AA5807D1-3318-4BBB-AB4D-32C21D92ABDB}"/>
              </a:ext>
            </a:extLst>
          </p:cNvPr>
          <p:cNvCxnSpPr/>
          <p:nvPr/>
        </p:nvCxnSpPr>
        <p:spPr>
          <a:xfrm>
            <a:off x="2638844" y="1005194"/>
            <a:ext cx="0" cy="49312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959DDA-3A6D-4191-AB9B-0DB16E7D71E2}"/>
              </a:ext>
            </a:extLst>
          </p:cNvPr>
          <p:cNvCxnSpPr/>
          <p:nvPr/>
        </p:nvCxnSpPr>
        <p:spPr>
          <a:xfrm>
            <a:off x="4943615" y="1005194"/>
            <a:ext cx="0" cy="49312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49C9BF0-54D9-44A4-A74A-2981F5C551EF}"/>
              </a:ext>
            </a:extLst>
          </p:cNvPr>
          <p:cNvCxnSpPr/>
          <p:nvPr/>
        </p:nvCxnSpPr>
        <p:spPr>
          <a:xfrm>
            <a:off x="7248386" y="1005194"/>
            <a:ext cx="0" cy="49312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067D90A-A2B1-49CC-8087-888224E7D34E}"/>
              </a:ext>
            </a:extLst>
          </p:cNvPr>
          <p:cNvCxnSpPr/>
          <p:nvPr/>
        </p:nvCxnSpPr>
        <p:spPr>
          <a:xfrm>
            <a:off x="9553157" y="1005194"/>
            <a:ext cx="0" cy="49312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95F50F7-39F1-459A-83EA-1AE370A98681}"/>
              </a:ext>
            </a:extLst>
          </p:cNvPr>
          <p:cNvSpPr/>
          <p:nvPr/>
        </p:nvSpPr>
        <p:spPr>
          <a:xfrm>
            <a:off x="117613" y="56167"/>
            <a:ext cx="2588167" cy="47955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a:t>
            </a:r>
          </a:p>
        </p:txBody>
      </p:sp>
      <p:sp>
        <p:nvSpPr>
          <p:cNvPr id="35" name="Rectangle 34">
            <a:extLst>
              <a:ext uri="{FF2B5EF4-FFF2-40B4-BE49-F238E27FC236}">
                <a16:creationId xmlns:a16="http://schemas.microsoft.com/office/drawing/2014/main" id="{ADA9964B-3E2B-42C9-BCCA-46FBF371C7C7}"/>
              </a:ext>
            </a:extLst>
          </p:cNvPr>
          <p:cNvSpPr/>
          <p:nvPr/>
        </p:nvSpPr>
        <p:spPr>
          <a:xfrm>
            <a:off x="2705780" y="42300"/>
            <a:ext cx="2328407" cy="48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a:t>
            </a:r>
          </a:p>
        </p:txBody>
      </p:sp>
      <p:sp>
        <p:nvSpPr>
          <p:cNvPr id="49" name="Rectangle 48">
            <a:extLst>
              <a:ext uri="{FF2B5EF4-FFF2-40B4-BE49-F238E27FC236}">
                <a16:creationId xmlns:a16="http://schemas.microsoft.com/office/drawing/2014/main" id="{1CD70885-A33E-4FDA-9BF5-395339D66A36}"/>
              </a:ext>
            </a:extLst>
          </p:cNvPr>
          <p:cNvSpPr/>
          <p:nvPr/>
        </p:nvSpPr>
        <p:spPr>
          <a:xfrm>
            <a:off x="5012240" y="35458"/>
            <a:ext cx="2325164" cy="4851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a:t>
            </a:r>
          </a:p>
        </p:txBody>
      </p:sp>
      <p:sp>
        <p:nvSpPr>
          <p:cNvPr id="50" name="Rectangle 49">
            <a:extLst>
              <a:ext uri="{FF2B5EF4-FFF2-40B4-BE49-F238E27FC236}">
                <a16:creationId xmlns:a16="http://schemas.microsoft.com/office/drawing/2014/main" id="{58D679E4-F2EF-4722-8183-B44BD1999C26}"/>
              </a:ext>
            </a:extLst>
          </p:cNvPr>
          <p:cNvSpPr/>
          <p:nvPr/>
        </p:nvSpPr>
        <p:spPr>
          <a:xfrm>
            <a:off x="7337404" y="34076"/>
            <a:ext cx="2298954" cy="508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a:t>
            </a:r>
          </a:p>
        </p:txBody>
      </p:sp>
      <p:sp>
        <p:nvSpPr>
          <p:cNvPr id="51" name="Rectangle 50">
            <a:extLst>
              <a:ext uri="{FF2B5EF4-FFF2-40B4-BE49-F238E27FC236}">
                <a16:creationId xmlns:a16="http://schemas.microsoft.com/office/drawing/2014/main" id="{9BF48E03-07B6-4612-9433-E3018C824D9C}"/>
              </a:ext>
            </a:extLst>
          </p:cNvPr>
          <p:cNvSpPr/>
          <p:nvPr/>
        </p:nvSpPr>
        <p:spPr>
          <a:xfrm>
            <a:off x="9626153" y="34076"/>
            <a:ext cx="2449305" cy="49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a:t>
            </a:r>
          </a:p>
        </p:txBody>
      </p:sp>
      <p:sp>
        <p:nvSpPr>
          <p:cNvPr id="93" name="Rectangle 92">
            <a:extLst>
              <a:ext uri="{FF2B5EF4-FFF2-40B4-BE49-F238E27FC236}">
                <a16:creationId xmlns:a16="http://schemas.microsoft.com/office/drawing/2014/main" id="{6B9F52EA-0E22-4061-BE0F-771400990FCF}"/>
              </a:ext>
            </a:extLst>
          </p:cNvPr>
          <p:cNvSpPr/>
          <p:nvPr/>
        </p:nvSpPr>
        <p:spPr>
          <a:xfrm>
            <a:off x="102259" y="528876"/>
            <a:ext cx="2611561" cy="6290102"/>
          </a:xfrm>
          <a:prstGeom prst="rect">
            <a:avLst/>
          </a:prstGeom>
          <a:ln>
            <a:solidFill>
              <a:schemeClr val="accent1"/>
            </a:solidFill>
          </a:ln>
        </p:spPr>
        <p:txBody>
          <a:bodyPr wrap="square" anchor="t">
            <a:spAutoFit/>
          </a:bodyPr>
          <a:lstStyle/>
          <a:p>
            <a:pPr>
              <a:spcBef>
                <a:spcPts val="300"/>
              </a:spcBef>
              <a:buClr>
                <a:schemeClr val="accent1"/>
              </a:buClr>
            </a:pPr>
            <a:r>
              <a:rPr lang="en-US" sz="1400" b="1" dirty="0"/>
              <a:t>Problem Statement</a:t>
            </a:r>
          </a:p>
          <a:p>
            <a:pPr marL="114300" indent="-114300">
              <a:spcBef>
                <a:spcPts val="300"/>
              </a:spcBef>
              <a:buClr>
                <a:schemeClr val="accent1"/>
              </a:buClr>
              <a:buFont typeface="Corbel" panose="020B0503020204020204" pitchFamily="34" charset="0"/>
              <a:buChar char="›"/>
            </a:pPr>
            <a:r>
              <a:rPr lang="en-US" sz="1400" dirty="0" smtClean="0"/>
              <a:t>Excess use of my phone is interrupting my productivity at work, school, and  </a:t>
            </a:r>
            <a:r>
              <a:rPr lang="en-US" sz="1400" dirty="0"/>
              <a:t>e</a:t>
            </a:r>
            <a:r>
              <a:rPr lang="en-US" sz="1400" dirty="0" smtClean="0"/>
              <a:t>xercise routines</a:t>
            </a:r>
          </a:p>
          <a:p>
            <a:pPr marL="114300" indent="-114300">
              <a:spcBef>
                <a:spcPts val="300"/>
              </a:spcBef>
              <a:buClr>
                <a:schemeClr val="accent1"/>
              </a:buClr>
              <a:buFont typeface="Corbel" panose="020B0503020204020204" pitchFamily="34" charset="0"/>
              <a:buChar char="›"/>
            </a:pPr>
            <a:r>
              <a:rPr lang="en-US" sz="1400" b="1" dirty="0" smtClean="0"/>
              <a:t>Baseline</a:t>
            </a:r>
          </a:p>
          <a:p>
            <a:pPr marL="114300" indent="-114300">
              <a:spcBef>
                <a:spcPts val="300"/>
              </a:spcBef>
              <a:buClr>
                <a:schemeClr val="accent1"/>
              </a:buClr>
              <a:buFont typeface="Corbel" panose="020B0503020204020204" pitchFamily="34" charset="0"/>
              <a:buChar char="›"/>
            </a:pPr>
            <a:r>
              <a:rPr lang="en-US" sz="1400" dirty="0" smtClean="0"/>
              <a:t>36 samples in total </a:t>
            </a:r>
            <a:endParaRPr lang="en-US" sz="1400" dirty="0"/>
          </a:p>
          <a:p>
            <a:pPr>
              <a:spcBef>
                <a:spcPts val="300"/>
              </a:spcBef>
              <a:buClr>
                <a:schemeClr val="accent1"/>
              </a:buClr>
            </a:pPr>
            <a:r>
              <a:rPr lang="en-US" sz="1400" b="1" dirty="0" smtClean="0"/>
              <a:t>Objective</a:t>
            </a:r>
          </a:p>
          <a:p>
            <a:pPr marL="114300" indent="-114300">
              <a:spcBef>
                <a:spcPts val="300"/>
              </a:spcBef>
              <a:buClr>
                <a:schemeClr val="accent1"/>
              </a:buClr>
              <a:buFont typeface="Corbel" panose="020B0503020204020204" pitchFamily="34" charset="0"/>
              <a:buChar char="›"/>
            </a:pPr>
            <a:r>
              <a:rPr lang="en-US" sz="1400" dirty="0" smtClean="0"/>
              <a:t>Reduce Screen time to less than or equal to 3 hours a day </a:t>
            </a:r>
            <a:endParaRPr lang="en-US" sz="1400" b="1" dirty="0" smtClean="0"/>
          </a:p>
          <a:p>
            <a:pPr>
              <a:spcBef>
                <a:spcPts val="300"/>
              </a:spcBef>
              <a:buClr>
                <a:schemeClr val="accent1"/>
              </a:buClr>
            </a:pPr>
            <a:r>
              <a:rPr lang="en-US" sz="1400" b="1" dirty="0" smtClean="0"/>
              <a:t>Action Plan</a:t>
            </a:r>
            <a:endParaRPr lang="en-US" sz="1400" dirty="0" smtClean="0"/>
          </a:p>
          <a:p>
            <a:pPr>
              <a:spcBef>
                <a:spcPts val="300"/>
              </a:spcBef>
              <a:buClr>
                <a:schemeClr val="accent1"/>
              </a:buClr>
            </a:pPr>
            <a:r>
              <a:rPr lang="en-US" sz="1400" dirty="0" smtClean="0"/>
              <a:t>Collecting data for 36</a:t>
            </a:r>
          </a:p>
          <a:p>
            <a:pPr>
              <a:spcBef>
                <a:spcPts val="300"/>
              </a:spcBef>
              <a:buClr>
                <a:schemeClr val="accent1"/>
              </a:buClr>
            </a:pPr>
            <a:r>
              <a:rPr lang="en-US" sz="1400" dirty="0" smtClean="0"/>
              <a:t>Days and analyzing how screen time and SQL changes between the first half and second half of data  </a:t>
            </a:r>
          </a:p>
          <a:p>
            <a:pPr>
              <a:spcBef>
                <a:spcPts val="300"/>
              </a:spcBef>
              <a:buClr>
                <a:schemeClr val="accent1"/>
              </a:buClr>
            </a:pPr>
            <a:endParaRPr lang="en-US" sz="1400" dirty="0"/>
          </a:p>
          <a:p>
            <a:pPr>
              <a:spcBef>
                <a:spcPts val="300"/>
              </a:spcBef>
              <a:buClr>
                <a:schemeClr val="accent1"/>
              </a:buClr>
            </a:pPr>
            <a:endParaRPr lang="en-US" sz="1400" dirty="0" smtClean="0"/>
          </a:p>
          <a:p>
            <a:pPr>
              <a:spcBef>
                <a:spcPts val="300"/>
              </a:spcBef>
              <a:buClr>
                <a:schemeClr val="accent1"/>
              </a:buClr>
            </a:pPr>
            <a:endParaRPr lang="en-US" sz="1400" dirty="0"/>
          </a:p>
          <a:p>
            <a:pPr>
              <a:spcBef>
                <a:spcPts val="300"/>
              </a:spcBef>
              <a:buClr>
                <a:schemeClr val="accent1"/>
              </a:buClr>
            </a:pPr>
            <a:endParaRPr lang="en-US" sz="1400" dirty="0" smtClean="0"/>
          </a:p>
          <a:p>
            <a:pPr>
              <a:spcBef>
                <a:spcPts val="300"/>
              </a:spcBef>
              <a:buClr>
                <a:schemeClr val="accent1"/>
              </a:buClr>
            </a:pPr>
            <a:endParaRPr lang="en-US" sz="1400" dirty="0"/>
          </a:p>
          <a:p>
            <a:pPr>
              <a:spcBef>
                <a:spcPts val="300"/>
              </a:spcBef>
              <a:buClr>
                <a:schemeClr val="accent1"/>
              </a:buClr>
            </a:pPr>
            <a:endParaRPr lang="en-US" sz="1400" dirty="0" smtClean="0"/>
          </a:p>
          <a:p>
            <a:pPr>
              <a:spcBef>
                <a:spcPts val="300"/>
              </a:spcBef>
              <a:buClr>
                <a:schemeClr val="accent1"/>
              </a:buClr>
            </a:pPr>
            <a:endParaRPr lang="en-US" sz="1400" dirty="0"/>
          </a:p>
          <a:p>
            <a:pPr>
              <a:spcBef>
                <a:spcPts val="300"/>
              </a:spcBef>
              <a:buClr>
                <a:schemeClr val="accent1"/>
              </a:buClr>
            </a:pPr>
            <a:endParaRPr lang="en-US" sz="1400" dirty="0" smtClean="0"/>
          </a:p>
          <a:p>
            <a:pPr>
              <a:spcBef>
                <a:spcPts val="300"/>
              </a:spcBef>
              <a:buClr>
                <a:schemeClr val="accent1"/>
              </a:buClr>
            </a:pPr>
            <a:endParaRPr lang="en-US" sz="1400" dirty="0"/>
          </a:p>
        </p:txBody>
      </p:sp>
      <p:sp>
        <p:nvSpPr>
          <p:cNvPr id="72" name="Rectangle 71">
            <a:extLst>
              <a:ext uri="{FF2B5EF4-FFF2-40B4-BE49-F238E27FC236}">
                <a16:creationId xmlns:a16="http://schemas.microsoft.com/office/drawing/2014/main" id="{6840B5CB-065B-4640-8886-8981F51377B5}"/>
              </a:ext>
            </a:extLst>
          </p:cNvPr>
          <p:cNvSpPr/>
          <p:nvPr/>
        </p:nvSpPr>
        <p:spPr>
          <a:xfrm>
            <a:off x="2722516" y="528876"/>
            <a:ext cx="2310860" cy="6347892"/>
          </a:xfrm>
          <a:prstGeom prst="rect">
            <a:avLst/>
          </a:prstGeom>
          <a:ln>
            <a:solidFill>
              <a:schemeClr val="accent5"/>
            </a:solidFill>
          </a:ln>
        </p:spPr>
        <p:txBody>
          <a:bodyPr wrap="square" anchor="t">
            <a:spAutoFit/>
          </a:bodyPr>
          <a:lstStyle/>
          <a:p>
            <a:pPr>
              <a:spcBef>
                <a:spcPts val="300"/>
              </a:spcBef>
              <a:buClr>
                <a:schemeClr val="accent1"/>
              </a:buClr>
            </a:pPr>
            <a:r>
              <a:rPr lang="en-US" sz="1400" b="1" dirty="0"/>
              <a:t>Data Collected</a:t>
            </a:r>
          </a:p>
          <a:p>
            <a:pPr marL="114300" indent="-114300">
              <a:spcBef>
                <a:spcPts val="300"/>
              </a:spcBef>
              <a:buClr>
                <a:schemeClr val="accent1"/>
              </a:buClr>
              <a:buFont typeface="Corbel" panose="020B0503020204020204" pitchFamily="34" charset="0"/>
              <a:buChar char="›"/>
            </a:pPr>
            <a:r>
              <a:rPr lang="en-US" sz="1400" dirty="0" smtClean="0"/>
              <a:t>36 data sample has been collected </a:t>
            </a:r>
            <a:endParaRPr lang="en-US" sz="1400" dirty="0"/>
          </a:p>
          <a:p>
            <a:pPr marL="114300" indent="-114300">
              <a:spcBef>
                <a:spcPts val="300"/>
              </a:spcBef>
              <a:buClr>
                <a:schemeClr val="accent1"/>
              </a:buClr>
              <a:buFont typeface="Corbel" panose="020B0503020204020204" pitchFamily="34" charset="0"/>
              <a:buChar char="›"/>
            </a:pPr>
            <a:r>
              <a:rPr lang="en-US" sz="1400" dirty="0" smtClean="0"/>
              <a:t>Screen time in different categories were measured</a:t>
            </a:r>
          </a:p>
          <a:p>
            <a:pPr marL="114300" indent="-114300">
              <a:spcBef>
                <a:spcPts val="300"/>
              </a:spcBef>
              <a:buClr>
                <a:schemeClr val="accent1"/>
              </a:buClr>
              <a:buFont typeface="Corbel" panose="020B0503020204020204" pitchFamily="34" charset="0"/>
              <a:buChar char="›"/>
            </a:pPr>
            <a:r>
              <a:rPr lang="en-US" sz="1400" dirty="0" smtClean="0"/>
              <a:t>The measurement was through my iPhone 11 setting</a:t>
            </a:r>
            <a:r>
              <a:rPr lang="en-US" sz="1400" dirty="0" smtClean="0"/>
              <a:t> </a:t>
            </a:r>
          </a:p>
          <a:p>
            <a:pPr marL="114300" indent="-114300">
              <a:spcBef>
                <a:spcPts val="300"/>
              </a:spcBef>
              <a:buClr>
                <a:schemeClr val="accent1"/>
              </a:buClr>
              <a:buFont typeface="Corbel" panose="020B0503020204020204" pitchFamily="34" charset="0"/>
              <a:buChar char="›"/>
            </a:pPr>
            <a:r>
              <a:rPr lang="en-US" sz="1400" dirty="0" smtClean="0"/>
              <a:t>Some of the measurement such as pick up numbers and time intervals have not been used in Analysis phase</a:t>
            </a:r>
            <a:endParaRPr lang="en-US" sz="1400" dirty="0"/>
          </a:p>
          <a:p>
            <a:pPr>
              <a:spcBef>
                <a:spcPts val="300"/>
              </a:spcBef>
              <a:buClr>
                <a:schemeClr val="accent1"/>
              </a:buClr>
            </a:pPr>
            <a:r>
              <a:rPr lang="en-US" sz="1400" b="1" dirty="0" smtClean="0"/>
              <a:t>Tools</a:t>
            </a:r>
            <a:endParaRPr lang="en-US" sz="1400" b="1" dirty="0"/>
          </a:p>
          <a:p>
            <a:pPr marL="114300" indent="-114300">
              <a:spcBef>
                <a:spcPts val="300"/>
              </a:spcBef>
              <a:buClr>
                <a:schemeClr val="accent1"/>
              </a:buClr>
              <a:buFont typeface="Corbel" panose="020B0503020204020204" pitchFamily="34" charset="0"/>
              <a:buChar char="›"/>
            </a:pPr>
            <a:r>
              <a:rPr lang="en-US" sz="1400" dirty="0"/>
              <a:t>Data Measurement Plan</a:t>
            </a:r>
          </a:p>
          <a:p>
            <a:pPr marL="114300" indent="-114300">
              <a:spcBef>
                <a:spcPts val="300"/>
              </a:spcBef>
              <a:buClr>
                <a:schemeClr val="accent1"/>
              </a:buClr>
              <a:buFont typeface="Corbel" panose="020B0503020204020204" pitchFamily="34" charset="0"/>
              <a:buChar char="›"/>
            </a:pPr>
            <a:r>
              <a:rPr lang="en-US" sz="1400" dirty="0" smtClean="0"/>
              <a:t>Line chart </a:t>
            </a:r>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a:p>
        </p:txBody>
      </p:sp>
      <p:sp>
        <p:nvSpPr>
          <p:cNvPr id="98" name="Rectangle 97">
            <a:extLst>
              <a:ext uri="{FF2B5EF4-FFF2-40B4-BE49-F238E27FC236}">
                <a16:creationId xmlns:a16="http://schemas.microsoft.com/office/drawing/2014/main" id="{E1C2D09D-26A1-F349-B3E8-C85033651BE2}"/>
              </a:ext>
            </a:extLst>
          </p:cNvPr>
          <p:cNvSpPr/>
          <p:nvPr/>
        </p:nvSpPr>
        <p:spPr>
          <a:xfrm>
            <a:off x="5058901" y="520652"/>
            <a:ext cx="2269799" cy="6262618"/>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Analysis tools</a:t>
            </a:r>
            <a:endParaRPr lang="en-US" sz="1400" b="1" dirty="0"/>
          </a:p>
          <a:p>
            <a:pPr marL="114300" indent="-114300">
              <a:spcBef>
                <a:spcPts val="300"/>
              </a:spcBef>
              <a:buClr>
                <a:schemeClr val="accent1"/>
              </a:buClr>
              <a:buFont typeface="Corbel" panose="020B0503020204020204" pitchFamily="34" charset="0"/>
              <a:buChar char="›"/>
            </a:pPr>
            <a:r>
              <a:rPr lang="en-US" sz="1400" dirty="0" smtClean="0"/>
              <a:t>Pareto Chart</a:t>
            </a:r>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a:spcBef>
                <a:spcPts val="300"/>
              </a:spcBef>
              <a:buClr>
                <a:schemeClr val="accent1"/>
              </a:buClr>
            </a:pPr>
            <a:r>
              <a:rPr lang="en-US" sz="1400" dirty="0" smtClean="0"/>
              <a:t> </a:t>
            </a:r>
          </a:p>
          <a:p>
            <a:pPr lvl="1">
              <a:spcBef>
                <a:spcPts val="300"/>
              </a:spcBef>
              <a:buClr>
                <a:schemeClr val="accent1"/>
              </a:buClr>
            </a:pPr>
            <a:endParaRPr lang="en-US" sz="1400" dirty="0" smtClean="0"/>
          </a:p>
          <a:p>
            <a:pPr lvl="1">
              <a:spcBef>
                <a:spcPts val="300"/>
              </a:spcBef>
              <a:buClr>
                <a:schemeClr val="accent1"/>
              </a:buClr>
            </a:pPr>
            <a:endParaRPr lang="en-US" sz="1400" dirty="0"/>
          </a:p>
          <a:p>
            <a:pPr lvl="1">
              <a:spcBef>
                <a:spcPts val="300"/>
              </a:spcBef>
              <a:buClr>
                <a:schemeClr val="accent1"/>
              </a:buClr>
            </a:pPr>
            <a:endParaRPr lang="en-US" sz="1400" dirty="0" smtClean="0"/>
          </a:p>
          <a:p>
            <a:pPr lvl="1">
              <a:spcBef>
                <a:spcPts val="300"/>
              </a:spcBef>
              <a:buClr>
                <a:schemeClr val="accent1"/>
              </a:buClr>
            </a:pPr>
            <a:endParaRPr lang="en-US" sz="1400" dirty="0"/>
          </a:p>
          <a:p>
            <a:pPr>
              <a:spcBef>
                <a:spcPts val="300"/>
              </a:spcBef>
              <a:buClr>
                <a:schemeClr val="accent1"/>
              </a:buClr>
            </a:pPr>
            <a:endParaRPr lang="en-US" sz="1400" dirty="0"/>
          </a:p>
          <a:p>
            <a:pPr marL="114300" indent="-114300">
              <a:spcBef>
                <a:spcPts val="300"/>
              </a:spcBef>
              <a:buClr>
                <a:schemeClr val="accent1"/>
              </a:buClr>
              <a:buFont typeface="Corbel" panose="020B0503020204020204" pitchFamily="34" charset="0"/>
              <a:buChar char="›"/>
            </a:pPr>
            <a:r>
              <a:rPr lang="en-US" sz="1400" dirty="0" smtClean="0"/>
              <a:t>Scatterplot </a:t>
            </a:r>
          </a:p>
          <a:p>
            <a:pPr marL="571500" lvl="1" indent="-114300">
              <a:spcBef>
                <a:spcPts val="300"/>
              </a:spcBef>
              <a:buClr>
                <a:schemeClr val="accent1"/>
              </a:buClr>
              <a:buFont typeface="Corbel" panose="020B0503020204020204" pitchFamily="34" charset="0"/>
              <a:buChar char="›"/>
            </a:pPr>
            <a:r>
              <a:rPr lang="en-US" sz="1400" dirty="0" smtClean="0"/>
              <a:t>Positive correlation between total and social screen time  </a:t>
            </a:r>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r>
              <a:rPr lang="en-US" sz="1400" dirty="0" smtClean="0"/>
              <a:t>Chi-Square for screen time categories and days of week performed</a:t>
            </a:r>
          </a:p>
          <a:p>
            <a:pPr marL="571500" lvl="1" indent="-114300">
              <a:spcBef>
                <a:spcPts val="300"/>
              </a:spcBef>
              <a:buClr>
                <a:schemeClr val="accent1"/>
              </a:buClr>
              <a:buFont typeface="Corbel" panose="020B0503020204020204" pitchFamily="34" charset="0"/>
              <a:buChar char="›"/>
            </a:pPr>
            <a:r>
              <a:rPr lang="en-US" sz="1400" dirty="0" smtClean="0"/>
              <a:t>No relationship found</a:t>
            </a:r>
          </a:p>
        </p:txBody>
      </p:sp>
      <p:sp>
        <p:nvSpPr>
          <p:cNvPr id="32" name="Rectangle 31">
            <a:extLst>
              <a:ext uri="{FF2B5EF4-FFF2-40B4-BE49-F238E27FC236}">
                <a16:creationId xmlns:a16="http://schemas.microsoft.com/office/drawing/2014/main" id="{292D42BE-7829-014E-85FD-A6EDD90A108A}"/>
              </a:ext>
            </a:extLst>
          </p:cNvPr>
          <p:cNvSpPr/>
          <p:nvPr/>
        </p:nvSpPr>
        <p:spPr>
          <a:xfrm>
            <a:off x="7337403" y="542742"/>
            <a:ext cx="2298955" cy="6324808"/>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Action Plan</a:t>
            </a:r>
            <a:endParaRPr lang="en-US" sz="1400" b="1" dirty="0"/>
          </a:p>
          <a:p>
            <a:pPr marL="114300" indent="-114300">
              <a:spcBef>
                <a:spcPts val="300"/>
              </a:spcBef>
              <a:buClr>
                <a:schemeClr val="accent1"/>
              </a:buClr>
              <a:buFont typeface="Corbel" panose="020B0503020204020204" pitchFamily="34" charset="0"/>
              <a:buChar char="›"/>
            </a:pPr>
            <a:r>
              <a:rPr lang="en-US" sz="1400" dirty="0" smtClean="0"/>
              <a:t>Limit social apps screen time </a:t>
            </a:r>
          </a:p>
          <a:p>
            <a:pPr marL="114300" indent="-114300">
              <a:spcBef>
                <a:spcPts val="300"/>
              </a:spcBef>
              <a:buClr>
                <a:schemeClr val="accent1"/>
              </a:buClr>
              <a:buFont typeface="Corbel" panose="020B0503020204020204" pitchFamily="34" charset="0"/>
              <a:buChar char="›"/>
            </a:pPr>
            <a:r>
              <a:rPr lang="en-US" sz="1400" dirty="0" smtClean="0"/>
              <a:t>Turn off notifications </a:t>
            </a:r>
          </a:p>
          <a:p>
            <a:pPr marL="114300" indent="-114300">
              <a:spcBef>
                <a:spcPts val="300"/>
              </a:spcBef>
              <a:buClr>
                <a:schemeClr val="accent1"/>
              </a:buClr>
              <a:buFont typeface="Corbel" panose="020B0503020204020204" pitchFamily="34" charset="0"/>
              <a:buChar char="›"/>
            </a:pPr>
            <a:r>
              <a:rPr lang="en-US" sz="1400" dirty="0" smtClean="0"/>
              <a:t>Implement a process plan </a:t>
            </a:r>
            <a:endParaRPr lang="en-US" sz="1400" dirty="0" smtClean="0"/>
          </a:p>
          <a:p>
            <a:pPr marL="114300" indent="-114300">
              <a:spcBef>
                <a:spcPts val="300"/>
              </a:spcBef>
              <a:buClr>
                <a:schemeClr val="accent1"/>
              </a:buClr>
              <a:buFont typeface="Corbel" panose="020B0503020204020204" pitchFamily="34" charset="0"/>
              <a:buChar char="›"/>
            </a:pPr>
            <a:r>
              <a:rPr lang="en-US" sz="1400" dirty="0" smtClean="0"/>
              <a:t>A Process plan is created </a:t>
            </a:r>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a:spcBef>
                <a:spcPts val="300"/>
              </a:spcBef>
              <a:buClr>
                <a:schemeClr val="accent1"/>
              </a:buClr>
            </a:pPr>
            <a:endParaRPr lang="en-US" sz="1400" dirty="0" smtClean="0"/>
          </a:p>
          <a:p>
            <a:pPr>
              <a:spcBef>
                <a:spcPts val="300"/>
              </a:spcBef>
              <a:buClr>
                <a:schemeClr val="accent1"/>
              </a:buCl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a:spcBef>
                <a:spcPts val="300"/>
              </a:spcBef>
              <a:buClr>
                <a:schemeClr val="accent1"/>
              </a:buClr>
            </a:pPr>
            <a:endParaRPr lang="en-US" sz="1400" dirty="0" smtClean="0"/>
          </a:p>
          <a:p>
            <a:pPr marL="285750" indent="-285750">
              <a:spcBef>
                <a:spcPts val="300"/>
              </a:spcBef>
              <a:buClr>
                <a:schemeClr val="accent1"/>
              </a:buClr>
              <a:buFont typeface="Calibri" panose="020F0502020204030204" pitchFamily="34" charset="0"/>
              <a:buChar char="‹"/>
            </a:pPr>
            <a:r>
              <a:rPr lang="en-US" sz="1400" dirty="0" smtClean="0"/>
              <a:t>Descriptive statistics performed </a:t>
            </a:r>
          </a:p>
          <a:p>
            <a:pPr>
              <a:spcBef>
                <a:spcPts val="300"/>
              </a:spcBef>
              <a:buClr>
                <a:schemeClr val="accent1"/>
              </a:buCl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a:p>
          <a:p>
            <a:pPr marL="114300" indent="-114300">
              <a:spcBef>
                <a:spcPts val="300"/>
              </a:spcBef>
              <a:buClr>
                <a:schemeClr val="accent1"/>
              </a:buClr>
              <a:buFont typeface="Corbel" panose="020B0503020204020204" pitchFamily="34" charset="0"/>
              <a:buChar char="›"/>
            </a:pPr>
            <a:endParaRPr lang="en-US" sz="1400" dirty="0" smtClean="0"/>
          </a:p>
          <a:p>
            <a:pPr marL="114300" indent="-114300">
              <a:spcBef>
                <a:spcPts val="300"/>
              </a:spcBef>
              <a:buClr>
                <a:schemeClr val="accent1"/>
              </a:buClr>
              <a:buFont typeface="Corbel" panose="020B0503020204020204" pitchFamily="34" charset="0"/>
              <a:buChar char="›"/>
            </a:pPr>
            <a:endParaRPr lang="en-US" sz="1400" dirty="0" smtClean="0"/>
          </a:p>
          <a:p>
            <a:pPr>
              <a:spcBef>
                <a:spcPts val="300"/>
              </a:spcBef>
              <a:buClr>
                <a:schemeClr val="accent1"/>
              </a:buClr>
            </a:pPr>
            <a:endParaRPr lang="en-US" sz="1400" dirty="0" smtClean="0"/>
          </a:p>
          <a:p>
            <a:pPr>
              <a:spcBef>
                <a:spcPts val="300"/>
              </a:spcBef>
              <a:buClr>
                <a:schemeClr val="accent1"/>
              </a:buClr>
            </a:pPr>
            <a:endParaRPr lang="en-US" sz="1400" dirty="0" smtClean="0"/>
          </a:p>
        </p:txBody>
      </p:sp>
      <p:sp>
        <p:nvSpPr>
          <p:cNvPr id="36" name="Rectangle 35">
            <a:extLst>
              <a:ext uri="{FF2B5EF4-FFF2-40B4-BE49-F238E27FC236}">
                <a16:creationId xmlns:a16="http://schemas.microsoft.com/office/drawing/2014/main" id="{2C1E387D-1131-E741-B155-5DE30B2AE712}"/>
              </a:ext>
            </a:extLst>
          </p:cNvPr>
          <p:cNvSpPr/>
          <p:nvPr/>
        </p:nvSpPr>
        <p:spPr>
          <a:xfrm>
            <a:off x="9626153" y="528876"/>
            <a:ext cx="2449305" cy="2202221"/>
          </a:xfrm>
          <a:prstGeom prst="rect">
            <a:avLst/>
          </a:prstGeom>
          <a:ln>
            <a:solidFill>
              <a:schemeClr val="accent1"/>
            </a:solidFill>
          </a:ln>
        </p:spPr>
        <p:txBody>
          <a:bodyPr wrap="square" anchor="t">
            <a:spAutoFit/>
          </a:bodyPr>
          <a:lstStyle/>
          <a:p>
            <a:pPr>
              <a:spcBef>
                <a:spcPts val="300"/>
              </a:spcBef>
              <a:buClr>
                <a:schemeClr val="accent1"/>
              </a:buClr>
            </a:pPr>
            <a:r>
              <a:rPr lang="en-US" sz="1400" b="1" dirty="0"/>
              <a:t>Tools</a:t>
            </a:r>
          </a:p>
          <a:p>
            <a:pPr marL="114300" indent="-114300">
              <a:spcBef>
                <a:spcPts val="300"/>
              </a:spcBef>
              <a:buClr>
                <a:schemeClr val="accent1"/>
              </a:buClr>
              <a:buFont typeface="Corbel" panose="020B0503020204020204" pitchFamily="34" charset="0"/>
              <a:buChar char="›"/>
            </a:pPr>
            <a:r>
              <a:rPr lang="en-US" sz="1400" dirty="0" smtClean="0"/>
              <a:t>Control charts </a:t>
            </a:r>
            <a:endParaRPr lang="en-US" sz="1400" b="1" dirty="0"/>
          </a:p>
          <a:p>
            <a:pPr>
              <a:spcBef>
                <a:spcPts val="300"/>
              </a:spcBef>
              <a:buClr>
                <a:schemeClr val="accent1"/>
              </a:buClr>
            </a:pPr>
            <a:r>
              <a:rPr lang="en-US" sz="1400" b="1" dirty="0"/>
              <a:t>Next Steps</a:t>
            </a:r>
          </a:p>
          <a:p>
            <a:pPr marL="114300" indent="-114300">
              <a:spcBef>
                <a:spcPts val="300"/>
              </a:spcBef>
              <a:buClr>
                <a:schemeClr val="accent1"/>
              </a:buClr>
              <a:buFont typeface="Corbel" panose="020B0503020204020204" pitchFamily="34" charset="0"/>
              <a:buChar char="›"/>
            </a:pPr>
            <a:r>
              <a:rPr lang="en-US" sz="1400" dirty="0" smtClean="0"/>
              <a:t>Track future data points using baseline control chart</a:t>
            </a:r>
          </a:p>
          <a:p>
            <a:pPr marL="114300" indent="-114300">
              <a:spcBef>
                <a:spcPts val="300"/>
              </a:spcBef>
              <a:buClr>
                <a:schemeClr val="accent1"/>
              </a:buClr>
              <a:buFont typeface="Corbel" panose="020B0503020204020204" pitchFamily="34" charset="0"/>
              <a:buChar char="›"/>
            </a:pPr>
            <a:r>
              <a:rPr lang="en-US" sz="1400" dirty="0" smtClean="0"/>
              <a:t>Make improvement based on Control chart data</a:t>
            </a:r>
            <a:endParaRPr lang="en-US" sz="1400" dirty="0"/>
          </a:p>
          <a:p>
            <a:pPr marL="114300" indent="-114300">
              <a:spcBef>
                <a:spcPts val="300"/>
              </a:spcBef>
              <a:buClr>
                <a:schemeClr val="accent1"/>
              </a:buClr>
              <a:buFont typeface="Corbel" panose="020B0503020204020204" pitchFamily="34" charset="0"/>
              <a:buChar char="›"/>
            </a:pPr>
            <a:r>
              <a:rPr lang="en-US" sz="1400" dirty="0" smtClean="0"/>
              <a:t>Monitor </a:t>
            </a:r>
            <a:r>
              <a:rPr lang="en-US" sz="1400" dirty="0"/>
              <a:t>SQL for improvements</a:t>
            </a:r>
          </a:p>
        </p:txBody>
      </p:sp>
      <p:pic>
        <p:nvPicPr>
          <p:cNvPr id="13" name="Picture 12"/>
          <p:cNvPicPr>
            <a:picLocks noChangeAspect="1"/>
          </p:cNvPicPr>
          <p:nvPr/>
        </p:nvPicPr>
        <p:blipFill>
          <a:blip r:embed="rId2"/>
          <a:stretch>
            <a:fillRect/>
          </a:stretch>
        </p:blipFill>
        <p:spPr>
          <a:xfrm>
            <a:off x="2697966" y="5027642"/>
            <a:ext cx="2283800" cy="1696121"/>
          </a:xfrm>
          <a:prstGeom prst="rect">
            <a:avLst/>
          </a:prstGeom>
        </p:spPr>
      </p:pic>
      <p:sp>
        <p:nvSpPr>
          <p:cNvPr id="14" name="Oval Callout 13"/>
          <p:cNvSpPr/>
          <p:nvPr/>
        </p:nvSpPr>
        <p:spPr>
          <a:xfrm rot="21297505">
            <a:off x="5117849" y="1138980"/>
            <a:ext cx="878669" cy="417763"/>
          </a:xfrm>
          <a:prstGeom prst="wedgeEllipseCallout">
            <a:avLst>
              <a:gd name="adj1" fmla="val -17422"/>
              <a:gd name="adj2" fmla="val 11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SQL = 1.3</a:t>
            </a:r>
            <a:endParaRPr lang="en-US" sz="1400" dirty="0"/>
          </a:p>
        </p:txBody>
      </p:sp>
      <p:pic>
        <p:nvPicPr>
          <p:cNvPr id="43" name="Picture 42"/>
          <p:cNvPicPr>
            <a:picLocks noChangeAspect="1"/>
          </p:cNvPicPr>
          <p:nvPr/>
        </p:nvPicPr>
        <p:blipFill>
          <a:blip r:embed="rId3"/>
          <a:stretch>
            <a:fillRect/>
          </a:stretch>
        </p:blipFill>
        <p:spPr>
          <a:xfrm>
            <a:off x="837869" y="4537215"/>
            <a:ext cx="1837991" cy="2265008"/>
          </a:xfrm>
          <a:prstGeom prst="rect">
            <a:avLst/>
          </a:prstGeom>
        </p:spPr>
      </p:pic>
      <p:pic>
        <p:nvPicPr>
          <p:cNvPr id="45" name="Picture 44"/>
          <p:cNvPicPr/>
          <p:nvPr/>
        </p:nvPicPr>
        <p:blipFill>
          <a:blip r:embed="rId4" cstate="hqprint">
            <a:extLst>
              <a:ext uri="{28A0092B-C50C-407E-A947-70E740481C1C}">
                <a14:useLocalDpi xmlns:a14="http://schemas.microsoft.com/office/drawing/2010/main" val="0"/>
              </a:ext>
            </a:extLst>
          </a:blip>
          <a:stretch>
            <a:fillRect/>
          </a:stretch>
        </p:blipFill>
        <p:spPr>
          <a:xfrm>
            <a:off x="7370648" y="2103834"/>
            <a:ext cx="2093493" cy="2613172"/>
          </a:xfrm>
          <a:prstGeom prst="rect">
            <a:avLst/>
          </a:prstGeom>
        </p:spPr>
      </p:pic>
      <p:graphicFrame>
        <p:nvGraphicFramePr>
          <p:cNvPr id="48" name="Chart 47"/>
          <p:cNvGraphicFramePr>
            <a:graphicFrameLocks/>
          </p:cNvGraphicFramePr>
          <p:nvPr>
            <p:extLst>
              <p:ext uri="{D42A27DB-BD31-4B8C-83A1-F6EECF244321}">
                <p14:modId xmlns:p14="http://schemas.microsoft.com/office/powerpoint/2010/main" val="2020503509"/>
              </p:ext>
            </p:extLst>
          </p:nvPr>
        </p:nvGraphicFramePr>
        <p:xfrm>
          <a:off x="9565919" y="4537215"/>
          <a:ext cx="2675342" cy="2078738"/>
        </p:xfrm>
        <a:graphic>
          <a:graphicData uri="http://schemas.openxmlformats.org/drawingml/2006/chart">
            <c:chart xmlns:c="http://schemas.openxmlformats.org/drawingml/2006/chart" xmlns:r="http://schemas.openxmlformats.org/officeDocument/2006/relationships" r:id="rId5"/>
          </a:graphicData>
        </a:graphic>
      </p:graphicFrame>
      <p:sp>
        <p:nvSpPr>
          <p:cNvPr id="56" name="Oval Callout 55"/>
          <p:cNvSpPr/>
          <p:nvPr/>
        </p:nvSpPr>
        <p:spPr>
          <a:xfrm rot="21297505">
            <a:off x="1852163" y="2903485"/>
            <a:ext cx="878669" cy="417763"/>
          </a:xfrm>
          <a:prstGeom prst="wedgeEllipseCallout">
            <a:avLst>
              <a:gd name="adj1" fmla="val -59188"/>
              <a:gd name="adj2" fmla="val 65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SQL = 0</a:t>
            </a:r>
            <a:endParaRPr lang="en-US" sz="1400" dirty="0"/>
          </a:p>
        </p:txBody>
      </p:sp>
      <p:sp>
        <p:nvSpPr>
          <p:cNvPr id="16" name="Explosion 1 15"/>
          <p:cNvSpPr/>
          <p:nvPr/>
        </p:nvSpPr>
        <p:spPr>
          <a:xfrm rot="20842399">
            <a:off x="3367485" y="4031676"/>
            <a:ext cx="1711541" cy="1069386"/>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Social Screen time (Orange Line) </a:t>
            </a:r>
            <a:r>
              <a:rPr lang="en-US" sz="900" b="1" dirty="0" smtClean="0">
                <a:solidFill>
                  <a:schemeClr val="tx1"/>
                </a:solidFill>
                <a:sym typeface="Wingdings" panose="05000000000000000000" pitchFamily="2" charset="2"/>
              </a:rPr>
              <a:t> highest </a:t>
            </a:r>
            <a:endParaRPr lang="en-US" sz="900" b="1" dirty="0">
              <a:solidFill>
                <a:schemeClr val="tx1"/>
              </a:solidFill>
            </a:endParaRPr>
          </a:p>
        </p:txBody>
      </p:sp>
      <mc:AlternateContent xmlns:mc="http://schemas.openxmlformats.org/markup-compatibility/2006">
        <mc:Choice xmlns:cx1="http://schemas.microsoft.com/office/drawing/2015/9/8/chartex" Requires="cx1">
          <p:graphicFrame>
            <p:nvGraphicFramePr>
              <p:cNvPr id="58" name="Chart 57"/>
              <p:cNvGraphicFramePr/>
              <p:nvPr>
                <p:extLst>
                  <p:ext uri="{D42A27DB-BD31-4B8C-83A1-F6EECF244321}">
                    <p14:modId xmlns:p14="http://schemas.microsoft.com/office/powerpoint/2010/main" val="1637940544"/>
                  </p:ext>
                </p:extLst>
              </p:nvPr>
            </p:nvGraphicFramePr>
            <p:xfrm>
              <a:off x="4917453" y="1493807"/>
              <a:ext cx="2279323" cy="1643663"/>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58" name="Chart 57"/>
              <p:cNvPicPr>
                <a:picLocks noGrp="1" noRot="1" noChangeAspect="1" noMove="1" noResize="1" noEditPoints="1" noAdjustHandles="1" noChangeArrowheads="1" noChangeShapeType="1"/>
              </p:cNvPicPr>
              <p:nvPr/>
            </p:nvPicPr>
            <p:blipFill>
              <a:blip r:embed="rId7"/>
              <a:stretch>
                <a:fillRect/>
              </a:stretch>
            </p:blipFill>
            <p:spPr>
              <a:xfrm>
                <a:off x="4917453" y="1493807"/>
                <a:ext cx="2279323" cy="1643663"/>
              </a:xfrm>
              <a:prstGeom prst="rect">
                <a:avLst/>
              </a:prstGeom>
            </p:spPr>
          </p:pic>
        </mc:Fallback>
      </mc:AlternateContent>
      <p:sp>
        <p:nvSpPr>
          <p:cNvPr id="62" name="Explosion 1 61"/>
          <p:cNvSpPr/>
          <p:nvPr/>
        </p:nvSpPr>
        <p:spPr>
          <a:xfrm>
            <a:off x="6021878" y="646960"/>
            <a:ext cx="1542235" cy="1069386"/>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Line shows screen time is moving down</a:t>
            </a:r>
            <a:endParaRPr lang="en-US" sz="900" b="1" dirty="0">
              <a:solidFill>
                <a:schemeClr val="tx1"/>
              </a:solidFill>
            </a:endParaRPr>
          </a:p>
        </p:txBody>
      </p:sp>
      <p:pic>
        <p:nvPicPr>
          <p:cNvPr id="65" name="Picture 64"/>
          <p:cNvPicPr>
            <a:picLocks noChangeAspect="1"/>
          </p:cNvPicPr>
          <p:nvPr/>
        </p:nvPicPr>
        <p:blipFill>
          <a:blip r:embed="rId8"/>
          <a:stretch>
            <a:fillRect/>
          </a:stretch>
        </p:blipFill>
        <p:spPr>
          <a:xfrm>
            <a:off x="5026709" y="3992222"/>
            <a:ext cx="2261949" cy="1449569"/>
          </a:xfrm>
          <a:prstGeom prst="rect">
            <a:avLst/>
          </a:prstGeom>
        </p:spPr>
      </p:pic>
      <p:sp>
        <p:nvSpPr>
          <p:cNvPr id="18" name="Rounded Rectangular Callout 17"/>
          <p:cNvSpPr/>
          <p:nvPr/>
        </p:nvSpPr>
        <p:spPr>
          <a:xfrm>
            <a:off x="101448" y="5441791"/>
            <a:ext cx="741220" cy="472044"/>
          </a:xfrm>
          <a:prstGeom prst="wedgeRoundRectCallout">
            <a:avLst>
              <a:gd name="adj1" fmla="val 48283"/>
              <a:gd name="adj2" fmla="val -15382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Mean is high</a:t>
            </a:r>
            <a:endParaRPr lang="en-US" sz="1100" dirty="0"/>
          </a:p>
        </p:txBody>
      </p:sp>
      <p:pic>
        <p:nvPicPr>
          <p:cNvPr id="66" name="Picture 65"/>
          <p:cNvPicPr>
            <a:picLocks noChangeAspect="1"/>
          </p:cNvPicPr>
          <p:nvPr/>
        </p:nvPicPr>
        <p:blipFill>
          <a:blip r:embed="rId9"/>
          <a:stretch>
            <a:fillRect/>
          </a:stretch>
        </p:blipFill>
        <p:spPr>
          <a:xfrm>
            <a:off x="8334051" y="5249680"/>
            <a:ext cx="1218730" cy="1483261"/>
          </a:xfrm>
          <a:prstGeom prst="rect">
            <a:avLst/>
          </a:prstGeom>
        </p:spPr>
      </p:pic>
      <p:sp>
        <p:nvSpPr>
          <p:cNvPr id="67" name="Rounded Rectangular Callout 66"/>
          <p:cNvSpPr/>
          <p:nvPr/>
        </p:nvSpPr>
        <p:spPr>
          <a:xfrm>
            <a:off x="7324181" y="5797667"/>
            <a:ext cx="969737" cy="926095"/>
          </a:xfrm>
          <a:prstGeom prst="wedgeRoundRectCallout">
            <a:avLst>
              <a:gd name="adj1" fmla="val 53890"/>
              <a:gd name="adj2" fmla="val -79203"/>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Mean is low </a:t>
            </a:r>
            <a:r>
              <a:rPr lang="en-US" sz="1100" dirty="0" smtClean="0">
                <a:sym typeface="Wingdings" panose="05000000000000000000" pitchFamily="2" charset="2"/>
              </a:rPr>
              <a:t> there have been improvement</a:t>
            </a:r>
            <a:endParaRPr lang="en-US" sz="1100" dirty="0"/>
          </a:p>
        </p:txBody>
      </p:sp>
      <p:graphicFrame>
        <p:nvGraphicFramePr>
          <p:cNvPr id="71" name="Chart 70"/>
          <p:cNvGraphicFramePr>
            <a:graphicFrameLocks/>
          </p:cNvGraphicFramePr>
          <p:nvPr>
            <p:extLst>
              <p:ext uri="{D42A27DB-BD31-4B8C-83A1-F6EECF244321}">
                <p14:modId xmlns:p14="http://schemas.microsoft.com/office/powerpoint/2010/main" val="508768120"/>
              </p:ext>
            </p:extLst>
          </p:nvPr>
        </p:nvGraphicFramePr>
        <p:xfrm>
          <a:off x="9636359" y="2813834"/>
          <a:ext cx="2494429" cy="178679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15621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F50F7-39F1-459A-83EA-1AE370A98681}"/>
              </a:ext>
            </a:extLst>
          </p:cNvPr>
          <p:cNvSpPr/>
          <p:nvPr/>
        </p:nvSpPr>
        <p:spPr>
          <a:xfrm>
            <a:off x="428433" y="234993"/>
            <a:ext cx="11415067" cy="48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DEFINE </a:t>
            </a:r>
            <a:r>
              <a:rPr lang="en-US" sz="2000" dirty="0" smtClean="0"/>
              <a:t>STEP</a:t>
            </a:r>
            <a:endParaRPr lang="en-US" dirty="0"/>
          </a:p>
        </p:txBody>
      </p:sp>
      <p:sp>
        <p:nvSpPr>
          <p:cNvPr id="93" name="Rectangle 92">
            <a:extLst>
              <a:ext uri="{FF2B5EF4-FFF2-40B4-BE49-F238E27FC236}">
                <a16:creationId xmlns:a16="http://schemas.microsoft.com/office/drawing/2014/main" id="{6B9F52EA-0E22-4061-BE0F-771400990FCF}"/>
              </a:ext>
            </a:extLst>
          </p:cNvPr>
          <p:cNvSpPr/>
          <p:nvPr/>
        </p:nvSpPr>
        <p:spPr>
          <a:xfrm>
            <a:off x="428432" y="3026613"/>
            <a:ext cx="11317574" cy="3757428"/>
          </a:xfrm>
          <a:prstGeom prst="rect">
            <a:avLst/>
          </a:prstGeom>
          <a:ln>
            <a:noFill/>
          </a:ln>
        </p:spPr>
        <p:txBody>
          <a:bodyPr wrap="square" anchor="t">
            <a:spAutoFit/>
          </a:bodyPr>
          <a:lstStyle/>
          <a:p>
            <a:pPr>
              <a:spcBef>
                <a:spcPts val="300"/>
              </a:spcBef>
              <a:buClr>
                <a:schemeClr val="accent1"/>
              </a:buClr>
            </a:pPr>
            <a:r>
              <a:rPr lang="en-US" sz="1400" b="1" dirty="0"/>
              <a:t>Scope</a:t>
            </a:r>
          </a:p>
          <a:p>
            <a:r>
              <a:rPr lang="en-US" sz="1400" dirty="0"/>
              <a:t>The scope of this project will be analyzing the screen time that is reported on my phone </a:t>
            </a:r>
            <a:r>
              <a:rPr lang="en-US" sz="1400" dirty="0" smtClean="0"/>
              <a:t>since this is the only device that I might spend time on some unnecessary activities. </a:t>
            </a:r>
          </a:p>
          <a:p>
            <a:endParaRPr lang="en-US" sz="1400" b="1" dirty="0"/>
          </a:p>
          <a:p>
            <a:r>
              <a:rPr lang="en-US" sz="1400" b="1" dirty="0" smtClean="0"/>
              <a:t>Baseline</a:t>
            </a:r>
            <a:endParaRPr lang="en-US" sz="1400" b="1" dirty="0"/>
          </a:p>
          <a:p>
            <a:pPr>
              <a:spcBef>
                <a:spcPts val="300"/>
              </a:spcBef>
              <a:buClr>
                <a:schemeClr val="accent1"/>
              </a:buClr>
            </a:pPr>
            <a:r>
              <a:rPr lang="en-US" sz="1400" dirty="0"/>
              <a:t>Baseline was determined by pulling data from the </a:t>
            </a:r>
            <a:r>
              <a:rPr lang="en-US" sz="1400" dirty="0" smtClean="0"/>
              <a:t>past 36 days (this </a:t>
            </a:r>
            <a:r>
              <a:rPr lang="en-US" sz="1400" dirty="0"/>
              <a:t>is max </a:t>
            </a:r>
            <a:r>
              <a:rPr lang="en-US" sz="1400" dirty="0" smtClean="0"/>
              <a:t>data available) </a:t>
            </a:r>
            <a:r>
              <a:rPr lang="en-US" sz="1400" dirty="0"/>
              <a:t>to see </a:t>
            </a:r>
            <a:r>
              <a:rPr lang="en-US" sz="1400" dirty="0" smtClean="0"/>
              <a:t>the screen time from each day.</a:t>
            </a:r>
          </a:p>
          <a:p>
            <a:pPr>
              <a:spcBef>
                <a:spcPts val="300"/>
              </a:spcBef>
              <a:buClr>
                <a:schemeClr val="accent1"/>
              </a:buClr>
            </a:pPr>
            <a:endParaRPr lang="en-US" sz="1400" dirty="0" smtClean="0"/>
          </a:p>
          <a:p>
            <a:pPr marR="0">
              <a:spcBef>
                <a:spcPts val="0"/>
              </a:spcBef>
              <a:spcAft>
                <a:spcPts val="800"/>
              </a:spcAft>
            </a:pPr>
            <a:r>
              <a:rPr lang="en-US" sz="1400" b="1" dirty="0" smtClean="0">
                <a:ea typeface="Calibri" panose="020F0502020204030204" pitchFamily="34" charset="0"/>
                <a:cs typeface="Times New Roman" panose="02020603050405020304" pitchFamily="18" charset="0"/>
              </a:rPr>
              <a:t>Operational Definitions</a:t>
            </a:r>
          </a:p>
          <a:p>
            <a:pPr marR="0">
              <a:spcBef>
                <a:spcPts val="0"/>
              </a:spcBef>
              <a:spcAft>
                <a:spcPts val="800"/>
              </a:spcAft>
            </a:pPr>
            <a:r>
              <a:rPr lang="en-US" sz="1400" dirty="0" smtClean="0">
                <a:effectLst/>
                <a:ea typeface="Calibri" panose="020F0502020204030204" pitchFamily="34" charset="0"/>
                <a:cs typeface="Times New Roman" panose="02020603050405020304" pitchFamily="18" charset="0"/>
              </a:rPr>
              <a:t>Our input is the time that </a:t>
            </a:r>
            <a:r>
              <a:rPr lang="en-US" sz="1400" dirty="0" smtClean="0">
                <a:ea typeface="Calibri" panose="020F0502020204030204" pitchFamily="34" charset="0"/>
                <a:cs typeface="Times New Roman" panose="02020603050405020304" pitchFamily="18" charset="0"/>
              </a:rPr>
              <a:t>I </a:t>
            </a:r>
            <a:r>
              <a:rPr lang="en-US" sz="1400" dirty="0" smtClean="0">
                <a:effectLst/>
                <a:ea typeface="Calibri" panose="020F0502020204030204" pitchFamily="34" charset="0"/>
                <a:cs typeface="Times New Roman" panose="02020603050405020304" pitchFamily="18" charset="0"/>
              </a:rPr>
              <a:t>spent on different kinds of activities on my screen and the output is the total screen time </a:t>
            </a:r>
          </a:p>
          <a:p>
            <a:pPr marR="0">
              <a:spcBef>
                <a:spcPts val="0"/>
              </a:spcBef>
              <a:spcAft>
                <a:spcPts val="800"/>
              </a:spcAft>
            </a:pPr>
            <a:r>
              <a:rPr lang="en-US" sz="1400" b="1" dirty="0" smtClean="0">
                <a:ea typeface="Calibri" panose="020F0502020204030204" pitchFamily="34" charset="0"/>
                <a:cs typeface="Times New Roman" panose="02020603050405020304" pitchFamily="18" charset="0"/>
              </a:rPr>
              <a:t>Action Plan </a:t>
            </a:r>
          </a:p>
          <a:p>
            <a:pPr marR="0" indent="-274320">
              <a:spcBef>
                <a:spcPts val="0"/>
              </a:spcBef>
              <a:spcAft>
                <a:spcPts val="0"/>
              </a:spcAft>
              <a:buAutoNum type="arabicPeriod"/>
            </a:pPr>
            <a:r>
              <a:rPr lang="en-US" sz="1400" dirty="0" smtClean="0">
                <a:ea typeface="Calibri" panose="020F0502020204030204" pitchFamily="34" charset="0"/>
                <a:cs typeface="Times New Roman" panose="02020603050405020304" pitchFamily="18" charset="0"/>
              </a:rPr>
              <a:t>Collecting data and finding out the areas I mostly spend my time on </a:t>
            </a:r>
          </a:p>
          <a:p>
            <a:pPr marR="0" indent="-274320">
              <a:spcBef>
                <a:spcPts val="0"/>
              </a:spcBef>
              <a:spcAft>
                <a:spcPts val="0"/>
              </a:spcAft>
              <a:buAutoNum type="arabicPeriod"/>
            </a:pPr>
            <a:r>
              <a:rPr lang="en-US" sz="1400" dirty="0" smtClean="0">
                <a:effectLst/>
                <a:ea typeface="Calibri" panose="020F0502020204030204" pitchFamily="34" charset="0"/>
                <a:cs typeface="Times New Roman" panose="02020603050405020304" pitchFamily="18" charset="0"/>
              </a:rPr>
              <a:t>Figure out how the screen time categories is effected by the days of the weeks</a:t>
            </a:r>
          </a:p>
          <a:p>
            <a:pPr marR="0" indent="-274320">
              <a:spcBef>
                <a:spcPts val="0"/>
              </a:spcBef>
              <a:spcAft>
                <a:spcPts val="0"/>
              </a:spcAft>
              <a:buAutoNum type="arabicPeriod"/>
            </a:pPr>
            <a:r>
              <a:rPr lang="en-US" sz="1400" dirty="0" smtClean="0">
                <a:ea typeface="Calibri" panose="020F0502020204030204" pitchFamily="34" charset="0"/>
                <a:cs typeface="Times New Roman" panose="02020603050405020304" pitchFamily="18" charset="0"/>
              </a:rPr>
              <a:t>Set boundaries and limits for specific activities on my devices </a:t>
            </a:r>
          </a:p>
          <a:p>
            <a:pPr marR="0" indent="-274320">
              <a:spcBef>
                <a:spcPts val="0"/>
              </a:spcBef>
              <a:spcAft>
                <a:spcPts val="0"/>
              </a:spcAft>
              <a:buAutoNum type="arabicPeriod"/>
            </a:pPr>
            <a:r>
              <a:rPr lang="en-US" sz="1400" dirty="0" smtClean="0">
                <a:effectLst/>
                <a:ea typeface="Calibri" panose="020F0502020204030204" pitchFamily="34" charset="0"/>
                <a:cs typeface="Times New Roman" panose="02020603050405020304" pitchFamily="18" charset="0"/>
              </a:rPr>
              <a:t>Identify correlation between variables </a:t>
            </a:r>
          </a:p>
          <a:p>
            <a:pPr>
              <a:spcBef>
                <a:spcPts val="300"/>
              </a:spcBef>
              <a:buClr>
                <a:schemeClr val="accent1"/>
              </a:buClr>
            </a:pPr>
            <a:endParaRPr lang="en-US" sz="1400" b="1" dirty="0"/>
          </a:p>
        </p:txBody>
      </p:sp>
      <p:sp>
        <p:nvSpPr>
          <p:cNvPr id="31" name="Rectangle 30">
            <a:extLst>
              <a:ext uri="{FF2B5EF4-FFF2-40B4-BE49-F238E27FC236}">
                <a16:creationId xmlns:a16="http://schemas.microsoft.com/office/drawing/2014/main" id="{4C255E61-7919-6B4A-8E9C-50855125A825}"/>
              </a:ext>
            </a:extLst>
          </p:cNvPr>
          <p:cNvSpPr/>
          <p:nvPr/>
        </p:nvSpPr>
        <p:spPr>
          <a:xfrm>
            <a:off x="428432" y="830489"/>
            <a:ext cx="11415067" cy="2464777"/>
          </a:xfrm>
          <a:prstGeom prst="rect">
            <a:avLst/>
          </a:prstGeom>
          <a:ln>
            <a:noFill/>
          </a:ln>
        </p:spPr>
        <p:txBody>
          <a:bodyPr wrap="square" anchor="t">
            <a:spAutoFit/>
          </a:bodyPr>
          <a:lstStyle/>
          <a:p>
            <a:pPr>
              <a:spcBef>
                <a:spcPts val="300"/>
              </a:spcBef>
              <a:buClr>
                <a:schemeClr val="accent1"/>
              </a:buClr>
            </a:pPr>
            <a:r>
              <a:rPr lang="en-US" sz="1400" b="1" dirty="0"/>
              <a:t>Problem </a:t>
            </a:r>
            <a:r>
              <a:rPr lang="en-US" sz="1400" b="1" dirty="0" smtClean="0"/>
              <a:t>Statement</a:t>
            </a:r>
          </a:p>
          <a:p>
            <a:pPr>
              <a:spcBef>
                <a:spcPts val="300"/>
              </a:spcBef>
              <a:buClr>
                <a:schemeClr val="accent1"/>
              </a:buClr>
            </a:pPr>
            <a:endParaRPr lang="en-US" sz="1400" b="1" dirty="0"/>
          </a:p>
          <a:p>
            <a:r>
              <a:rPr lang="en-US" sz="1400" dirty="0" smtClean="0">
                <a:cs typeface="Times New Roman" panose="02020603050405020304" pitchFamily="18" charset="0"/>
              </a:rPr>
              <a:t>This project will focus on analysis of my screen time, finding the areas I am spending most of my time on my phone and suggest ways that I can decrease my  screen time on those specific areas. Solving this problem will help me to improve my physical and mental health which leads me to do better at school and work and have better communication to the real world around me. </a:t>
            </a:r>
          </a:p>
          <a:p>
            <a:endParaRPr lang="en-US" sz="1400" dirty="0" smtClean="0">
              <a:cs typeface="Times New Roman" panose="02020603050405020304" pitchFamily="18" charset="0"/>
            </a:endParaRPr>
          </a:p>
          <a:p>
            <a:pPr>
              <a:spcBef>
                <a:spcPts val="300"/>
              </a:spcBef>
              <a:buClr>
                <a:schemeClr val="accent1"/>
              </a:buClr>
            </a:pPr>
            <a:r>
              <a:rPr lang="en-US" sz="1400" b="1" dirty="0" smtClean="0"/>
              <a:t>Goal</a:t>
            </a:r>
          </a:p>
          <a:p>
            <a:pPr>
              <a:spcBef>
                <a:spcPts val="300"/>
              </a:spcBef>
              <a:buClr>
                <a:schemeClr val="accent1"/>
              </a:buClr>
            </a:pPr>
            <a:r>
              <a:rPr lang="en-US" sz="1400" dirty="0" smtClean="0">
                <a:effectLst/>
                <a:ea typeface="Calibri" panose="020F0502020204030204" pitchFamily="34" charset="0"/>
                <a:cs typeface="Times New Roman" panose="02020603050405020304" pitchFamily="18" charset="0"/>
              </a:rPr>
              <a:t>My goal in this project is to decrease my screen time specially the times I am on my phone to maximum 3 hours a day and instead use those hours to focus on my health and refreshing my mind and increasing my productivity. </a:t>
            </a:r>
          </a:p>
          <a:p>
            <a:pPr>
              <a:spcBef>
                <a:spcPts val="300"/>
              </a:spcBef>
              <a:buClr>
                <a:schemeClr val="accent1"/>
              </a:buClr>
            </a:pPr>
            <a:endParaRPr lang="en-US" sz="1400" b="1" dirty="0"/>
          </a:p>
        </p:txBody>
      </p:sp>
      <p:sp>
        <p:nvSpPr>
          <p:cNvPr id="8"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8917083" y="6356350"/>
            <a:ext cx="2743200" cy="365125"/>
          </a:xfrm>
        </p:spPr>
        <p:txBody>
          <a:bodyPr/>
          <a:lstStyle/>
          <a:p>
            <a:fld id="{A794E2DD-4F38-4D2A-97E5-5D7467AA1DEC}" type="slidenum">
              <a:rPr lang="en-US" smtClean="0"/>
              <a:t>3</a:t>
            </a:fld>
            <a:endParaRPr lang="en-US"/>
          </a:p>
        </p:txBody>
      </p:sp>
    </p:spTree>
    <p:extLst>
      <p:ext uri="{BB962C8B-B14F-4D97-AF65-F5344CB8AC3E}">
        <p14:creationId xmlns:p14="http://schemas.microsoft.com/office/powerpoint/2010/main" val="228502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4</a:t>
            </a:fld>
            <a:endParaRPr lang="en-US"/>
          </a:p>
        </p:txBody>
      </p:sp>
      <p:sp>
        <p:nvSpPr>
          <p:cNvPr id="2" name="Rectangle 1">
            <a:extLst>
              <a:ext uri="{FF2B5EF4-FFF2-40B4-BE49-F238E27FC236}">
                <a16:creationId xmlns:a16="http://schemas.microsoft.com/office/drawing/2014/main" id="{295F50F7-39F1-459A-83EA-1AE370A98681}"/>
              </a:ext>
            </a:extLst>
          </p:cNvPr>
          <p:cNvSpPr/>
          <p:nvPr/>
        </p:nvSpPr>
        <p:spPr>
          <a:xfrm>
            <a:off x="428433" y="234993"/>
            <a:ext cx="11415067" cy="48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DEFINE </a:t>
            </a:r>
            <a:r>
              <a:rPr lang="en-US" sz="2000" dirty="0" smtClean="0"/>
              <a:t>STEP</a:t>
            </a:r>
            <a:r>
              <a:rPr lang="en-US" sz="2000" dirty="0" smtClean="0"/>
              <a:t> </a:t>
            </a:r>
            <a:endParaRPr lang="en-US" dirty="0"/>
          </a:p>
        </p:txBody>
      </p:sp>
      <p:sp>
        <p:nvSpPr>
          <p:cNvPr id="31" name="Rectangle 30">
            <a:extLst>
              <a:ext uri="{FF2B5EF4-FFF2-40B4-BE49-F238E27FC236}">
                <a16:creationId xmlns:a16="http://schemas.microsoft.com/office/drawing/2014/main" id="{4C255E61-7919-6B4A-8E9C-50855125A825}"/>
              </a:ext>
            </a:extLst>
          </p:cNvPr>
          <p:cNvSpPr/>
          <p:nvPr/>
        </p:nvSpPr>
        <p:spPr>
          <a:xfrm>
            <a:off x="543579" y="899733"/>
            <a:ext cx="7794395" cy="1985159"/>
          </a:xfrm>
          <a:prstGeom prst="rect">
            <a:avLst/>
          </a:prstGeom>
          <a:ln>
            <a:solidFill>
              <a:schemeClr val="accent1"/>
            </a:solidFill>
          </a:ln>
        </p:spPr>
        <p:txBody>
          <a:bodyPr wrap="square" anchor="t">
            <a:spAutoFit/>
          </a:bodyPr>
          <a:lstStyle/>
          <a:p>
            <a:pPr>
              <a:lnSpc>
                <a:spcPct val="150000"/>
              </a:lnSpc>
            </a:pPr>
            <a:r>
              <a:rPr lang="en-US" b="1" dirty="0" smtClean="0"/>
              <a:t>Current Process: </a:t>
            </a:r>
          </a:p>
          <a:p>
            <a:pPr marL="342900" indent="-342900">
              <a:lnSpc>
                <a:spcPct val="150000"/>
              </a:lnSpc>
              <a:buFont typeface="Arial" panose="020B0604020202020204" pitchFamily="34" charset="0"/>
              <a:buChar char="•"/>
            </a:pPr>
            <a:r>
              <a:rPr lang="en-US" sz="1600" dirty="0" smtClean="0"/>
              <a:t> My current process is not under control.</a:t>
            </a:r>
          </a:p>
          <a:p>
            <a:pPr marL="342900" indent="-342900">
              <a:lnSpc>
                <a:spcPct val="150000"/>
              </a:lnSpc>
              <a:buFont typeface="Arial" panose="020B0604020202020204" pitchFamily="34" charset="0"/>
              <a:buChar char="•"/>
            </a:pPr>
            <a:r>
              <a:rPr lang="en-US" sz="1600" dirty="0" smtClean="0"/>
              <a:t> I am not paying attention to how long I spend on my phone screen </a:t>
            </a:r>
          </a:p>
          <a:p>
            <a:pPr marL="342900" indent="-342900">
              <a:lnSpc>
                <a:spcPct val="150000"/>
              </a:lnSpc>
              <a:buFont typeface="Arial" panose="020B0604020202020204" pitchFamily="34" charset="0"/>
              <a:buChar char="•"/>
            </a:pPr>
            <a:r>
              <a:rPr lang="en-US" sz="1600" dirty="0" smtClean="0"/>
              <a:t>I am not being careful or deliberate with my screen time </a:t>
            </a:r>
          </a:p>
          <a:p>
            <a:pPr marL="342900" indent="-342900">
              <a:lnSpc>
                <a:spcPct val="150000"/>
              </a:lnSpc>
              <a:buFont typeface="Arial" panose="020B0604020202020204" pitchFamily="34" charset="0"/>
              <a:buChar char="•"/>
            </a:pPr>
            <a:r>
              <a:rPr lang="en-US" sz="1600" dirty="0" smtClean="0"/>
              <a:t>I am not currently finding techniques and tricks to decrease my screen time </a:t>
            </a:r>
            <a:endParaRPr lang="en-US" sz="1400" dirty="0" smtClean="0">
              <a:effectLst/>
              <a:ea typeface="Calibri" panose="020F0502020204030204" pitchFamily="34" charset="0"/>
              <a:cs typeface="Times New Roman" panose="020206030504050203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242202074"/>
              </p:ext>
            </p:extLst>
          </p:nvPr>
        </p:nvGraphicFramePr>
        <p:xfrm>
          <a:off x="4558453" y="3063056"/>
          <a:ext cx="5953760" cy="380794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37066" y="3786293"/>
            <a:ext cx="2682241" cy="132343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600" dirty="0" smtClean="0"/>
              <a:t>In this bar chart here, the first half of the data is shown and we will later see how will the second half improve after the control plan</a:t>
            </a:r>
            <a:endParaRPr lang="en-US" sz="1600" dirty="0"/>
          </a:p>
        </p:txBody>
      </p:sp>
      <p:sp>
        <p:nvSpPr>
          <p:cNvPr id="4" name="Right Arrow 3"/>
          <p:cNvSpPr/>
          <p:nvPr/>
        </p:nvSpPr>
        <p:spPr>
          <a:xfrm>
            <a:off x="3047999" y="4152053"/>
            <a:ext cx="1131147" cy="458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4688" y="5331758"/>
            <a:ext cx="3884458" cy="1477328"/>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6200000" scaled="1"/>
            <a:tileRect/>
          </a:gradFill>
        </p:spPr>
        <p:txBody>
          <a:bodyPr wrap="square" rtlCol="0">
            <a:spAutoFit/>
          </a:bodyPr>
          <a:lstStyle/>
          <a:p>
            <a:r>
              <a:rPr lang="en-US" dirty="0" smtClean="0"/>
              <a:t>We can see the screen time in hours on y variable and  different days on x variable.  It is showing the screen time in different categories in different bar columns for each day. </a:t>
            </a:r>
            <a:endParaRPr lang="en-US" dirty="0"/>
          </a:p>
        </p:txBody>
      </p:sp>
      <p:sp>
        <p:nvSpPr>
          <p:cNvPr id="6" name="TextBox 5"/>
          <p:cNvSpPr txBox="1"/>
          <p:nvPr/>
        </p:nvSpPr>
        <p:spPr>
          <a:xfrm>
            <a:off x="10656793" y="5775512"/>
            <a:ext cx="1001808" cy="369332"/>
          </a:xfrm>
          <a:prstGeom prst="rect">
            <a:avLst/>
          </a:prstGeom>
          <a:solidFill>
            <a:schemeClr val="accent1">
              <a:lumMod val="60000"/>
              <a:lumOff val="40000"/>
            </a:schemeClr>
          </a:solidFill>
        </p:spPr>
        <p:txBody>
          <a:bodyPr wrap="square" rtlCol="0">
            <a:spAutoFit/>
          </a:bodyPr>
          <a:lstStyle/>
          <a:p>
            <a:r>
              <a:rPr lang="en-US" dirty="0" smtClean="0"/>
              <a:t>Figure 1</a:t>
            </a:r>
            <a:endParaRPr lang="en-US" dirty="0"/>
          </a:p>
        </p:txBody>
      </p:sp>
    </p:spTree>
    <p:extLst>
      <p:ext uri="{BB962C8B-B14F-4D97-AF65-F5344CB8AC3E}">
        <p14:creationId xmlns:p14="http://schemas.microsoft.com/office/powerpoint/2010/main" val="230009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302"/>
            <a:ext cx="2973494" cy="686730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3600" b="1" dirty="0" smtClean="0">
                <a:solidFill>
                  <a:schemeClr val="bg1"/>
                </a:solidFill>
              </a:rPr>
              <a:t>Data Measurement Plan </a:t>
            </a:r>
            <a:endParaRPr lang="en-US" sz="3600" b="1" dirty="0">
              <a:solidFill>
                <a:schemeClr val="bg1"/>
              </a:solidFill>
            </a:endParaRPr>
          </a:p>
        </p:txBody>
      </p:sp>
      <p:pic>
        <p:nvPicPr>
          <p:cNvPr id="5" name="Picture 4"/>
          <p:cNvPicPr>
            <a:picLocks noChangeAspect="1"/>
          </p:cNvPicPr>
          <p:nvPr/>
        </p:nvPicPr>
        <p:blipFill>
          <a:blip r:embed="rId2"/>
          <a:stretch>
            <a:fillRect/>
          </a:stretch>
        </p:blipFill>
        <p:spPr>
          <a:xfrm>
            <a:off x="3032311" y="-9303"/>
            <a:ext cx="8841442" cy="6867303"/>
          </a:xfrm>
          <a:prstGeom prst="rect">
            <a:avLst/>
          </a:prstGeom>
        </p:spPr>
      </p:pic>
      <p:sp>
        <p:nvSpPr>
          <p:cNvPr id="6"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9377083" y="6492875"/>
            <a:ext cx="2743200" cy="365125"/>
          </a:xfrm>
        </p:spPr>
        <p:txBody>
          <a:bodyPr/>
          <a:lstStyle/>
          <a:p>
            <a:fld id="{A794E2DD-4F38-4D2A-97E5-5D7467AA1DEC}" type="slidenum">
              <a:rPr lang="en-US" smtClean="0"/>
              <a:t>5</a:t>
            </a:fld>
            <a:endParaRPr lang="en-US"/>
          </a:p>
        </p:txBody>
      </p:sp>
    </p:spTree>
    <p:extLst>
      <p:ext uri="{BB962C8B-B14F-4D97-AF65-F5344CB8AC3E}">
        <p14:creationId xmlns:p14="http://schemas.microsoft.com/office/powerpoint/2010/main" val="384727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5EA4945-DA2C-354C-BC08-06DECFD3CC21}"/>
              </a:ext>
            </a:extLst>
          </p:cNvPr>
          <p:cNvSpPr/>
          <p:nvPr/>
        </p:nvSpPr>
        <p:spPr>
          <a:xfrm>
            <a:off x="407897" y="0"/>
            <a:ext cx="10665758" cy="486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a:t>
            </a:r>
            <a:r>
              <a:rPr lang="en-US" dirty="0" smtClean="0"/>
              <a:t>STEP</a:t>
            </a:r>
            <a:endParaRPr lang="en-US" dirty="0"/>
          </a:p>
        </p:txBody>
      </p:sp>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6</a:t>
            </a:fld>
            <a:endParaRPr lang="en-US"/>
          </a:p>
        </p:txBody>
      </p:sp>
      <p:sp>
        <p:nvSpPr>
          <p:cNvPr id="29" name="Rectangle 28">
            <a:extLst>
              <a:ext uri="{FF2B5EF4-FFF2-40B4-BE49-F238E27FC236}">
                <a16:creationId xmlns:a16="http://schemas.microsoft.com/office/drawing/2014/main" id="{537B5AF5-A556-49C8-8800-7C8CC3169898}"/>
              </a:ext>
            </a:extLst>
          </p:cNvPr>
          <p:cNvSpPr/>
          <p:nvPr/>
        </p:nvSpPr>
        <p:spPr>
          <a:xfrm>
            <a:off x="407897" y="486246"/>
            <a:ext cx="10665758" cy="637175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chemeClr val="tx1"/>
                </a:solidFill>
              </a:rPr>
              <a:t>Sample Size :</a:t>
            </a:r>
          </a:p>
          <a:p>
            <a:r>
              <a:rPr lang="en-US" sz="1400" dirty="0" smtClean="0">
                <a:solidFill>
                  <a:schemeClr val="tx1"/>
                </a:solidFill>
              </a:rPr>
              <a:t>The scope of this this project is quiet small since the data for screen time on my phone was not available for more than a certain timeline . For this presentation, I chose to focus mainly on my screen time on my phone since the data on that was readily available for 36 days and appropriate to use for many of the tools we’ve discussed this quarter. </a:t>
            </a:r>
          </a:p>
          <a:p>
            <a:endParaRPr lang="en-US" sz="1400" dirty="0" smtClean="0">
              <a:solidFill>
                <a:schemeClr val="tx1"/>
              </a:solidFill>
            </a:endParaRPr>
          </a:p>
          <a:p>
            <a:r>
              <a:rPr lang="en-US" sz="1400" dirty="0" smtClean="0">
                <a:solidFill>
                  <a:schemeClr val="tx1"/>
                </a:solidFill>
              </a:rPr>
              <a:t> </a:t>
            </a:r>
            <a:r>
              <a:rPr lang="en-US" sz="1400" b="1" dirty="0" smtClean="0">
                <a:solidFill>
                  <a:schemeClr val="tx1"/>
                </a:solidFill>
              </a:rPr>
              <a:t>Data collected </a:t>
            </a:r>
          </a:p>
          <a:p>
            <a:r>
              <a:rPr lang="en-US" sz="1400" b="1" dirty="0" smtClean="0">
                <a:solidFill>
                  <a:schemeClr val="tx1"/>
                </a:solidFill>
              </a:rPr>
              <a:t> </a:t>
            </a:r>
            <a:r>
              <a:rPr lang="en-US" sz="1400" dirty="0" smtClean="0">
                <a:solidFill>
                  <a:schemeClr val="tx1"/>
                </a:solidFill>
              </a:rPr>
              <a:t> As It is also explained in the Data measurement plan table, the data collected are as follows:</a:t>
            </a:r>
          </a:p>
          <a:p>
            <a:endParaRPr lang="en-US" sz="1400" dirty="0" smtClean="0">
              <a:solidFill>
                <a:schemeClr val="tx1"/>
              </a:solidFill>
            </a:endParaRPr>
          </a:p>
          <a:p>
            <a:r>
              <a:rPr lang="en-US" sz="1400" dirty="0" smtClean="0">
                <a:solidFill>
                  <a:schemeClr val="tx1"/>
                </a:solidFill>
              </a:rPr>
              <a:t>Day of the week		Total phone screen time</a:t>
            </a:r>
          </a:p>
          <a:p>
            <a:pPr fontAlgn="t"/>
            <a:r>
              <a:rPr lang="en-US" sz="1400" dirty="0" smtClean="0">
                <a:solidFill>
                  <a:schemeClr val="tx1"/>
                </a:solidFill>
              </a:rPr>
              <a:t>Social media screen time		Travel screen time</a:t>
            </a:r>
          </a:p>
          <a:p>
            <a:pPr fontAlgn="t"/>
            <a:r>
              <a:rPr lang="en-US" sz="1400" dirty="0" smtClean="0">
                <a:solidFill>
                  <a:schemeClr val="tx1"/>
                </a:solidFill>
              </a:rPr>
              <a:t>Finance &amp; productivity screen time	Creativity screen time</a:t>
            </a:r>
          </a:p>
          <a:p>
            <a:pPr fontAlgn="t"/>
            <a:r>
              <a:rPr lang="en-US" sz="1400" dirty="0" smtClean="0">
                <a:solidFill>
                  <a:schemeClr val="tx1"/>
                </a:solidFill>
              </a:rPr>
              <a:t>Shopping &amp; food screen time	Number of total phone pick ups</a:t>
            </a:r>
          </a:p>
          <a:p>
            <a:pPr fontAlgn="t"/>
            <a:r>
              <a:rPr lang="en-US" sz="1400" dirty="0" smtClean="0">
                <a:solidFill>
                  <a:schemeClr val="tx1"/>
                </a:solidFill>
              </a:rPr>
              <a:t>Screen time between 6am – 12pm	Screen time between 12pm-6pm</a:t>
            </a:r>
          </a:p>
          <a:p>
            <a:pPr fontAlgn="t"/>
            <a:r>
              <a:rPr lang="en-US" sz="1400" dirty="0" smtClean="0">
                <a:solidFill>
                  <a:schemeClr val="tx1"/>
                </a:solidFill>
              </a:rPr>
              <a:t>Screen time between 6pm-12 am </a:t>
            </a:r>
          </a:p>
          <a:p>
            <a:pPr fontAlgn="t"/>
            <a:endParaRPr lang="en-US" sz="1400" dirty="0">
              <a:solidFill>
                <a:schemeClr val="tx1"/>
              </a:solidFill>
            </a:endParaRPr>
          </a:p>
          <a:p>
            <a:pPr fontAlgn="t"/>
            <a:r>
              <a:rPr lang="en-US" sz="1400" dirty="0" smtClean="0">
                <a:solidFill>
                  <a:schemeClr val="tx1"/>
                </a:solidFill>
              </a:rPr>
              <a:t>I collected the screen time data on categorized activities on my phone and took the advantage of the graphs on my setting which filtered the time intervals in the day so I know that what is the frequency of my screen time in different times of the day. Knowing the numbers of pick ups will also tell me how many times I would actually leave other works outside of my phone and get distracted by my phone for different reasons. </a:t>
            </a:r>
          </a:p>
          <a:p>
            <a:pPr fontAlgn="t"/>
            <a:endParaRPr lang="en-US" sz="1400" dirty="0" smtClean="0">
              <a:solidFill>
                <a:schemeClr val="tx1"/>
              </a:solidFill>
            </a:endParaRPr>
          </a:p>
          <a:p>
            <a:pPr fontAlgn="t"/>
            <a:r>
              <a:rPr lang="en-US" sz="1400" b="1" dirty="0" smtClean="0">
                <a:solidFill>
                  <a:schemeClr val="tx1"/>
                </a:solidFill>
              </a:rPr>
              <a:t>Data Type</a:t>
            </a:r>
          </a:p>
          <a:p>
            <a:pPr fontAlgn="t"/>
            <a:r>
              <a:rPr lang="en-US" sz="1400" dirty="0" smtClean="0">
                <a:solidFill>
                  <a:schemeClr val="tx1"/>
                </a:solidFill>
              </a:rPr>
              <a:t>Most of the data is continuous the day of the week that we are collecting the data on can be filtered to see how it can effect the data which would count as discrete data. </a:t>
            </a:r>
          </a:p>
          <a:p>
            <a:pPr fontAlgn="t"/>
            <a:endParaRPr lang="en-US" sz="1400" dirty="0">
              <a:solidFill>
                <a:schemeClr val="tx1"/>
              </a:solidFill>
            </a:endParaRPr>
          </a:p>
          <a:p>
            <a:pPr fontAlgn="t"/>
            <a:r>
              <a:rPr lang="en-US" sz="1400" b="1" dirty="0" smtClean="0">
                <a:solidFill>
                  <a:schemeClr val="tx1"/>
                </a:solidFill>
              </a:rPr>
              <a:t>Measurement Error </a:t>
            </a:r>
          </a:p>
          <a:p>
            <a:pPr fontAlgn="t"/>
            <a:r>
              <a:rPr lang="en-US" sz="1400" dirty="0" smtClean="0">
                <a:solidFill>
                  <a:schemeClr val="tx1"/>
                </a:solidFill>
              </a:rPr>
              <a:t>My measurement error is minimal as all my data is collected from my phone setting. However, the data which is collected from the graph on time intervals could possibly have errors since I measured them based on the graph bar but I tried to estimate the y axis on the graph as close as possible to the number. </a:t>
            </a:r>
          </a:p>
          <a:p>
            <a:pPr fontAlgn="t"/>
            <a:endParaRPr lang="en-US" sz="1400" dirty="0">
              <a:solidFill>
                <a:schemeClr val="tx1"/>
              </a:solidFill>
            </a:endParaRPr>
          </a:p>
          <a:p>
            <a:pPr fontAlgn="t"/>
            <a:endParaRPr lang="en-US" sz="1400" dirty="0" smtClean="0">
              <a:solidFill>
                <a:schemeClr val="tx1"/>
              </a:solidFill>
            </a:endParaRPr>
          </a:p>
        </p:txBody>
      </p:sp>
      <p:sp>
        <p:nvSpPr>
          <p:cNvPr id="2" name="Rectangle 1"/>
          <p:cNvSpPr/>
          <p:nvPr/>
        </p:nvSpPr>
        <p:spPr>
          <a:xfrm>
            <a:off x="463924" y="571500"/>
            <a:ext cx="10347511" cy="9614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35910" y="1618219"/>
            <a:ext cx="10403538" cy="291693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7897" y="4619065"/>
            <a:ext cx="10431551" cy="7732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5910" y="5486400"/>
            <a:ext cx="10570508" cy="11631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5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B90F8C6-B9AD-AB44-AA79-FF8B75CF687C}"/>
              </a:ext>
            </a:extLst>
          </p:cNvPr>
          <p:cNvSpPr/>
          <p:nvPr/>
        </p:nvSpPr>
        <p:spPr>
          <a:xfrm>
            <a:off x="428432" y="15552"/>
            <a:ext cx="11415067" cy="48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MEASUREMENT STEP </a:t>
            </a:r>
            <a:endParaRPr lang="en-US" dirty="0"/>
          </a:p>
        </p:txBody>
      </p:sp>
      <p:sp>
        <p:nvSpPr>
          <p:cNvPr id="15"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8610600" y="6356350"/>
            <a:ext cx="2743200" cy="365125"/>
          </a:xfrm>
        </p:spPr>
        <p:txBody>
          <a:bodyPr/>
          <a:lstStyle/>
          <a:p>
            <a:fld id="{A794E2DD-4F38-4D2A-97E5-5D7467AA1DEC}" type="slidenum">
              <a:rPr lang="en-US" smtClean="0"/>
              <a:t>7</a:t>
            </a:fld>
            <a:endParaRPr lang="en-US"/>
          </a:p>
        </p:txBody>
      </p:sp>
      <p:sp>
        <p:nvSpPr>
          <p:cNvPr id="3" name="TextBox 2"/>
          <p:cNvSpPr txBox="1"/>
          <p:nvPr/>
        </p:nvSpPr>
        <p:spPr>
          <a:xfrm>
            <a:off x="466026" y="556852"/>
            <a:ext cx="5208694" cy="2862322"/>
          </a:xfrm>
          <a:prstGeom prst="rect">
            <a:avLst/>
          </a:prstGeom>
          <a:noFill/>
        </p:spPr>
        <p:txBody>
          <a:bodyPr wrap="square" rtlCol="0">
            <a:spAutoFit/>
          </a:bodyPr>
          <a:lstStyle/>
          <a:p>
            <a:r>
              <a:rPr lang="en-US" b="1" dirty="0" smtClean="0"/>
              <a:t>SQL DEFINITION</a:t>
            </a:r>
          </a:p>
          <a:p>
            <a:endParaRPr lang="en-US" b="1" dirty="0" smtClean="0"/>
          </a:p>
          <a:p>
            <a:pPr marL="285750" indent="-285750">
              <a:buFont typeface="Arial" panose="020B0604020202020204" pitchFamily="34" charset="0"/>
              <a:buChar char="•"/>
            </a:pPr>
            <a:r>
              <a:rPr lang="en-US" sz="1700" dirty="0" smtClean="0"/>
              <a:t>Sigma Quality Levels are based on DPMO (Defects per million opportunities)</a:t>
            </a:r>
          </a:p>
          <a:p>
            <a:r>
              <a:rPr lang="en-US" sz="1700" dirty="0" smtClean="0"/>
              <a:t>Here is how we calculate it.</a:t>
            </a:r>
          </a:p>
          <a:p>
            <a:endParaRPr lang="en-US" dirty="0" smtClean="0"/>
          </a:p>
          <a:p>
            <a:endParaRPr lang="en-US" dirty="0"/>
          </a:p>
          <a:p>
            <a:endParaRPr lang="en-US" dirty="0"/>
          </a:p>
          <a:p>
            <a:pPr marL="285750" indent="-285750">
              <a:buFont typeface="Arial" panose="020B0604020202020204" pitchFamily="34" charset="0"/>
              <a:buChar char="•"/>
            </a:pPr>
            <a:r>
              <a:rPr lang="en-US" sz="1700" dirty="0" smtClean="0"/>
              <a:t>The Figure 2 shows how screen time in different categories changes over 36 days </a:t>
            </a:r>
            <a:endParaRPr lang="en-US" sz="1700" dirty="0"/>
          </a:p>
        </p:txBody>
      </p:sp>
      <p:sp>
        <p:nvSpPr>
          <p:cNvPr id="5" name="AutoShape 4" descr="{\displaystyle DPMO={\frac {1,000,000\times {\mbox{number of defects}}}{{\mbox{number of units}}\times {\mbox{number of Defects opportunities per un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09114" y="2057728"/>
            <a:ext cx="4638569" cy="53323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37094992"/>
              </p:ext>
            </p:extLst>
          </p:nvPr>
        </p:nvGraphicFramePr>
        <p:xfrm>
          <a:off x="6405958" y="977729"/>
          <a:ext cx="2668693" cy="3437414"/>
        </p:xfrm>
        <a:graphic>
          <a:graphicData uri="http://schemas.openxmlformats.org/drawingml/2006/table">
            <a:tbl>
              <a:tblPr firstRow="1" bandRow="1">
                <a:tableStyleId>{5C22544A-7EE6-4342-B048-85BDC9FD1C3A}</a:tableStyleId>
              </a:tblPr>
              <a:tblGrid>
                <a:gridCol w="1345606">
                  <a:extLst>
                    <a:ext uri="{9D8B030D-6E8A-4147-A177-3AD203B41FA5}">
                      <a16:colId xmlns:a16="http://schemas.microsoft.com/office/drawing/2014/main" val="462433538"/>
                    </a:ext>
                  </a:extLst>
                </a:gridCol>
                <a:gridCol w="1323087">
                  <a:extLst>
                    <a:ext uri="{9D8B030D-6E8A-4147-A177-3AD203B41FA5}">
                      <a16:colId xmlns:a16="http://schemas.microsoft.com/office/drawing/2014/main" val="4169445618"/>
                    </a:ext>
                  </a:extLst>
                </a:gridCol>
              </a:tblGrid>
              <a:tr h="0">
                <a:tc gridSpan="2">
                  <a:txBody>
                    <a:bodyPr/>
                    <a:lstStyle/>
                    <a:p>
                      <a:pPr algn="ctr"/>
                      <a:r>
                        <a:rPr lang="en-US" dirty="0" smtClean="0"/>
                        <a:t>SQL</a:t>
                      </a:r>
                      <a:endParaRPr lang="en-US" dirty="0"/>
                    </a:p>
                  </a:txBody>
                  <a:tcPr>
                    <a:solidFill>
                      <a:schemeClr val="accent5">
                        <a:lumMod val="75000"/>
                      </a:schemeClr>
                    </a:solidFill>
                  </a:tcPr>
                </a:tc>
                <a:tc hMerge="1">
                  <a:txBody>
                    <a:bodyPr/>
                    <a:lstStyle/>
                    <a:p>
                      <a:endParaRPr lang="en-US" dirty="0"/>
                    </a:p>
                  </a:txBody>
                  <a:tcPr/>
                </a:tc>
                <a:extLst>
                  <a:ext uri="{0D108BD9-81ED-4DB2-BD59-A6C34878D82A}">
                    <a16:rowId xmlns:a16="http://schemas.microsoft.com/office/drawing/2014/main" val="4167772181"/>
                  </a:ext>
                </a:extLst>
              </a:tr>
              <a:tr h="283247">
                <a:tc>
                  <a:txBody>
                    <a:bodyPr/>
                    <a:lstStyle/>
                    <a:p>
                      <a:r>
                        <a:rPr lang="en-US" sz="1600" dirty="0" smtClean="0"/>
                        <a:t>D = </a:t>
                      </a:r>
                      <a:endParaRPr lang="en-US" sz="1600"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836395185"/>
                  </a:ext>
                </a:extLst>
              </a:tr>
              <a:tr h="283247">
                <a:tc>
                  <a:txBody>
                    <a:bodyPr/>
                    <a:lstStyle/>
                    <a:p>
                      <a:r>
                        <a:rPr lang="en-US" sz="1600" dirty="0" smtClean="0"/>
                        <a:t>U = </a:t>
                      </a:r>
                      <a:endParaRPr lang="en-US" sz="1600" dirty="0"/>
                    </a:p>
                  </a:txBody>
                  <a:tcPr/>
                </a:tc>
                <a:tc>
                  <a:txBody>
                    <a:bodyPr/>
                    <a:lstStyle/>
                    <a:p>
                      <a:r>
                        <a:rPr lang="en-US" sz="1600" dirty="0" smtClean="0"/>
                        <a:t>19</a:t>
                      </a:r>
                      <a:endParaRPr lang="en-US" sz="1600" dirty="0"/>
                    </a:p>
                  </a:txBody>
                  <a:tcPr/>
                </a:tc>
                <a:extLst>
                  <a:ext uri="{0D108BD9-81ED-4DB2-BD59-A6C34878D82A}">
                    <a16:rowId xmlns:a16="http://schemas.microsoft.com/office/drawing/2014/main" val="3520665187"/>
                  </a:ext>
                </a:extLst>
              </a:tr>
              <a:tr h="283247">
                <a:tc>
                  <a:txBody>
                    <a:bodyPr/>
                    <a:lstStyle/>
                    <a:p>
                      <a:r>
                        <a:rPr lang="en-US" sz="1600" dirty="0" smtClean="0"/>
                        <a:t>D * U =</a:t>
                      </a:r>
                      <a:endParaRPr lang="en-US" sz="1600" dirty="0"/>
                    </a:p>
                  </a:txBody>
                  <a:tcPr/>
                </a:tc>
                <a:tc>
                  <a:txBody>
                    <a:bodyPr/>
                    <a:lstStyle/>
                    <a:p>
                      <a:r>
                        <a:rPr lang="en-US" sz="1600" dirty="0" smtClean="0"/>
                        <a:t>19</a:t>
                      </a:r>
                      <a:endParaRPr lang="en-US" sz="1600" dirty="0"/>
                    </a:p>
                  </a:txBody>
                  <a:tcPr/>
                </a:tc>
                <a:extLst>
                  <a:ext uri="{0D108BD9-81ED-4DB2-BD59-A6C34878D82A}">
                    <a16:rowId xmlns:a16="http://schemas.microsoft.com/office/drawing/2014/main" val="2461101281"/>
                  </a:ext>
                </a:extLst>
              </a:tr>
              <a:tr h="283247">
                <a:tc>
                  <a:txBody>
                    <a:bodyPr/>
                    <a:lstStyle/>
                    <a:p>
                      <a:r>
                        <a:rPr lang="en-US" sz="1600" dirty="0" smtClean="0"/>
                        <a:t>A = </a:t>
                      </a:r>
                      <a:endParaRPr lang="en-US" sz="1600" dirty="0"/>
                    </a:p>
                  </a:txBody>
                  <a:tcPr/>
                </a:tc>
                <a:tc>
                  <a:txBody>
                    <a:bodyPr/>
                    <a:lstStyle/>
                    <a:p>
                      <a:r>
                        <a:rPr lang="en-US" sz="1600" dirty="0" smtClean="0"/>
                        <a:t>11</a:t>
                      </a:r>
                      <a:endParaRPr lang="en-US" sz="1600" dirty="0"/>
                    </a:p>
                  </a:txBody>
                  <a:tcPr/>
                </a:tc>
                <a:extLst>
                  <a:ext uri="{0D108BD9-81ED-4DB2-BD59-A6C34878D82A}">
                    <a16:rowId xmlns:a16="http://schemas.microsoft.com/office/drawing/2014/main" val="258119605"/>
                  </a:ext>
                </a:extLst>
              </a:tr>
              <a:tr h="283247">
                <a:tc>
                  <a:txBody>
                    <a:bodyPr/>
                    <a:lstStyle/>
                    <a:p>
                      <a:r>
                        <a:rPr lang="en-US" sz="1600" dirty="0" smtClean="0"/>
                        <a:t>A/DU</a:t>
                      </a:r>
                      <a:endParaRPr lang="en-US" sz="1600" dirty="0"/>
                    </a:p>
                  </a:txBody>
                  <a:tcPr/>
                </a:tc>
                <a:tc>
                  <a:txBody>
                    <a:bodyPr/>
                    <a:lstStyle/>
                    <a:p>
                      <a:r>
                        <a:rPr lang="en-US" sz="1600" dirty="0" smtClean="0"/>
                        <a:t>0.579</a:t>
                      </a:r>
                      <a:endParaRPr lang="en-US" sz="1600" dirty="0"/>
                    </a:p>
                  </a:txBody>
                  <a:tcPr/>
                </a:tc>
                <a:extLst>
                  <a:ext uri="{0D108BD9-81ED-4DB2-BD59-A6C34878D82A}">
                    <a16:rowId xmlns:a16="http://schemas.microsoft.com/office/drawing/2014/main" val="143334504"/>
                  </a:ext>
                </a:extLst>
              </a:tr>
              <a:tr h="283247">
                <a:tc>
                  <a:txBody>
                    <a:bodyPr/>
                    <a:lstStyle/>
                    <a:p>
                      <a:r>
                        <a:rPr lang="en-US" sz="1600" dirty="0" smtClean="0"/>
                        <a:t>DPO * 100</a:t>
                      </a:r>
                      <a:r>
                        <a:rPr lang="en-US" sz="1600" baseline="0" dirty="0" smtClean="0"/>
                        <a:t> </a:t>
                      </a:r>
                      <a:endParaRPr lang="en-US" sz="1600" dirty="0"/>
                    </a:p>
                  </a:txBody>
                  <a:tcPr/>
                </a:tc>
                <a:tc>
                  <a:txBody>
                    <a:bodyPr/>
                    <a:lstStyle/>
                    <a:p>
                      <a:r>
                        <a:rPr lang="en-US" sz="1600" dirty="0" smtClean="0"/>
                        <a:t>057.89</a:t>
                      </a:r>
                      <a:r>
                        <a:rPr lang="en-US" sz="1600" baseline="0" dirty="0" smtClean="0"/>
                        <a:t> %</a:t>
                      </a:r>
                      <a:endParaRPr lang="en-US" sz="1600" dirty="0"/>
                    </a:p>
                  </a:txBody>
                  <a:tcPr/>
                </a:tc>
                <a:extLst>
                  <a:ext uri="{0D108BD9-81ED-4DB2-BD59-A6C34878D82A}">
                    <a16:rowId xmlns:a16="http://schemas.microsoft.com/office/drawing/2014/main" val="1984563357"/>
                  </a:ext>
                </a:extLst>
              </a:tr>
              <a:tr h="480854">
                <a:tc>
                  <a:txBody>
                    <a:bodyPr/>
                    <a:lstStyle/>
                    <a:p>
                      <a:r>
                        <a:rPr lang="en-US" sz="1600" dirty="0" smtClean="0"/>
                        <a:t>DPO * 1000000</a:t>
                      </a:r>
                      <a:endParaRPr lang="en-US" sz="1600" dirty="0"/>
                    </a:p>
                  </a:txBody>
                  <a:tcPr/>
                </a:tc>
                <a:tc>
                  <a:txBody>
                    <a:bodyPr/>
                    <a:lstStyle/>
                    <a:p>
                      <a:r>
                        <a:rPr lang="en-US" sz="1600" smtClean="0"/>
                        <a:t>578947</a:t>
                      </a:r>
                      <a:endParaRPr lang="en-US" sz="1600" dirty="0"/>
                    </a:p>
                  </a:txBody>
                  <a:tcPr/>
                </a:tc>
                <a:extLst>
                  <a:ext uri="{0D108BD9-81ED-4DB2-BD59-A6C34878D82A}">
                    <a16:rowId xmlns:a16="http://schemas.microsoft.com/office/drawing/2014/main" val="120783085"/>
                  </a:ext>
                </a:extLst>
              </a:tr>
              <a:tr h="480854">
                <a:tc>
                  <a:txBody>
                    <a:bodyPr/>
                    <a:lstStyle/>
                    <a:p>
                      <a:r>
                        <a:rPr lang="en-US" sz="1600" dirty="0" smtClean="0"/>
                        <a:t>SQL</a:t>
                      </a:r>
                      <a:endParaRPr lang="en-US" sz="16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3955627216"/>
                  </a:ext>
                </a:extLst>
              </a:tr>
            </a:tbl>
          </a:graphicData>
        </a:graphic>
      </p:graphicFrame>
      <p:graphicFrame>
        <p:nvGraphicFramePr>
          <p:cNvPr id="23" name="Chart 22"/>
          <p:cNvGraphicFramePr>
            <a:graphicFrameLocks/>
          </p:cNvGraphicFramePr>
          <p:nvPr>
            <p:extLst>
              <p:ext uri="{D42A27DB-BD31-4B8C-83A1-F6EECF244321}">
                <p14:modId xmlns:p14="http://schemas.microsoft.com/office/powerpoint/2010/main" val="2526261382"/>
              </p:ext>
            </p:extLst>
          </p:nvPr>
        </p:nvGraphicFramePr>
        <p:xfrm>
          <a:off x="401081" y="3484323"/>
          <a:ext cx="5236043" cy="29006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567037394"/>
              </p:ext>
            </p:extLst>
          </p:nvPr>
        </p:nvGraphicFramePr>
        <p:xfrm>
          <a:off x="9551047" y="3429238"/>
          <a:ext cx="2640953" cy="3407764"/>
        </p:xfrm>
        <a:graphic>
          <a:graphicData uri="http://schemas.openxmlformats.org/drawingml/2006/table">
            <a:tbl>
              <a:tblPr firstRow="1" bandRow="1">
                <a:tableStyleId>{5C22544A-7EE6-4342-B048-85BDC9FD1C3A}</a:tableStyleId>
              </a:tblPr>
              <a:tblGrid>
                <a:gridCol w="1331619">
                  <a:extLst>
                    <a:ext uri="{9D8B030D-6E8A-4147-A177-3AD203B41FA5}">
                      <a16:colId xmlns:a16="http://schemas.microsoft.com/office/drawing/2014/main" val="462433538"/>
                    </a:ext>
                  </a:extLst>
                </a:gridCol>
                <a:gridCol w="1309334">
                  <a:extLst>
                    <a:ext uri="{9D8B030D-6E8A-4147-A177-3AD203B41FA5}">
                      <a16:colId xmlns:a16="http://schemas.microsoft.com/office/drawing/2014/main" val="4169445618"/>
                    </a:ext>
                  </a:extLst>
                </a:gridCol>
              </a:tblGrid>
              <a:tr h="361172">
                <a:tc gridSpan="2">
                  <a:txBody>
                    <a:bodyPr/>
                    <a:lstStyle/>
                    <a:p>
                      <a:pPr algn="ctr"/>
                      <a:r>
                        <a:rPr lang="en-US" dirty="0" smtClean="0"/>
                        <a:t>SQL</a:t>
                      </a:r>
                      <a:endParaRPr lang="en-US" dirty="0"/>
                    </a:p>
                  </a:txBody>
                  <a:tcPr>
                    <a:solidFill>
                      <a:schemeClr val="accent5">
                        <a:lumMod val="75000"/>
                      </a:schemeClr>
                    </a:solidFill>
                  </a:tcPr>
                </a:tc>
                <a:tc hMerge="1">
                  <a:txBody>
                    <a:bodyPr/>
                    <a:lstStyle/>
                    <a:p>
                      <a:endParaRPr lang="en-US" dirty="0"/>
                    </a:p>
                  </a:txBody>
                  <a:tcPr/>
                </a:tc>
                <a:extLst>
                  <a:ext uri="{0D108BD9-81ED-4DB2-BD59-A6C34878D82A}">
                    <a16:rowId xmlns:a16="http://schemas.microsoft.com/office/drawing/2014/main" val="4167772181"/>
                  </a:ext>
                </a:extLst>
              </a:tr>
              <a:tr h="331075">
                <a:tc>
                  <a:txBody>
                    <a:bodyPr/>
                    <a:lstStyle/>
                    <a:p>
                      <a:r>
                        <a:rPr lang="en-US" sz="1600" dirty="0" smtClean="0"/>
                        <a:t>D = </a:t>
                      </a:r>
                      <a:endParaRPr lang="en-US" sz="1600"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836395185"/>
                  </a:ext>
                </a:extLst>
              </a:tr>
              <a:tr h="331075">
                <a:tc>
                  <a:txBody>
                    <a:bodyPr/>
                    <a:lstStyle/>
                    <a:p>
                      <a:r>
                        <a:rPr lang="en-US" sz="1600" dirty="0" smtClean="0"/>
                        <a:t>U = </a:t>
                      </a:r>
                      <a:endParaRPr lang="en-US" sz="1600" dirty="0"/>
                    </a:p>
                  </a:txBody>
                  <a:tcPr/>
                </a:tc>
                <a:tc>
                  <a:txBody>
                    <a:bodyPr/>
                    <a:lstStyle/>
                    <a:p>
                      <a:r>
                        <a:rPr lang="en-US" sz="1600" dirty="0" smtClean="0"/>
                        <a:t>17</a:t>
                      </a:r>
                      <a:endParaRPr lang="en-US" sz="1600" dirty="0"/>
                    </a:p>
                  </a:txBody>
                  <a:tcPr/>
                </a:tc>
                <a:extLst>
                  <a:ext uri="{0D108BD9-81ED-4DB2-BD59-A6C34878D82A}">
                    <a16:rowId xmlns:a16="http://schemas.microsoft.com/office/drawing/2014/main" val="3520665187"/>
                  </a:ext>
                </a:extLst>
              </a:tr>
              <a:tr h="331075">
                <a:tc>
                  <a:txBody>
                    <a:bodyPr/>
                    <a:lstStyle/>
                    <a:p>
                      <a:r>
                        <a:rPr lang="en-US" sz="1600" dirty="0" smtClean="0"/>
                        <a:t>D * U =</a:t>
                      </a:r>
                      <a:endParaRPr lang="en-US" sz="1600" dirty="0"/>
                    </a:p>
                  </a:txBody>
                  <a:tcPr/>
                </a:tc>
                <a:tc>
                  <a:txBody>
                    <a:bodyPr/>
                    <a:lstStyle/>
                    <a:p>
                      <a:r>
                        <a:rPr lang="en-US" sz="1600" dirty="0" smtClean="0"/>
                        <a:t>17</a:t>
                      </a:r>
                      <a:endParaRPr lang="en-US" sz="1600" dirty="0"/>
                    </a:p>
                  </a:txBody>
                  <a:tcPr/>
                </a:tc>
                <a:extLst>
                  <a:ext uri="{0D108BD9-81ED-4DB2-BD59-A6C34878D82A}">
                    <a16:rowId xmlns:a16="http://schemas.microsoft.com/office/drawing/2014/main" val="2461101281"/>
                  </a:ext>
                </a:extLst>
              </a:tr>
              <a:tr h="331075">
                <a:tc>
                  <a:txBody>
                    <a:bodyPr/>
                    <a:lstStyle/>
                    <a:p>
                      <a:r>
                        <a:rPr lang="en-US" sz="1600" dirty="0" smtClean="0"/>
                        <a:t>A = </a:t>
                      </a:r>
                      <a:endParaRPr lang="en-US" sz="1600" dirty="0"/>
                    </a:p>
                  </a:txBody>
                  <a:tcPr/>
                </a:tc>
                <a:tc>
                  <a:txBody>
                    <a:bodyPr/>
                    <a:lstStyle/>
                    <a:p>
                      <a:r>
                        <a:rPr lang="en-US" sz="1600" dirty="0" smtClean="0"/>
                        <a:t>17</a:t>
                      </a:r>
                      <a:endParaRPr lang="en-US" sz="1600" dirty="0"/>
                    </a:p>
                  </a:txBody>
                  <a:tcPr/>
                </a:tc>
                <a:extLst>
                  <a:ext uri="{0D108BD9-81ED-4DB2-BD59-A6C34878D82A}">
                    <a16:rowId xmlns:a16="http://schemas.microsoft.com/office/drawing/2014/main" val="258119605"/>
                  </a:ext>
                </a:extLst>
              </a:tr>
              <a:tr h="331075">
                <a:tc>
                  <a:txBody>
                    <a:bodyPr/>
                    <a:lstStyle/>
                    <a:p>
                      <a:r>
                        <a:rPr lang="en-US" sz="1600" dirty="0" smtClean="0"/>
                        <a:t>A/DU</a:t>
                      </a:r>
                      <a:endParaRPr lang="en-US" sz="1600" dirty="0"/>
                    </a:p>
                  </a:txBody>
                  <a:tcPr/>
                </a:tc>
                <a:tc>
                  <a:txBody>
                    <a:bodyPr/>
                    <a:lstStyle/>
                    <a:p>
                      <a:r>
                        <a:rPr lang="en-US" sz="1600" dirty="0" smtClean="0"/>
                        <a:t>1</a:t>
                      </a:r>
                      <a:endParaRPr lang="en-US" sz="1600" dirty="0"/>
                    </a:p>
                  </a:txBody>
                  <a:tcPr/>
                </a:tc>
                <a:extLst>
                  <a:ext uri="{0D108BD9-81ED-4DB2-BD59-A6C34878D82A}">
                    <a16:rowId xmlns:a16="http://schemas.microsoft.com/office/drawing/2014/main" val="143334504"/>
                  </a:ext>
                </a:extLst>
              </a:tr>
              <a:tr h="331075">
                <a:tc>
                  <a:txBody>
                    <a:bodyPr/>
                    <a:lstStyle/>
                    <a:p>
                      <a:r>
                        <a:rPr lang="en-US" sz="1600" dirty="0" smtClean="0"/>
                        <a:t>DPO * 100</a:t>
                      </a:r>
                      <a:r>
                        <a:rPr lang="en-US" sz="1600" baseline="0" dirty="0" smtClean="0"/>
                        <a:t> </a:t>
                      </a:r>
                      <a:endParaRPr lang="en-US" sz="1600" dirty="0"/>
                    </a:p>
                  </a:txBody>
                  <a:tcPr/>
                </a:tc>
                <a:tc>
                  <a:txBody>
                    <a:bodyPr/>
                    <a:lstStyle/>
                    <a:p>
                      <a:r>
                        <a:rPr lang="en-US" sz="1600" dirty="0" smtClean="0"/>
                        <a:t>100%</a:t>
                      </a:r>
                      <a:endParaRPr lang="en-US" sz="1600" dirty="0"/>
                    </a:p>
                  </a:txBody>
                  <a:tcPr/>
                </a:tc>
                <a:extLst>
                  <a:ext uri="{0D108BD9-81ED-4DB2-BD59-A6C34878D82A}">
                    <a16:rowId xmlns:a16="http://schemas.microsoft.com/office/drawing/2014/main" val="1984563357"/>
                  </a:ext>
                </a:extLst>
              </a:tr>
              <a:tr h="571856">
                <a:tc>
                  <a:txBody>
                    <a:bodyPr/>
                    <a:lstStyle/>
                    <a:p>
                      <a:r>
                        <a:rPr lang="en-US" sz="1600" dirty="0" smtClean="0"/>
                        <a:t>DPO * 1000000</a:t>
                      </a:r>
                      <a:endParaRPr lang="en-US" sz="1600" dirty="0"/>
                    </a:p>
                  </a:txBody>
                  <a:tcPr/>
                </a:tc>
                <a:tc>
                  <a:txBody>
                    <a:bodyPr/>
                    <a:lstStyle/>
                    <a:p>
                      <a:r>
                        <a:rPr lang="en-US" sz="1600" dirty="0" smtClean="0"/>
                        <a:t>100000</a:t>
                      </a:r>
                      <a:endParaRPr lang="en-US" sz="1600" dirty="0"/>
                    </a:p>
                  </a:txBody>
                  <a:tcPr/>
                </a:tc>
                <a:extLst>
                  <a:ext uri="{0D108BD9-81ED-4DB2-BD59-A6C34878D82A}">
                    <a16:rowId xmlns:a16="http://schemas.microsoft.com/office/drawing/2014/main" val="120783085"/>
                  </a:ext>
                </a:extLst>
              </a:tr>
              <a:tr h="451204">
                <a:tc>
                  <a:txBody>
                    <a:bodyPr/>
                    <a:lstStyle/>
                    <a:p>
                      <a:r>
                        <a:rPr lang="en-US" sz="1600" dirty="0" smtClean="0"/>
                        <a:t>SQL</a:t>
                      </a:r>
                      <a:endParaRPr lang="en-US" sz="1600" dirty="0"/>
                    </a:p>
                  </a:txBody>
                  <a:tcPr/>
                </a:tc>
                <a:tc>
                  <a:txBody>
                    <a:bodyPr/>
                    <a:lstStyle/>
                    <a:p>
                      <a:r>
                        <a:rPr lang="en-US" sz="1600" dirty="0" smtClean="0"/>
                        <a:t>0</a:t>
                      </a:r>
                      <a:endParaRPr lang="en-US" sz="1600" dirty="0"/>
                    </a:p>
                  </a:txBody>
                  <a:tcPr/>
                </a:tc>
                <a:extLst>
                  <a:ext uri="{0D108BD9-81ED-4DB2-BD59-A6C34878D82A}">
                    <a16:rowId xmlns:a16="http://schemas.microsoft.com/office/drawing/2014/main" val="3955627216"/>
                  </a:ext>
                </a:extLst>
              </a:tr>
            </a:tbl>
          </a:graphicData>
        </a:graphic>
      </p:graphicFrame>
      <p:sp>
        <p:nvSpPr>
          <p:cNvPr id="9" name="Bent Arrow 8"/>
          <p:cNvSpPr/>
          <p:nvPr/>
        </p:nvSpPr>
        <p:spPr>
          <a:xfrm rot="14834383">
            <a:off x="7792736" y="4532465"/>
            <a:ext cx="1635726" cy="1201310"/>
          </a:xfrm>
          <a:prstGeom prst="ben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843483" y="2941570"/>
            <a:ext cx="1808629" cy="369332"/>
          </a:xfrm>
          <a:prstGeom prst="rect">
            <a:avLst/>
          </a:prstGeom>
          <a:solidFill>
            <a:schemeClr val="accent1"/>
          </a:solidFill>
        </p:spPr>
        <p:txBody>
          <a:bodyPr wrap="square" rtlCol="0">
            <a:spAutoFit/>
          </a:bodyPr>
          <a:lstStyle/>
          <a:p>
            <a:pPr algn="ctr"/>
            <a:r>
              <a:rPr lang="en-US" dirty="0" smtClean="0"/>
              <a:t>First half data </a:t>
            </a:r>
            <a:endParaRPr lang="en-US" dirty="0"/>
          </a:p>
        </p:txBody>
      </p:sp>
      <p:sp>
        <p:nvSpPr>
          <p:cNvPr id="11" name="TextBox 10"/>
          <p:cNvSpPr txBox="1"/>
          <p:nvPr/>
        </p:nvSpPr>
        <p:spPr>
          <a:xfrm>
            <a:off x="6541994" y="556852"/>
            <a:ext cx="2272553" cy="369332"/>
          </a:xfrm>
          <a:prstGeom prst="rect">
            <a:avLst/>
          </a:prstGeom>
          <a:solidFill>
            <a:schemeClr val="accent1"/>
          </a:solidFill>
        </p:spPr>
        <p:txBody>
          <a:bodyPr wrap="square" rtlCol="0">
            <a:spAutoFit/>
          </a:bodyPr>
          <a:lstStyle/>
          <a:p>
            <a:pPr algn="ctr"/>
            <a:r>
              <a:rPr lang="en-US" dirty="0" smtClean="0"/>
              <a:t>Second half data</a:t>
            </a:r>
            <a:endParaRPr lang="en-US" dirty="0"/>
          </a:p>
        </p:txBody>
      </p:sp>
      <p:sp>
        <p:nvSpPr>
          <p:cNvPr id="14" name="Rectangle 13"/>
          <p:cNvSpPr/>
          <p:nvPr/>
        </p:nvSpPr>
        <p:spPr>
          <a:xfrm>
            <a:off x="9387170" y="1058730"/>
            <a:ext cx="2456329" cy="16242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a:t>
            </a:r>
            <a:r>
              <a:rPr lang="en-US" dirty="0" smtClean="0"/>
              <a:t> </a:t>
            </a:r>
            <a:r>
              <a:rPr lang="en-US" dirty="0">
                <a:solidFill>
                  <a:schemeClr val="tx1"/>
                </a:solidFill>
              </a:rPr>
              <a:t>calculated SQL in two </a:t>
            </a:r>
            <a:r>
              <a:rPr lang="en-US" dirty="0" smtClean="0">
                <a:solidFill>
                  <a:schemeClr val="tx1"/>
                </a:solidFill>
              </a:rPr>
              <a:t>different timelines: </a:t>
            </a:r>
          </a:p>
          <a:p>
            <a:pPr algn="ctr"/>
            <a:r>
              <a:rPr lang="en-US" dirty="0" smtClean="0">
                <a:solidFill>
                  <a:schemeClr val="tx1"/>
                </a:solidFill>
              </a:rPr>
              <a:t>(Jan 31-Feb 16) and </a:t>
            </a:r>
          </a:p>
          <a:p>
            <a:pPr algn="ctr"/>
            <a:r>
              <a:rPr lang="en-US" dirty="0" smtClean="0">
                <a:solidFill>
                  <a:schemeClr val="tx1"/>
                </a:solidFill>
              </a:rPr>
              <a:t>(Feb 17-March 6)</a:t>
            </a:r>
          </a:p>
          <a:p>
            <a:pPr algn="ctr"/>
            <a:r>
              <a:rPr lang="en-US" dirty="0" smtClean="0">
                <a:solidFill>
                  <a:schemeClr val="tx1"/>
                </a:solidFill>
              </a:rPr>
              <a:t> </a:t>
            </a:r>
            <a:r>
              <a:rPr lang="en-US" dirty="0">
                <a:solidFill>
                  <a:schemeClr val="tx1"/>
                </a:solidFill>
              </a:rPr>
              <a:t>to see </a:t>
            </a:r>
            <a:r>
              <a:rPr lang="en-US" dirty="0" smtClean="0">
                <a:solidFill>
                  <a:schemeClr val="tx1"/>
                </a:solidFill>
              </a:rPr>
              <a:t>how it  improved </a:t>
            </a:r>
            <a:endParaRPr lang="en-US" dirty="0">
              <a:solidFill>
                <a:schemeClr val="tx1"/>
              </a:solidFill>
            </a:endParaRPr>
          </a:p>
        </p:txBody>
      </p:sp>
      <p:sp>
        <p:nvSpPr>
          <p:cNvPr id="16" name="TextBox 15"/>
          <p:cNvSpPr txBox="1"/>
          <p:nvPr/>
        </p:nvSpPr>
        <p:spPr>
          <a:xfrm>
            <a:off x="363487" y="6450114"/>
            <a:ext cx="5311233" cy="369332"/>
          </a:xfrm>
          <a:prstGeom prst="rect">
            <a:avLst/>
          </a:prstGeom>
          <a:solidFill>
            <a:schemeClr val="accent1"/>
          </a:solidFill>
        </p:spPr>
        <p:txBody>
          <a:bodyPr wrap="square" rtlCol="0">
            <a:spAutoFit/>
          </a:bodyPr>
          <a:lstStyle/>
          <a:p>
            <a:pPr algn="ctr"/>
            <a:r>
              <a:rPr lang="en-US" dirty="0" smtClean="0"/>
              <a:t>Screen Time measurement for 36 Days (Jan31-March7)</a:t>
            </a:r>
            <a:endParaRPr lang="en-US" dirty="0"/>
          </a:p>
        </p:txBody>
      </p:sp>
      <p:sp>
        <p:nvSpPr>
          <p:cNvPr id="31" name="TextBox 30"/>
          <p:cNvSpPr txBox="1"/>
          <p:nvPr/>
        </p:nvSpPr>
        <p:spPr>
          <a:xfrm>
            <a:off x="5767369" y="5750345"/>
            <a:ext cx="1001808" cy="369332"/>
          </a:xfrm>
          <a:prstGeom prst="rect">
            <a:avLst/>
          </a:prstGeom>
          <a:solidFill>
            <a:schemeClr val="accent1">
              <a:lumMod val="60000"/>
              <a:lumOff val="40000"/>
            </a:schemeClr>
          </a:solidFill>
        </p:spPr>
        <p:txBody>
          <a:bodyPr wrap="square" rtlCol="0">
            <a:spAutoFit/>
          </a:bodyPr>
          <a:lstStyle/>
          <a:p>
            <a:r>
              <a:rPr lang="en-US" dirty="0" smtClean="0"/>
              <a:t>Figure 2</a:t>
            </a:r>
            <a:endParaRPr lang="en-US" dirty="0"/>
          </a:p>
        </p:txBody>
      </p:sp>
    </p:spTree>
    <p:extLst>
      <p:ext uri="{BB962C8B-B14F-4D97-AF65-F5344CB8AC3E}">
        <p14:creationId xmlns:p14="http://schemas.microsoft.com/office/powerpoint/2010/main" val="390242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8</a:t>
            </a:fld>
            <a:endParaRPr lang="en-US"/>
          </a:p>
        </p:txBody>
      </p:sp>
      <p:sp>
        <p:nvSpPr>
          <p:cNvPr id="2" name="Rectangle 1">
            <a:extLst>
              <a:ext uri="{FF2B5EF4-FFF2-40B4-BE49-F238E27FC236}">
                <a16:creationId xmlns:a16="http://schemas.microsoft.com/office/drawing/2014/main" id="{295F50F7-39F1-459A-83EA-1AE370A98681}"/>
              </a:ext>
            </a:extLst>
          </p:cNvPr>
          <p:cNvSpPr/>
          <p:nvPr/>
        </p:nvSpPr>
        <p:spPr>
          <a:xfrm>
            <a:off x="428433" y="234993"/>
            <a:ext cx="11415067" cy="486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ANALYZE </a:t>
            </a:r>
            <a:r>
              <a:rPr lang="en-US" sz="2000" dirty="0" smtClean="0"/>
              <a:t>STEP</a:t>
            </a:r>
            <a:endParaRPr lang="en-US" dirty="0"/>
          </a:p>
        </p:txBody>
      </p:sp>
      <p:sp>
        <p:nvSpPr>
          <p:cNvPr id="31" name="Rectangle 30">
            <a:extLst>
              <a:ext uri="{FF2B5EF4-FFF2-40B4-BE49-F238E27FC236}">
                <a16:creationId xmlns:a16="http://schemas.microsoft.com/office/drawing/2014/main" id="{4C255E61-7919-6B4A-8E9C-50855125A825}"/>
              </a:ext>
            </a:extLst>
          </p:cNvPr>
          <p:cNvSpPr/>
          <p:nvPr/>
        </p:nvSpPr>
        <p:spPr>
          <a:xfrm>
            <a:off x="428432" y="830489"/>
            <a:ext cx="11415067" cy="1754326"/>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Trend &amp; Pareto Chart</a:t>
            </a:r>
          </a:p>
          <a:p>
            <a:pPr marL="114300" indent="-114300">
              <a:spcBef>
                <a:spcPts val="300"/>
              </a:spcBef>
              <a:buClr>
                <a:schemeClr val="accent1"/>
              </a:buClr>
              <a:buFont typeface="Corbel" panose="020B0503020204020204" pitchFamily="34" charset="0"/>
              <a:buChar char="›"/>
            </a:pPr>
            <a:r>
              <a:rPr lang="en-US" sz="1400" dirty="0" smtClean="0"/>
              <a:t>To better understand the overall trending of the delivery times, a trend chart and </a:t>
            </a:r>
            <a:r>
              <a:rPr lang="en-US" sz="1400" dirty="0"/>
              <a:t>P</a:t>
            </a:r>
            <a:r>
              <a:rPr lang="en-US" sz="1400" dirty="0" smtClean="0"/>
              <a:t>areto chart were created showing total screen time by day. </a:t>
            </a:r>
          </a:p>
          <a:p>
            <a:pPr>
              <a:spcBef>
                <a:spcPts val="300"/>
              </a:spcBef>
              <a:buClr>
                <a:schemeClr val="accent1"/>
              </a:buClr>
            </a:pPr>
            <a:r>
              <a:rPr lang="en-US" sz="1400" b="1" dirty="0" smtClean="0"/>
              <a:t>Key </a:t>
            </a:r>
            <a:r>
              <a:rPr lang="en-US" sz="1400" b="1" dirty="0"/>
              <a:t>Findings</a:t>
            </a:r>
          </a:p>
          <a:p>
            <a:pPr marL="114300" indent="-114300">
              <a:spcBef>
                <a:spcPts val="300"/>
              </a:spcBef>
              <a:buClr>
                <a:schemeClr val="accent1"/>
              </a:buClr>
              <a:buFont typeface="Corbel" panose="020B0503020204020204" pitchFamily="34" charset="0"/>
              <a:buChar char="›"/>
            </a:pPr>
            <a:r>
              <a:rPr lang="en-US" sz="1400" dirty="0"/>
              <a:t>The overall trend shows the </a:t>
            </a:r>
            <a:r>
              <a:rPr lang="en-US" sz="1400" dirty="0" smtClean="0"/>
              <a:t>Screen time have </a:t>
            </a:r>
            <a:r>
              <a:rPr lang="en-US" sz="1400" dirty="0"/>
              <a:t>been </a:t>
            </a:r>
            <a:r>
              <a:rPr lang="en-US" sz="1400" dirty="0" smtClean="0"/>
              <a:t>decreasing starting from the second half of data. </a:t>
            </a:r>
            <a:r>
              <a:rPr lang="en-US" sz="1400" dirty="0"/>
              <a:t>This was a key finding in showing the impact of </a:t>
            </a:r>
            <a:r>
              <a:rPr lang="en-US" sz="1400" dirty="0" smtClean="0"/>
              <a:t>me getting aware of the outcomes that excess use of my phone would have for me and trying to change my screen time habits. </a:t>
            </a:r>
            <a:endParaRPr lang="en-US" sz="1400" dirty="0"/>
          </a:p>
          <a:p>
            <a:pPr marL="114300" indent="-114300">
              <a:spcBef>
                <a:spcPts val="300"/>
              </a:spcBef>
              <a:buClr>
                <a:schemeClr val="accent1"/>
              </a:buClr>
              <a:buFont typeface="Corbel" panose="020B0503020204020204" pitchFamily="34" charset="0"/>
              <a:buChar char="›"/>
            </a:pPr>
            <a:r>
              <a:rPr lang="en-US" sz="1400" dirty="0" smtClean="0"/>
              <a:t>The peaks that we see in the trend chart in the middle and toward the end of February can be due to my use of phone for following up with the tax file issues that my mom and I had in that month and we had to stay on call lines for long hours of time. </a:t>
            </a:r>
            <a:endParaRPr lang="en-US" sz="1400" dirty="0"/>
          </a:p>
        </p:txBody>
      </p:sp>
      <mc:AlternateContent xmlns:mc="http://schemas.openxmlformats.org/markup-compatibility/2006">
        <mc:Choice xmlns:cx1="http://schemas.microsoft.com/office/drawing/2015/9/8/chartex" Requires="cx1">
          <p:graphicFrame>
            <p:nvGraphicFramePr>
              <p:cNvPr id="11" name="Chart 10"/>
              <p:cNvGraphicFramePr/>
              <p:nvPr>
                <p:extLst>
                  <p:ext uri="{D42A27DB-BD31-4B8C-83A1-F6EECF244321}">
                    <p14:modId xmlns:p14="http://schemas.microsoft.com/office/powerpoint/2010/main" val="2376927233"/>
                  </p:ext>
                </p:extLst>
              </p:nvPr>
            </p:nvGraphicFramePr>
            <p:xfrm>
              <a:off x="5834900" y="3455482"/>
              <a:ext cx="6357100" cy="333528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1" name="Chart 10"/>
              <p:cNvPicPr>
                <a:picLocks noGrp="1" noRot="1" noChangeAspect="1" noMove="1" noResize="1" noEditPoints="1" noAdjustHandles="1" noChangeArrowheads="1" noChangeShapeType="1"/>
              </p:cNvPicPr>
              <p:nvPr/>
            </p:nvPicPr>
            <p:blipFill>
              <a:blip r:embed="rId3"/>
              <a:stretch>
                <a:fillRect/>
              </a:stretch>
            </p:blipFill>
            <p:spPr>
              <a:xfrm>
                <a:off x="5834900" y="3455482"/>
                <a:ext cx="6357100" cy="3335283"/>
              </a:xfrm>
              <a:prstGeom prst="rect">
                <a:avLst/>
              </a:prstGeom>
            </p:spPr>
          </p:pic>
        </mc:Fallback>
      </mc:AlternateContent>
      <p:graphicFrame>
        <p:nvGraphicFramePr>
          <p:cNvPr id="12" name="Chart 11"/>
          <p:cNvGraphicFramePr>
            <a:graphicFrameLocks/>
          </p:cNvGraphicFramePr>
          <p:nvPr>
            <p:extLst>
              <p:ext uri="{D42A27DB-BD31-4B8C-83A1-F6EECF244321}">
                <p14:modId xmlns:p14="http://schemas.microsoft.com/office/powerpoint/2010/main" val="3606473441"/>
              </p:ext>
            </p:extLst>
          </p:nvPr>
        </p:nvGraphicFramePr>
        <p:xfrm>
          <a:off x="490818" y="3455482"/>
          <a:ext cx="5438211" cy="329951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2642346" y="2898864"/>
            <a:ext cx="1001808" cy="369332"/>
          </a:xfrm>
          <a:prstGeom prst="rect">
            <a:avLst/>
          </a:prstGeom>
          <a:solidFill>
            <a:schemeClr val="accent1">
              <a:lumMod val="60000"/>
              <a:lumOff val="40000"/>
            </a:schemeClr>
          </a:solidFill>
        </p:spPr>
        <p:txBody>
          <a:bodyPr wrap="square" rtlCol="0">
            <a:spAutoFit/>
          </a:bodyPr>
          <a:lstStyle/>
          <a:p>
            <a:r>
              <a:rPr lang="en-US" dirty="0" smtClean="0"/>
              <a:t>Figure 3</a:t>
            </a:r>
            <a:endParaRPr lang="en-US" dirty="0"/>
          </a:p>
        </p:txBody>
      </p:sp>
      <p:sp>
        <p:nvSpPr>
          <p:cNvPr id="14" name="TextBox 13"/>
          <p:cNvSpPr txBox="1"/>
          <p:nvPr/>
        </p:nvSpPr>
        <p:spPr>
          <a:xfrm>
            <a:off x="8290111" y="2888032"/>
            <a:ext cx="1001808" cy="369332"/>
          </a:xfrm>
          <a:prstGeom prst="rect">
            <a:avLst/>
          </a:prstGeom>
          <a:solidFill>
            <a:schemeClr val="accent1">
              <a:lumMod val="60000"/>
              <a:lumOff val="40000"/>
            </a:schemeClr>
          </a:solidFill>
        </p:spPr>
        <p:txBody>
          <a:bodyPr wrap="square" rtlCol="0">
            <a:spAutoFit/>
          </a:bodyPr>
          <a:lstStyle/>
          <a:p>
            <a:r>
              <a:rPr lang="en-US" dirty="0" smtClean="0"/>
              <a:t>Figure 4</a:t>
            </a:r>
            <a:endParaRPr lang="en-US" dirty="0"/>
          </a:p>
        </p:txBody>
      </p:sp>
    </p:spTree>
    <p:extLst>
      <p:ext uri="{BB962C8B-B14F-4D97-AF65-F5344CB8AC3E}">
        <p14:creationId xmlns:p14="http://schemas.microsoft.com/office/powerpoint/2010/main" val="410525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p:txBody>
          <a:bodyPr/>
          <a:lstStyle/>
          <a:p>
            <a:fld id="{A794E2DD-4F38-4D2A-97E5-5D7467AA1DEC}" type="slidenum">
              <a:rPr lang="en-US" smtClean="0"/>
              <a:t>9</a:t>
            </a:fld>
            <a:endParaRPr lang="en-US"/>
          </a:p>
        </p:txBody>
      </p:sp>
      <p:sp>
        <p:nvSpPr>
          <p:cNvPr id="2" name="Rectangle 1">
            <a:extLst>
              <a:ext uri="{FF2B5EF4-FFF2-40B4-BE49-F238E27FC236}">
                <a16:creationId xmlns:a16="http://schemas.microsoft.com/office/drawing/2014/main" id="{295F50F7-39F1-459A-83EA-1AE370A98681}"/>
              </a:ext>
            </a:extLst>
          </p:cNvPr>
          <p:cNvSpPr/>
          <p:nvPr/>
        </p:nvSpPr>
        <p:spPr>
          <a:xfrm>
            <a:off x="428433" y="234993"/>
            <a:ext cx="11415067" cy="486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ANALYZE </a:t>
            </a:r>
            <a:r>
              <a:rPr lang="en-US" sz="2000" dirty="0" smtClean="0"/>
              <a:t>STEP</a:t>
            </a:r>
            <a:r>
              <a:rPr lang="en-US" sz="2000" dirty="0" smtClean="0"/>
              <a:t> </a:t>
            </a:r>
            <a:endParaRPr lang="en-US" dirty="0"/>
          </a:p>
        </p:txBody>
      </p:sp>
      <p:sp>
        <p:nvSpPr>
          <p:cNvPr id="31" name="Rectangle 30">
            <a:extLst>
              <a:ext uri="{FF2B5EF4-FFF2-40B4-BE49-F238E27FC236}">
                <a16:creationId xmlns:a16="http://schemas.microsoft.com/office/drawing/2014/main" id="{4C255E61-7919-6B4A-8E9C-50855125A825}"/>
              </a:ext>
            </a:extLst>
          </p:cNvPr>
          <p:cNvSpPr/>
          <p:nvPr/>
        </p:nvSpPr>
        <p:spPr>
          <a:xfrm>
            <a:off x="428432" y="775480"/>
            <a:ext cx="11415067" cy="2223686"/>
          </a:xfrm>
          <a:prstGeom prst="rect">
            <a:avLst/>
          </a:prstGeom>
          <a:ln>
            <a:solidFill>
              <a:schemeClr val="accent1"/>
            </a:solidFill>
          </a:ln>
        </p:spPr>
        <p:txBody>
          <a:bodyPr wrap="square" anchor="t">
            <a:spAutoFit/>
          </a:bodyPr>
          <a:lstStyle/>
          <a:p>
            <a:pPr>
              <a:spcBef>
                <a:spcPts val="300"/>
              </a:spcBef>
              <a:buClr>
                <a:schemeClr val="accent1"/>
              </a:buClr>
            </a:pPr>
            <a:r>
              <a:rPr lang="en-US" sz="1400" b="1" dirty="0" smtClean="0"/>
              <a:t>Correlation </a:t>
            </a:r>
            <a:endParaRPr lang="en-US" sz="1400" b="1" dirty="0"/>
          </a:p>
          <a:p>
            <a:pPr marL="285750" indent="-285750">
              <a:spcBef>
                <a:spcPts val="300"/>
              </a:spcBef>
              <a:buClr>
                <a:schemeClr val="accent1"/>
              </a:buClr>
              <a:buFont typeface="Calibri" panose="020F0502020204030204" pitchFamily="34" charset="0"/>
              <a:buChar char="‹"/>
            </a:pPr>
            <a:r>
              <a:rPr lang="en-US" sz="1400" dirty="0" smtClean="0"/>
              <a:t>As we saw on slide 7 (Figure 2), The social screen time was the highest between all other categories that increased the total screen time through the 36 days that we observed. So here to better understand the social screen time and the total screen time correlation, we can see a scatterplot </a:t>
            </a:r>
          </a:p>
          <a:p>
            <a:pPr>
              <a:spcBef>
                <a:spcPts val="300"/>
              </a:spcBef>
              <a:buClr>
                <a:schemeClr val="accent1"/>
              </a:buClr>
            </a:pPr>
            <a:r>
              <a:rPr lang="en-US" sz="1400" dirty="0" smtClean="0"/>
              <a:t>       That shows their relationship. </a:t>
            </a:r>
          </a:p>
          <a:p>
            <a:pPr marL="285750" indent="-285750">
              <a:spcBef>
                <a:spcPts val="300"/>
              </a:spcBef>
              <a:buClr>
                <a:schemeClr val="accent1"/>
              </a:buClr>
              <a:buFont typeface="Calibri" panose="020F0502020204030204" pitchFamily="34" charset="0"/>
              <a:buChar char="‹"/>
            </a:pPr>
            <a:r>
              <a:rPr lang="en-US" sz="1400" dirty="0" smtClean="0"/>
              <a:t>In contrast to Social screen time, we also can see correlation between travel stuff related  screen time on figure 6.</a:t>
            </a:r>
            <a:endParaRPr lang="en-US" sz="1400" dirty="0"/>
          </a:p>
          <a:p>
            <a:pPr>
              <a:spcBef>
                <a:spcPts val="300"/>
              </a:spcBef>
              <a:buClr>
                <a:schemeClr val="accent1"/>
              </a:buClr>
            </a:pPr>
            <a:r>
              <a:rPr lang="en-US" sz="1400" b="1" dirty="0"/>
              <a:t>Key </a:t>
            </a:r>
            <a:r>
              <a:rPr lang="en-US" sz="1400" b="1" dirty="0" smtClean="0"/>
              <a:t>Findings</a:t>
            </a:r>
          </a:p>
          <a:p>
            <a:pPr marL="285750" indent="-285750">
              <a:spcBef>
                <a:spcPts val="300"/>
              </a:spcBef>
              <a:buClr>
                <a:schemeClr val="accent1"/>
              </a:buClr>
              <a:buFont typeface="Calibri" panose="020F0502020204030204" pitchFamily="34" charset="0"/>
              <a:buChar char="‹"/>
            </a:pPr>
            <a:r>
              <a:rPr lang="en-US" sz="1400" dirty="0" smtClean="0"/>
              <a:t>On </a:t>
            </a:r>
            <a:r>
              <a:rPr lang="en-US" sz="1400" dirty="0" smtClean="0"/>
              <a:t>figure 5, we can see that there is a positive correlation between total screen time and social screen time which is quiet strong. However, there is no correlation between total screen time and the travel screen time. This observation helps me</a:t>
            </a:r>
            <a:r>
              <a:rPr lang="en-US" sz="1400" dirty="0" smtClean="0"/>
              <a:t> to know that for working on my goal of decreasing screen time, I need to consider limiting using social platforms. </a:t>
            </a:r>
            <a:endParaRPr lang="en-US" sz="1400" dirty="0"/>
          </a:p>
        </p:txBody>
      </p:sp>
      <p:pic>
        <p:nvPicPr>
          <p:cNvPr id="3" name="Picture 2"/>
          <p:cNvPicPr>
            <a:picLocks noChangeAspect="1"/>
          </p:cNvPicPr>
          <p:nvPr/>
        </p:nvPicPr>
        <p:blipFill>
          <a:blip r:embed="rId2"/>
          <a:stretch>
            <a:fillRect/>
          </a:stretch>
        </p:blipFill>
        <p:spPr>
          <a:xfrm>
            <a:off x="428431" y="3453736"/>
            <a:ext cx="6060315" cy="3267739"/>
          </a:xfrm>
          <a:prstGeom prst="rect">
            <a:avLst/>
          </a:prstGeom>
        </p:spPr>
      </p:pic>
      <p:graphicFrame>
        <p:nvGraphicFramePr>
          <p:cNvPr id="15" name="Chart 14"/>
          <p:cNvGraphicFramePr>
            <a:graphicFrameLocks/>
          </p:cNvGraphicFramePr>
          <p:nvPr>
            <p:extLst>
              <p:ext uri="{D42A27DB-BD31-4B8C-83A1-F6EECF244321}">
                <p14:modId xmlns:p14="http://schemas.microsoft.com/office/powerpoint/2010/main" val="3049049653"/>
              </p:ext>
            </p:extLst>
          </p:nvPr>
        </p:nvGraphicFramePr>
        <p:xfrm>
          <a:off x="6185647" y="3502959"/>
          <a:ext cx="5909982" cy="321851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2729751" y="3133627"/>
            <a:ext cx="1001808" cy="369332"/>
          </a:xfrm>
          <a:prstGeom prst="rect">
            <a:avLst/>
          </a:prstGeom>
          <a:solidFill>
            <a:schemeClr val="accent1">
              <a:lumMod val="60000"/>
              <a:lumOff val="40000"/>
            </a:schemeClr>
          </a:solidFill>
        </p:spPr>
        <p:txBody>
          <a:bodyPr wrap="square" rtlCol="0">
            <a:spAutoFit/>
          </a:bodyPr>
          <a:lstStyle/>
          <a:p>
            <a:r>
              <a:rPr lang="en-US" dirty="0" smtClean="0"/>
              <a:t>Figure 5</a:t>
            </a:r>
            <a:endParaRPr lang="en-US" dirty="0"/>
          </a:p>
        </p:txBody>
      </p:sp>
      <p:sp>
        <p:nvSpPr>
          <p:cNvPr id="17" name="TextBox 16"/>
          <p:cNvSpPr txBox="1"/>
          <p:nvPr/>
        </p:nvSpPr>
        <p:spPr>
          <a:xfrm>
            <a:off x="8538881" y="3188072"/>
            <a:ext cx="1001808" cy="369332"/>
          </a:xfrm>
          <a:prstGeom prst="rect">
            <a:avLst/>
          </a:prstGeom>
          <a:solidFill>
            <a:schemeClr val="accent1">
              <a:lumMod val="60000"/>
              <a:lumOff val="40000"/>
            </a:schemeClr>
          </a:solidFill>
        </p:spPr>
        <p:txBody>
          <a:bodyPr wrap="square" rtlCol="0">
            <a:spAutoFit/>
          </a:bodyPr>
          <a:lstStyle/>
          <a:p>
            <a:r>
              <a:rPr lang="en-US" dirty="0" smtClean="0"/>
              <a:t>Figure 6</a:t>
            </a:r>
            <a:endParaRPr lang="en-US" dirty="0"/>
          </a:p>
        </p:txBody>
      </p:sp>
    </p:spTree>
    <p:extLst>
      <p:ext uri="{BB962C8B-B14F-4D97-AF65-F5344CB8AC3E}">
        <p14:creationId xmlns:p14="http://schemas.microsoft.com/office/powerpoint/2010/main" val="142789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46239</TotalTime>
  <Words>2196</Words>
  <Application>Microsoft Office PowerPoint</Application>
  <PresentationFormat>Widescreen</PresentationFormat>
  <Paragraphs>272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Corbel</vt:lpstr>
      <vt:lpstr>Times New Roman</vt:lpstr>
      <vt:lpstr>Wingdings</vt:lpstr>
      <vt:lpstr>Office Theme</vt:lpstr>
      <vt:lpstr>PROCESS IMPROVEMENT PROJECT</vt:lpstr>
      <vt:lpstr>PowerPoint Presentation</vt:lpstr>
      <vt:lpstr>PowerPoint Presentation</vt:lpstr>
      <vt:lpstr>PowerPoint Presentation</vt:lpstr>
      <vt:lpstr>Data Measurement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CBE User</cp:lastModifiedBy>
  <cp:revision>220</cp:revision>
  <dcterms:created xsi:type="dcterms:W3CDTF">2018-07-05T04:38:25Z</dcterms:created>
  <dcterms:modified xsi:type="dcterms:W3CDTF">2021-03-27T23:47:22Z</dcterms:modified>
</cp:coreProperties>
</file>