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3"/>
  </p:notesMasterIdLst>
  <p:sldIdLst>
    <p:sldId id="256" r:id="rId2"/>
    <p:sldId id="257" r:id="rId3"/>
    <p:sldId id="259" r:id="rId4"/>
    <p:sldId id="284" r:id="rId5"/>
    <p:sldId id="260" r:id="rId6"/>
    <p:sldId id="303" r:id="rId7"/>
    <p:sldId id="304" r:id="rId8"/>
    <p:sldId id="305" r:id="rId9"/>
    <p:sldId id="258" r:id="rId10"/>
    <p:sldId id="306" r:id="rId11"/>
    <p:sldId id="307" r:id="rId12"/>
    <p:sldId id="308" r:id="rId13"/>
    <p:sldId id="264" r:id="rId14"/>
    <p:sldId id="268" r:id="rId15"/>
    <p:sldId id="265" r:id="rId16"/>
    <p:sldId id="309" r:id="rId17"/>
    <p:sldId id="310" r:id="rId18"/>
    <p:sldId id="311" r:id="rId19"/>
    <p:sldId id="273" r:id="rId20"/>
    <p:sldId id="312" r:id="rId21"/>
    <p:sldId id="278" r:id="rId22"/>
  </p:sldIdLst>
  <p:sldSz cx="9144000" cy="5143500" type="screen16x9"/>
  <p:notesSz cx="6858000" cy="9144000"/>
  <p:embeddedFontLst>
    <p:embeddedFont>
      <p:font typeface="Cabin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Nunito" pitchFamily="2" charset="0"/>
      <p:regular r:id="rId32"/>
      <p:bold r:id="rId33"/>
      <p:italic r:id="rId34"/>
      <p:boldItalic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914119-7860-4151-884E-5A07AD7AAC67}">
  <a:tblStyle styleId="{1B914119-7860-4151-884E-5A07AD7AAC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83319b7f9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83319b7f9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e620c9c670_0_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e620c9c670_0_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e620c9c670_0_1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e620c9c670_0_1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83319b7f9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83319b7f9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83319b7f9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83319b7f9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e620c9c670_0_1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e620c9c670_0_1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83319b7f9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83319b7f9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83319b7f9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83319b7f9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620c9c67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620c9c67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e620c9c670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e620c9c670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620c9c670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620c9c670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156688"/>
            <a:ext cx="35739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-95250" y="3243525"/>
            <a:ext cx="5390100" cy="6171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38050" y="49149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38050" y="2450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1"/>
          </p:nvPr>
        </p:nvSpPr>
        <p:spPr>
          <a:xfrm>
            <a:off x="5505575" y="1536814"/>
            <a:ext cx="2924100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2"/>
          </p:nvPr>
        </p:nvSpPr>
        <p:spPr>
          <a:xfrm>
            <a:off x="5505586" y="1193208"/>
            <a:ext cx="29241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3"/>
          </p:nvPr>
        </p:nvSpPr>
        <p:spPr>
          <a:xfrm>
            <a:off x="5505575" y="3947161"/>
            <a:ext cx="2924100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4"/>
          </p:nvPr>
        </p:nvSpPr>
        <p:spPr>
          <a:xfrm>
            <a:off x="5505582" y="3603555"/>
            <a:ext cx="29241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5"/>
          </p:nvPr>
        </p:nvSpPr>
        <p:spPr>
          <a:xfrm>
            <a:off x="5505600" y="2741971"/>
            <a:ext cx="2924100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 idx="6"/>
          </p:nvPr>
        </p:nvSpPr>
        <p:spPr>
          <a:xfrm>
            <a:off x="5505602" y="2398365"/>
            <a:ext cx="29241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 rot="-5400000">
            <a:off x="-1264650" y="338865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"/>
          </p:nvPr>
        </p:nvSpPr>
        <p:spPr>
          <a:xfrm>
            <a:off x="1846488" y="3576475"/>
            <a:ext cx="23751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 idx="2"/>
          </p:nvPr>
        </p:nvSpPr>
        <p:spPr>
          <a:xfrm>
            <a:off x="1846488" y="3205475"/>
            <a:ext cx="23751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3"/>
          </p:nvPr>
        </p:nvSpPr>
        <p:spPr>
          <a:xfrm>
            <a:off x="6054589" y="1935325"/>
            <a:ext cx="23751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4"/>
          </p:nvPr>
        </p:nvSpPr>
        <p:spPr>
          <a:xfrm>
            <a:off x="6054589" y="1564325"/>
            <a:ext cx="23751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5"/>
          </p:nvPr>
        </p:nvSpPr>
        <p:spPr>
          <a:xfrm>
            <a:off x="1846501" y="1935325"/>
            <a:ext cx="23751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6"/>
          </p:nvPr>
        </p:nvSpPr>
        <p:spPr>
          <a:xfrm>
            <a:off x="1846501" y="1564325"/>
            <a:ext cx="23751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7"/>
          </p:nvPr>
        </p:nvSpPr>
        <p:spPr>
          <a:xfrm>
            <a:off x="6054589" y="3576475"/>
            <a:ext cx="23751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8"/>
          </p:nvPr>
        </p:nvSpPr>
        <p:spPr>
          <a:xfrm>
            <a:off x="6054589" y="3205475"/>
            <a:ext cx="23751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132" name="Google Shape;132;p17"/>
          <p:cNvGrpSpPr/>
          <p:nvPr/>
        </p:nvGrpSpPr>
        <p:grpSpPr>
          <a:xfrm rot="-5400000" flipH="1">
            <a:off x="6024052" y="-1983395"/>
            <a:ext cx="3461492" cy="3999782"/>
            <a:chOff x="342710" y="477161"/>
            <a:chExt cx="3934855" cy="4546757"/>
          </a:xfrm>
        </p:grpSpPr>
        <p:sp>
          <p:nvSpPr>
            <p:cNvPr id="133" name="Google Shape;133;p17"/>
            <p:cNvSpPr/>
            <p:nvPr/>
          </p:nvSpPr>
          <p:spPr>
            <a:xfrm>
              <a:off x="342710" y="477161"/>
              <a:ext cx="2919841" cy="1246801"/>
            </a:xfrm>
            <a:custGeom>
              <a:avLst/>
              <a:gdLst/>
              <a:ahLst/>
              <a:cxnLst/>
              <a:rect l="l" t="t" r="r" b="b"/>
              <a:pathLst>
                <a:path w="62207" h="26563" fill="none" extrusionOk="0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863851" y="3679159"/>
              <a:ext cx="2413714" cy="1344759"/>
            </a:xfrm>
            <a:custGeom>
              <a:avLst/>
              <a:gdLst/>
              <a:ahLst/>
              <a:cxnLst/>
              <a:rect l="l" t="t" r="r" b="b"/>
              <a:pathLst>
                <a:path w="51424" h="28650" fill="none" extrusionOk="0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58092" y="1908224"/>
              <a:ext cx="3277786" cy="1586675"/>
            </a:xfrm>
            <a:custGeom>
              <a:avLst/>
              <a:gdLst/>
              <a:ahLst/>
              <a:cxnLst/>
              <a:rect l="l" t="t" r="r" b="b"/>
              <a:pathLst>
                <a:path w="69833" h="33804" fill="none" extrusionOk="0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" name="Google Shape;136;p17"/>
          <p:cNvCxnSpPr/>
          <p:nvPr/>
        </p:nvCxnSpPr>
        <p:spPr>
          <a:xfrm rot="10800000">
            <a:off x="228600" y="3332700"/>
            <a:ext cx="0" cy="156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714300" y="853539"/>
            <a:ext cx="3882900" cy="16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-85350" y="3200800"/>
            <a:ext cx="4416900" cy="701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56" name="Google Shape;156;p19"/>
          <p:cNvCxnSpPr/>
          <p:nvPr/>
        </p:nvCxnSpPr>
        <p:spPr>
          <a:xfrm rot="10800000">
            <a:off x="228600" y="242400"/>
            <a:ext cx="0" cy="156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subTitle" idx="1"/>
          </p:nvPr>
        </p:nvSpPr>
        <p:spPr>
          <a:xfrm>
            <a:off x="714300" y="1104901"/>
            <a:ext cx="77154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8" name="Google Shape;168;p21"/>
          <p:cNvGrpSpPr/>
          <p:nvPr/>
        </p:nvGrpSpPr>
        <p:grpSpPr>
          <a:xfrm rot="5400000">
            <a:off x="6116538" y="2915016"/>
            <a:ext cx="3164020" cy="3999782"/>
            <a:chOff x="-178181" y="477161"/>
            <a:chExt cx="3596704" cy="4546757"/>
          </a:xfrm>
        </p:grpSpPr>
        <p:sp>
          <p:nvSpPr>
            <p:cNvPr id="169" name="Google Shape;169;p21"/>
            <p:cNvSpPr/>
            <p:nvPr/>
          </p:nvSpPr>
          <p:spPr>
            <a:xfrm>
              <a:off x="358113" y="477161"/>
              <a:ext cx="2919841" cy="1246801"/>
            </a:xfrm>
            <a:custGeom>
              <a:avLst/>
              <a:gdLst/>
              <a:ahLst/>
              <a:cxnLst/>
              <a:rect l="l" t="t" r="r" b="b"/>
              <a:pathLst>
                <a:path w="62207" h="26563" fill="none" extrusionOk="0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1004808" y="3679159"/>
              <a:ext cx="2413714" cy="1344759"/>
            </a:xfrm>
            <a:custGeom>
              <a:avLst/>
              <a:gdLst/>
              <a:ahLst/>
              <a:cxnLst/>
              <a:rect l="l" t="t" r="r" b="b"/>
              <a:pathLst>
                <a:path w="51424" h="28650" fill="none" extrusionOk="0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-178181" y="1908224"/>
              <a:ext cx="3277786" cy="1586675"/>
            </a:xfrm>
            <a:custGeom>
              <a:avLst/>
              <a:gdLst/>
              <a:ahLst/>
              <a:cxnLst/>
              <a:rect l="l" t="t" r="r" b="b"/>
              <a:pathLst>
                <a:path w="69833" h="33804" fill="none" extrusionOk="0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2" name="Google Shape;172;p21"/>
          <p:cNvCxnSpPr/>
          <p:nvPr/>
        </p:nvCxnSpPr>
        <p:spPr>
          <a:xfrm>
            <a:off x="238050" y="49149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4" name="Google Shape;174;p21"/>
          <p:cNvCxnSpPr/>
          <p:nvPr/>
        </p:nvCxnSpPr>
        <p:spPr>
          <a:xfrm>
            <a:off x="5874000" y="2450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_1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subTitle" idx="1"/>
          </p:nvPr>
        </p:nvSpPr>
        <p:spPr>
          <a:xfrm>
            <a:off x="714300" y="1433598"/>
            <a:ext cx="4574400" cy="26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4574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8" name="Google Shape;178;p22"/>
          <p:cNvCxnSpPr/>
          <p:nvPr/>
        </p:nvCxnSpPr>
        <p:spPr>
          <a:xfrm>
            <a:off x="1026150" y="-535950"/>
            <a:ext cx="0" cy="156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2"/>
          <p:cNvCxnSpPr/>
          <p:nvPr/>
        </p:nvCxnSpPr>
        <p:spPr>
          <a:xfrm>
            <a:off x="245100" y="48984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0" name="Google Shape;180;p22"/>
          <p:cNvGrpSpPr/>
          <p:nvPr/>
        </p:nvGrpSpPr>
        <p:grpSpPr>
          <a:xfrm>
            <a:off x="6067328" y="298580"/>
            <a:ext cx="3771397" cy="4546335"/>
            <a:chOff x="6067328" y="352067"/>
            <a:chExt cx="3771397" cy="4546335"/>
          </a:xfrm>
        </p:grpSpPr>
        <p:sp>
          <p:nvSpPr>
            <p:cNvPr id="181" name="Google Shape;181;p22"/>
            <p:cNvSpPr/>
            <p:nvPr/>
          </p:nvSpPr>
          <p:spPr>
            <a:xfrm rot="10800000" flipH="1">
              <a:off x="6917986" y="3651549"/>
              <a:ext cx="2920739" cy="1246853"/>
            </a:xfrm>
            <a:custGeom>
              <a:avLst/>
              <a:gdLst/>
              <a:ahLst/>
              <a:cxnLst/>
              <a:rect l="l" t="t" r="r" b="b"/>
              <a:pathLst>
                <a:path w="68150" h="29093" fill="none" extrusionOk="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 rot="10800000" flipH="1">
              <a:off x="6619297" y="352067"/>
              <a:ext cx="2413777" cy="1344783"/>
            </a:xfrm>
            <a:custGeom>
              <a:avLst/>
              <a:gdLst/>
              <a:ahLst/>
              <a:cxnLst/>
              <a:rect l="l" t="t" r="r" b="b"/>
              <a:pathLst>
                <a:path w="56321" h="31378" fill="none" extrusionOk="0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10800000" flipH="1">
              <a:off x="6067328" y="1880849"/>
              <a:ext cx="3277913" cy="1586713"/>
            </a:xfrm>
            <a:custGeom>
              <a:avLst/>
              <a:gdLst/>
              <a:ahLst/>
              <a:cxnLst/>
              <a:rect l="l" t="t" r="r" b="b"/>
              <a:pathLst>
                <a:path w="76484" h="37023" fill="none" extrusionOk="0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6"/>
          <p:cNvGrpSpPr/>
          <p:nvPr/>
        </p:nvGrpSpPr>
        <p:grpSpPr>
          <a:xfrm rot="10800000" flipH="1">
            <a:off x="-1292178" y="298575"/>
            <a:ext cx="3852019" cy="4546340"/>
            <a:chOff x="6338372" y="352067"/>
            <a:chExt cx="3852019" cy="4546340"/>
          </a:xfrm>
        </p:grpSpPr>
        <p:sp>
          <p:nvSpPr>
            <p:cNvPr id="204" name="Google Shape;204;p26"/>
            <p:cNvSpPr/>
            <p:nvPr/>
          </p:nvSpPr>
          <p:spPr>
            <a:xfrm rot="10800000" flipH="1">
              <a:off x="6677300" y="3651554"/>
              <a:ext cx="2920739" cy="1246853"/>
            </a:xfrm>
            <a:custGeom>
              <a:avLst/>
              <a:gdLst/>
              <a:ahLst/>
              <a:cxnLst/>
              <a:rect l="l" t="t" r="r" b="b"/>
              <a:pathLst>
                <a:path w="68150" h="29093" fill="none" extrusionOk="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 rot="10800000" flipH="1">
              <a:off x="6338372" y="352067"/>
              <a:ext cx="2413777" cy="1344783"/>
            </a:xfrm>
            <a:custGeom>
              <a:avLst/>
              <a:gdLst/>
              <a:ahLst/>
              <a:cxnLst/>
              <a:rect l="l" t="t" r="r" b="b"/>
              <a:pathLst>
                <a:path w="56321" h="31378" fill="none" extrusionOk="0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 rot="10800000" flipH="1">
              <a:off x="6912478" y="1880849"/>
              <a:ext cx="3277913" cy="1586713"/>
            </a:xfrm>
            <a:custGeom>
              <a:avLst/>
              <a:gdLst/>
              <a:ahLst/>
              <a:cxnLst/>
              <a:rect l="l" t="t" r="r" b="b"/>
              <a:pathLst>
                <a:path w="76484" h="37023" fill="none" extrusionOk="0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7" name="Google Shape;207;p26"/>
          <p:cNvCxnSpPr/>
          <p:nvPr/>
        </p:nvCxnSpPr>
        <p:spPr>
          <a:xfrm rot="-5400000">
            <a:off x="7389150" y="175485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7"/>
          <p:cNvGrpSpPr/>
          <p:nvPr/>
        </p:nvGrpSpPr>
        <p:grpSpPr>
          <a:xfrm rot="5400000">
            <a:off x="-42748" y="-1714997"/>
            <a:ext cx="3138193" cy="3999782"/>
            <a:chOff x="658327" y="477161"/>
            <a:chExt cx="3567344" cy="4546757"/>
          </a:xfrm>
        </p:grpSpPr>
        <p:sp>
          <p:nvSpPr>
            <p:cNvPr id="210" name="Google Shape;210;p27"/>
            <p:cNvSpPr/>
            <p:nvPr/>
          </p:nvSpPr>
          <p:spPr>
            <a:xfrm>
              <a:off x="831982" y="477161"/>
              <a:ext cx="2919841" cy="1246801"/>
            </a:xfrm>
            <a:custGeom>
              <a:avLst/>
              <a:gdLst/>
              <a:ahLst/>
              <a:cxnLst/>
              <a:rect l="l" t="t" r="r" b="b"/>
              <a:pathLst>
                <a:path w="62207" h="26563" fill="none" extrusionOk="0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658327" y="3679159"/>
              <a:ext cx="2413714" cy="1344759"/>
            </a:xfrm>
            <a:custGeom>
              <a:avLst/>
              <a:gdLst/>
              <a:ahLst/>
              <a:cxnLst/>
              <a:rect l="l" t="t" r="r" b="b"/>
              <a:pathLst>
                <a:path w="51424" h="28650" fill="none" extrusionOk="0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947884" y="1908224"/>
              <a:ext cx="3277786" cy="1586675"/>
            </a:xfrm>
            <a:custGeom>
              <a:avLst/>
              <a:gdLst/>
              <a:ahLst/>
              <a:cxnLst/>
              <a:rect l="l" t="t" r="r" b="b"/>
              <a:pathLst>
                <a:path w="69833" h="33804" fill="none" extrusionOk="0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3" name="Google Shape;213;p27"/>
          <p:cNvCxnSpPr/>
          <p:nvPr/>
        </p:nvCxnSpPr>
        <p:spPr>
          <a:xfrm>
            <a:off x="5879400" y="49149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7"/>
          <p:cNvCxnSpPr/>
          <p:nvPr/>
        </p:nvCxnSpPr>
        <p:spPr>
          <a:xfrm>
            <a:off x="8108450" y="-535950"/>
            <a:ext cx="0" cy="156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867300" y="1797988"/>
            <a:ext cx="4562400" cy="15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6985175" y="663910"/>
            <a:ext cx="1536900" cy="10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5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867300" y="3832650"/>
            <a:ext cx="5389800" cy="6171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5879400" y="2450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5879400" y="49149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4300" y="1028700"/>
            <a:ext cx="7715400" cy="3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bin"/>
              <a:buAutoNum type="arabicPeriod"/>
              <a:defRPr sz="1300">
                <a:latin typeface="Cabin"/>
                <a:ea typeface="Cabin"/>
                <a:cs typeface="Cabin"/>
                <a:sym typeface="Cab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Cabin"/>
                <a:ea typeface="Cabin"/>
                <a:cs typeface="Cabin"/>
                <a:sym typeface="Cab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Cabin"/>
                <a:ea typeface="Cabin"/>
                <a:cs typeface="Cabin"/>
                <a:sym typeface="Cab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Cabin"/>
                <a:ea typeface="Cabin"/>
                <a:cs typeface="Cabin"/>
                <a:sym typeface="Cab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Cabin"/>
                <a:ea typeface="Cabin"/>
                <a:cs typeface="Cabin"/>
                <a:sym typeface="Cab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Cabin"/>
                <a:ea typeface="Cabin"/>
                <a:cs typeface="Cabin"/>
                <a:sym typeface="Cab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Cabin"/>
                <a:ea typeface="Cabin"/>
                <a:cs typeface="Cabin"/>
                <a:sym typeface="Cab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Cabin"/>
                <a:ea typeface="Cabin"/>
                <a:cs typeface="Cabin"/>
                <a:sym typeface="Cab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 rot="10800000">
            <a:off x="228600" y="245100"/>
            <a:ext cx="0" cy="156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 rot="-5400000">
            <a:off x="7389150" y="338865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714300" y="1894424"/>
            <a:ext cx="3143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2"/>
          </p:nvPr>
        </p:nvSpPr>
        <p:spPr>
          <a:xfrm>
            <a:off x="714300" y="1484750"/>
            <a:ext cx="3143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714303" y="3653599"/>
            <a:ext cx="3143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4"/>
          </p:nvPr>
        </p:nvSpPr>
        <p:spPr>
          <a:xfrm>
            <a:off x="714300" y="3243925"/>
            <a:ext cx="3143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26150" y="-535950"/>
            <a:ext cx="0" cy="156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76675" y="1123950"/>
            <a:ext cx="4553100" cy="26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1" name="Google Shape;41;p8"/>
          <p:cNvGrpSpPr/>
          <p:nvPr/>
        </p:nvGrpSpPr>
        <p:grpSpPr>
          <a:xfrm rot="10800000" flipH="1">
            <a:off x="-1490264" y="1178048"/>
            <a:ext cx="3612780" cy="4546335"/>
            <a:chOff x="6084961" y="352067"/>
            <a:chExt cx="3612780" cy="4546335"/>
          </a:xfrm>
        </p:grpSpPr>
        <p:sp>
          <p:nvSpPr>
            <p:cNvPr id="42" name="Google Shape;42;p8"/>
            <p:cNvSpPr/>
            <p:nvPr/>
          </p:nvSpPr>
          <p:spPr>
            <a:xfrm rot="10800000" flipH="1">
              <a:off x="6084961" y="3651549"/>
              <a:ext cx="2920739" cy="1246853"/>
            </a:xfrm>
            <a:custGeom>
              <a:avLst/>
              <a:gdLst/>
              <a:ahLst/>
              <a:cxnLst/>
              <a:rect l="l" t="t" r="r" b="b"/>
              <a:pathLst>
                <a:path w="68150" h="29093" fill="none" extrusionOk="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8"/>
            <p:cNvSpPr/>
            <p:nvPr/>
          </p:nvSpPr>
          <p:spPr>
            <a:xfrm rot="10800000" flipH="1">
              <a:off x="6338372" y="352067"/>
              <a:ext cx="2413777" cy="1344783"/>
            </a:xfrm>
            <a:custGeom>
              <a:avLst/>
              <a:gdLst/>
              <a:ahLst/>
              <a:cxnLst/>
              <a:rect l="l" t="t" r="r" b="b"/>
              <a:pathLst>
                <a:path w="56321" h="31378" fill="none" extrusionOk="0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8"/>
            <p:cNvSpPr/>
            <p:nvPr/>
          </p:nvSpPr>
          <p:spPr>
            <a:xfrm rot="10800000" flipH="1">
              <a:off x="6419828" y="1880811"/>
              <a:ext cx="3277913" cy="1586713"/>
            </a:xfrm>
            <a:custGeom>
              <a:avLst/>
              <a:gdLst/>
              <a:ahLst/>
              <a:cxnLst/>
              <a:rect l="l" t="t" r="r" b="b"/>
              <a:pathLst>
                <a:path w="76484" h="37023" fill="none" extrusionOk="0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" name="Google Shape;45;p8"/>
          <p:cNvCxnSpPr/>
          <p:nvPr/>
        </p:nvCxnSpPr>
        <p:spPr>
          <a:xfrm>
            <a:off x="5879400" y="49149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6;p8"/>
          <p:cNvCxnSpPr/>
          <p:nvPr/>
        </p:nvCxnSpPr>
        <p:spPr>
          <a:xfrm>
            <a:off x="1026150" y="-535950"/>
            <a:ext cx="0" cy="156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14300" y="1521425"/>
            <a:ext cx="4314900" cy="8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14300" y="2427700"/>
            <a:ext cx="43149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245100" y="2451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9"/>
          <p:cNvCxnSpPr/>
          <p:nvPr/>
        </p:nvCxnSpPr>
        <p:spPr>
          <a:xfrm>
            <a:off x="245100" y="48984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14300" y="2224713"/>
            <a:ext cx="24516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"/>
          </p:nvPr>
        </p:nvSpPr>
        <p:spPr>
          <a:xfrm>
            <a:off x="714300" y="1853713"/>
            <a:ext cx="24516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3" hasCustomPrompt="1"/>
          </p:nvPr>
        </p:nvSpPr>
        <p:spPr>
          <a:xfrm>
            <a:off x="1399050" y="1232407"/>
            <a:ext cx="1082100" cy="6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4"/>
          </p:nvPr>
        </p:nvSpPr>
        <p:spPr>
          <a:xfrm>
            <a:off x="5978089" y="2224713"/>
            <a:ext cx="24516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5"/>
          </p:nvPr>
        </p:nvSpPr>
        <p:spPr>
          <a:xfrm>
            <a:off x="5978089" y="1853713"/>
            <a:ext cx="24516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6" hasCustomPrompt="1"/>
          </p:nvPr>
        </p:nvSpPr>
        <p:spPr>
          <a:xfrm>
            <a:off x="6662848" y="1232407"/>
            <a:ext cx="1082100" cy="6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7"/>
          </p:nvPr>
        </p:nvSpPr>
        <p:spPr>
          <a:xfrm>
            <a:off x="3346195" y="2224713"/>
            <a:ext cx="24516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8"/>
          </p:nvPr>
        </p:nvSpPr>
        <p:spPr>
          <a:xfrm>
            <a:off x="3346195" y="1853713"/>
            <a:ext cx="24516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9" hasCustomPrompt="1"/>
          </p:nvPr>
        </p:nvSpPr>
        <p:spPr>
          <a:xfrm>
            <a:off x="4030949" y="1232407"/>
            <a:ext cx="1082100" cy="6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3"/>
          </p:nvPr>
        </p:nvSpPr>
        <p:spPr>
          <a:xfrm>
            <a:off x="714300" y="3998450"/>
            <a:ext cx="24516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4"/>
          </p:nvPr>
        </p:nvSpPr>
        <p:spPr>
          <a:xfrm>
            <a:off x="714300" y="3627450"/>
            <a:ext cx="24516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5" hasCustomPrompt="1"/>
          </p:nvPr>
        </p:nvSpPr>
        <p:spPr>
          <a:xfrm>
            <a:off x="1399050" y="3009751"/>
            <a:ext cx="1082100" cy="6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6"/>
          </p:nvPr>
        </p:nvSpPr>
        <p:spPr>
          <a:xfrm>
            <a:off x="5978089" y="3998450"/>
            <a:ext cx="24516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7"/>
          </p:nvPr>
        </p:nvSpPr>
        <p:spPr>
          <a:xfrm>
            <a:off x="5978089" y="3627450"/>
            <a:ext cx="24516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8" hasCustomPrompt="1"/>
          </p:nvPr>
        </p:nvSpPr>
        <p:spPr>
          <a:xfrm>
            <a:off x="6662848" y="3009751"/>
            <a:ext cx="1082100" cy="6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9"/>
          </p:nvPr>
        </p:nvSpPr>
        <p:spPr>
          <a:xfrm>
            <a:off x="3346195" y="3998450"/>
            <a:ext cx="24516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20"/>
          </p:nvPr>
        </p:nvSpPr>
        <p:spPr>
          <a:xfrm>
            <a:off x="3346195" y="3627450"/>
            <a:ext cx="24516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21" hasCustomPrompt="1"/>
          </p:nvPr>
        </p:nvSpPr>
        <p:spPr>
          <a:xfrm>
            <a:off x="4030949" y="3009751"/>
            <a:ext cx="1082100" cy="6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1026150" y="4117350"/>
            <a:ext cx="0" cy="156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5874000" y="2450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785000" y="3713700"/>
            <a:ext cx="23658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2"/>
          </p:nvPr>
        </p:nvSpPr>
        <p:spPr>
          <a:xfrm>
            <a:off x="1785000" y="3304027"/>
            <a:ext cx="23658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3"/>
          </p:nvPr>
        </p:nvSpPr>
        <p:spPr>
          <a:xfrm>
            <a:off x="5021775" y="3713700"/>
            <a:ext cx="23658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/>
          </p:nvPr>
        </p:nvSpPr>
        <p:spPr>
          <a:xfrm>
            <a:off x="5021773" y="3304027"/>
            <a:ext cx="23658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95" name="Google Shape;95;p14"/>
          <p:cNvGrpSpPr/>
          <p:nvPr/>
        </p:nvGrpSpPr>
        <p:grpSpPr>
          <a:xfrm rot="5400000">
            <a:off x="6216052" y="-2027547"/>
            <a:ext cx="3077493" cy="3999782"/>
            <a:chOff x="337535" y="477161"/>
            <a:chExt cx="3498343" cy="4546757"/>
          </a:xfrm>
        </p:grpSpPr>
        <p:sp>
          <p:nvSpPr>
            <p:cNvPr id="96" name="Google Shape;96;p14"/>
            <p:cNvSpPr/>
            <p:nvPr/>
          </p:nvSpPr>
          <p:spPr>
            <a:xfrm>
              <a:off x="413331" y="477161"/>
              <a:ext cx="2919841" cy="1246801"/>
            </a:xfrm>
            <a:custGeom>
              <a:avLst/>
              <a:gdLst/>
              <a:ahLst/>
              <a:cxnLst/>
              <a:rect l="l" t="t" r="r" b="b"/>
              <a:pathLst>
                <a:path w="62207" h="26563" fill="none" extrusionOk="0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37535" y="3679159"/>
              <a:ext cx="2413714" cy="1344759"/>
            </a:xfrm>
            <a:custGeom>
              <a:avLst/>
              <a:gdLst/>
              <a:ahLst/>
              <a:cxnLst/>
              <a:rect l="l" t="t" r="r" b="b"/>
              <a:pathLst>
                <a:path w="51424" h="28650" fill="none" extrusionOk="0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58092" y="1908224"/>
              <a:ext cx="3277786" cy="1586675"/>
            </a:xfrm>
            <a:custGeom>
              <a:avLst/>
              <a:gdLst/>
              <a:ahLst/>
              <a:cxnLst/>
              <a:rect l="l" t="t" r="r" b="b"/>
              <a:pathLst>
                <a:path w="69833" h="33804" fill="none" extrusionOk="0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" name="Google Shape;99;p14"/>
          <p:cNvCxnSpPr/>
          <p:nvPr/>
        </p:nvCxnSpPr>
        <p:spPr>
          <a:xfrm rot="-5400000">
            <a:off x="-1264650" y="338865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2" r:id="rId10"/>
    <p:sldLayoutId id="2147483663" r:id="rId11"/>
    <p:sldLayoutId id="2147483665" r:id="rId12"/>
    <p:sldLayoutId id="2147483667" r:id="rId13"/>
    <p:sldLayoutId id="2147483668" r:id="rId14"/>
    <p:sldLayoutId id="2147483671" r:id="rId15"/>
    <p:sldLayoutId id="2147483672" r:id="rId16"/>
    <p:sldLayoutId id="214748367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/>
          <p:cNvPicPr preferRelativeResize="0"/>
          <p:nvPr/>
        </p:nvPicPr>
        <p:blipFill rotWithShape="1">
          <a:blip r:embed="rId3">
            <a:alphaModFix/>
          </a:blip>
          <a:srcRect b="10634"/>
          <a:stretch/>
        </p:blipFill>
        <p:spPr>
          <a:xfrm>
            <a:off x="5040138" y="176599"/>
            <a:ext cx="3681828" cy="493868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/>
          <p:nvPr/>
        </p:nvSpPr>
        <p:spPr>
          <a:xfrm>
            <a:off x="4760400" y="57150"/>
            <a:ext cx="4122249" cy="5143543"/>
          </a:xfrm>
          <a:custGeom>
            <a:avLst/>
            <a:gdLst/>
            <a:ahLst/>
            <a:cxnLst/>
            <a:rect l="l" t="t" r="r" b="b"/>
            <a:pathLst>
              <a:path w="96185" h="120015" extrusionOk="0">
                <a:moveTo>
                  <a:pt x="40268" y="7797"/>
                </a:moveTo>
                <a:cubicBezTo>
                  <a:pt x="59086" y="7797"/>
                  <a:pt x="74352" y="20816"/>
                  <a:pt x="74352" y="36888"/>
                </a:cubicBezTo>
                <a:lnTo>
                  <a:pt x="6203" y="36888"/>
                </a:lnTo>
                <a:cubicBezTo>
                  <a:pt x="6203" y="20816"/>
                  <a:pt x="21469" y="7797"/>
                  <a:pt x="40268" y="7797"/>
                </a:cubicBezTo>
                <a:close/>
                <a:moveTo>
                  <a:pt x="89733" y="41190"/>
                </a:moveTo>
                <a:cubicBezTo>
                  <a:pt x="92632" y="47161"/>
                  <a:pt x="93727" y="68111"/>
                  <a:pt x="81034" y="78212"/>
                </a:cubicBezTo>
                <a:lnTo>
                  <a:pt x="30935" y="78212"/>
                </a:lnTo>
                <a:cubicBezTo>
                  <a:pt x="21776" y="74064"/>
                  <a:pt x="17244" y="54362"/>
                  <a:pt x="21603" y="41190"/>
                </a:cubicBezTo>
                <a:close/>
                <a:moveTo>
                  <a:pt x="83934" y="82513"/>
                </a:moveTo>
                <a:cubicBezTo>
                  <a:pt x="83934" y="99853"/>
                  <a:pt x="71318" y="113889"/>
                  <a:pt x="55764" y="113889"/>
                </a:cubicBezTo>
                <a:cubicBezTo>
                  <a:pt x="40229" y="113889"/>
                  <a:pt x="27613" y="99833"/>
                  <a:pt x="27613" y="82513"/>
                </a:cubicBezTo>
                <a:close/>
                <a:moveTo>
                  <a:pt x="0" y="1"/>
                </a:moveTo>
                <a:lnTo>
                  <a:pt x="0" y="120015"/>
                </a:lnTo>
                <a:lnTo>
                  <a:pt x="96185" y="120015"/>
                </a:lnTo>
                <a:lnTo>
                  <a:pt x="961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5361061" y="244992"/>
            <a:ext cx="2920739" cy="1246853"/>
          </a:xfrm>
          <a:custGeom>
            <a:avLst/>
            <a:gdLst/>
            <a:ahLst/>
            <a:cxnLst/>
            <a:rect l="l" t="t" r="r" b="b"/>
            <a:pathLst>
              <a:path w="68150" h="29093" fill="none" extrusionOk="0">
                <a:moveTo>
                  <a:pt x="68149" y="29092"/>
                </a:moveTo>
                <a:lnTo>
                  <a:pt x="0" y="29092"/>
                </a:lnTo>
                <a:cubicBezTo>
                  <a:pt x="0" y="13020"/>
                  <a:pt x="15266" y="1"/>
                  <a:pt x="34084" y="1"/>
                </a:cubicBezTo>
                <a:cubicBezTo>
                  <a:pt x="52883" y="1"/>
                  <a:pt x="68149" y="13020"/>
                  <a:pt x="68149" y="29092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920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5614472" y="3446544"/>
            <a:ext cx="2413777" cy="1344783"/>
          </a:xfrm>
          <a:custGeom>
            <a:avLst/>
            <a:gdLst/>
            <a:ahLst/>
            <a:cxnLst/>
            <a:rect l="l" t="t" r="r" b="b"/>
            <a:pathLst>
              <a:path w="56321" h="31378" fill="none" extrusionOk="0">
                <a:moveTo>
                  <a:pt x="0" y="1"/>
                </a:moveTo>
                <a:lnTo>
                  <a:pt x="56321" y="1"/>
                </a:lnTo>
                <a:cubicBezTo>
                  <a:pt x="56321" y="17341"/>
                  <a:pt x="43705" y="31377"/>
                  <a:pt x="28170" y="31377"/>
                </a:cubicBezTo>
                <a:cubicBezTo>
                  <a:pt x="12616" y="31377"/>
                  <a:pt x="0" y="17341"/>
                  <a:pt x="0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920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5695928" y="1675870"/>
            <a:ext cx="3277913" cy="1586713"/>
          </a:xfrm>
          <a:custGeom>
            <a:avLst/>
            <a:gdLst/>
            <a:ahLst/>
            <a:cxnLst/>
            <a:rect l="l" t="t" r="r" b="b"/>
            <a:pathLst>
              <a:path w="76484" h="37023" fill="none" extrusionOk="0">
                <a:moveTo>
                  <a:pt x="72489" y="1"/>
                </a:moveTo>
                <a:cubicBezTo>
                  <a:pt x="75389" y="5972"/>
                  <a:pt x="76483" y="26922"/>
                  <a:pt x="63771" y="37023"/>
                </a:cubicBezTo>
                <a:lnTo>
                  <a:pt x="13673" y="37023"/>
                </a:lnTo>
                <a:cubicBezTo>
                  <a:pt x="4532" y="32875"/>
                  <a:pt x="0" y="13173"/>
                  <a:pt x="4340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920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ctrTitle"/>
          </p:nvPr>
        </p:nvSpPr>
        <p:spPr>
          <a:xfrm>
            <a:off x="714300" y="1156688"/>
            <a:ext cx="35739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Mole Detection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1"/>
          </p:nvPr>
        </p:nvSpPr>
        <p:spPr>
          <a:xfrm>
            <a:off x="422034" y="3243525"/>
            <a:ext cx="4872816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Mahboubeh Faghih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Junior Data Scientist @Becode</a:t>
            </a:r>
          </a:p>
        </p:txBody>
      </p:sp>
      <p:sp>
        <p:nvSpPr>
          <p:cNvPr id="230" name="Google Shape;230;p30"/>
          <p:cNvSpPr/>
          <p:nvPr/>
        </p:nvSpPr>
        <p:spPr>
          <a:xfrm>
            <a:off x="-2727500" y="158100"/>
            <a:ext cx="783000" cy="7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-2727500" y="1124925"/>
            <a:ext cx="783000" cy="783000"/>
          </a:xfrm>
          <a:prstGeom prst="rect">
            <a:avLst/>
          </a:prstGeom>
          <a:solidFill>
            <a:srgbClr val="FF5B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-2727500" y="2091750"/>
            <a:ext cx="783000" cy="783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5C24-8184-ED75-65DB-7CC2EF39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0" dirty="0">
                <a:solidFill>
                  <a:schemeClr val="tx1"/>
                </a:solidFill>
                <a:latin typeface="Cabin" panose="020B0604020202020204" charset="0"/>
              </a:rPr>
              <a:t>check the distribution of Age</a:t>
            </a:r>
            <a:endParaRPr lang="en-US" sz="2000" b="0" dirty="0">
              <a:solidFill>
                <a:schemeClr val="tx1"/>
              </a:solidFill>
              <a:latin typeface="Cabin" panose="020B060402020202020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216D87E-D166-D330-6217-8E035AA7A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392" y="1048068"/>
            <a:ext cx="5550196" cy="366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3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9E47-7CB7-F431-4D9A-8BBB2F2F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0" dirty="0">
                <a:solidFill>
                  <a:schemeClr val="tx1"/>
                </a:solidFill>
                <a:effectLst/>
                <a:latin typeface="Cabin" panose="020B0604020202020204" charset="0"/>
              </a:rPr>
              <a:t>Plot the distribution of males and females</a:t>
            </a:r>
            <a:endParaRPr lang="en-US" sz="2000" b="0" dirty="0">
              <a:solidFill>
                <a:schemeClr val="tx1"/>
              </a:solidFill>
              <a:latin typeface="Cabin" panose="020B060402020202020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65B1A33-BF75-14A4-5F9C-F79DE0C3F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54" y="947749"/>
            <a:ext cx="5560828" cy="376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2C8A-F0C8-D724-CAC3-04110455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abin" panose="020B0604020202020204" charset="0"/>
                <a:ea typeface="Calibri" panose="020F0502020204030204" pitchFamily="34" charset="0"/>
              </a:rPr>
              <a:t>visualize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abin" panose="020B0604020202020204" charset="0"/>
                <a:ea typeface="Calibri" panose="020F0502020204030204" pitchFamily="34" charset="0"/>
              </a:rPr>
              <a:t>agewise</a:t>
            </a:r>
            <a:r>
              <a:rPr lang="en-US" sz="2000" b="0" dirty="0">
                <a:solidFill>
                  <a:srgbClr val="000000"/>
                </a:solidFill>
                <a:effectLst/>
                <a:latin typeface="Cabin" panose="020B0604020202020204" charset="0"/>
                <a:ea typeface="Calibri" panose="020F0502020204030204" pitchFamily="34" charset="0"/>
              </a:rPr>
              <a:t> distribution of skin cancer types</a:t>
            </a:r>
            <a:endParaRPr lang="en-US" sz="3200" b="0" dirty="0">
              <a:latin typeface="Cabin" panose="020B060402020202020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EE0198F-D51F-4CE3-3B68-6FCA92A13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088" y="898675"/>
            <a:ext cx="4997021" cy="35244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E449D2-109D-C0F6-6DDE-D049C4981CEA}"/>
              </a:ext>
            </a:extLst>
          </p:cNvPr>
          <p:cNvSpPr txBox="1"/>
          <p:nvPr/>
        </p:nvSpPr>
        <p:spPr>
          <a:xfrm>
            <a:off x="714300" y="1579326"/>
            <a:ext cx="287051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Cabin" panose="020B0604020202020204" charset="0"/>
              </a:rPr>
              <a:t>It seems that skin cancer types 0,1, 3 and 5 which are </a:t>
            </a:r>
            <a:r>
              <a:rPr lang="en-GB" sz="1800" dirty="0">
                <a:solidFill>
                  <a:schemeClr val="bg2"/>
                </a:solidFill>
                <a:latin typeface="Cabin" panose="020B0604020202020204" charset="0"/>
              </a:rPr>
              <a:t>Melanocytic nevi, dermatofibroma, </a:t>
            </a:r>
          </a:p>
          <a:p>
            <a:r>
              <a:rPr lang="en-GB" sz="1800" dirty="0">
                <a:solidFill>
                  <a:schemeClr val="bg2"/>
                </a:solidFill>
                <a:latin typeface="Cabin" panose="020B0604020202020204" charset="0"/>
              </a:rPr>
              <a:t>Basal cell carcinoma and Vascular lesions </a:t>
            </a:r>
          </a:p>
          <a:p>
            <a:r>
              <a:rPr lang="en-GB" sz="1800" dirty="0">
                <a:latin typeface="Cabin" panose="020B0604020202020204" charset="0"/>
              </a:rPr>
              <a:t>are not much prevalent below the age of 20 years.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9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/>
          <p:nvPr/>
        </p:nvSpPr>
        <p:spPr>
          <a:xfrm>
            <a:off x="4453529" y="1158950"/>
            <a:ext cx="4823700" cy="1032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3712925" y="2365250"/>
            <a:ext cx="5564400" cy="1032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2881423" y="3571549"/>
            <a:ext cx="6395902" cy="121570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title"/>
          </p:nvPr>
        </p:nvSpPr>
        <p:spPr>
          <a:xfrm>
            <a:off x="434422" y="356247"/>
            <a:ext cx="4019107" cy="728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buClr>
                <a:srgbClr val="FF5B5B"/>
              </a:buClr>
              <a:buSzPts val="1400"/>
              <a:defRPr/>
            </a:pP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sym typeface="Cabin"/>
              </a:rPr>
              <a:t>Splitting Data</a:t>
            </a:r>
            <a:endParaRPr kumimoji="0" lang="en-GB" sz="440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sym typeface="Cabin"/>
            </a:endParaRPr>
          </a:p>
        </p:txBody>
      </p:sp>
      <p:sp>
        <p:nvSpPr>
          <p:cNvPr id="368" name="Google Shape;368;p38"/>
          <p:cNvSpPr txBox="1">
            <a:spLocks noGrp="1"/>
          </p:cNvSpPr>
          <p:nvPr>
            <p:ph type="subTitle" idx="1"/>
          </p:nvPr>
        </p:nvSpPr>
        <p:spPr>
          <a:xfrm>
            <a:off x="4572000" y="1536814"/>
            <a:ext cx="3857675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dirty="0">
                <a:effectLst/>
                <a:latin typeface="Cabin" panose="020B0604020202020204" charset="0"/>
              </a:rPr>
              <a:t>In this step we have </a:t>
            </a:r>
            <a:r>
              <a:rPr lang="en-GB" dirty="0" err="1">
                <a:effectLst/>
                <a:latin typeface="Cabin" panose="020B0604020202020204" charset="0"/>
              </a:rPr>
              <a:t>splitted</a:t>
            </a:r>
            <a:r>
              <a:rPr lang="en-GB" dirty="0">
                <a:effectLst/>
                <a:latin typeface="Cabin" panose="020B0604020202020204" charset="0"/>
              </a:rPr>
              <a:t> the dataset into training and testing set of 80:20 ratio.</a:t>
            </a:r>
          </a:p>
          <a:p>
            <a:br>
              <a:rPr lang="en-GB" b="0" i="0" dirty="0">
                <a:effectLst/>
                <a:latin typeface="Roboto Mono"/>
              </a:rPr>
            </a:br>
            <a:endParaRPr dirty="0"/>
          </a:p>
        </p:txBody>
      </p:sp>
      <p:sp>
        <p:nvSpPr>
          <p:cNvPr id="369" name="Google Shape;369;p38"/>
          <p:cNvSpPr txBox="1">
            <a:spLocks noGrp="1"/>
          </p:cNvSpPr>
          <p:nvPr>
            <p:ph type="title" idx="2"/>
          </p:nvPr>
        </p:nvSpPr>
        <p:spPr>
          <a:xfrm>
            <a:off x="5505586" y="1193208"/>
            <a:ext cx="29241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 Test Split</a:t>
            </a:r>
          </a:p>
        </p:txBody>
      </p:sp>
      <p:sp>
        <p:nvSpPr>
          <p:cNvPr id="370" name="Google Shape;370;p38"/>
          <p:cNvSpPr txBox="1">
            <a:spLocks noGrp="1"/>
          </p:cNvSpPr>
          <p:nvPr>
            <p:ph type="subTitle" idx="3"/>
          </p:nvPr>
        </p:nvSpPr>
        <p:spPr>
          <a:xfrm>
            <a:off x="3040912" y="3947161"/>
            <a:ext cx="6103088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GB" dirty="0"/>
              <a:t>I </a:t>
            </a:r>
            <a:r>
              <a:rPr lang="en-GB" dirty="0" err="1"/>
              <a:t>choosed</a:t>
            </a:r>
            <a:r>
              <a:rPr lang="en-GB" dirty="0"/>
              <a:t> to split the train set in two parts : a small fraction (10%) became the validation set which the model is evaluated and the rest (90%) is used to train the model.</a:t>
            </a:r>
            <a:endParaRPr dirty="0"/>
          </a:p>
        </p:txBody>
      </p:sp>
      <p:sp>
        <p:nvSpPr>
          <p:cNvPr id="371" name="Google Shape;371;p38"/>
          <p:cNvSpPr txBox="1">
            <a:spLocks noGrp="1"/>
          </p:cNvSpPr>
          <p:nvPr>
            <p:ph type="title" idx="4"/>
          </p:nvPr>
        </p:nvSpPr>
        <p:spPr>
          <a:xfrm>
            <a:off x="3638426" y="3603555"/>
            <a:ext cx="4791256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Splitting training and validation split</a:t>
            </a:r>
            <a:endParaRPr lang="en-US" dirty="0"/>
          </a:p>
        </p:txBody>
      </p:sp>
      <p:sp>
        <p:nvSpPr>
          <p:cNvPr id="372" name="Google Shape;372;p38"/>
          <p:cNvSpPr txBox="1">
            <a:spLocks noGrp="1"/>
          </p:cNvSpPr>
          <p:nvPr>
            <p:ph type="subTitle" idx="5"/>
          </p:nvPr>
        </p:nvSpPr>
        <p:spPr>
          <a:xfrm>
            <a:off x="3712925" y="2741971"/>
            <a:ext cx="5207791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GB" dirty="0"/>
              <a:t>I </a:t>
            </a:r>
            <a:r>
              <a:rPr lang="en-GB" dirty="0" err="1"/>
              <a:t>choosed</a:t>
            </a:r>
            <a:r>
              <a:rPr lang="en-GB" dirty="0"/>
              <a:t> to normalize the </a:t>
            </a:r>
            <a:r>
              <a:rPr lang="en-GB" dirty="0" err="1"/>
              <a:t>x_train</a:t>
            </a:r>
            <a:r>
              <a:rPr lang="en-GB" dirty="0"/>
              <a:t>, </a:t>
            </a:r>
            <a:r>
              <a:rPr lang="en-GB" dirty="0" err="1"/>
              <a:t>x_test</a:t>
            </a:r>
            <a:r>
              <a:rPr lang="en-GB" dirty="0"/>
              <a:t> by subtracting from their mean values and then dividing by their standard deviation.</a:t>
            </a:r>
          </a:p>
        </p:txBody>
      </p:sp>
      <p:sp>
        <p:nvSpPr>
          <p:cNvPr id="373" name="Google Shape;373;p38"/>
          <p:cNvSpPr txBox="1">
            <a:spLocks noGrp="1"/>
          </p:cNvSpPr>
          <p:nvPr>
            <p:ph type="title" idx="6"/>
          </p:nvPr>
        </p:nvSpPr>
        <p:spPr>
          <a:xfrm>
            <a:off x="5505602" y="2398382"/>
            <a:ext cx="29241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Normalization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42"/>
          <p:cNvPicPr preferRelativeResize="0"/>
          <p:nvPr/>
        </p:nvPicPr>
        <p:blipFill rotWithShape="1">
          <a:blip r:embed="rId3">
            <a:alphaModFix/>
          </a:blip>
          <a:srcRect l="48788" t="672" b="435"/>
          <a:stretch/>
        </p:blipFill>
        <p:spPr>
          <a:xfrm>
            <a:off x="5014600" y="245100"/>
            <a:ext cx="3734274" cy="480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2"/>
          <p:cNvSpPr txBox="1">
            <a:spLocks noGrp="1"/>
          </p:cNvSpPr>
          <p:nvPr>
            <p:ph type="subTitle" idx="1"/>
          </p:nvPr>
        </p:nvSpPr>
        <p:spPr>
          <a:xfrm>
            <a:off x="786642" y="2237740"/>
            <a:ext cx="3882900" cy="2347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B5B"/>
              </a:buClr>
              <a:buSzPts val="1400"/>
              <a:buFont typeface="Cabin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bin"/>
                <a:sym typeface="Cabin"/>
              </a:rPr>
              <a:t>Model Building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B5B"/>
              </a:buClr>
              <a:buSzPts val="1400"/>
              <a:buFont typeface="Cabin"/>
              <a:buChar char="●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bin"/>
                <a:sym typeface="Cabin"/>
              </a:rPr>
              <a:t>Setting Optimizer 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B5B"/>
              </a:buClr>
              <a:buSzPts val="1400"/>
              <a:buFont typeface="Cabin"/>
              <a:buChar char="●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bin"/>
                <a:sym typeface="Cabin"/>
              </a:rPr>
              <a:t>Data Augmentation</a:t>
            </a:r>
            <a:endParaRPr kumimoji="0" lang="fa-IR" sz="2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bin"/>
              <a:sym typeface="Cabin"/>
            </a:endParaRPr>
          </a:p>
          <a:p>
            <a:pPr marL="457200" indent="-317500">
              <a:buClr>
                <a:srgbClr val="FF5B5B"/>
              </a:buClr>
              <a:buSzPts val="1400"/>
              <a:buFont typeface="Cabin"/>
              <a:buChar char="●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bin"/>
                <a:sym typeface="Cabin"/>
              </a:rPr>
              <a:t>Fitting the model</a:t>
            </a:r>
            <a:endParaRPr lang="en-US" dirty="0"/>
          </a:p>
        </p:txBody>
      </p:sp>
      <p:sp>
        <p:nvSpPr>
          <p:cNvPr id="446" name="Google Shape;446;p42"/>
          <p:cNvSpPr txBox="1">
            <a:spLocks noGrp="1"/>
          </p:cNvSpPr>
          <p:nvPr>
            <p:ph type="title"/>
          </p:nvPr>
        </p:nvSpPr>
        <p:spPr>
          <a:xfrm>
            <a:off x="647915" y="733647"/>
            <a:ext cx="4079333" cy="742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4000" dirty="0">
                <a:solidFill>
                  <a:schemeClr val="dk1"/>
                </a:solidFill>
              </a:rPr>
            </a:br>
            <a:r>
              <a:rPr lang="en-US" sz="4000" dirty="0">
                <a:solidFill>
                  <a:schemeClr val="dk1"/>
                </a:solidFill>
              </a:rPr>
              <a:t>02 </a:t>
            </a:r>
            <a:r>
              <a:rPr lang="en-GB" sz="4000" dirty="0"/>
              <a:t>CNN Model</a:t>
            </a:r>
            <a:br>
              <a:rPr lang="en-GB" sz="4000" dirty="0"/>
            </a:b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447" name="Google Shape;447;p42"/>
          <p:cNvSpPr/>
          <p:nvPr/>
        </p:nvSpPr>
        <p:spPr>
          <a:xfrm>
            <a:off x="4841325" y="53350"/>
            <a:ext cx="4079332" cy="5089991"/>
          </a:xfrm>
          <a:custGeom>
            <a:avLst/>
            <a:gdLst/>
            <a:ahLst/>
            <a:cxnLst/>
            <a:rect l="l" t="t" r="r" b="b"/>
            <a:pathLst>
              <a:path w="87822" h="109580" extrusionOk="0">
                <a:moveTo>
                  <a:pt x="36434" y="7118"/>
                </a:moveTo>
                <a:cubicBezTo>
                  <a:pt x="53615" y="7118"/>
                  <a:pt x="67554" y="19006"/>
                  <a:pt x="67554" y="33680"/>
                </a:cubicBezTo>
                <a:lnTo>
                  <a:pt x="5331" y="33680"/>
                </a:lnTo>
                <a:cubicBezTo>
                  <a:pt x="5331" y="19006"/>
                  <a:pt x="19269" y="7118"/>
                  <a:pt x="36434" y="7118"/>
                </a:cubicBezTo>
                <a:close/>
                <a:moveTo>
                  <a:pt x="80773" y="37608"/>
                </a:moveTo>
                <a:cubicBezTo>
                  <a:pt x="83421" y="43060"/>
                  <a:pt x="84420" y="62206"/>
                  <a:pt x="72814" y="71411"/>
                </a:cubicBezTo>
                <a:lnTo>
                  <a:pt x="27089" y="71411"/>
                </a:lnTo>
                <a:cubicBezTo>
                  <a:pt x="18743" y="67624"/>
                  <a:pt x="14588" y="49635"/>
                  <a:pt x="18568" y="37608"/>
                </a:cubicBezTo>
                <a:close/>
                <a:moveTo>
                  <a:pt x="62154" y="75338"/>
                </a:moveTo>
                <a:cubicBezTo>
                  <a:pt x="62154" y="91152"/>
                  <a:pt x="50635" y="103986"/>
                  <a:pt x="36451" y="103986"/>
                </a:cubicBezTo>
                <a:lnTo>
                  <a:pt x="36434" y="103986"/>
                </a:lnTo>
                <a:cubicBezTo>
                  <a:pt x="22250" y="103986"/>
                  <a:pt x="10731" y="91152"/>
                  <a:pt x="10731" y="75338"/>
                </a:cubicBezTo>
                <a:close/>
                <a:moveTo>
                  <a:pt x="1" y="0"/>
                </a:moveTo>
                <a:lnTo>
                  <a:pt x="1" y="109579"/>
                </a:lnTo>
                <a:lnTo>
                  <a:pt x="87822" y="109579"/>
                </a:lnTo>
                <a:lnTo>
                  <a:pt x="878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2"/>
          <p:cNvSpPr/>
          <p:nvPr/>
        </p:nvSpPr>
        <p:spPr>
          <a:xfrm>
            <a:off x="5360938" y="242409"/>
            <a:ext cx="2890305" cy="1233851"/>
          </a:xfrm>
          <a:custGeom>
            <a:avLst/>
            <a:gdLst/>
            <a:ahLst/>
            <a:cxnLst/>
            <a:rect l="l" t="t" r="r" b="b"/>
            <a:pathLst>
              <a:path w="62224" h="26563" fill="none" extrusionOk="0">
                <a:moveTo>
                  <a:pt x="62224" y="26562"/>
                </a:moveTo>
                <a:lnTo>
                  <a:pt x="1" y="26562"/>
                </a:lnTo>
                <a:cubicBezTo>
                  <a:pt x="1" y="11888"/>
                  <a:pt x="13921" y="0"/>
                  <a:pt x="31103" y="0"/>
                </a:cubicBezTo>
                <a:cubicBezTo>
                  <a:pt x="48285" y="0"/>
                  <a:pt x="62224" y="11888"/>
                  <a:pt x="62224" y="26562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75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2"/>
          <p:cNvSpPr/>
          <p:nvPr/>
        </p:nvSpPr>
        <p:spPr>
          <a:xfrm>
            <a:off x="5611779" y="3411308"/>
            <a:ext cx="2388645" cy="1330793"/>
          </a:xfrm>
          <a:custGeom>
            <a:avLst/>
            <a:gdLst/>
            <a:ahLst/>
            <a:cxnLst/>
            <a:rect l="l" t="t" r="r" b="b"/>
            <a:pathLst>
              <a:path w="51424" h="28650" fill="none" extrusionOk="0">
                <a:moveTo>
                  <a:pt x="1" y="1"/>
                </a:moveTo>
                <a:lnTo>
                  <a:pt x="51424" y="1"/>
                </a:lnTo>
                <a:cubicBezTo>
                  <a:pt x="51424" y="15815"/>
                  <a:pt x="39905" y="28649"/>
                  <a:pt x="25703" y="28649"/>
                </a:cubicBezTo>
                <a:cubicBezTo>
                  <a:pt x="11520" y="28649"/>
                  <a:pt x="1" y="15815"/>
                  <a:pt x="1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75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2"/>
          <p:cNvSpPr/>
          <p:nvPr/>
        </p:nvSpPr>
        <p:spPr>
          <a:xfrm>
            <a:off x="5790944" y="1658680"/>
            <a:ext cx="3243789" cy="1570196"/>
          </a:xfrm>
          <a:custGeom>
            <a:avLst/>
            <a:gdLst/>
            <a:ahLst/>
            <a:cxnLst/>
            <a:rect l="l" t="t" r="r" b="b"/>
            <a:pathLst>
              <a:path w="69834" h="33804" fill="none" extrusionOk="0">
                <a:moveTo>
                  <a:pt x="66186" y="1"/>
                </a:moveTo>
                <a:cubicBezTo>
                  <a:pt x="68834" y="5453"/>
                  <a:pt x="69833" y="24599"/>
                  <a:pt x="58227" y="33804"/>
                </a:cubicBezTo>
                <a:lnTo>
                  <a:pt x="12502" y="33804"/>
                </a:lnTo>
                <a:cubicBezTo>
                  <a:pt x="4138" y="30017"/>
                  <a:pt x="1" y="12028"/>
                  <a:pt x="3981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75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sym typeface="Cabin"/>
              </a:rPr>
              <a:t>Model Building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sym typeface="Cabin"/>
              </a:rPr>
            </a:br>
            <a:endParaRPr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DD491-A75C-DBD5-1555-FB6BDF9DEEB9}"/>
              </a:ext>
            </a:extLst>
          </p:cNvPr>
          <p:cNvSpPr txBox="1"/>
          <p:nvPr/>
        </p:nvSpPr>
        <p:spPr>
          <a:xfrm>
            <a:off x="861238" y="1232921"/>
            <a:ext cx="72088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 used the </a:t>
            </a:r>
            <a:r>
              <a:rPr lang="en-GB" sz="1600" dirty="0" err="1"/>
              <a:t>Keras</a:t>
            </a:r>
            <a:r>
              <a:rPr lang="en-GB" sz="1600" dirty="0"/>
              <a:t> Sequential API.</a:t>
            </a:r>
          </a:p>
          <a:p>
            <a:endParaRPr lang="en-GB" sz="1600" dirty="0"/>
          </a:p>
          <a:p>
            <a:r>
              <a:rPr lang="en-GB" sz="1600" dirty="0"/>
              <a:t>The first is the convolutional (Conv2D) layer.</a:t>
            </a:r>
          </a:p>
          <a:p>
            <a:endParaRPr lang="en-GB" sz="1600" dirty="0"/>
          </a:p>
          <a:p>
            <a:r>
              <a:rPr lang="en-GB" sz="1600" dirty="0"/>
              <a:t>The second important layer in CNN is the pooling (MaxPool2D) layer. </a:t>
            </a:r>
          </a:p>
          <a:p>
            <a:endParaRPr lang="en-GB" sz="1600" dirty="0"/>
          </a:p>
          <a:p>
            <a:r>
              <a:rPr lang="en-GB" sz="1600" dirty="0"/>
              <a:t>Dropout is a regularization method.</a:t>
            </a:r>
          </a:p>
          <a:p>
            <a:endParaRPr lang="en-GB" sz="1600" dirty="0"/>
          </a:p>
          <a:p>
            <a:r>
              <a:rPr lang="en-GB" sz="1600" dirty="0"/>
              <a:t>This flattening step is needed so that you can make use of fully connected layers after some convolutional/</a:t>
            </a:r>
            <a:r>
              <a:rPr lang="en-GB" sz="1600" dirty="0" err="1"/>
              <a:t>maxpool</a:t>
            </a:r>
            <a:r>
              <a:rPr lang="en-GB" sz="1600" dirty="0"/>
              <a:t> layers.</a:t>
            </a:r>
          </a:p>
          <a:p>
            <a:endParaRPr lang="en-GB" sz="1600" dirty="0"/>
          </a:p>
          <a:p>
            <a:r>
              <a:rPr lang="en-GB" sz="1600" dirty="0"/>
              <a:t>In the end </a:t>
            </a:r>
            <a:r>
              <a:rPr lang="en-GB" sz="1600" dirty="0" err="1"/>
              <a:t>i</a:t>
            </a:r>
            <a:r>
              <a:rPr lang="en-GB" sz="1600" dirty="0"/>
              <a:t> used the features in two fully-connected (Dense) layers.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EC0690-5ECE-56C9-7B2B-1396983C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00" y="1433598"/>
            <a:ext cx="4410593" cy="26151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Once our layers are added to the model, we need to set up a score function, a loss function and an optimisation algorithm.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7A2182-F3EB-BB1B-67FA-BD5C68DB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966" y="430675"/>
            <a:ext cx="3927733" cy="468000"/>
          </a:xfrm>
        </p:spPr>
        <p:txBody>
          <a:bodyPr/>
          <a:lstStyle/>
          <a:p>
            <a:r>
              <a:rPr lang="en-US" dirty="0"/>
              <a:t>Setting Optimizer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84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5AA3819-089B-7386-48A3-F2AA33263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000" dirty="0"/>
              <a:t>In order to avoid overfitting problem, we need to expand artificially our dataset.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4A69AC-FE13-5D6F-87C9-20778F3C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1202792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D7066BC-E8DC-DDEA-3B64-B254474AF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00" y="1104901"/>
            <a:ext cx="4559449" cy="2478271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In this step finally I fit the model into </a:t>
            </a:r>
            <a:r>
              <a:rPr lang="en-GB" sz="2000" dirty="0" err="1"/>
              <a:t>x_train</a:t>
            </a:r>
            <a:r>
              <a:rPr lang="en-GB" sz="2000" dirty="0"/>
              <a:t>, </a:t>
            </a:r>
            <a:r>
              <a:rPr lang="en-GB" sz="2000" dirty="0" err="1"/>
              <a:t>y_train</a:t>
            </a:r>
            <a:r>
              <a:rPr lang="en-GB" sz="2000" dirty="0"/>
              <a:t>. </a:t>
            </a:r>
          </a:p>
          <a:p>
            <a:pPr marL="114300" indent="0">
              <a:buNone/>
            </a:pPr>
            <a:r>
              <a:rPr lang="en-GB" sz="2000" dirty="0"/>
              <a:t>In this step I have chosen </a:t>
            </a:r>
            <a:r>
              <a:rPr lang="en-GB" sz="2000" dirty="0">
                <a:solidFill>
                  <a:schemeClr val="bg2"/>
                </a:solidFill>
              </a:rPr>
              <a:t>100 batch size </a:t>
            </a:r>
          </a:p>
          <a:p>
            <a:pPr marL="114300" indent="0">
              <a:buNone/>
            </a:pPr>
            <a:r>
              <a:rPr lang="en-GB" sz="2000" dirty="0"/>
              <a:t>and I have </a:t>
            </a:r>
            <a:r>
              <a:rPr lang="en-GB" sz="2000"/>
              <a:t>chosen </a:t>
            </a:r>
            <a:r>
              <a:rPr lang="en-GB" sz="2000">
                <a:solidFill>
                  <a:schemeClr val="bg2"/>
                </a:solidFill>
              </a:rPr>
              <a:t>20 </a:t>
            </a:r>
            <a:r>
              <a:rPr lang="en-GB" sz="2000" dirty="0">
                <a:solidFill>
                  <a:schemeClr val="bg2"/>
                </a:solidFill>
              </a:rPr>
              <a:t>epochs </a:t>
            </a:r>
            <a:r>
              <a:rPr lang="en-GB" sz="2000" dirty="0"/>
              <a:t>to give the model sufficient epochs to train.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A694B8-B57B-20F5-2940-04575964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Fitting the model</a:t>
            </a:r>
          </a:p>
        </p:txBody>
      </p:sp>
    </p:spTree>
    <p:extLst>
      <p:ext uri="{BB962C8B-B14F-4D97-AF65-F5344CB8AC3E}">
        <p14:creationId xmlns:p14="http://schemas.microsoft.com/office/powerpoint/2010/main" val="288980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7"/>
          <p:cNvSpPr/>
          <p:nvPr/>
        </p:nvSpPr>
        <p:spPr>
          <a:xfrm>
            <a:off x="329609" y="1387550"/>
            <a:ext cx="4816660" cy="295053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7"/>
          <p:cNvSpPr txBox="1">
            <a:spLocks noGrp="1"/>
          </p:cNvSpPr>
          <p:nvPr>
            <p:ph type="title"/>
          </p:nvPr>
        </p:nvSpPr>
        <p:spPr>
          <a:xfrm>
            <a:off x="-127590" y="291415"/>
            <a:ext cx="5964865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4000" b="0" i="0" dirty="0">
                <a:solidFill>
                  <a:schemeClr val="bg2"/>
                </a:solidFill>
                <a:effectLst/>
                <a:latin typeface="Inter"/>
              </a:rPr>
              <a:t>    </a:t>
            </a:r>
            <a:r>
              <a:rPr lang="en-US" sz="4000" b="0" i="0" dirty="0">
                <a:solidFill>
                  <a:schemeClr val="tx2"/>
                </a:solidFill>
                <a:effectLst/>
                <a:latin typeface="Inter"/>
              </a:rPr>
              <a:t>03</a:t>
            </a:r>
            <a:r>
              <a:rPr lang="en-US" sz="4000" b="0" i="0" dirty="0">
                <a:solidFill>
                  <a:schemeClr val="bg2"/>
                </a:solidFill>
                <a:effectLst/>
                <a:latin typeface="Inter"/>
              </a:rPr>
              <a:t>   Model Evaluation</a:t>
            </a:r>
          </a:p>
        </p:txBody>
      </p:sp>
      <p:sp>
        <p:nvSpPr>
          <p:cNvPr id="610" name="Google Shape;610;p47"/>
          <p:cNvSpPr txBox="1">
            <a:spLocks noGrp="1"/>
          </p:cNvSpPr>
          <p:nvPr>
            <p:ph type="subTitle" idx="1"/>
          </p:nvPr>
        </p:nvSpPr>
        <p:spPr>
          <a:xfrm>
            <a:off x="922005" y="1773894"/>
            <a:ext cx="3143400" cy="217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In this step we will check the testing accuracy and validation accuracy of our model, plot confusion matrix.</a:t>
            </a:r>
            <a:endParaRPr sz="2000" dirty="0"/>
          </a:p>
        </p:txBody>
      </p:sp>
      <p:pic>
        <p:nvPicPr>
          <p:cNvPr id="614" name="Google Shape;614;p47"/>
          <p:cNvPicPr preferRelativeResize="0"/>
          <p:nvPr/>
        </p:nvPicPr>
        <p:blipFill rotWithShape="1">
          <a:blip r:embed="rId3">
            <a:alphaModFix/>
          </a:blip>
          <a:srcRect l="19591" r="19585"/>
          <a:stretch/>
        </p:blipFill>
        <p:spPr>
          <a:xfrm flipH="1">
            <a:off x="5186648" y="62288"/>
            <a:ext cx="3978800" cy="4672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5" name="Google Shape;615;p47"/>
          <p:cNvGrpSpPr/>
          <p:nvPr/>
        </p:nvGrpSpPr>
        <p:grpSpPr>
          <a:xfrm flipH="1">
            <a:off x="5115000" y="-173083"/>
            <a:ext cx="4122098" cy="5157131"/>
            <a:chOff x="-254950" y="-133213"/>
            <a:chExt cx="4122098" cy="5157131"/>
          </a:xfrm>
        </p:grpSpPr>
        <p:sp>
          <p:nvSpPr>
            <p:cNvPr id="616" name="Google Shape;616;p47"/>
            <p:cNvSpPr/>
            <p:nvPr/>
          </p:nvSpPr>
          <p:spPr>
            <a:xfrm>
              <a:off x="-254950" y="-133213"/>
              <a:ext cx="4122098" cy="5143411"/>
            </a:xfrm>
            <a:custGeom>
              <a:avLst/>
              <a:gdLst/>
              <a:ahLst/>
              <a:cxnLst/>
              <a:rect l="l" t="t" r="r" b="b"/>
              <a:pathLst>
                <a:path w="87821" h="109580" extrusionOk="0">
                  <a:moveTo>
                    <a:pt x="47636" y="7118"/>
                  </a:moveTo>
                  <a:cubicBezTo>
                    <a:pt x="64818" y="7118"/>
                    <a:pt x="78739" y="19006"/>
                    <a:pt x="78739" y="33680"/>
                  </a:cubicBezTo>
                  <a:lnTo>
                    <a:pt x="16533" y="33680"/>
                  </a:lnTo>
                  <a:cubicBezTo>
                    <a:pt x="16533" y="19006"/>
                    <a:pt x="30454" y="7118"/>
                    <a:pt x="47636" y="7118"/>
                  </a:cubicBezTo>
                  <a:close/>
                  <a:moveTo>
                    <a:pt x="78651" y="37608"/>
                  </a:moveTo>
                  <a:cubicBezTo>
                    <a:pt x="81299" y="43060"/>
                    <a:pt x="82298" y="62206"/>
                    <a:pt x="70691" y="71411"/>
                  </a:cubicBezTo>
                  <a:lnTo>
                    <a:pt x="24949" y="71411"/>
                  </a:lnTo>
                  <a:cubicBezTo>
                    <a:pt x="16603" y="67624"/>
                    <a:pt x="12466" y="49635"/>
                    <a:pt x="16428" y="37608"/>
                  </a:cubicBezTo>
                  <a:close/>
                  <a:moveTo>
                    <a:pt x="59190" y="75338"/>
                  </a:moveTo>
                  <a:cubicBezTo>
                    <a:pt x="59190" y="91152"/>
                    <a:pt x="47689" y="103986"/>
                    <a:pt x="33487" y="103986"/>
                  </a:cubicBezTo>
                  <a:cubicBezTo>
                    <a:pt x="19286" y="103986"/>
                    <a:pt x="7767" y="91152"/>
                    <a:pt x="7767" y="75338"/>
                  </a:cubicBezTo>
                  <a:close/>
                  <a:moveTo>
                    <a:pt x="0" y="0"/>
                  </a:moveTo>
                  <a:lnTo>
                    <a:pt x="0" y="109579"/>
                  </a:lnTo>
                  <a:lnTo>
                    <a:pt x="87821" y="109579"/>
                  </a:lnTo>
                  <a:lnTo>
                    <a:pt x="87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7"/>
            <p:cNvSpPr/>
            <p:nvPr/>
          </p:nvSpPr>
          <p:spPr>
            <a:xfrm>
              <a:off x="748985" y="477161"/>
              <a:ext cx="2919841" cy="1246801"/>
            </a:xfrm>
            <a:custGeom>
              <a:avLst/>
              <a:gdLst/>
              <a:ahLst/>
              <a:cxnLst/>
              <a:rect l="l" t="t" r="r" b="b"/>
              <a:pathLst>
                <a:path w="62207" h="26563" fill="none" extrusionOk="0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7"/>
            <p:cNvSpPr/>
            <p:nvPr/>
          </p:nvSpPr>
          <p:spPr>
            <a:xfrm>
              <a:off x="337535" y="3679159"/>
              <a:ext cx="2413714" cy="1344759"/>
            </a:xfrm>
            <a:custGeom>
              <a:avLst/>
              <a:gdLst/>
              <a:ahLst/>
              <a:cxnLst/>
              <a:rect l="l" t="t" r="r" b="b"/>
              <a:pathLst>
                <a:path w="51424" h="28650" fill="none" extrusionOk="0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7"/>
            <p:cNvSpPr/>
            <p:nvPr/>
          </p:nvSpPr>
          <p:spPr>
            <a:xfrm>
              <a:off x="558092" y="1908224"/>
              <a:ext cx="3277786" cy="1586675"/>
            </a:xfrm>
            <a:custGeom>
              <a:avLst/>
              <a:gdLst/>
              <a:ahLst/>
              <a:cxnLst/>
              <a:rect l="l" t="t" r="r" b="b"/>
              <a:pathLst>
                <a:path w="69833" h="33804" fill="none" extrusionOk="0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subTitle" idx="1"/>
          </p:nvPr>
        </p:nvSpPr>
        <p:spPr>
          <a:xfrm>
            <a:off x="714300" y="1028700"/>
            <a:ext cx="7715400" cy="3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The purpose of this project is to create a tool that considering the image of a mole, can calculate the probability that a mole can be malign.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   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2000" dirty="0"/>
              <a:t>Pre-processing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2000" dirty="0"/>
              <a:t>CNN Model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2000" dirty="0"/>
              <a:t>Model Evaluation : </a:t>
            </a:r>
            <a:r>
              <a:rPr lang="en-GB" sz="1800" dirty="0"/>
              <a:t>Testing and validation accuracy, confusion matrix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2000" dirty="0"/>
              <a:t>Results presentation : </a:t>
            </a:r>
            <a:r>
              <a:rPr lang="en-GB" sz="1800" dirty="0"/>
              <a:t>Web App</a:t>
            </a:r>
            <a:endParaRPr lang="en-GB" dirty="0"/>
          </a:p>
        </p:txBody>
      </p:sp>
      <p:sp>
        <p:nvSpPr>
          <p:cNvPr id="238" name="Google Shape;238;p31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CONTENTS OF THIS </a:t>
            </a:r>
            <a:r>
              <a:rPr lang="en" dirty="0">
                <a:solidFill>
                  <a:srgbClr val="FF0000"/>
                </a:solidFill>
              </a:rPr>
              <a:t>Project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8DC041-4A18-701B-6CBA-2A0561DBD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6" y="587357"/>
            <a:ext cx="9059234" cy="990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89E60B-C086-07F7-4BE5-15214121A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940" y="1650613"/>
            <a:ext cx="400482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85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E5DDDF-91A8-BC07-042E-22BC5E385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75" y="1474883"/>
            <a:ext cx="1639200" cy="1339347"/>
          </a:xfrm>
          <a:prstGeom prst="rect">
            <a:avLst/>
          </a:prstGeom>
        </p:spPr>
      </p:pic>
      <p:sp>
        <p:nvSpPr>
          <p:cNvPr id="942" name="Google Shape;942;p52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</a:t>
            </a:r>
            <a:endParaRPr sz="6000" dirty="0">
              <a:solidFill>
                <a:schemeClr val="dk1"/>
              </a:solidFill>
            </a:endParaRPr>
          </a:p>
        </p:txBody>
      </p:sp>
      <p:sp>
        <p:nvSpPr>
          <p:cNvPr id="945" name="Google Shape;945;p52"/>
          <p:cNvSpPr txBox="1">
            <a:spLocks noGrp="1"/>
          </p:cNvSpPr>
          <p:nvPr>
            <p:ph type="subTitle" idx="3"/>
          </p:nvPr>
        </p:nvSpPr>
        <p:spPr>
          <a:xfrm>
            <a:off x="3200400" y="3713700"/>
            <a:ext cx="4187175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Nunito" pitchFamily="2" charset="0"/>
              </a:rPr>
              <a:t>linkedin.com/in/</a:t>
            </a:r>
            <a:r>
              <a:rPr lang="en-US" dirty="0" err="1">
                <a:latin typeface="Nunito" pitchFamily="2" charset="0"/>
              </a:rPr>
              <a:t>mahboubeh-faghih-mohammadi</a:t>
            </a:r>
            <a:endParaRPr lang="en-US" dirty="0">
              <a:latin typeface="Nunito" pitchFamily="2" charset="0"/>
            </a:endParaRPr>
          </a:p>
        </p:txBody>
      </p:sp>
      <p:sp>
        <p:nvSpPr>
          <p:cNvPr id="946" name="Google Shape;946;p52"/>
          <p:cNvSpPr txBox="1">
            <a:spLocks noGrp="1"/>
          </p:cNvSpPr>
          <p:nvPr>
            <p:ph type="title" idx="4"/>
          </p:nvPr>
        </p:nvSpPr>
        <p:spPr>
          <a:xfrm>
            <a:off x="5021773" y="3304027"/>
            <a:ext cx="23658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MAHBOUBEH FAGHIH</a:t>
            </a:r>
            <a:endParaRPr dirty="0"/>
          </a:p>
        </p:txBody>
      </p:sp>
      <p:sp>
        <p:nvSpPr>
          <p:cNvPr id="950" name="Google Shape;950;p52"/>
          <p:cNvSpPr/>
          <p:nvPr/>
        </p:nvSpPr>
        <p:spPr>
          <a:xfrm>
            <a:off x="5423175" y="1384450"/>
            <a:ext cx="1639200" cy="16392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0B85F-07BC-4CA4-F102-3CC5E64BD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00" y="1807535"/>
            <a:ext cx="3857700" cy="595423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Do you have 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3"/>
          <p:cNvPicPr preferRelativeResize="0"/>
          <p:nvPr/>
        </p:nvPicPr>
        <p:blipFill rotWithShape="1">
          <a:blip r:embed="rId3">
            <a:alphaModFix/>
          </a:blip>
          <a:srcRect l="21247" r="14907"/>
          <a:stretch/>
        </p:blipFill>
        <p:spPr>
          <a:xfrm>
            <a:off x="-16400" y="62288"/>
            <a:ext cx="3978800" cy="4672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33"/>
          <p:cNvGrpSpPr/>
          <p:nvPr/>
        </p:nvGrpSpPr>
        <p:grpSpPr>
          <a:xfrm>
            <a:off x="-88050" y="-183445"/>
            <a:ext cx="4122098" cy="5167493"/>
            <a:chOff x="-254950" y="-143575"/>
            <a:chExt cx="4122098" cy="5167493"/>
          </a:xfrm>
        </p:grpSpPr>
        <p:sp>
          <p:nvSpPr>
            <p:cNvPr id="268" name="Google Shape;268;p33"/>
            <p:cNvSpPr/>
            <p:nvPr/>
          </p:nvSpPr>
          <p:spPr>
            <a:xfrm>
              <a:off x="-254950" y="-143575"/>
              <a:ext cx="4122098" cy="5143411"/>
            </a:xfrm>
            <a:custGeom>
              <a:avLst/>
              <a:gdLst/>
              <a:ahLst/>
              <a:cxnLst/>
              <a:rect l="l" t="t" r="r" b="b"/>
              <a:pathLst>
                <a:path w="87821" h="109580" extrusionOk="0">
                  <a:moveTo>
                    <a:pt x="47636" y="7118"/>
                  </a:moveTo>
                  <a:cubicBezTo>
                    <a:pt x="64818" y="7118"/>
                    <a:pt x="78739" y="19006"/>
                    <a:pt x="78739" y="33680"/>
                  </a:cubicBezTo>
                  <a:lnTo>
                    <a:pt x="16533" y="33680"/>
                  </a:lnTo>
                  <a:cubicBezTo>
                    <a:pt x="16533" y="19006"/>
                    <a:pt x="30454" y="7118"/>
                    <a:pt x="47636" y="7118"/>
                  </a:cubicBezTo>
                  <a:close/>
                  <a:moveTo>
                    <a:pt x="78651" y="37608"/>
                  </a:moveTo>
                  <a:cubicBezTo>
                    <a:pt x="81299" y="43060"/>
                    <a:pt x="82298" y="62206"/>
                    <a:pt x="70691" y="71411"/>
                  </a:cubicBezTo>
                  <a:lnTo>
                    <a:pt x="24949" y="71411"/>
                  </a:lnTo>
                  <a:cubicBezTo>
                    <a:pt x="16603" y="67624"/>
                    <a:pt x="12466" y="49635"/>
                    <a:pt x="16428" y="37608"/>
                  </a:cubicBezTo>
                  <a:close/>
                  <a:moveTo>
                    <a:pt x="59190" y="75338"/>
                  </a:moveTo>
                  <a:cubicBezTo>
                    <a:pt x="59190" y="91152"/>
                    <a:pt x="47689" y="103986"/>
                    <a:pt x="33487" y="103986"/>
                  </a:cubicBezTo>
                  <a:cubicBezTo>
                    <a:pt x="19286" y="103986"/>
                    <a:pt x="7767" y="91152"/>
                    <a:pt x="7767" y="75338"/>
                  </a:cubicBezTo>
                  <a:close/>
                  <a:moveTo>
                    <a:pt x="0" y="0"/>
                  </a:moveTo>
                  <a:lnTo>
                    <a:pt x="0" y="109579"/>
                  </a:lnTo>
                  <a:lnTo>
                    <a:pt x="87821" y="109579"/>
                  </a:lnTo>
                  <a:lnTo>
                    <a:pt x="87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748985" y="477161"/>
              <a:ext cx="2919841" cy="1246801"/>
            </a:xfrm>
            <a:custGeom>
              <a:avLst/>
              <a:gdLst/>
              <a:ahLst/>
              <a:cxnLst/>
              <a:rect l="l" t="t" r="r" b="b"/>
              <a:pathLst>
                <a:path w="62207" h="26563" fill="none" extrusionOk="0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337535" y="3679159"/>
              <a:ext cx="2413714" cy="1344759"/>
            </a:xfrm>
            <a:custGeom>
              <a:avLst/>
              <a:gdLst/>
              <a:ahLst/>
              <a:cxnLst/>
              <a:rect l="l" t="t" r="r" b="b"/>
              <a:pathLst>
                <a:path w="51424" h="28650" fill="none" extrusionOk="0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558092" y="1908224"/>
              <a:ext cx="3277786" cy="1586675"/>
            </a:xfrm>
            <a:custGeom>
              <a:avLst/>
              <a:gdLst/>
              <a:ahLst/>
              <a:cxnLst/>
              <a:rect l="l" t="t" r="r" b="b"/>
              <a:pathLst>
                <a:path w="69833" h="33804" fill="none" extrusionOk="0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33"/>
          <p:cNvSpPr txBox="1">
            <a:spLocks noGrp="1"/>
          </p:cNvSpPr>
          <p:nvPr>
            <p:ph type="title"/>
          </p:nvPr>
        </p:nvSpPr>
        <p:spPr>
          <a:xfrm>
            <a:off x="4307602" y="1797987"/>
            <a:ext cx="4122098" cy="30610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br>
              <a:rPr lang="en-GB" sz="3200" dirty="0">
                <a:solidFill>
                  <a:schemeClr val="dk1"/>
                </a:solidFill>
              </a:rPr>
            </a:br>
            <a:br>
              <a:rPr lang="en-US" sz="3200" dirty="0">
                <a:solidFill>
                  <a:schemeClr val="dk1"/>
                </a:solidFill>
              </a:rPr>
            </a:b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>
            <a:spLocks noGrp="1"/>
          </p:cNvSpPr>
          <p:nvPr>
            <p:ph type="title" idx="2"/>
          </p:nvPr>
        </p:nvSpPr>
        <p:spPr>
          <a:xfrm>
            <a:off x="3476847" y="663910"/>
            <a:ext cx="6049925" cy="10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  </a:t>
            </a:r>
            <a:r>
              <a:rPr lang="en-GB" sz="4800" dirty="0">
                <a:solidFill>
                  <a:srgbClr val="FF0000"/>
                </a:solidFill>
              </a:rPr>
              <a:t>Pre-processing</a:t>
            </a:r>
            <a:endParaRPr sz="48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263459-55A6-AD1E-1F3C-1449B533B76A}"/>
              </a:ext>
            </a:extLst>
          </p:cNvPr>
          <p:cNvSpPr txBox="1"/>
          <p:nvPr/>
        </p:nvSpPr>
        <p:spPr>
          <a:xfrm>
            <a:off x="4034048" y="1936948"/>
            <a:ext cx="4805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B5B"/>
              </a:buClr>
              <a:buSzPts val="1400"/>
              <a:buFont typeface="Cabin"/>
              <a:buChar char="●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bin"/>
                <a:sym typeface="Cabin"/>
              </a:rPr>
              <a:t>Data Cleaning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B5B"/>
              </a:buClr>
              <a:buSzPts val="1400"/>
              <a:buFont typeface="Cabin"/>
              <a:buChar char="●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bin"/>
                <a:sym typeface="Cabin"/>
              </a:rPr>
              <a:t>Loading and resizing of images</a:t>
            </a:r>
          </a:p>
          <a:p>
            <a:pPr marL="457200" indent="-317500">
              <a:buClr>
                <a:srgbClr val="FF5B5B"/>
              </a:buClr>
              <a:buSzPts val="1400"/>
              <a:buFont typeface="Cabin"/>
              <a:buChar char="●"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bin"/>
                <a:sym typeface="Cabin"/>
              </a:rPr>
              <a:t>EDA</a:t>
            </a:r>
            <a:endParaRPr kumimoji="0" lang="fa-IR" sz="28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bin"/>
              <a:sym typeface="Cabin"/>
            </a:endParaRPr>
          </a:p>
          <a:p>
            <a:pPr marL="457200" indent="-317500">
              <a:buClr>
                <a:srgbClr val="FF5B5B"/>
              </a:buClr>
              <a:buSzPts val="1400"/>
              <a:buFont typeface="Cabin"/>
              <a:buChar char="●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bin"/>
                <a:sym typeface="Cabin"/>
              </a:rPr>
              <a:t>Splitting Data</a:t>
            </a: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8"/>
          <p:cNvSpPr txBox="1">
            <a:spLocks noGrp="1"/>
          </p:cNvSpPr>
          <p:nvPr>
            <p:ph type="subTitle" idx="1"/>
          </p:nvPr>
        </p:nvSpPr>
        <p:spPr>
          <a:xfrm>
            <a:off x="714300" y="425302"/>
            <a:ext cx="7715400" cy="4148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detect 7 different classes of skin cancer using Convolution Neural Network with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tensorflow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rPr>
              <a:t>7 different classes of skin cancer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800" dirty="0">
                <a:uFill>
                  <a:noFill/>
                </a:uFill>
              </a:rPr>
              <a:t>Melanocytic nevi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800" dirty="0">
                <a:uFill>
                  <a:noFill/>
                </a:uFill>
              </a:rPr>
              <a:t>Melanoma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800" dirty="0">
                <a:uFill>
                  <a:noFill/>
                </a:uFill>
              </a:rPr>
              <a:t>Benign keratosis-like lesions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800" dirty="0">
                <a:uFill>
                  <a:noFill/>
                </a:uFill>
              </a:rPr>
              <a:t>Basal cell carcinoma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800" dirty="0">
                <a:uFill>
                  <a:noFill/>
                </a:uFill>
              </a:rPr>
              <a:t>Actinic keratoses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800" dirty="0">
                <a:uFill>
                  <a:noFill/>
                </a:uFill>
              </a:rPr>
              <a:t>Vascular lesions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800" dirty="0">
                <a:uFill>
                  <a:noFill/>
                </a:uFill>
              </a:rPr>
              <a:t>Dermatofibroma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>
            <a:spLocks noGrp="1"/>
          </p:cNvSpPr>
          <p:nvPr>
            <p:ph type="title"/>
          </p:nvPr>
        </p:nvSpPr>
        <p:spPr>
          <a:xfrm>
            <a:off x="648179" y="660188"/>
            <a:ext cx="4314900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Data Cleaning</a:t>
            </a:r>
          </a:p>
        </p:txBody>
      </p:sp>
      <p:sp>
        <p:nvSpPr>
          <p:cNvPr id="280" name="Google Shape;280;p34"/>
          <p:cNvSpPr txBox="1">
            <a:spLocks noGrp="1"/>
          </p:cNvSpPr>
          <p:nvPr>
            <p:ph type="subTitle" idx="1"/>
          </p:nvPr>
        </p:nvSpPr>
        <p:spPr>
          <a:xfrm>
            <a:off x="767462" y="1827324"/>
            <a:ext cx="43149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In this step we check for Missing values. we will fill the null values by their mean.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grpSp>
        <p:nvGrpSpPr>
          <p:cNvPr id="281" name="Google Shape;281;p34"/>
          <p:cNvGrpSpPr/>
          <p:nvPr/>
        </p:nvGrpSpPr>
        <p:grpSpPr>
          <a:xfrm>
            <a:off x="6084961" y="298580"/>
            <a:ext cx="3612780" cy="4546335"/>
            <a:chOff x="6084961" y="352067"/>
            <a:chExt cx="3612780" cy="4546335"/>
          </a:xfrm>
        </p:grpSpPr>
        <p:sp>
          <p:nvSpPr>
            <p:cNvPr id="282" name="Google Shape;282;p34"/>
            <p:cNvSpPr/>
            <p:nvPr/>
          </p:nvSpPr>
          <p:spPr>
            <a:xfrm rot="10800000" flipH="1">
              <a:off x="6084961" y="3651549"/>
              <a:ext cx="2920739" cy="1246853"/>
            </a:xfrm>
            <a:custGeom>
              <a:avLst/>
              <a:gdLst/>
              <a:ahLst/>
              <a:cxnLst/>
              <a:rect l="l" t="t" r="r" b="b"/>
              <a:pathLst>
                <a:path w="68150" h="29093" fill="none" extrusionOk="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 rot="10800000" flipH="1">
              <a:off x="6338372" y="352067"/>
              <a:ext cx="2413777" cy="1344783"/>
            </a:xfrm>
            <a:custGeom>
              <a:avLst/>
              <a:gdLst/>
              <a:ahLst/>
              <a:cxnLst/>
              <a:rect l="l" t="t" r="r" b="b"/>
              <a:pathLst>
                <a:path w="56321" h="31378" fill="none" extrusionOk="0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 rot="10800000" flipH="1">
              <a:off x="6419828" y="1880811"/>
              <a:ext cx="3277913" cy="1586713"/>
            </a:xfrm>
            <a:custGeom>
              <a:avLst/>
              <a:gdLst/>
              <a:ahLst/>
              <a:cxnLst/>
              <a:rect l="l" t="t" r="r" b="b"/>
              <a:pathLst>
                <a:path w="76484" h="37023" fill="none" extrusionOk="0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26EA874-C156-9BC8-5933-0BC940DAE80B}"/>
              </a:ext>
            </a:extLst>
          </p:cNvPr>
          <p:cNvSpPr txBox="1"/>
          <p:nvPr/>
        </p:nvSpPr>
        <p:spPr>
          <a:xfrm>
            <a:off x="1796902" y="1109811"/>
            <a:ext cx="72726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Spartan"/>
              </a:rPr>
              <a:t> </a:t>
            </a:r>
            <a:r>
              <a:rPr lang="en-GB" sz="4000" b="1" dirty="0">
                <a:solidFill>
                  <a:srgbClr val="FF0000"/>
                </a:solidFill>
                <a:latin typeface="Spartan"/>
              </a:rPr>
              <a:t>Loading and resizing of images</a:t>
            </a:r>
          </a:p>
          <a:p>
            <a:endParaRPr lang="en-GB" dirty="0"/>
          </a:p>
          <a:p>
            <a:r>
              <a:rPr lang="en-GB" dirty="0"/>
              <a:t>            </a:t>
            </a:r>
          </a:p>
          <a:p>
            <a:endParaRPr lang="en-GB" dirty="0"/>
          </a:p>
          <a:p>
            <a:r>
              <a:rPr lang="en-GB" sz="2000" dirty="0">
                <a:latin typeface="Cabin" panose="020B0604020202020204" charset="0"/>
              </a:rPr>
              <a:t>        We resize the images as the original dimension of images are      </a:t>
            </a:r>
          </a:p>
          <a:p>
            <a:endParaRPr lang="en-GB" sz="2000" dirty="0">
              <a:latin typeface="Cabin" panose="020B0604020202020204" charset="0"/>
            </a:endParaRPr>
          </a:p>
          <a:p>
            <a:r>
              <a:rPr lang="en-GB" sz="2000" dirty="0">
                <a:latin typeface="Cabin" panose="020B0604020202020204" charset="0"/>
              </a:rPr>
              <a:t>         450 x 600 x3 which TensorFlow can't handle, so that's why </a:t>
            </a:r>
          </a:p>
          <a:p>
            <a:r>
              <a:rPr lang="en-GB" sz="2000" dirty="0">
                <a:latin typeface="Cabin" panose="020B0604020202020204" charset="0"/>
              </a:rPr>
              <a:t>          </a:t>
            </a:r>
          </a:p>
          <a:p>
            <a:r>
              <a:rPr lang="en-GB" sz="2000" dirty="0">
                <a:latin typeface="Cabin" panose="020B0604020202020204" charset="0"/>
              </a:rPr>
              <a:t>          we resize it into 100 x 75. 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5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16C3632-C632-BEF6-0734-E96A1B5AF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49" y="361507"/>
            <a:ext cx="8654902" cy="4700393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CD0A1A-C1D1-B9DB-C33A-BF3DF1E3C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00128" cy="4296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471715-1178-2806-EC19-ADCBE6403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416" y="36761"/>
            <a:ext cx="3648584" cy="4258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42EC2E-8AF8-BB67-B5D9-DB64C69D7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717" y="3685972"/>
            <a:ext cx="365811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4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03C6763-CE4C-0276-A0E9-E73A6C6C6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00" y="1028700"/>
            <a:ext cx="1943840" cy="35760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see distribution of 7 different classes of cell type.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D83743-C2B8-3432-8EAD-A6CACC2C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12" y="154229"/>
            <a:ext cx="4134147" cy="632580"/>
          </a:xfrm>
        </p:spPr>
        <p:txBody>
          <a:bodyPr/>
          <a:lstStyle/>
          <a:p>
            <a:r>
              <a:rPr lang="en-US" sz="4000" dirty="0"/>
              <a:t>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88C7E-FAC0-88BC-ADA1-9C08BABA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721" y="374826"/>
            <a:ext cx="6030167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0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799361" y="275656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dirty="0">
                <a:solidFill>
                  <a:schemeClr val="dk1"/>
                </a:solidFill>
              </a:rPr>
              <a:t>Plotting the distribution of localization field</a:t>
            </a:r>
            <a:endParaRPr lang="en-US" sz="2000" b="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041D4C3-057C-1604-0630-29D0097C9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516" y="743656"/>
            <a:ext cx="5932967" cy="42904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 Brain Cancer by Slidesgo">
  <a:themeElements>
    <a:clrScheme name="Simple Light">
      <a:dk1>
        <a:srgbClr val="434343"/>
      </a:dk1>
      <a:lt1>
        <a:srgbClr val="F3F3F3"/>
      </a:lt1>
      <a:dk2>
        <a:srgbClr val="FF5B5B"/>
      </a:dk2>
      <a:lt2>
        <a:srgbClr val="66666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561</Words>
  <Application>Microsoft Office PowerPoint</Application>
  <PresentationFormat>On-screen Show (16:9)</PresentationFormat>
  <Paragraphs>87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Spartan</vt:lpstr>
      <vt:lpstr>Roboto Condensed Light</vt:lpstr>
      <vt:lpstr>Cabin</vt:lpstr>
      <vt:lpstr>Arial</vt:lpstr>
      <vt:lpstr>Inter</vt:lpstr>
      <vt:lpstr>Nunito</vt:lpstr>
      <vt:lpstr>Calibri</vt:lpstr>
      <vt:lpstr>Roboto Mono</vt:lpstr>
      <vt:lpstr> Brain Cancer by Slidesgo</vt:lpstr>
      <vt:lpstr>Mole Detection</vt:lpstr>
      <vt:lpstr>CONTENTS OF THIS Project</vt:lpstr>
      <vt:lpstr>  </vt:lpstr>
      <vt:lpstr>PowerPoint Presentation</vt:lpstr>
      <vt:lpstr>Data Cleaning</vt:lpstr>
      <vt:lpstr>PowerPoint Presentation</vt:lpstr>
      <vt:lpstr>PowerPoint Presentation</vt:lpstr>
      <vt:lpstr>EDA</vt:lpstr>
      <vt:lpstr>Plotting the distribution of localization field</vt:lpstr>
      <vt:lpstr>check the distribution of Age</vt:lpstr>
      <vt:lpstr>Plot the distribution of males and females</vt:lpstr>
      <vt:lpstr>visualize agewise distribution of skin cancer types</vt:lpstr>
      <vt:lpstr>Splitting Data</vt:lpstr>
      <vt:lpstr> 02 CNN Model </vt:lpstr>
      <vt:lpstr>Model Building </vt:lpstr>
      <vt:lpstr>Setting Optimizer  </vt:lpstr>
      <vt:lpstr>      Data Augmentation</vt:lpstr>
      <vt:lpstr> Fitting the model</vt:lpstr>
      <vt:lpstr>    03   Model Evaluation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 Detection</dc:title>
  <cp:lastModifiedBy>Mahboubeh</cp:lastModifiedBy>
  <cp:revision>11</cp:revision>
  <dcterms:modified xsi:type="dcterms:W3CDTF">2022-05-25T14:02:07Z</dcterms:modified>
</cp:coreProperties>
</file>