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ro Rust" charset="1" panose="00000500000000000000"/>
      <p:regular r:id="rId10"/>
    </p:embeddedFont>
    <p:embeddedFont>
      <p:font typeface="Bernoru SemiCondensed" charset="1" panose="00000A06000000000000"/>
      <p:regular r:id="rId11"/>
    </p:embeddedFont>
    <p:embeddedFont>
      <p:font typeface="Body Grotesque" charset="1" panose="02000503040000020004"/>
      <p:regular r:id="rId12"/>
    </p:embeddedFont>
    <p:embeddedFont>
      <p:font typeface="Body Grotesque Bold" charset="1" panose="02000503040000020004"/>
      <p:regular r:id="rId13"/>
    </p:embeddedFont>
    <p:embeddedFont>
      <p:font typeface="Body Grotesque Italics" charset="1" panose="02000503040000020004"/>
      <p:regular r:id="rId14"/>
    </p:embeddedFont>
    <p:embeddedFont>
      <p:font typeface="Body Grotesque Bold Italics" charset="1" panose="02000503040000020004"/>
      <p:regular r:id="rId15"/>
    </p:embeddedFont>
    <p:embeddedFont>
      <p:font typeface="Garet" charset="1" panose="00000000000000000000"/>
      <p:regular r:id="rId16"/>
    </p:embeddedFont>
    <p:embeddedFont>
      <p:font typeface="Garet Bold" charset="1" panose="00000000000000000000"/>
      <p:regular r:id="rId17"/>
    </p:embeddedFont>
    <p:embeddedFont>
      <p:font typeface="Garet Italics" charset="1" panose="00000000000000000000"/>
      <p:regular r:id="rId18"/>
    </p:embeddedFont>
    <p:embeddedFont>
      <p:font typeface="Garet Bold Italics" charset="1" panose="00000000000000000000"/>
      <p:regular r:id="rId19"/>
    </p:embeddedFont>
    <p:embeddedFont>
      <p:font typeface="Garet Light" charset="1" panose="00000000000000000000"/>
      <p:regular r:id="rId20"/>
    </p:embeddedFont>
    <p:embeddedFont>
      <p:font typeface="Garet Ultra-Bold" charset="1" panose="00000000000000000000"/>
      <p:regular r:id="rId21"/>
    </p:embeddedFont>
    <p:embeddedFont>
      <p:font typeface="Garet Ultra-Bold Italics" charset="1" panose="00000000000000000000"/>
      <p:regular r:id="rId22"/>
    </p:embeddedFont>
    <p:embeddedFont>
      <p:font typeface="Garet Heavy" charset="1" panose="00000000000000000000"/>
      <p:regular r:id="rId23"/>
    </p:embeddedFont>
    <p:embeddedFont>
      <p:font typeface="Garet Heavy Italics" charset="1" panose="00000000000000000000"/>
      <p:regular r:id="rId24"/>
    </p:embeddedFont>
    <p:embeddedFont>
      <p:font typeface="Barlow" charset="1" panose="00000500000000000000"/>
      <p:regular r:id="rId25"/>
    </p:embeddedFont>
    <p:embeddedFont>
      <p:font typeface="Barlow Bold" charset="1" panose="00000800000000000000"/>
      <p:regular r:id="rId26"/>
    </p:embeddedFont>
    <p:embeddedFont>
      <p:font typeface="Barlow Italics" charset="1" panose="00000500000000000000"/>
      <p:regular r:id="rId27"/>
    </p:embeddedFont>
    <p:embeddedFont>
      <p:font typeface="Barlow Bold Italics" charset="1" panose="00000800000000000000"/>
      <p:regular r:id="rId28"/>
    </p:embeddedFont>
    <p:embeddedFont>
      <p:font typeface="Barlow Thin" charset="1" panose="00000300000000000000"/>
      <p:regular r:id="rId29"/>
    </p:embeddedFont>
    <p:embeddedFont>
      <p:font typeface="Barlow Thin Italics" charset="1" panose="00000300000000000000"/>
      <p:regular r:id="rId30"/>
    </p:embeddedFont>
    <p:embeddedFont>
      <p:font typeface="Barlow Extra-Light" charset="1" panose="00000300000000000000"/>
      <p:regular r:id="rId31"/>
    </p:embeddedFont>
    <p:embeddedFont>
      <p:font typeface="Barlow Extra-Light Italics" charset="1" panose="00000300000000000000"/>
      <p:regular r:id="rId32"/>
    </p:embeddedFont>
    <p:embeddedFont>
      <p:font typeface="Barlow Light" charset="1" panose="00000400000000000000"/>
      <p:regular r:id="rId33"/>
    </p:embeddedFont>
    <p:embeddedFont>
      <p:font typeface="Barlow Light Italics" charset="1" panose="00000400000000000000"/>
      <p:regular r:id="rId34"/>
    </p:embeddedFont>
    <p:embeddedFont>
      <p:font typeface="Barlow Medium" charset="1" panose="00000600000000000000"/>
      <p:regular r:id="rId35"/>
    </p:embeddedFont>
    <p:embeddedFont>
      <p:font typeface="Barlow Medium Italics" charset="1" panose="00000600000000000000"/>
      <p:regular r:id="rId36"/>
    </p:embeddedFont>
    <p:embeddedFont>
      <p:font typeface="Barlow Semi-Bold" charset="1" panose="00000700000000000000"/>
      <p:regular r:id="rId37"/>
    </p:embeddedFont>
    <p:embeddedFont>
      <p:font typeface="Barlow Semi-Bold Italics" charset="1" panose="00000700000000000000"/>
      <p:regular r:id="rId38"/>
    </p:embeddedFont>
    <p:embeddedFont>
      <p:font typeface="Barlow Ultra-Bold" charset="1" panose="00000900000000000000"/>
      <p:regular r:id="rId39"/>
    </p:embeddedFont>
    <p:embeddedFont>
      <p:font typeface="Barlow Ultra-Bold Italics" charset="1" panose="00000900000000000000"/>
      <p:regular r:id="rId40"/>
    </p:embeddedFont>
    <p:embeddedFont>
      <p:font typeface="Barlow Heavy" charset="1" panose="00000A00000000000000"/>
      <p:regular r:id="rId41"/>
    </p:embeddedFont>
    <p:embeddedFont>
      <p:font typeface="Barlow Heavy Italics" charset="1" panose="00000A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slides/slide1.xml" Type="http://schemas.openxmlformats.org/officeDocument/2006/relationships/slide"/><Relationship Id="rId44" Target="slides/slide2.xml" Type="http://schemas.openxmlformats.org/officeDocument/2006/relationships/slide"/><Relationship Id="rId45" Target="slides/slide3.xml" Type="http://schemas.openxmlformats.org/officeDocument/2006/relationships/slide"/><Relationship Id="rId46" Target="slides/slide4.xml" Type="http://schemas.openxmlformats.org/officeDocument/2006/relationships/slide"/><Relationship Id="rId47" Target="slides/slide5.xml" Type="http://schemas.openxmlformats.org/officeDocument/2006/relationships/slide"/><Relationship Id="rId48" Target="slides/slide6.xml" Type="http://schemas.openxmlformats.org/officeDocument/2006/relationships/slide"/><Relationship Id="rId49" Target="slides/slide7.xml" Type="http://schemas.openxmlformats.org/officeDocument/2006/relationships/slide"/><Relationship Id="rId5" Target="tableStyles.xml" Type="http://schemas.openxmlformats.org/officeDocument/2006/relationships/tableStyles"/><Relationship Id="rId50" Target="slides/slide8.xml" Type="http://schemas.openxmlformats.org/officeDocument/2006/relationships/slide"/><Relationship Id="rId51" Target="slides/slide9.xml" Type="http://schemas.openxmlformats.org/officeDocument/2006/relationships/slide"/><Relationship Id="rId52" Target="slides/slide10.xml" Type="http://schemas.openxmlformats.org/officeDocument/2006/relationships/slide"/><Relationship Id="rId53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62.png" Type="http://schemas.openxmlformats.org/officeDocument/2006/relationships/image"/><Relationship Id="rId15" Target="../media/image6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4.png" Type="http://schemas.openxmlformats.org/officeDocument/2006/relationships/image"/><Relationship Id="rId7" Target="../media/image6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35.svg" Type="http://schemas.openxmlformats.org/officeDocument/2006/relationships/image"/><Relationship Id="rId14" Target="../media/image36.png" Type="http://schemas.openxmlformats.org/officeDocument/2006/relationships/image"/><Relationship Id="rId15" Target="../media/image37.svg" Type="http://schemas.openxmlformats.org/officeDocument/2006/relationships/image"/><Relationship Id="rId16" Target="../media/image38.png" Type="http://schemas.openxmlformats.org/officeDocument/2006/relationships/image"/><Relationship Id="rId17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22044" y="3158617"/>
            <a:ext cx="2132996" cy="1687733"/>
          </a:xfrm>
          <a:custGeom>
            <a:avLst/>
            <a:gdLst/>
            <a:ahLst/>
            <a:cxnLst/>
            <a:rect r="r" b="b" t="t" l="l"/>
            <a:pathLst>
              <a:path h="1687733" w="2132996">
                <a:moveTo>
                  <a:pt x="0" y="0"/>
                </a:moveTo>
                <a:lnTo>
                  <a:pt x="2132996" y="0"/>
                </a:lnTo>
                <a:lnTo>
                  <a:pt x="2132996" y="1687733"/>
                </a:lnTo>
                <a:lnTo>
                  <a:pt x="0" y="168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484135" y="3686638"/>
            <a:ext cx="759709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910463" y="5686457"/>
            <a:ext cx="2298324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155546" y="5081090"/>
            <a:ext cx="2132996" cy="1687733"/>
          </a:xfrm>
          <a:custGeom>
            <a:avLst/>
            <a:gdLst/>
            <a:ahLst/>
            <a:cxnLst/>
            <a:rect r="r" b="b" t="t" l="l"/>
            <a:pathLst>
              <a:path h="1687733" w="2132996">
                <a:moveTo>
                  <a:pt x="0" y="0"/>
                </a:moveTo>
                <a:lnTo>
                  <a:pt x="2132996" y="0"/>
                </a:lnTo>
                <a:lnTo>
                  <a:pt x="2132996" y="1687733"/>
                </a:lnTo>
                <a:lnTo>
                  <a:pt x="0" y="168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686265" y="7932562"/>
            <a:ext cx="787554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119277" y="7389032"/>
            <a:ext cx="2132996" cy="1687733"/>
          </a:xfrm>
          <a:custGeom>
            <a:avLst/>
            <a:gdLst/>
            <a:ahLst/>
            <a:cxnLst/>
            <a:rect r="r" b="b" t="t" l="l"/>
            <a:pathLst>
              <a:path h="1687733" w="2132996">
                <a:moveTo>
                  <a:pt x="0" y="0"/>
                </a:moveTo>
                <a:lnTo>
                  <a:pt x="2132996" y="0"/>
                </a:lnTo>
                <a:lnTo>
                  <a:pt x="2132996" y="1687733"/>
                </a:lnTo>
                <a:lnTo>
                  <a:pt x="0" y="168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20371" y="6526210"/>
            <a:ext cx="2132996" cy="1687733"/>
          </a:xfrm>
          <a:custGeom>
            <a:avLst/>
            <a:gdLst/>
            <a:ahLst/>
            <a:cxnLst/>
            <a:rect r="r" b="b" t="t" l="l"/>
            <a:pathLst>
              <a:path h="1687733" w="2132996">
                <a:moveTo>
                  <a:pt x="0" y="0"/>
                </a:moveTo>
                <a:lnTo>
                  <a:pt x="2132996" y="0"/>
                </a:lnTo>
                <a:lnTo>
                  <a:pt x="2132996" y="1687733"/>
                </a:lnTo>
                <a:lnTo>
                  <a:pt x="0" y="168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5200023" y="4402183"/>
            <a:ext cx="1868984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620371" y="3874162"/>
            <a:ext cx="2132996" cy="1687733"/>
          </a:xfrm>
          <a:custGeom>
            <a:avLst/>
            <a:gdLst/>
            <a:ahLst/>
            <a:cxnLst/>
            <a:rect r="r" b="b" t="t" l="l"/>
            <a:pathLst>
              <a:path h="1687733" w="2132996">
                <a:moveTo>
                  <a:pt x="0" y="0"/>
                </a:moveTo>
                <a:lnTo>
                  <a:pt x="2132996" y="0"/>
                </a:lnTo>
                <a:lnTo>
                  <a:pt x="2132996" y="1687733"/>
                </a:lnTo>
                <a:lnTo>
                  <a:pt x="0" y="168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5221933" y="3686638"/>
            <a:ext cx="0" cy="4359223"/>
          </a:xfrm>
          <a:prstGeom prst="line">
            <a:avLst/>
          </a:prstGeom>
          <a:ln cap="flat" w="28575">
            <a:solidFill>
              <a:srgbClr val="3C5679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5200023" y="6990939"/>
            <a:ext cx="1601867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oval" len="lg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3363640" y="3045910"/>
            <a:ext cx="1414246" cy="1281455"/>
            <a:chOff x="0" y="0"/>
            <a:chExt cx="2550919" cy="2311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0919" cy="2311400"/>
            </a:xfrm>
            <a:custGeom>
              <a:avLst/>
              <a:gdLst/>
              <a:ahLst/>
              <a:cxnLst/>
              <a:rect r="r" b="b" t="t" l="l"/>
              <a:pathLst>
                <a:path h="2311400" w="2550919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824824" y="3673492"/>
            <a:ext cx="1414246" cy="1281455"/>
            <a:chOff x="0" y="0"/>
            <a:chExt cx="2550919" cy="2311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50919" cy="2311400"/>
            </a:xfrm>
            <a:custGeom>
              <a:avLst/>
              <a:gdLst/>
              <a:ahLst/>
              <a:cxnLst/>
              <a:rect r="r" b="b" t="t" l="l"/>
              <a:pathLst>
                <a:path h="2311400" w="2550919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412154" y="5013031"/>
            <a:ext cx="1414246" cy="1281455"/>
            <a:chOff x="0" y="0"/>
            <a:chExt cx="2550919" cy="2311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50919" cy="2311400"/>
            </a:xfrm>
            <a:custGeom>
              <a:avLst/>
              <a:gdLst/>
              <a:ahLst/>
              <a:cxnLst/>
              <a:rect r="r" b="b" t="t" l="l"/>
              <a:pathLst>
                <a:path h="2311400" w="2550919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363640" y="7370076"/>
            <a:ext cx="1414246" cy="1281455"/>
            <a:chOff x="0" y="0"/>
            <a:chExt cx="2550919" cy="2311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50919" cy="2311400"/>
            </a:xfrm>
            <a:custGeom>
              <a:avLst/>
              <a:gdLst/>
              <a:ahLst/>
              <a:cxnLst/>
              <a:rect r="r" b="b" t="t" l="l"/>
              <a:pathLst>
                <a:path h="2311400" w="2550919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5824824" y="6337065"/>
            <a:ext cx="1414246" cy="1281455"/>
            <a:chOff x="0" y="0"/>
            <a:chExt cx="2550919" cy="2311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50919" cy="2311400"/>
            </a:xfrm>
            <a:custGeom>
              <a:avLst/>
              <a:gdLst/>
              <a:ahLst/>
              <a:cxnLst/>
              <a:rect r="r" b="b" t="t" l="l"/>
              <a:pathLst>
                <a:path h="2311400" w="2550919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718311" y="3307147"/>
            <a:ext cx="704905" cy="758983"/>
          </a:xfrm>
          <a:custGeom>
            <a:avLst/>
            <a:gdLst/>
            <a:ahLst/>
            <a:cxnLst/>
            <a:rect r="r" b="b" t="t" l="l"/>
            <a:pathLst>
              <a:path h="758983" w="704905">
                <a:moveTo>
                  <a:pt x="0" y="0"/>
                </a:moveTo>
                <a:lnTo>
                  <a:pt x="704905" y="0"/>
                </a:lnTo>
                <a:lnTo>
                  <a:pt x="704905" y="758982"/>
                </a:lnTo>
                <a:lnTo>
                  <a:pt x="0" y="7589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710865" y="5245346"/>
            <a:ext cx="816825" cy="816825"/>
          </a:xfrm>
          <a:custGeom>
            <a:avLst/>
            <a:gdLst/>
            <a:ahLst/>
            <a:cxnLst/>
            <a:rect r="r" b="b" t="t" l="l"/>
            <a:pathLst>
              <a:path h="816825" w="816825">
                <a:moveTo>
                  <a:pt x="0" y="0"/>
                </a:moveTo>
                <a:lnTo>
                  <a:pt x="816825" y="0"/>
                </a:lnTo>
                <a:lnTo>
                  <a:pt x="816825" y="816825"/>
                </a:lnTo>
                <a:lnTo>
                  <a:pt x="0" y="816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154778" y="6571689"/>
            <a:ext cx="754338" cy="812208"/>
          </a:xfrm>
          <a:custGeom>
            <a:avLst/>
            <a:gdLst/>
            <a:ahLst/>
            <a:cxnLst/>
            <a:rect r="r" b="b" t="t" l="l"/>
            <a:pathLst>
              <a:path h="812208" w="754338">
                <a:moveTo>
                  <a:pt x="0" y="0"/>
                </a:moveTo>
                <a:lnTo>
                  <a:pt x="754338" y="0"/>
                </a:lnTo>
                <a:lnTo>
                  <a:pt x="754338" y="812208"/>
                </a:lnTo>
                <a:lnTo>
                  <a:pt x="0" y="8122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921630" y="3686638"/>
            <a:ext cx="1147376" cy="1134468"/>
          </a:xfrm>
          <a:custGeom>
            <a:avLst/>
            <a:gdLst/>
            <a:ahLst/>
            <a:cxnLst/>
            <a:rect r="r" b="b" t="t" l="l"/>
            <a:pathLst>
              <a:path h="1134468" w="1147376">
                <a:moveTo>
                  <a:pt x="0" y="0"/>
                </a:moveTo>
                <a:lnTo>
                  <a:pt x="1147376" y="0"/>
                </a:lnTo>
                <a:lnTo>
                  <a:pt x="1147376" y="1134468"/>
                </a:lnTo>
                <a:lnTo>
                  <a:pt x="0" y="11344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-4047934" y="3086100"/>
            <a:ext cx="4047934" cy="4114800"/>
          </a:xfrm>
          <a:custGeom>
            <a:avLst/>
            <a:gdLst/>
            <a:ahLst/>
            <a:cxnLst/>
            <a:rect r="r" b="b" t="t" l="l"/>
            <a:pathLst>
              <a:path h="4114800" w="4047934">
                <a:moveTo>
                  <a:pt x="0" y="0"/>
                </a:moveTo>
                <a:lnTo>
                  <a:pt x="4047934" y="0"/>
                </a:lnTo>
                <a:lnTo>
                  <a:pt x="40479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035649" y="3822264"/>
            <a:ext cx="992596" cy="983911"/>
          </a:xfrm>
          <a:custGeom>
            <a:avLst/>
            <a:gdLst/>
            <a:ahLst/>
            <a:cxnLst/>
            <a:rect r="r" b="b" t="t" l="l"/>
            <a:pathLst>
              <a:path h="983911" w="992596">
                <a:moveTo>
                  <a:pt x="0" y="0"/>
                </a:moveTo>
                <a:lnTo>
                  <a:pt x="992596" y="0"/>
                </a:lnTo>
                <a:lnTo>
                  <a:pt x="992596" y="983911"/>
                </a:lnTo>
                <a:lnTo>
                  <a:pt x="0" y="98391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450401" y="7426858"/>
            <a:ext cx="1092989" cy="1032875"/>
          </a:xfrm>
          <a:custGeom>
            <a:avLst/>
            <a:gdLst/>
            <a:ahLst/>
            <a:cxnLst/>
            <a:rect r="r" b="b" t="t" l="l"/>
            <a:pathLst>
              <a:path h="1032875" w="1092989">
                <a:moveTo>
                  <a:pt x="0" y="0"/>
                </a:moveTo>
                <a:lnTo>
                  <a:pt x="1092989" y="0"/>
                </a:lnTo>
                <a:lnTo>
                  <a:pt x="1092989" y="1032875"/>
                </a:lnTo>
                <a:lnTo>
                  <a:pt x="0" y="103287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6154778" y="1088757"/>
            <a:ext cx="7870459" cy="132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7642">
                <a:solidFill>
                  <a:srgbClr val="0D0D0D"/>
                </a:solidFill>
                <a:latin typeface="Bernoru SemiCondensed"/>
              </a:rPr>
              <a:t>TITLE: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801117" y="2627835"/>
            <a:ext cx="8260155" cy="2561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6875"/>
              </a:lnSpc>
              <a:spcBef>
                <a:spcPct val="0"/>
              </a:spcBef>
            </a:pPr>
            <a:r>
              <a:rPr lang="en-US" sz="4911">
                <a:solidFill>
                  <a:srgbClr val="0D0D0D"/>
                </a:solidFill>
                <a:latin typeface="Body Grotesque Bold"/>
              </a:rPr>
              <a:t>Enhancing ChatGPT for Interpretable Text Classification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811017" y="6999749"/>
            <a:ext cx="4874595" cy="252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1"/>
              </a:lnSpc>
            </a:pPr>
            <a:r>
              <a:rPr lang="en-US" sz="3579">
                <a:solidFill>
                  <a:srgbClr val="0D0D0D"/>
                </a:solidFill>
                <a:latin typeface="Barlow Semi-Bold"/>
              </a:rPr>
              <a:t>Presented by:</a:t>
            </a:r>
          </a:p>
          <a:p>
            <a:pPr algn="ctr">
              <a:lnSpc>
                <a:spcPts val="5011"/>
              </a:lnSpc>
            </a:pPr>
            <a:r>
              <a:rPr lang="en-US" sz="3579">
                <a:solidFill>
                  <a:srgbClr val="0D0D0D"/>
                </a:solidFill>
                <a:latin typeface="Barlow Semi-Bold"/>
              </a:rPr>
              <a:t>Md Mahbub Alam Prithibi</a:t>
            </a:r>
          </a:p>
          <a:p>
            <a:pPr algn="ctr">
              <a:lnSpc>
                <a:spcPts val="5011"/>
              </a:lnSpc>
            </a:pPr>
            <a:r>
              <a:rPr lang="en-US" sz="3579">
                <a:solidFill>
                  <a:srgbClr val="0D0D0D"/>
                </a:solidFill>
                <a:latin typeface="Barlow Semi-Bold"/>
              </a:rPr>
              <a:t>ID:20101243</a:t>
            </a:r>
          </a:p>
          <a:p>
            <a:pPr algn="ctr">
              <a:lnSpc>
                <a:spcPts val="50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12389" y="2277840"/>
            <a:ext cx="1822986" cy="1442438"/>
          </a:xfrm>
          <a:custGeom>
            <a:avLst/>
            <a:gdLst/>
            <a:ahLst/>
            <a:cxnLst/>
            <a:rect r="r" b="b" t="t" l="l"/>
            <a:pathLst>
              <a:path h="1442438" w="1822986">
                <a:moveTo>
                  <a:pt x="0" y="0"/>
                </a:moveTo>
                <a:lnTo>
                  <a:pt x="1822986" y="0"/>
                </a:lnTo>
                <a:lnTo>
                  <a:pt x="1822986" y="1442438"/>
                </a:lnTo>
                <a:lnTo>
                  <a:pt x="0" y="144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39145" y="3548516"/>
            <a:ext cx="1822986" cy="1442438"/>
          </a:xfrm>
          <a:custGeom>
            <a:avLst/>
            <a:gdLst/>
            <a:ahLst/>
            <a:cxnLst/>
            <a:rect r="r" b="b" t="t" l="l"/>
            <a:pathLst>
              <a:path h="1442438" w="1822986">
                <a:moveTo>
                  <a:pt x="0" y="0"/>
                </a:moveTo>
                <a:lnTo>
                  <a:pt x="1822986" y="0"/>
                </a:lnTo>
                <a:lnTo>
                  <a:pt x="1822986" y="1442437"/>
                </a:lnTo>
                <a:lnTo>
                  <a:pt x="0" y="1442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61767" y="6238730"/>
            <a:ext cx="1822986" cy="1442438"/>
          </a:xfrm>
          <a:custGeom>
            <a:avLst/>
            <a:gdLst/>
            <a:ahLst/>
            <a:cxnLst/>
            <a:rect r="r" b="b" t="t" l="l"/>
            <a:pathLst>
              <a:path h="1442438" w="1822986">
                <a:moveTo>
                  <a:pt x="0" y="0"/>
                </a:moveTo>
                <a:lnTo>
                  <a:pt x="1822986" y="0"/>
                </a:lnTo>
                <a:lnTo>
                  <a:pt x="1822986" y="1442438"/>
                </a:lnTo>
                <a:lnTo>
                  <a:pt x="0" y="144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64269" y="5115842"/>
            <a:ext cx="1822986" cy="1442438"/>
          </a:xfrm>
          <a:custGeom>
            <a:avLst/>
            <a:gdLst/>
            <a:ahLst/>
            <a:cxnLst/>
            <a:rect r="r" b="b" t="t" l="l"/>
            <a:pathLst>
              <a:path h="1442438" w="1822986">
                <a:moveTo>
                  <a:pt x="0" y="0"/>
                </a:moveTo>
                <a:lnTo>
                  <a:pt x="1822986" y="0"/>
                </a:lnTo>
                <a:lnTo>
                  <a:pt x="1822986" y="1442438"/>
                </a:lnTo>
                <a:lnTo>
                  <a:pt x="0" y="144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64061" y="7634327"/>
            <a:ext cx="1822986" cy="1442438"/>
          </a:xfrm>
          <a:custGeom>
            <a:avLst/>
            <a:gdLst/>
            <a:ahLst/>
            <a:cxnLst/>
            <a:rect r="r" b="b" t="t" l="l"/>
            <a:pathLst>
              <a:path h="1442438" w="1822986">
                <a:moveTo>
                  <a:pt x="0" y="0"/>
                </a:moveTo>
                <a:lnTo>
                  <a:pt x="1822985" y="0"/>
                </a:lnTo>
                <a:lnTo>
                  <a:pt x="1822985" y="1442438"/>
                </a:lnTo>
                <a:lnTo>
                  <a:pt x="0" y="144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462884" y="2285953"/>
            <a:ext cx="1533419" cy="965034"/>
            <a:chOff x="0" y="0"/>
            <a:chExt cx="3672768" cy="2311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72768" cy="2311400"/>
            </a:xfrm>
            <a:custGeom>
              <a:avLst/>
              <a:gdLst/>
              <a:ahLst/>
              <a:cxnLst/>
              <a:rect r="r" b="b" t="t" l="l"/>
              <a:pathLst>
                <a:path h="2311400" w="3672768">
                  <a:moveTo>
                    <a:pt x="33679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367968" y="2311400"/>
                  </a:lnTo>
                  <a:cubicBezTo>
                    <a:pt x="3536878" y="2311400"/>
                    <a:pt x="3672768" y="2175510"/>
                    <a:pt x="3672768" y="2006600"/>
                  </a:cubicBezTo>
                  <a:lnTo>
                    <a:pt x="3672768" y="304800"/>
                  </a:lnTo>
                  <a:cubicBezTo>
                    <a:pt x="3672768" y="135890"/>
                    <a:pt x="3536878" y="0"/>
                    <a:pt x="3367968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792696" y="3548516"/>
            <a:ext cx="1533419" cy="965034"/>
            <a:chOff x="0" y="0"/>
            <a:chExt cx="3672768" cy="2311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72768" cy="2311400"/>
            </a:xfrm>
            <a:custGeom>
              <a:avLst/>
              <a:gdLst/>
              <a:ahLst/>
              <a:cxnLst/>
              <a:rect r="r" b="b" t="t" l="l"/>
              <a:pathLst>
                <a:path h="2311400" w="3672768">
                  <a:moveTo>
                    <a:pt x="33679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367968" y="2311400"/>
                  </a:lnTo>
                  <a:cubicBezTo>
                    <a:pt x="3536878" y="2311400"/>
                    <a:pt x="3672768" y="2175510"/>
                    <a:pt x="3672768" y="2006600"/>
                  </a:cubicBezTo>
                  <a:lnTo>
                    <a:pt x="3672768" y="304800"/>
                  </a:lnTo>
                  <a:cubicBezTo>
                    <a:pt x="3672768" y="135890"/>
                    <a:pt x="3536878" y="0"/>
                    <a:pt x="3367968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AutoShape 13" id="13"/>
          <p:cNvSpPr/>
          <p:nvPr/>
        </p:nvSpPr>
        <p:spPr>
          <a:xfrm>
            <a:off x="13369823" y="5525687"/>
            <a:ext cx="493605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1845680" y="5043170"/>
            <a:ext cx="1533419" cy="965034"/>
            <a:chOff x="0" y="0"/>
            <a:chExt cx="3672768" cy="2311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72768" cy="2311400"/>
            </a:xfrm>
            <a:custGeom>
              <a:avLst/>
              <a:gdLst/>
              <a:ahLst/>
              <a:cxnLst/>
              <a:rect r="r" b="b" t="t" l="l"/>
              <a:pathLst>
                <a:path h="2311400" w="3672768">
                  <a:moveTo>
                    <a:pt x="33679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367968" y="2311400"/>
                  </a:lnTo>
                  <a:cubicBezTo>
                    <a:pt x="3536878" y="2311400"/>
                    <a:pt x="3672768" y="2175510"/>
                    <a:pt x="3672768" y="2006600"/>
                  </a:cubicBezTo>
                  <a:lnTo>
                    <a:pt x="3672768" y="304800"/>
                  </a:lnTo>
                  <a:cubicBezTo>
                    <a:pt x="3672768" y="135890"/>
                    <a:pt x="3536878" y="0"/>
                    <a:pt x="3367968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078970" y="7698533"/>
            <a:ext cx="1533419" cy="965034"/>
            <a:chOff x="0" y="0"/>
            <a:chExt cx="3672768" cy="2311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72768" cy="2311400"/>
            </a:xfrm>
            <a:custGeom>
              <a:avLst/>
              <a:gdLst/>
              <a:ahLst/>
              <a:cxnLst/>
              <a:rect r="r" b="b" t="t" l="l"/>
              <a:pathLst>
                <a:path h="2311400" w="3672768">
                  <a:moveTo>
                    <a:pt x="33679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367968" y="2311400"/>
                  </a:lnTo>
                  <a:cubicBezTo>
                    <a:pt x="3536878" y="2311400"/>
                    <a:pt x="3672768" y="2175510"/>
                    <a:pt x="3672768" y="2006600"/>
                  </a:cubicBezTo>
                  <a:lnTo>
                    <a:pt x="3672768" y="304800"/>
                  </a:lnTo>
                  <a:cubicBezTo>
                    <a:pt x="3672768" y="135890"/>
                    <a:pt x="3536878" y="0"/>
                    <a:pt x="3367968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176858" y="6304137"/>
            <a:ext cx="1533419" cy="965034"/>
            <a:chOff x="0" y="0"/>
            <a:chExt cx="3672768" cy="2311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72768" cy="2311400"/>
            </a:xfrm>
            <a:custGeom>
              <a:avLst/>
              <a:gdLst/>
              <a:ahLst/>
              <a:cxnLst/>
              <a:rect r="r" b="b" t="t" l="l"/>
              <a:pathLst>
                <a:path h="2311400" w="3672768">
                  <a:moveTo>
                    <a:pt x="33679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367968" y="2311400"/>
                  </a:lnTo>
                  <a:cubicBezTo>
                    <a:pt x="3536878" y="2311400"/>
                    <a:pt x="3672768" y="2175510"/>
                    <a:pt x="3672768" y="2006600"/>
                  </a:cubicBezTo>
                  <a:lnTo>
                    <a:pt x="3672768" y="304800"/>
                  </a:lnTo>
                  <a:cubicBezTo>
                    <a:pt x="3672768" y="135890"/>
                    <a:pt x="3536878" y="0"/>
                    <a:pt x="3367968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AutoShape 20" id="20"/>
          <p:cNvSpPr/>
          <p:nvPr/>
        </p:nvSpPr>
        <p:spPr>
          <a:xfrm>
            <a:off x="13996303" y="2768470"/>
            <a:ext cx="614673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2612389" y="8181050"/>
            <a:ext cx="552778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3138279" y="2768470"/>
            <a:ext cx="1450297" cy="5412581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4261767" y="4031033"/>
            <a:ext cx="540204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493182" y="6786654"/>
            <a:ext cx="683676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935833" y="2460059"/>
            <a:ext cx="587522" cy="616821"/>
          </a:xfrm>
          <a:custGeom>
            <a:avLst/>
            <a:gdLst/>
            <a:ahLst/>
            <a:cxnLst/>
            <a:rect r="r" b="b" t="t" l="l"/>
            <a:pathLst>
              <a:path h="616821" w="587522">
                <a:moveTo>
                  <a:pt x="0" y="0"/>
                </a:moveTo>
                <a:lnTo>
                  <a:pt x="587522" y="0"/>
                </a:lnTo>
                <a:lnTo>
                  <a:pt x="587522" y="616821"/>
                </a:lnTo>
                <a:lnTo>
                  <a:pt x="0" y="616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268173" y="3739800"/>
            <a:ext cx="582465" cy="582465"/>
          </a:xfrm>
          <a:custGeom>
            <a:avLst/>
            <a:gdLst/>
            <a:ahLst/>
            <a:cxnLst/>
            <a:rect r="r" b="b" t="t" l="l"/>
            <a:pathLst>
              <a:path h="582465" w="582465">
                <a:moveTo>
                  <a:pt x="0" y="0"/>
                </a:moveTo>
                <a:lnTo>
                  <a:pt x="582465" y="0"/>
                </a:lnTo>
                <a:lnTo>
                  <a:pt x="582465" y="582465"/>
                </a:lnTo>
                <a:lnTo>
                  <a:pt x="0" y="582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312303" y="5214314"/>
            <a:ext cx="600173" cy="622747"/>
          </a:xfrm>
          <a:custGeom>
            <a:avLst/>
            <a:gdLst/>
            <a:ahLst/>
            <a:cxnLst/>
            <a:rect r="r" b="b" t="t" l="l"/>
            <a:pathLst>
              <a:path h="622747" w="600173">
                <a:moveTo>
                  <a:pt x="0" y="0"/>
                </a:moveTo>
                <a:lnTo>
                  <a:pt x="600173" y="0"/>
                </a:lnTo>
                <a:lnTo>
                  <a:pt x="600173" y="622747"/>
                </a:lnTo>
                <a:lnTo>
                  <a:pt x="0" y="6227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618963" y="6462049"/>
            <a:ext cx="649210" cy="649210"/>
          </a:xfrm>
          <a:custGeom>
            <a:avLst/>
            <a:gdLst/>
            <a:ahLst/>
            <a:cxnLst/>
            <a:rect r="r" b="b" t="t" l="l"/>
            <a:pathLst>
              <a:path h="649210" w="649210">
                <a:moveTo>
                  <a:pt x="0" y="0"/>
                </a:moveTo>
                <a:lnTo>
                  <a:pt x="649210" y="0"/>
                </a:lnTo>
                <a:lnTo>
                  <a:pt x="649210" y="649210"/>
                </a:lnTo>
                <a:lnTo>
                  <a:pt x="0" y="6492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032219" y="7818314"/>
            <a:ext cx="677438" cy="677438"/>
          </a:xfrm>
          <a:custGeom>
            <a:avLst/>
            <a:gdLst/>
            <a:ahLst/>
            <a:cxnLst/>
            <a:rect r="r" b="b" t="t" l="l"/>
            <a:pathLst>
              <a:path h="677438" w="677438">
                <a:moveTo>
                  <a:pt x="0" y="0"/>
                </a:moveTo>
                <a:lnTo>
                  <a:pt x="677437" y="0"/>
                </a:lnTo>
                <a:lnTo>
                  <a:pt x="677437" y="677438"/>
                </a:lnTo>
                <a:lnTo>
                  <a:pt x="0" y="6774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761991" y="432691"/>
            <a:ext cx="10764017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0D0D0D"/>
                </a:solidFill>
                <a:latin typeface="Bernoru SemiCondensed"/>
              </a:rPr>
              <a:t>CONCLUSION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46388" y="2691399"/>
            <a:ext cx="8618182" cy="520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7460" indent="-353730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0D0D0D"/>
                </a:solidFill>
                <a:latin typeface="Garet"/>
              </a:rPr>
              <a:t>ChatGraph enhances ChatGPT for text classification with interpretability.</a:t>
            </a:r>
          </a:p>
          <a:p>
            <a:pPr marL="707460" indent="-353730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0D0D0D"/>
                </a:solidFill>
                <a:latin typeface="Garet"/>
              </a:rPr>
              <a:t>Improved performance compared to other baselines.</a:t>
            </a:r>
          </a:p>
          <a:p>
            <a:pPr marL="707460" indent="-353730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0D0D0D"/>
                </a:solidFill>
                <a:latin typeface="Garet"/>
              </a:rPr>
              <a:t>Potential for broader applications in NLP tasks.</a:t>
            </a:r>
          </a:p>
          <a:p>
            <a:pPr marL="707460" indent="-353730" lvl="1">
              <a:lnSpc>
                <a:spcPts val="4587"/>
              </a:lnSpc>
              <a:buFont typeface="Arial"/>
              <a:buChar char="•"/>
            </a:pPr>
            <a:r>
              <a:rPr lang="en-US" sz="3276">
                <a:solidFill>
                  <a:srgbClr val="0D0D0D"/>
                </a:solidFill>
                <a:latin typeface="Garet"/>
              </a:rPr>
              <a:t>Future exploration of interpretability in ChatGPT.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75777" y="4557335"/>
            <a:ext cx="1046304" cy="1172329"/>
          </a:xfrm>
          <a:custGeom>
            <a:avLst/>
            <a:gdLst/>
            <a:ahLst/>
            <a:cxnLst/>
            <a:rect r="r" b="b" t="t" l="l"/>
            <a:pathLst>
              <a:path h="1172329" w="1046304">
                <a:moveTo>
                  <a:pt x="0" y="0"/>
                </a:moveTo>
                <a:lnTo>
                  <a:pt x="1046304" y="0"/>
                </a:lnTo>
                <a:lnTo>
                  <a:pt x="1046304" y="1172330"/>
                </a:lnTo>
                <a:lnTo>
                  <a:pt x="0" y="117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25499" y="3639230"/>
            <a:ext cx="13634655" cy="209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79"/>
              </a:lnSpc>
            </a:pPr>
            <a:r>
              <a:rPr lang="en-US" sz="12199">
                <a:solidFill>
                  <a:srgbClr val="0D0D0D"/>
                </a:solidFill>
                <a:latin typeface="Intro Rus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9777060" y="-250356"/>
            <a:ext cx="0" cy="10316684"/>
          </a:xfrm>
          <a:prstGeom prst="line">
            <a:avLst/>
          </a:prstGeom>
          <a:ln cap="flat" w="114300">
            <a:solidFill>
              <a:srgbClr val="C2D0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9144000" y="1274037"/>
            <a:ext cx="1151820" cy="11518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01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565001" y="1564255"/>
            <a:ext cx="411682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</a:rPr>
              <a:t>INTRODUCTION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144000" y="2640526"/>
            <a:ext cx="1151820" cy="11518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565001" y="2930744"/>
            <a:ext cx="411682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</a:rPr>
              <a:t>METHODOLOGY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144000" y="4007014"/>
            <a:ext cx="1151820" cy="115182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03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565001" y="4297233"/>
            <a:ext cx="584410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</a:rPr>
              <a:t>CONVERTING KNOWLEDGE TO TEXT GRAPH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144000" y="5373503"/>
            <a:ext cx="1151820" cy="115182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04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65001" y="5663721"/>
            <a:ext cx="584410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</a:rPr>
              <a:t>TEXT GRAPH BASED TEXT CLASSIFICATION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144000" y="6739992"/>
            <a:ext cx="1151820" cy="115182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05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565001" y="7030210"/>
            <a:ext cx="411682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Garet"/>
              </a:rPr>
              <a:t>EXPERIMENTS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144000" y="8106480"/>
            <a:ext cx="1151820" cy="115182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AF9E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Intro Rust Bold"/>
                </a:rPr>
                <a:t>06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565001" y="8396698"/>
            <a:ext cx="584410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Garet"/>
              </a:rPr>
              <a:t>EVALUATION ON INTERPRETABILITY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1716687" y="3845089"/>
            <a:ext cx="6309556" cy="267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96"/>
              </a:lnSpc>
              <a:spcBef>
                <a:spcPct val="0"/>
              </a:spcBef>
            </a:pPr>
            <a:r>
              <a:rPr lang="en-US" sz="7640">
                <a:solidFill>
                  <a:srgbClr val="000000"/>
                </a:solidFill>
                <a:latin typeface="Bernoru SemiCondensed"/>
              </a:rPr>
              <a:t>TABLE OF CONTENT: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884831" y="6612107"/>
            <a:ext cx="2305464" cy="500378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-8100000">
            <a:off x="2042180" y="5791349"/>
            <a:ext cx="1685301" cy="1685301"/>
            <a:chOff x="0" y="0"/>
            <a:chExt cx="14400530" cy="14400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5171178" y="6448574"/>
            <a:ext cx="1685301" cy="1685301"/>
            <a:chOff x="0" y="0"/>
            <a:chExt cx="14400530" cy="144005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2700000">
            <a:off x="11429174" y="6448574"/>
            <a:ext cx="1685301" cy="1685301"/>
            <a:chOff x="0" y="0"/>
            <a:chExt cx="14400530" cy="144005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-8100000">
            <a:off x="8300176" y="5791349"/>
            <a:ext cx="1685301" cy="1685301"/>
            <a:chOff x="0" y="0"/>
            <a:chExt cx="14400530" cy="144005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-8100000">
            <a:off x="14558171" y="5793268"/>
            <a:ext cx="1685301" cy="1685301"/>
            <a:chOff x="0" y="0"/>
            <a:chExt cx="14400530" cy="144005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AutoShape 15" id="15"/>
          <p:cNvSpPr/>
          <p:nvPr/>
        </p:nvSpPr>
        <p:spPr>
          <a:xfrm>
            <a:off x="9967532" y="6807224"/>
            <a:ext cx="1479587" cy="310777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3096651" y="6808662"/>
            <a:ext cx="1479344" cy="309819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6838554" y="6807228"/>
            <a:ext cx="1479547" cy="310769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468071" y="6217239"/>
            <a:ext cx="833521" cy="833521"/>
          </a:xfrm>
          <a:custGeom>
            <a:avLst/>
            <a:gdLst/>
            <a:ahLst/>
            <a:cxnLst/>
            <a:rect r="r" b="b" t="t" l="l"/>
            <a:pathLst>
              <a:path h="833521" w="833521">
                <a:moveTo>
                  <a:pt x="0" y="0"/>
                </a:moveTo>
                <a:lnTo>
                  <a:pt x="833520" y="0"/>
                </a:lnTo>
                <a:lnTo>
                  <a:pt x="833520" y="833521"/>
                </a:lnTo>
                <a:lnTo>
                  <a:pt x="0" y="833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741695" y="6217239"/>
            <a:ext cx="802264" cy="833521"/>
          </a:xfrm>
          <a:custGeom>
            <a:avLst/>
            <a:gdLst/>
            <a:ahLst/>
            <a:cxnLst/>
            <a:rect r="r" b="b" t="t" l="l"/>
            <a:pathLst>
              <a:path h="833521" w="802264">
                <a:moveTo>
                  <a:pt x="0" y="0"/>
                </a:moveTo>
                <a:lnTo>
                  <a:pt x="802263" y="0"/>
                </a:lnTo>
                <a:lnTo>
                  <a:pt x="802263" y="833521"/>
                </a:lnTo>
                <a:lnTo>
                  <a:pt x="0" y="833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961603" y="6196700"/>
            <a:ext cx="878439" cy="878439"/>
          </a:xfrm>
          <a:custGeom>
            <a:avLst/>
            <a:gdLst/>
            <a:ahLst/>
            <a:cxnLst/>
            <a:rect r="r" b="b" t="t" l="l"/>
            <a:pathLst>
              <a:path h="878439" w="878439">
                <a:moveTo>
                  <a:pt x="0" y="0"/>
                </a:moveTo>
                <a:lnTo>
                  <a:pt x="878438" y="0"/>
                </a:lnTo>
                <a:lnTo>
                  <a:pt x="878438" y="878438"/>
                </a:lnTo>
                <a:lnTo>
                  <a:pt x="0" y="8784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300555" y="6655121"/>
            <a:ext cx="1182638" cy="1211409"/>
          </a:xfrm>
          <a:custGeom>
            <a:avLst/>
            <a:gdLst/>
            <a:ahLst/>
            <a:cxnLst/>
            <a:rect r="r" b="b" t="t" l="l"/>
            <a:pathLst>
              <a:path h="1211409" w="1182638">
                <a:moveTo>
                  <a:pt x="0" y="0"/>
                </a:moveTo>
                <a:lnTo>
                  <a:pt x="1182637" y="0"/>
                </a:lnTo>
                <a:lnTo>
                  <a:pt x="1182637" y="1211408"/>
                </a:lnTo>
                <a:lnTo>
                  <a:pt x="0" y="1211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717458" y="6808662"/>
            <a:ext cx="1108732" cy="1145976"/>
          </a:xfrm>
          <a:custGeom>
            <a:avLst/>
            <a:gdLst/>
            <a:ahLst/>
            <a:cxnLst/>
            <a:rect r="r" b="b" t="t" l="l"/>
            <a:pathLst>
              <a:path h="1145976" w="1108732">
                <a:moveTo>
                  <a:pt x="0" y="0"/>
                </a:moveTo>
                <a:lnTo>
                  <a:pt x="1108733" y="0"/>
                </a:lnTo>
                <a:lnTo>
                  <a:pt x="1108733" y="1145977"/>
                </a:lnTo>
                <a:lnTo>
                  <a:pt x="0" y="11459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366099" y="479107"/>
            <a:ext cx="11595504" cy="131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D0D0D"/>
                </a:solidFill>
                <a:latin typeface="Bernoru SemiCondensed"/>
              </a:rPr>
              <a:t>INTRODUCTION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84831" y="2509062"/>
            <a:ext cx="12955210" cy="2337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4475" indent="-332238" lvl="1">
              <a:lnSpc>
                <a:spcPts val="4708"/>
              </a:lnSpc>
              <a:buFont typeface="Arial"/>
              <a:buChar char="•"/>
            </a:pPr>
            <a:r>
              <a:rPr lang="en-US" sz="3077">
                <a:solidFill>
                  <a:srgbClr val="0D0D0D"/>
                </a:solidFill>
                <a:latin typeface="Garet"/>
              </a:rPr>
              <a:t>ChatGPT, a powerful language model, excels in NLP tasks.</a:t>
            </a:r>
          </a:p>
          <a:p>
            <a:pPr marL="664475" indent="-332238" lvl="1">
              <a:lnSpc>
                <a:spcPts val="4708"/>
              </a:lnSpc>
              <a:buFont typeface="Arial"/>
              <a:buChar char="•"/>
            </a:pPr>
            <a:r>
              <a:rPr lang="en-US" sz="3077">
                <a:solidFill>
                  <a:srgbClr val="0D0D0D"/>
                </a:solidFill>
                <a:latin typeface="Garet Bold"/>
              </a:rPr>
              <a:t>Limitations:</a:t>
            </a:r>
            <a:r>
              <a:rPr lang="en-US" sz="3077">
                <a:solidFill>
                  <a:srgbClr val="0D0D0D"/>
                </a:solidFill>
                <a:latin typeface="Garet"/>
              </a:rPr>
              <a:t> Inflexible finetuning, lack of interpretability. </a:t>
            </a:r>
          </a:p>
          <a:p>
            <a:pPr marL="664475" indent="-332238" lvl="1">
              <a:lnSpc>
                <a:spcPts val="4708"/>
              </a:lnSpc>
              <a:buFont typeface="Arial"/>
              <a:buChar char="•"/>
            </a:pPr>
            <a:r>
              <a:rPr lang="en-US" sz="3077">
                <a:solidFill>
                  <a:srgbClr val="0D0D0D"/>
                </a:solidFill>
                <a:latin typeface="Garet Bold"/>
              </a:rPr>
              <a:t>Proposal:</a:t>
            </a:r>
            <a:r>
              <a:rPr lang="en-US" sz="3077">
                <a:solidFill>
                  <a:srgbClr val="0D0D0D"/>
                </a:solidFill>
                <a:latin typeface="Garet"/>
              </a:rPr>
              <a:t> Novel framework for text classification with interpretability.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18317" y="-1965917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1" y="0"/>
                </a:lnTo>
                <a:lnTo>
                  <a:pt x="4705411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6000906" y="8529761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1" y="0"/>
                </a:lnTo>
                <a:lnTo>
                  <a:pt x="4705411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20640" y="7663905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32464" y="7663905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20640" y="5239687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2464" y="5239687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20640" y="2819216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32464" y="2819216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20640" y="398746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32464" y="398746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20640" y="-2021725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32464" y="-2021725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59078" y="297069"/>
            <a:ext cx="9501066" cy="131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D0D0D"/>
                </a:solidFill>
                <a:latin typeface="Bernoru SemiCondensed"/>
              </a:rPr>
              <a:t>METHODOLOGY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59078" y="2351630"/>
            <a:ext cx="1456209" cy="10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7"/>
              </a:lnSpc>
              <a:spcBef>
                <a:spcPct val="0"/>
              </a:spcBef>
            </a:pPr>
            <a:r>
              <a:rPr lang="en-US" sz="6405">
                <a:solidFill>
                  <a:srgbClr val="000000"/>
                </a:solidFill>
                <a:latin typeface="Intro Rust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65788" y="2574504"/>
            <a:ext cx="8131047" cy="117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00000"/>
                </a:solidFill>
                <a:latin typeface="Garet Bold"/>
              </a:rPr>
              <a:t>Knowledge Graph Extraction Task:</a:t>
            </a:r>
          </a:p>
          <a:p>
            <a:pPr algn="ctr">
              <a:lnSpc>
                <a:spcPts val="470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925962" y="3391803"/>
            <a:ext cx="8573077" cy="128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4590" indent="-262295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Barlow Bold Italics"/>
              </a:rPr>
              <a:t>Extract refined knowledge using ChatGPT.</a:t>
            </a:r>
          </a:p>
          <a:p>
            <a:pPr algn="just" marL="524590" indent="-262295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Barlow Bold Italics"/>
              </a:rPr>
              <a:t>Convert knowledge into a graph for training an interpretable linear classifier.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59078" y="4726632"/>
            <a:ext cx="1456209" cy="10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7"/>
              </a:lnSpc>
              <a:spcBef>
                <a:spcPct val="0"/>
              </a:spcBef>
            </a:pPr>
            <a:r>
              <a:rPr lang="en-US" sz="6405">
                <a:solidFill>
                  <a:srgbClr val="000000"/>
                </a:solidFill>
                <a:latin typeface="Intro Rust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65788" y="4949506"/>
            <a:ext cx="4945494" cy="58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  <a:spcBef>
                <a:spcPct val="0"/>
              </a:spcBef>
            </a:pPr>
            <a:r>
              <a:rPr lang="en-US" sz="3361">
                <a:solidFill>
                  <a:srgbClr val="000000"/>
                </a:solidFill>
                <a:latin typeface="Garet Bold"/>
              </a:rPr>
              <a:t>Text Refinement: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65788" y="5651668"/>
            <a:ext cx="8633251" cy="1281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4592" indent="-262296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Barlow Bold"/>
              </a:rPr>
              <a:t>Correct grammar, replace synonyms, clarify sentence structure.</a:t>
            </a:r>
          </a:p>
          <a:p>
            <a:pPr marL="524592" indent="-262296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Barlow Bold"/>
              </a:rPr>
              <a:t>Task-specific prompts for better understanding.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59078" y="7277882"/>
            <a:ext cx="1456209" cy="10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7"/>
              </a:lnSpc>
              <a:spcBef>
                <a:spcPct val="0"/>
              </a:spcBef>
            </a:pPr>
            <a:r>
              <a:rPr lang="en-US" sz="6405">
                <a:solidFill>
                  <a:srgbClr val="000000"/>
                </a:solidFill>
                <a:latin typeface="Intro Rust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65788" y="7500757"/>
            <a:ext cx="7206394" cy="117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00000"/>
                </a:solidFill>
                <a:latin typeface="Garet Bold"/>
              </a:rPr>
              <a:t>Knowledge Graph Extraction:</a:t>
            </a:r>
          </a:p>
          <a:p>
            <a:pPr algn="ctr">
              <a:lnSpc>
                <a:spcPts val="4706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643589" y="7998528"/>
            <a:ext cx="9525" cy="54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7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720226" y="8351450"/>
            <a:ext cx="8963620" cy="42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4590" indent="-262295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Barlow Semi-Bold"/>
              </a:rPr>
              <a:t>Chain of thoughts prompt for entity and relation identification.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53550" y="7296748"/>
            <a:ext cx="2249626" cy="1780017"/>
          </a:xfrm>
          <a:custGeom>
            <a:avLst/>
            <a:gdLst/>
            <a:ahLst/>
            <a:cxnLst/>
            <a:rect r="r" b="b" t="t" l="l"/>
            <a:pathLst>
              <a:path h="1780017" w="2249626">
                <a:moveTo>
                  <a:pt x="0" y="0"/>
                </a:moveTo>
                <a:lnTo>
                  <a:pt x="2249626" y="0"/>
                </a:lnTo>
                <a:lnTo>
                  <a:pt x="2249626" y="1780017"/>
                </a:lnTo>
                <a:lnTo>
                  <a:pt x="0" y="1780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60921" y="7296748"/>
            <a:ext cx="2249626" cy="1780017"/>
          </a:xfrm>
          <a:custGeom>
            <a:avLst/>
            <a:gdLst/>
            <a:ahLst/>
            <a:cxnLst/>
            <a:rect r="r" b="b" t="t" l="l"/>
            <a:pathLst>
              <a:path h="1780017" w="2249626">
                <a:moveTo>
                  <a:pt x="0" y="0"/>
                </a:moveTo>
                <a:lnTo>
                  <a:pt x="2249626" y="0"/>
                </a:lnTo>
                <a:lnTo>
                  <a:pt x="2249626" y="1780017"/>
                </a:lnTo>
                <a:lnTo>
                  <a:pt x="0" y="1780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68060" y="7296748"/>
            <a:ext cx="2249626" cy="1780017"/>
          </a:xfrm>
          <a:custGeom>
            <a:avLst/>
            <a:gdLst/>
            <a:ahLst/>
            <a:cxnLst/>
            <a:rect r="r" b="b" t="t" l="l"/>
            <a:pathLst>
              <a:path h="1780017" w="2249626">
                <a:moveTo>
                  <a:pt x="0" y="0"/>
                </a:moveTo>
                <a:lnTo>
                  <a:pt x="2249626" y="0"/>
                </a:lnTo>
                <a:lnTo>
                  <a:pt x="2249626" y="1780017"/>
                </a:lnTo>
                <a:lnTo>
                  <a:pt x="0" y="1780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75430" y="7296748"/>
            <a:ext cx="2249626" cy="1780017"/>
          </a:xfrm>
          <a:custGeom>
            <a:avLst/>
            <a:gdLst/>
            <a:ahLst/>
            <a:cxnLst/>
            <a:rect r="r" b="b" t="t" l="l"/>
            <a:pathLst>
              <a:path h="1780017" w="2249626">
                <a:moveTo>
                  <a:pt x="0" y="0"/>
                </a:moveTo>
                <a:lnTo>
                  <a:pt x="2249626" y="0"/>
                </a:lnTo>
                <a:lnTo>
                  <a:pt x="2249626" y="1780017"/>
                </a:lnTo>
                <a:lnTo>
                  <a:pt x="0" y="1780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57053" y="7296748"/>
            <a:ext cx="2249626" cy="1780017"/>
          </a:xfrm>
          <a:custGeom>
            <a:avLst/>
            <a:gdLst/>
            <a:ahLst/>
            <a:cxnLst/>
            <a:rect r="r" b="b" t="t" l="l"/>
            <a:pathLst>
              <a:path h="1780017" w="2249626">
                <a:moveTo>
                  <a:pt x="0" y="0"/>
                </a:moveTo>
                <a:lnTo>
                  <a:pt x="2249626" y="0"/>
                </a:lnTo>
                <a:lnTo>
                  <a:pt x="2249626" y="1780017"/>
                </a:lnTo>
                <a:lnTo>
                  <a:pt x="0" y="1780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2923026" y="8102402"/>
            <a:ext cx="10817257" cy="18280"/>
          </a:xfrm>
          <a:prstGeom prst="line">
            <a:avLst/>
          </a:prstGeom>
          <a:ln cap="flat" w="19050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2034467" y="7657024"/>
            <a:ext cx="1777120" cy="887753"/>
            <a:chOff x="0" y="0"/>
            <a:chExt cx="5740400" cy="2867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40400" cy="2867593"/>
            </a:xfrm>
            <a:custGeom>
              <a:avLst/>
              <a:gdLst/>
              <a:ahLst/>
              <a:cxnLst/>
              <a:rect r="r" b="b" t="t" l="l"/>
              <a:pathLst>
                <a:path h="2867593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62793"/>
                  </a:lnTo>
                  <a:cubicBezTo>
                    <a:pt x="0" y="2731703"/>
                    <a:pt x="135890" y="2867593"/>
                    <a:pt x="304800" y="2867593"/>
                  </a:cubicBezTo>
                  <a:lnTo>
                    <a:pt x="5435600" y="2867593"/>
                  </a:lnTo>
                  <a:cubicBezTo>
                    <a:pt x="5604510" y="2867593"/>
                    <a:pt x="5740400" y="2731703"/>
                    <a:pt x="5740400" y="2562793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960921" y="7657024"/>
            <a:ext cx="1777120" cy="887753"/>
            <a:chOff x="0" y="0"/>
            <a:chExt cx="5740400" cy="28675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40400" cy="2867593"/>
            </a:xfrm>
            <a:custGeom>
              <a:avLst/>
              <a:gdLst/>
              <a:ahLst/>
              <a:cxnLst/>
              <a:rect r="r" b="b" t="t" l="l"/>
              <a:pathLst>
                <a:path h="2867593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62793"/>
                  </a:lnTo>
                  <a:cubicBezTo>
                    <a:pt x="0" y="2731703"/>
                    <a:pt x="135890" y="2867593"/>
                    <a:pt x="304800" y="2867593"/>
                  </a:cubicBezTo>
                  <a:lnTo>
                    <a:pt x="5435600" y="2867593"/>
                  </a:lnTo>
                  <a:cubicBezTo>
                    <a:pt x="5604510" y="2867593"/>
                    <a:pt x="5740400" y="2731703"/>
                    <a:pt x="5740400" y="2562793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87375" y="7657024"/>
            <a:ext cx="1777120" cy="887753"/>
            <a:chOff x="0" y="0"/>
            <a:chExt cx="5740400" cy="2867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40400" cy="2867593"/>
            </a:xfrm>
            <a:custGeom>
              <a:avLst/>
              <a:gdLst/>
              <a:ahLst/>
              <a:cxnLst/>
              <a:rect r="r" b="b" t="t" l="l"/>
              <a:pathLst>
                <a:path h="2867593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62793"/>
                  </a:lnTo>
                  <a:cubicBezTo>
                    <a:pt x="0" y="2731703"/>
                    <a:pt x="135890" y="2867593"/>
                    <a:pt x="304800" y="2867593"/>
                  </a:cubicBezTo>
                  <a:lnTo>
                    <a:pt x="5435600" y="2867593"/>
                  </a:lnTo>
                  <a:cubicBezTo>
                    <a:pt x="5604510" y="2867593"/>
                    <a:pt x="5740400" y="2731703"/>
                    <a:pt x="5740400" y="2562793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813829" y="7657024"/>
            <a:ext cx="1777120" cy="887753"/>
            <a:chOff x="0" y="0"/>
            <a:chExt cx="5740400" cy="28675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40400" cy="2867593"/>
            </a:xfrm>
            <a:custGeom>
              <a:avLst/>
              <a:gdLst/>
              <a:ahLst/>
              <a:cxnLst/>
              <a:rect r="r" b="b" t="t" l="l"/>
              <a:pathLst>
                <a:path h="2867593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62793"/>
                  </a:lnTo>
                  <a:cubicBezTo>
                    <a:pt x="0" y="2731703"/>
                    <a:pt x="135890" y="2867593"/>
                    <a:pt x="304800" y="2867593"/>
                  </a:cubicBezTo>
                  <a:lnTo>
                    <a:pt x="5435600" y="2867593"/>
                  </a:lnTo>
                  <a:cubicBezTo>
                    <a:pt x="5604510" y="2867593"/>
                    <a:pt x="5740400" y="2731703"/>
                    <a:pt x="5740400" y="2562793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01044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740284" y="7657024"/>
            <a:ext cx="1777120" cy="887753"/>
            <a:chOff x="0" y="0"/>
            <a:chExt cx="5740400" cy="28675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40400" cy="2867593"/>
            </a:xfrm>
            <a:custGeom>
              <a:avLst/>
              <a:gdLst/>
              <a:ahLst/>
              <a:cxnLst/>
              <a:rect r="r" b="b" t="t" l="l"/>
              <a:pathLst>
                <a:path h="2867593" w="5740400">
                  <a:moveTo>
                    <a:pt x="5435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62793"/>
                  </a:lnTo>
                  <a:cubicBezTo>
                    <a:pt x="0" y="2731703"/>
                    <a:pt x="135890" y="2867593"/>
                    <a:pt x="304800" y="2867593"/>
                  </a:cubicBezTo>
                  <a:lnTo>
                    <a:pt x="5435600" y="2867593"/>
                  </a:lnTo>
                  <a:cubicBezTo>
                    <a:pt x="5604510" y="2867593"/>
                    <a:pt x="5740400" y="2731703"/>
                    <a:pt x="5740400" y="2562793"/>
                  </a:cubicBezTo>
                  <a:lnTo>
                    <a:pt x="5740400" y="304800"/>
                  </a:lnTo>
                  <a:cubicBezTo>
                    <a:pt x="5740400" y="135890"/>
                    <a:pt x="5604510" y="0"/>
                    <a:pt x="543560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605291" y="7783166"/>
            <a:ext cx="635470" cy="635470"/>
          </a:xfrm>
          <a:custGeom>
            <a:avLst/>
            <a:gdLst/>
            <a:ahLst/>
            <a:cxnLst/>
            <a:rect r="r" b="b" t="t" l="l"/>
            <a:pathLst>
              <a:path h="635470" w="635470">
                <a:moveTo>
                  <a:pt x="0" y="0"/>
                </a:moveTo>
                <a:lnTo>
                  <a:pt x="635470" y="0"/>
                </a:lnTo>
                <a:lnTo>
                  <a:pt x="635470" y="635470"/>
                </a:lnTo>
                <a:lnTo>
                  <a:pt x="0" y="635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531398" y="7782818"/>
            <a:ext cx="636166" cy="636166"/>
          </a:xfrm>
          <a:custGeom>
            <a:avLst/>
            <a:gdLst/>
            <a:ahLst/>
            <a:cxnLst/>
            <a:rect r="r" b="b" t="t" l="l"/>
            <a:pathLst>
              <a:path h="636166" w="636166">
                <a:moveTo>
                  <a:pt x="0" y="0"/>
                </a:moveTo>
                <a:lnTo>
                  <a:pt x="636166" y="0"/>
                </a:lnTo>
                <a:lnTo>
                  <a:pt x="636166" y="636166"/>
                </a:lnTo>
                <a:lnTo>
                  <a:pt x="0" y="636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468841" y="7793807"/>
            <a:ext cx="614187" cy="614187"/>
          </a:xfrm>
          <a:custGeom>
            <a:avLst/>
            <a:gdLst/>
            <a:ahLst/>
            <a:cxnLst/>
            <a:rect r="r" b="b" t="t" l="l"/>
            <a:pathLst>
              <a:path h="614187" w="614187">
                <a:moveTo>
                  <a:pt x="0" y="0"/>
                </a:moveTo>
                <a:lnTo>
                  <a:pt x="614188" y="0"/>
                </a:lnTo>
                <a:lnTo>
                  <a:pt x="614188" y="614187"/>
                </a:lnTo>
                <a:lnTo>
                  <a:pt x="0" y="6141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376689" y="7750214"/>
            <a:ext cx="651402" cy="701374"/>
          </a:xfrm>
          <a:custGeom>
            <a:avLst/>
            <a:gdLst/>
            <a:ahLst/>
            <a:cxnLst/>
            <a:rect r="r" b="b" t="t" l="l"/>
            <a:pathLst>
              <a:path h="701374" w="651402">
                <a:moveTo>
                  <a:pt x="0" y="0"/>
                </a:moveTo>
                <a:lnTo>
                  <a:pt x="651401" y="0"/>
                </a:lnTo>
                <a:lnTo>
                  <a:pt x="651401" y="701374"/>
                </a:lnTo>
                <a:lnTo>
                  <a:pt x="0" y="7013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310695" y="7782752"/>
            <a:ext cx="636297" cy="636297"/>
          </a:xfrm>
          <a:custGeom>
            <a:avLst/>
            <a:gdLst/>
            <a:ahLst/>
            <a:cxnLst/>
            <a:rect r="r" b="b" t="t" l="l"/>
            <a:pathLst>
              <a:path h="636297" w="636297">
                <a:moveTo>
                  <a:pt x="0" y="0"/>
                </a:moveTo>
                <a:lnTo>
                  <a:pt x="636297" y="0"/>
                </a:lnTo>
                <a:lnTo>
                  <a:pt x="636297" y="636297"/>
                </a:lnTo>
                <a:lnTo>
                  <a:pt x="0" y="6362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196922" y="820361"/>
            <a:ext cx="13093958" cy="345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sz="6559">
                <a:solidFill>
                  <a:srgbClr val="0D0D0D"/>
                </a:solidFill>
                <a:latin typeface="Bernoru SemiCondensed"/>
              </a:rPr>
              <a:t>CONVERTING KNOWLEDGE TO </a:t>
            </a:r>
          </a:p>
          <a:p>
            <a:pPr algn="ctr">
              <a:lnSpc>
                <a:spcPts val="9183"/>
              </a:lnSpc>
            </a:pPr>
            <a:r>
              <a:rPr lang="en-US" sz="6559">
                <a:solidFill>
                  <a:srgbClr val="0D0D0D"/>
                </a:solidFill>
                <a:latin typeface="Bernoru SemiCondensed"/>
              </a:rPr>
              <a:t>TEXT GRAPH:</a:t>
            </a:r>
          </a:p>
          <a:p>
            <a:pPr algn="ctr">
              <a:lnSpc>
                <a:spcPts val="9183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605291" y="3918496"/>
            <a:ext cx="13325855" cy="298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1797" indent="-365899" lvl="1">
              <a:lnSpc>
                <a:spcPts val="4745"/>
              </a:lnSpc>
              <a:buFont typeface="Arial"/>
              <a:buChar char="•"/>
            </a:pPr>
            <a:r>
              <a:rPr lang="en-US" sz="3389">
                <a:solidFill>
                  <a:srgbClr val="0D0D0D"/>
                </a:solidFill>
                <a:latin typeface="Garet"/>
              </a:rPr>
              <a:t>Building a text graph (G) with semantic information.</a:t>
            </a:r>
          </a:p>
          <a:p>
            <a:pPr marL="731797" indent="-365899" lvl="1">
              <a:lnSpc>
                <a:spcPts val="4745"/>
              </a:lnSpc>
              <a:buFont typeface="Arial"/>
              <a:buChar char="•"/>
            </a:pPr>
            <a:r>
              <a:rPr lang="en-US" sz="3389">
                <a:solidFill>
                  <a:srgbClr val="0D0D0D"/>
                </a:solidFill>
                <a:latin typeface="Garet"/>
              </a:rPr>
              <a:t>Nodes represent words, edges represent relationships.</a:t>
            </a:r>
          </a:p>
          <a:p>
            <a:pPr marL="731797" indent="-365899" lvl="1">
              <a:lnSpc>
                <a:spcPts val="4745"/>
              </a:lnSpc>
              <a:buFont typeface="Arial"/>
              <a:buChar char="•"/>
            </a:pPr>
            <a:r>
              <a:rPr lang="en-US" sz="3389">
                <a:solidFill>
                  <a:srgbClr val="0D0D0D"/>
                </a:solidFill>
                <a:latin typeface="Garet"/>
              </a:rPr>
              <a:t>Enhances interpretability and eliminates the need for black-box models.</a:t>
            </a:r>
          </a:p>
          <a:p>
            <a:pPr>
              <a:lnSpc>
                <a:spcPts val="474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29863" y="3045910"/>
            <a:ext cx="6902682" cy="4284423"/>
          </a:xfrm>
          <a:custGeom>
            <a:avLst/>
            <a:gdLst/>
            <a:ahLst/>
            <a:cxnLst/>
            <a:rect r="r" b="b" t="t" l="l"/>
            <a:pathLst>
              <a:path h="4284423" w="6902682">
                <a:moveTo>
                  <a:pt x="0" y="0"/>
                </a:moveTo>
                <a:lnTo>
                  <a:pt x="6902682" y="0"/>
                </a:lnTo>
                <a:lnTo>
                  <a:pt x="6902682" y="4284423"/>
                </a:lnTo>
                <a:lnTo>
                  <a:pt x="0" y="428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96359" y="712942"/>
            <a:ext cx="13929436" cy="198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1"/>
              </a:lnSpc>
            </a:pPr>
            <a:r>
              <a:rPr lang="en-US" sz="5693">
                <a:solidFill>
                  <a:srgbClr val="0D0D0D"/>
                </a:solidFill>
                <a:latin typeface="Bernoru SemiCondensed"/>
              </a:rPr>
              <a:t>TEXT GRAPH BASED TEXT CLASSIFICATION:</a:t>
            </a:r>
          </a:p>
          <a:p>
            <a:pPr algn="ctr">
              <a:lnSpc>
                <a:spcPts val="7971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67919" y="2171099"/>
            <a:ext cx="7965022" cy="690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8365" indent="-349182" lvl="1">
              <a:lnSpc>
                <a:spcPts val="5531"/>
              </a:lnSpc>
              <a:buFont typeface="Arial"/>
              <a:buChar char="•"/>
            </a:pPr>
            <a:r>
              <a:rPr lang="en-US" sz="3234">
                <a:solidFill>
                  <a:srgbClr val="0D0D0D"/>
                </a:solidFill>
                <a:latin typeface="Garet"/>
              </a:rPr>
              <a:t>Adopt Graph Convolution Networks (GCN) for classification.</a:t>
            </a:r>
          </a:p>
          <a:p>
            <a:pPr marL="698365" indent="-349182" lvl="1">
              <a:lnSpc>
                <a:spcPts val="5531"/>
              </a:lnSpc>
              <a:buFont typeface="Arial"/>
              <a:buChar char="•"/>
            </a:pPr>
            <a:r>
              <a:rPr lang="en-US" sz="3234">
                <a:solidFill>
                  <a:srgbClr val="0D0D0D"/>
                </a:solidFill>
                <a:latin typeface="Garet"/>
              </a:rPr>
              <a:t>One-layer GCN for interpretability.</a:t>
            </a:r>
          </a:p>
          <a:p>
            <a:pPr marL="698365" indent="-349182" lvl="1">
              <a:lnSpc>
                <a:spcPts val="5531"/>
              </a:lnSpc>
              <a:buFont typeface="Arial"/>
              <a:buChar char="•"/>
            </a:pPr>
            <a:r>
              <a:rPr lang="en-US" sz="3234">
                <a:solidFill>
                  <a:srgbClr val="0D0D0D"/>
                </a:solidFill>
                <a:latin typeface="Garet"/>
              </a:rPr>
              <a:t>Linear model without non-linear activation functions.</a:t>
            </a:r>
          </a:p>
          <a:p>
            <a:pPr marL="698365" indent="-349182" lvl="1">
              <a:lnSpc>
                <a:spcPts val="5531"/>
              </a:lnSpc>
              <a:buFont typeface="Arial"/>
              <a:buChar char="•"/>
            </a:pPr>
            <a:r>
              <a:rPr lang="en-US" sz="3234">
                <a:solidFill>
                  <a:srgbClr val="0D0D0D"/>
                </a:solidFill>
                <a:latin typeface="Garet"/>
              </a:rPr>
              <a:t>Integration with external knowledge (TF-IDF) for further enhancement.</a:t>
            </a:r>
          </a:p>
          <a:p>
            <a:pPr marL="0" indent="0" lvl="1">
              <a:lnSpc>
                <a:spcPts val="553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1509">
            <a:off x="-682589" y="3452181"/>
            <a:ext cx="19653179" cy="5355491"/>
          </a:xfrm>
          <a:custGeom>
            <a:avLst/>
            <a:gdLst/>
            <a:ahLst/>
            <a:cxnLst/>
            <a:rect r="r" b="b" t="t" l="l"/>
            <a:pathLst>
              <a:path h="5355491" w="19653179">
                <a:moveTo>
                  <a:pt x="0" y="0"/>
                </a:moveTo>
                <a:lnTo>
                  <a:pt x="19653178" y="0"/>
                </a:lnTo>
                <a:lnTo>
                  <a:pt x="19653178" y="5355491"/>
                </a:lnTo>
                <a:lnTo>
                  <a:pt x="0" y="5355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04003" y="6188555"/>
            <a:ext cx="486375" cy="48637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03200" y="53975"/>
              <a:ext cx="406400" cy="758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001888" y="6321165"/>
            <a:ext cx="486375" cy="1546213"/>
            <a:chOff x="0" y="0"/>
            <a:chExt cx="812800" cy="25839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583934"/>
            </a:xfrm>
            <a:custGeom>
              <a:avLst/>
              <a:gdLst/>
              <a:ahLst/>
              <a:cxnLst/>
              <a:rect r="r" b="b" t="t" l="l"/>
              <a:pathLst>
                <a:path h="2583934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2583934"/>
                  </a:lnTo>
                  <a:lnTo>
                    <a:pt x="609600" y="2583934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53975"/>
              <a:ext cx="406400" cy="2529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86463" y="7862782"/>
            <a:ext cx="486375" cy="938984"/>
            <a:chOff x="0" y="0"/>
            <a:chExt cx="812800" cy="15691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569172"/>
            </a:xfrm>
            <a:custGeom>
              <a:avLst/>
              <a:gdLst/>
              <a:ahLst/>
              <a:cxnLst/>
              <a:rect r="r" b="b" t="t" l="l"/>
              <a:pathLst>
                <a:path h="1569172" w="812800">
                  <a:moveTo>
                    <a:pt x="406400" y="1569172"/>
                  </a:moveTo>
                  <a:lnTo>
                    <a:pt x="0" y="1162772"/>
                  </a:lnTo>
                  <a:lnTo>
                    <a:pt x="203200" y="1162772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1162772"/>
                  </a:lnTo>
                  <a:lnTo>
                    <a:pt x="812800" y="1162772"/>
                  </a:lnTo>
                  <a:lnTo>
                    <a:pt x="406400" y="1569172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-47625"/>
              <a:ext cx="406400" cy="1515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005781" y="876300"/>
            <a:ext cx="9299572" cy="128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0D0D0D"/>
                </a:solidFill>
                <a:latin typeface="Bernoru SemiCondensed"/>
              </a:rPr>
              <a:t>EXPERIMENTS: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53932" y="2998285"/>
            <a:ext cx="11803270" cy="277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6580" indent="-343290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D0D0D"/>
                </a:solidFill>
                <a:latin typeface="Garet"/>
              </a:rPr>
              <a:t>Four benchmark datasets: 20NG, R8, R52, Ohsumed.</a:t>
            </a:r>
          </a:p>
          <a:p>
            <a:pPr marL="686580" indent="-343290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D0D0D"/>
                </a:solidFill>
                <a:latin typeface="Garet"/>
              </a:rPr>
              <a:t>Baselines: TF-IDF+LR, TextGCN, ChatGPT (k-shot).</a:t>
            </a:r>
          </a:p>
          <a:p>
            <a:pPr marL="686580" indent="-343290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D0D0D"/>
                </a:solidFill>
                <a:latin typeface="Garet"/>
              </a:rPr>
              <a:t>ChatGraph outperforms in both performance and interpretability.</a:t>
            </a:r>
          </a:p>
          <a:p>
            <a:pPr>
              <a:lnSpc>
                <a:spcPts val="4452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976115" y="7569697"/>
            <a:ext cx="486375" cy="1534348"/>
            <a:chOff x="0" y="0"/>
            <a:chExt cx="812800" cy="25641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2564106"/>
            </a:xfrm>
            <a:custGeom>
              <a:avLst/>
              <a:gdLst/>
              <a:ahLst/>
              <a:cxnLst/>
              <a:rect r="r" b="b" t="t" l="l"/>
              <a:pathLst>
                <a:path h="2564106" w="812800">
                  <a:moveTo>
                    <a:pt x="406400" y="2564106"/>
                  </a:moveTo>
                  <a:lnTo>
                    <a:pt x="0" y="2157706"/>
                  </a:lnTo>
                  <a:lnTo>
                    <a:pt x="203200" y="2157706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2157706"/>
                  </a:lnTo>
                  <a:lnTo>
                    <a:pt x="812800" y="2157706"/>
                  </a:lnTo>
                  <a:lnTo>
                    <a:pt x="406400" y="2564106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-47625"/>
              <a:ext cx="406400" cy="2510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697622" y="5059942"/>
            <a:ext cx="486375" cy="1918105"/>
            <a:chOff x="0" y="0"/>
            <a:chExt cx="812800" cy="32054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205416"/>
            </a:xfrm>
            <a:custGeom>
              <a:avLst/>
              <a:gdLst/>
              <a:ahLst/>
              <a:cxnLst/>
              <a:rect r="r" b="b" t="t" l="l"/>
              <a:pathLst>
                <a:path h="3205416" w="812800">
                  <a:moveTo>
                    <a:pt x="406400" y="3205416"/>
                  </a:moveTo>
                  <a:lnTo>
                    <a:pt x="0" y="2799016"/>
                  </a:lnTo>
                  <a:lnTo>
                    <a:pt x="203200" y="2799016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2799016"/>
                  </a:lnTo>
                  <a:lnTo>
                    <a:pt x="812800" y="2799016"/>
                  </a:lnTo>
                  <a:lnTo>
                    <a:pt x="406400" y="3205416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203200" y="-47625"/>
              <a:ext cx="406400" cy="3151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98075" y="5570974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398075" y="3150503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2535986">
            <a:off x="16271390" y="2659723"/>
            <a:ext cx="1266466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3206679">
            <a:off x="16456114" y="7526328"/>
            <a:ext cx="918209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650440" y="2649848"/>
            <a:ext cx="4991800" cy="4991800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B2A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119056" y="897809"/>
            <a:ext cx="1681579" cy="1681579"/>
            <a:chOff x="0" y="0"/>
            <a:chExt cx="14400530" cy="14400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5400000">
            <a:off x="15119056" y="7707612"/>
            <a:ext cx="1681579" cy="1681579"/>
            <a:chOff x="0" y="0"/>
            <a:chExt cx="14400530" cy="14400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AutoShape 12" id="12"/>
          <p:cNvSpPr/>
          <p:nvPr/>
        </p:nvSpPr>
        <p:spPr>
          <a:xfrm>
            <a:off x="15314755" y="5130003"/>
            <a:ext cx="335686" cy="31488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-2700000">
            <a:off x="13331328" y="4304958"/>
            <a:ext cx="1681579" cy="1681579"/>
            <a:chOff x="0" y="0"/>
            <a:chExt cx="14400530" cy="144005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3931759">
            <a:off x="12628173" y="1853268"/>
            <a:ext cx="1699046" cy="2519498"/>
          </a:xfrm>
          <a:custGeom>
            <a:avLst/>
            <a:gdLst/>
            <a:ahLst/>
            <a:cxnLst/>
            <a:rect r="r" b="b" t="t" l="l"/>
            <a:pathLst>
              <a:path h="2519498" w="1699046">
                <a:moveTo>
                  <a:pt x="0" y="0"/>
                </a:moveTo>
                <a:lnTo>
                  <a:pt x="1699045" y="0"/>
                </a:lnTo>
                <a:lnTo>
                  <a:pt x="1699045" y="2519498"/>
                </a:lnTo>
                <a:lnTo>
                  <a:pt x="0" y="251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931759">
            <a:off x="12628173" y="6834407"/>
            <a:ext cx="1699046" cy="2519498"/>
          </a:xfrm>
          <a:custGeom>
            <a:avLst/>
            <a:gdLst/>
            <a:ahLst/>
            <a:cxnLst/>
            <a:rect r="r" b="b" t="t" l="l"/>
            <a:pathLst>
              <a:path h="2519498" w="1699046">
                <a:moveTo>
                  <a:pt x="0" y="0"/>
                </a:moveTo>
                <a:lnTo>
                  <a:pt x="1699045" y="0"/>
                </a:lnTo>
                <a:lnTo>
                  <a:pt x="1699045" y="2519498"/>
                </a:lnTo>
                <a:lnTo>
                  <a:pt x="0" y="251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359400" y="1809902"/>
            <a:ext cx="1679891" cy="167989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59400" y="6713649"/>
            <a:ext cx="1679891" cy="167989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829460" y="3512682"/>
            <a:ext cx="2205287" cy="31488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847081" y="6699314"/>
            <a:ext cx="2166725" cy="31488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640294" y="1332174"/>
            <a:ext cx="639103" cy="812849"/>
          </a:xfrm>
          <a:custGeom>
            <a:avLst/>
            <a:gdLst/>
            <a:ahLst/>
            <a:cxnLst/>
            <a:rect r="r" b="b" t="t" l="l"/>
            <a:pathLst>
              <a:path h="812849" w="639103">
                <a:moveTo>
                  <a:pt x="0" y="0"/>
                </a:moveTo>
                <a:lnTo>
                  <a:pt x="639103" y="0"/>
                </a:lnTo>
                <a:lnTo>
                  <a:pt x="639103" y="812849"/>
                </a:lnTo>
                <a:lnTo>
                  <a:pt x="0" y="8128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91516" y="2242018"/>
            <a:ext cx="815659" cy="815659"/>
          </a:xfrm>
          <a:custGeom>
            <a:avLst/>
            <a:gdLst/>
            <a:ahLst/>
            <a:cxnLst/>
            <a:rect r="r" b="b" t="t" l="l"/>
            <a:pathLst>
              <a:path h="815659" w="815659">
                <a:moveTo>
                  <a:pt x="0" y="0"/>
                </a:moveTo>
                <a:lnTo>
                  <a:pt x="815659" y="0"/>
                </a:lnTo>
                <a:lnTo>
                  <a:pt x="815659" y="815659"/>
                </a:lnTo>
                <a:lnTo>
                  <a:pt x="0" y="8156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3686860" y="4660490"/>
            <a:ext cx="970514" cy="970514"/>
          </a:xfrm>
          <a:custGeom>
            <a:avLst/>
            <a:gdLst/>
            <a:ahLst/>
            <a:cxnLst/>
            <a:rect r="r" b="b" t="t" l="l"/>
            <a:pathLst>
              <a:path h="970514" w="970514">
                <a:moveTo>
                  <a:pt x="0" y="0"/>
                </a:moveTo>
                <a:lnTo>
                  <a:pt x="970514" y="0"/>
                </a:lnTo>
                <a:lnTo>
                  <a:pt x="970514" y="970515"/>
                </a:lnTo>
                <a:lnTo>
                  <a:pt x="0" y="9705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760190" y="7114439"/>
            <a:ext cx="878310" cy="878310"/>
          </a:xfrm>
          <a:custGeom>
            <a:avLst/>
            <a:gdLst/>
            <a:ahLst/>
            <a:cxnLst/>
            <a:rect r="r" b="b" t="t" l="l"/>
            <a:pathLst>
              <a:path h="878310" w="878310">
                <a:moveTo>
                  <a:pt x="0" y="0"/>
                </a:moveTo>
                <a:lnTo>
                  <a:pt x="878311" y="0"/>
                </a:lnTo>
                <a:lnTo>
                  <a:pt x="878311" y="878310"/>
                </a:lnTo>
                <a:lnTo>
                  <a:pt x="0" y="8783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559031" y="8147587"/>
            <a:ext cx="801630" cy="801630"/>
          </a:xfrm>
          <a:custGeom>
            <a:avLst/>
            <a:gdLst/>
            <a:ahLst/>
            <a:cxnLst/>
            <a:rect r="r" b="b" t="t" l="l"/>
            <a:pathLst>
              <a:path h="801630" w="801630">
                <a:moveTo>
                  <a:pt x="0" y="0"/>
                </a:moveTo>
                <a:lnTo>
                  <a:pt x="801629" y="0"/>
                </a:lnTo>
                <a:lnTo>
                  <a:pt x="801629" y="801630"/>
                </a:lnTo>
                <a:lnTo>
                  <a:pt x="0" y="8016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3017615">
            <a:off x="16267603" y="8291024"/>
            <a:ext cx="2774852" cy="4114800"/>
          </a:xfrm>
          <a:custGeom>
            <a:avLst/>
            <a:gdLst/>
            <a:ahLst/>
            <a:cxnLst/>
            <a:rect r="r" b="b" t="t" l="l"/>
            <a:pathLst>
              <a:path h="4114800" w="2774852">
                <a:moveTo>
                  <a:pt x="0" y="0"/>
                </a:moveTo>
                <a:lnTo>
                  <a:pt x="2774852" y="0"/>
                </a:lnTo>
                <a:lnTo>
                  <a:pt x="27748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408890" y="980781"/>
            <a:ext cx="10950510" cy="449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D0D0D"/>
                </a:solidFill>
                <a:latin typeface="Bernoru SemiCondensed"/>
              </a:rPr>
              <a:t>EVALUATION ON INTERPRETABILITY:</a:t>
            </a:r>
          </a:p>
          <a:p>
            <a:pPr>
              <a:lnSpc>
                <a:spcPts val="8959"/>
              </a:lnSpc>
            </a:pPr>
          </a:p>
          <a:p>
            <a:pPr>
              <a:lnSpc>
                <a:spcPts val="8959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343025" y="3983091"/>
            <a:ext cx="9340785" cy="444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6921" indent="-388461" lvl="1">
              <a:lnSpc>
                <a:spcPts val="5037"/>
              </a:lnSpc>
              <a:buFont typeface="Arial"/>
              <a:buChar char="•"/>
            </a:pPr>
            <a:r>
              <a:rPr lang="en-US" sz="3598">
                <a:solidFill>
                  <a:srgbClr val="0D0D0D"/>
                </a:solidFill>
                <a:latin typeface="Garet"/>
              </a:rPr>
              <a:t>Quantitative fidelity metrics demonstrate accurate interpretation.</a:t>
            </a:r>
          </a:p>
          <a:p>
            <a:pPr marL="776921" indent="-388461" lvl="1">
              <a:lnSpc>
                <a:spcPts val="5037"/>
              </a:lnSpc>
              <a:buFont typeface="Arial"/>
              <a:buChar char="•"/>
            </a:pPr>
            <a:r>
              <a:rPr lang="en-US" sz="3598">
                <a:solidFill>
                  <a:srgbClr val="0D0D0D"/>
                </a:solidFill>
                <a:latin typeface="Garet"/>
              </a:rPr>
              <a:t>Qualitative analysis of sample cases highlights the model's capability to identify critical words.</a:t>
            </a:r>
          </a:p>
          <a:p>
            <a:pPr>
              <a:lnSpc>
                <a:spcPts val="503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4813">
            <a:off x="-2483928" y="-1763293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7"/>
                </a:lnTo>
                <a:lnTo>
                  <a:pt x="0" y="3723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54813">
            <a:off x="15935295" y="8732386"/>
            <a:ext cx="4705411" cy="3723156"/>
          </a:xfrm>
          <a:custGeom>
            <a:avLst/>
            <a:gdLst/>
            <a:ahLst/>
            <a:cxnLst/>
            <a:rect r="r" b="b" t="t" l="l"/>
            <a:pathLst>
              <a:path h="3723156" w="4705411">
                <a:moveTo>
                  <a:pt x="0" y="0"/>
                </a:moveTo>
                <a:lnTo>
                  <a:pt x="4705410" y="0"/>
                </a:lnTo>
                <a:lnTo>
                  <a:pt x="4705410" y="3723156"/>
                </a:lnTo>
                <a:lnTo>
                  <a:pt x="0" y="372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5029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98075" y="7866529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5029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8075" y="5442312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55029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8075" y="302184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5029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8075" y="601371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655029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98075" y="-1819100"/>
            <a:ext cx="1028700" cy="2420471"/>
          </a:xfrm>
          <a:custGeom>
            <a:avLst/>
            <a:gdLst/>
            <a:ahLst/>
            <a:cxnLst/>
            <a:rect r="r" b="b" t="t" l="l"/>
            <a:pathLst>
              <a:path h="2420471" w="1028700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11737" y="2643004"/>
            <a:ext cx="14262180" cy="4385324"/>
          </a:xfrm>
          <a:custGeom>
            <a:avLst/>
            <a:gdLst/>
            <a:ahLst/>
            <a:cxnLst/>
            <a:rect r="r" b="b" t="t" l="l"/>
            <a:pathLst>
              <a:path h="4385324" w="14262180">
                <a:moveTo>
                  <a:pt x="0" y="0"/>
                </a:moveTo>
                <a:lnTo>
                  <a:pt x="14262180" y="0"/>
                </a:lnTo>
                <a:lnTo>
                  <a:pt x="14262180" y="4385324"/>
                </a:lnTo>
                <a:lnTo>
                  <a:pt x="0" y="4385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92736" y="7306614"/>
            <a:ext cx="990252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"/>
              </a:rPr>
              <a:t>FIG. 2: CHATGRAPH FRAMEWORK FOR INTERPRETABLE TEXT CLASSIFICATION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DAF3tT88Nds</dc:identifier>
  <dcterms:modified xsi:type="dcterms:W3CDTF">2011-08-01T06:04:30Z</dcterms:modified>
  <cp:revision>1</cp:revision>
  <dc:title>Prithibi Sheikh Presentation</dc:title>
</cp:coreProperties>
</file>