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Trocchi" charset="1" panose="00000500000000000000"/>
      <p:regular r:id="rId8"/>
    </p:embeddedFont>
    <p:embeddedFont>
      <p:font typeface="Arimo" charset="1" panose="020B0604020202020204"/>
      <p:regular r:id="rId9"/>
    </p:embeddedFont>
    <p:embeddedFont>
      <p:font typeface="Arimo Bold" charset="1" panose="020B0704020202020204"/>
      <p:regular r:id="rId10"/>
    </p:embeddedFont>
    <p:embeddedFont>
      <p:font typeface="Arimo Italics" charset="1" panose="020B0604020202090204"/>
      <p:regular r:id="rId11"/>
    </p:embeddedFont>
    <p:embeddedFont>
      <p:font typeface="Arimo Bold Italics" charset="1" panose="020B0704020202090204"/>
      <p:regular r:id="rId12"/>
    </p:embeddedFont>
    <p:embeddedFont>
      <p:font typeface="Abril Fatface" charset="1" panose="02000503000000020003"/>
      <p:regular r:id="rId13"/>
    </p:embeddedFont>
    <p:embeddedFont>
      <p:font typeface="Abril Fatface Italics" charset="1" panose="02000503000000020003"/>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699671" y="324209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971550"/>
            <a:ext cx="15810966" cy="2014855"/>
          </a:xfrm>
          <a:prstGeom prst="rect">
            <a:avLst/>
          </a:prstGeom>
        </p:spPr>
        <p:txBody>
          <a:bodyPr anchor="t" rtlCol="false" tIns="0" lIns="0" bIns="0" rIns="0">
            <a:spAutoFit/>
          </a:bodyPr>
          <a:lstStyle/>
          <a:p>
            <a:pPr>
              <a:lnSpc>
                <a:spcPts val="5359"/>
              </a:lnSpc>
            </a:pPr>
            <a:r>
              <a:rPr lang="en-US" sz="3999">
                <a:solidFill>
                  <a:srgbClr val="004AAD"/>
                </a:solidFill>
                <a:latin typeface="Montserrat Classic Bold"/>
              </a:rPr>
              <a:t>NOT LOW-RESOURCE ANYMORE: ALIGNER ENSEMBLING, BATCH FILTERING, AND NEW DATASETS FOR BENGALI-ENGLISH MACHINE TRANSLATION</a:t>
            </a:r>
          </a:p>
        </p:txBody>
      </p:sp>
      <p:sp>
        <p:nvSpPr>
          <p:cNvPr name="TextBox 6" id="6"/>
          <p:cNvSpPr txBox="true"/>
          <p:nvPr/>
        </p:nvSpPr>
        <p:spPr>
          <a:xfrm rot="0">
            <a:off x="1028700" y="4839108"/>
            <a:ext cx="9421019" cy="3638551"/>
          </a:xfrm>
          <a:prstGeom prst="rect">
            <a:avLst/>
          </a:prstGeom>
        </p:spPr>
        <p:txBody>
          <a:bodyPr anchor="t" rtlCol="false" tIns="0" lIns="0" bIns="0" rIns="0">
            <a:spAutoFit/>
          </a:bodyPr>
          <a:lstStyle/>
          <a:p>
            <a:pPr algn="just">
              <a:lnSpc>
                <a:spcPts val="4199"/>
              </a:lnSpc>
            </a:pPr>
            <a:r>
              <a:rPr lang="en-US" sz="2999">
                <a:solidFill>
                  <a:srgbClr val="0097B2"/>
                </a:solidFill>
                <a:latin typeface="Trocchi"/>
              </a:rPr>
              <a:t>Presented by:</a:t>
            </a:r>
          </a:p>
          <a:p>
            <a:pPr algn="just">
              <a:lnSpc>
                <a:spcPts val="4199"/>
              </a:lnSpc>
            </a:pPr>
            <a:r>
              <a:rPr lang="en-US" sz="2999">
                <a:solidFill>
                  <a:srgbClr val="0097B2"/>
                </a:solidFill>
                <a:latin typeface="Trocchi"/>
              </a:rPr>
              <a:t>Md Mahbub Alam Prithibi</a:t>
            </a:r>
          </a:p>
          <a:p>
            <a:pPr algn="just">
              <a:lnSpc>
                <a:spcPts val="4199"/>
              </a:lnSpc>
            </a:pPr>
            <a:r>
              <a:rPr lang="en-US" sz="2999">
                <a:solidFill>
                  <a:srgbClr val="0097B2"/>
                </a:solidFill>
                <a:latin typeface="Trocchi"/>
              </a:rPr>
              <a:t>ID:20101243</a:t>
            </a:r>
          </a:p>
          <a:p>
            <a:pPr algn="just">
              <a:lnSpc>
                <a:spcPts val="4199"/>
              </a:lnSpc>
            </a:pPr>
            <a:r>
              <a:rPr lang="en-US" sz="2999">
                <a:solidFill>
                  <a:srgbClr val="0097B2"/>
                </a:solidFill>
                <a:latin typeface="Trocchi"/>
              </a:rPr>
              <a:t>Group:10</a:t>
            </a:r>
          </a:p>
          <a:p>
            <a:pPr algn="just">
              <a:lnSpc>
                <a:spcPts val="4199"/>
              </a:lnSpc>
            </a:pPr>
            <a:r>
              <a:rPr lang="en-US" sz="2999">
                <a:solidFill>
                  <a:srgbClr val="0097B2"/>
                </a:solidFill>
                <a:latin typeface="Trocchi"/>
              </a:rPr>
              <a:t>Research Assistant(RA): 1.Humaion Kabir Mehedi</a:t>
            </a:r>
          </a:p>
          <a:p>
            <a:pPr algn="just">
              <a:lnSpc>
                <a:spcPts val="4199"/>
              </a:lnSpc>
            </a:pPr>
            <a:r>
              <a:rPr lang="en-US" sz="2999">
                <a:solidFill>
                  <a:srgbClr val="0097B2"/>
                </a:solidFill>
                <a:latin typeface="Trocchi"/>
              </a:rPr>
              <a:t>                                                     2. Farah Binte Haque</a:t>
            </a:r>
          </a:p>
          <a:p>
            <a:pPr algn="just">
              <a:lnSpc>
                <a:spcPts val="4199"/>
              </a:lnSpc>
            </a:pPr>
          </a:p>
        </p:txBody>
      </p:sp>
      <p:sp>
        <p:nvSpPr>
          <p:cNvPr name="TextBox 7" id="7"/>
          <p:cNvSpPr txBox="true"/>
          <p:nvPr/>
        </p:nvSpPr>
        <p:spPr>
          <a:xfrm rot="0">
            <a:off x="1028700" y="3247072"/>
            <a:ext cx="6277769" cy="438786"/>
          </a:xfrm>
          <a:prstGeom prst="rect">
            <a:avLst/>
          </a:prstGeom>
        </p:spPr>
        <p:txBody>
          <a:bodyPr anchor="t" rtlCol="false" tIns="0" lIns="0" bIns="0" rIns="0">
            <a:spAutoFit/>
          </a:bodyPr>
          <a:lstStyle/>
          <a:p>
            <a:pPr algn="ctr">
              <a:lnSpc>
                <a:spcPts val="3639"/>
              </a:lnSpc>
            </a:pPr>
            <a:r>
              <a:rPr lang="en-US" sz="2599">
                <a:solidFill>
                  <a:srgbClr val="000000"/>
                </a:solidFill>
                <a:latin typeface="Trocchi"/>
              </a:rPr>
              <a:t>Tahmid Hasan∗ , Abhik Bhattacharjee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271000" y="3987800"/>
            <a:ext cx="7988300" cy="5270500"/>
            <a:chOff x="0" y="0"/>
            <a:chExt cx="10651067" cy="7027333"/>
          </a:xfrm>
        </p:grpSpPr>
        <p:pic>
          <p:nvPicPr>
            <p:cNvPr name="Picture 3" id="3"/>
            <p:cNvPicPr>
              <a:picLocks noChangeAspect="true"/>
            </p:cNvPicPr>
            <p:nvPr/>
          </p:nvPicPr>
          <p:blipFill>
            <a:blip r:embed="rId2"/>
            <a:srcRect l="0" t="499" r="0" b="499"/>
            <a:stretch>
              <a:fillRect/>
            </a:stretch>
          </p:blipFill>
          <p:spPr>
            <a:xfrm flipH="false" flipV="false">
              <a:off x="0" y="0"/>
              <a:ext cx="10651067" cy="7027333"/>
            </a:xfrm>
            <a:prstGeom prst="rect">
              <a:avLst/>
            </a:prstGeom>
          </p:spPr>
        </p:pic>
      </p:grpSp>
      <p:sp>
        <p:nvSpPr>
          <p:cNvPr name="TextBox 4" id="4"/>
          <p:cNvSpPr txBox="true"/>
          <p:nvPr/>
        </p:nvSpPr>
        <p:spPr>
          <a:xfrm rot="0">
            <a:off x="1028700" y="1190625"/>
            <a:ext cx="12230230"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TABLE OF CONTENT</a:t>
            </a:r>
          </a:p>
        </p:txBody>
      </p:sp>
      <p:sp>
        <p:nvSpPr>
          <p:cNvPr name="Freeform 5" id="5"/>
          <p:cNvSpPr/>
          <p:nvPr/>
        </p:nvSpPr>
        <p:spPr>
          <a:xfrm flipH="false" flipV="false" rot="-1625759">
            <a:off x="10837013" y="-4312634"/>
            <a:ext cx="9495369" cy="7717145"/>
          </a:xfrm>
          <a:custGeom>
            <a:avLst/>
            <a:gdLst/>
            <a:ahLst/>
            <a:cxnLst/>
            <a:rect r="r" b="b" t="t" l="l"/>
            <a:pathLst>
              <a:path h="7717145" w="9495369">
                <a:moveTo>
                  <a:pt x="0" y="0"/>
                </a:moveTo>
                <a:lnTo>
                  <a:pt x="9495369" y="0"/>
                </a:lnTo>
                <a:lnTo>
                  <a:pt x="9495369" y="7717145"/>
                </a:lnTo>
                <a:lnTo>
                  <a:pt x="0" y="7717145"/>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436914" y="3654425"/>
            <a:ext cx="6504622" cy="4973956"/>
          </a:xfrm>
          <a:prstGeom prst="rect">
            <a:avLst/>
          </a:prstGeom>
        </p:spPr>
        <p:txBody>
          <a:bodyPr anchor="t" rtlCol="false" tIns="0" lIns="0" bIns="0" rIns="0">
            <a:spAutoFit/>
          </a:bodyPr>
          <a:lstStyle/>
          <a:p>
            <a:pPr marL="582928" indent="-291464" lvl="1">
              <a:lnSpc>
                <a:spcPts val="6749"/>
              </a:lnSpc>
              <a:buFont typeface="Arial"/>
              <a:buChar char="•"/>
            </a:pPr>
            <a:r>
              <a:rPr lang="en-US" sz="2699">
                <a:solidFill>
                  <a:srgbClr val="0097B2"/>
                </a:solidFill>
                <a:latin typeface="Montserrat Classic Bold"/>
              </a:rPr>
              <a:t>Introduction</a:t>
            </a:r>
          </a:p>
          <a:p>
            <a:pPr marL="582928" indent="-291464" lvl="1">
              <a:lnSpc>
                <a:spcPts val="6749"/>
              </a:lnSpc>
              <a:buFont typeface="Arial"/>
              <a:buChar char="•"/>
            </a:pPr>
            <a:r>
              <a:rPr lang="en-US" sz="2699">
                <a:solidFill>
                  <a:srgbClr val="0097B2"/>
                </a:solidFill>
                <a:latin typeface="Montserrat Classic Bold"/>
              </a:rPr>
              <a:t> Methodology</a:t>
            </a:r>
          </a:p>
          <a:p>
            <a:pPr marL="582928" indent="-291464" lvl="1">
              <a:lnSpc>
                <a:spcPts val="6749"/>
              </a:lnSpc>
              <a:buFont typeface="Arial"/>
              <a:buChar char="•"/>
            </a:pPr>
            <a:r>
              <a:rPr lang="en-US" sz="2699">
                <a:solidFill>
                  <a:srgbClr val="0097B2"/>
                </a:solidFill>
                <a:latin typeface="Montserrat Classic Bold"/>
              </a:rPr>
              <a:t>Datasets and Evaluation data</a:t>
            </a:r>
          </a:p>
          <a:p>
            <a:pPr marL="582928" indent="-291464" lvl="1">
              <a:lnSpc>
                <a:spcPts val="6749"/>
              </a:lnSpc>
              <a:buFont typeface="Arial"/>
              <a:buChar char="•"/>
            </a:pPr>
            <a:r>
              <a:rPr lang="en-US" sz="2699">
                <a:solidFill>
                  <a:srgbClr val="0097B2"/>
                </a:solidFill>
                <a:latin typeface="Montserrat Classic Bold"/>
              </a:rPr>
              <a:t>Experiments and Results</a:t>
            </a:r>
          </a:p>
          <a:p>
            <a:pPr marL="582928" indent="-291464" lvl="1">
              <a:lnSpc>
                <a:spcPts val="6749"/>
              </a:lnSpc>
              <a:buFont typeface="Arial"/>
              <a:buChar char="•"/>
            </a:pPr>
            <a:r>
              <a:rPr lang="en-US" sz="2699">
                <a:solidFill>
                  <a:srgbClr val="0097B2"/>
                </a:solidFill>
                <a:latin typeface="Montserrat Classic Bold"/>
              </a:rPr>
              <a:t>Related works</a:t>
            </a:r>
          </a:p>
          <a:p>
            <a:pPr marL="582928" indent="-291464" lvl="1">
              <a:lnSpc>
                <a:spcPts val="6749"/>
              </a:lnSpc>
              <a:buFont typeface="Arial"/>
              <a:buChar char="•"/>
            </a:pPr>
            <a:r>
              <a:rPr lang="en-US" sz="2699">
                <a:solidFill>
                  <a:srgbClr val="0097B2"/>
                </a:solidFill>
                <a:latin typeface="Montserrat Classic Bold"/>
              </a:rPr>
              <a:t>Conclusion and future works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25861">
            <a:off x="8777887" y="-2612009"/>
            <a:ext cx="13709384" cy="13709384"/>
          </a:xfrm>
          <a:custGeom>
            <a:avLst/>
            <a:gdLst/>
            <a:ahLst/>
            <a:cxnLst/>
            <a:rect r="r" b="b" t="t" l="l"/>
            <a:pathLst>
              <a:path h="13709384" w="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338079" y="2391679"/>
            <a:ext cx="1475610" cy="665240"/>
          </a:xfrm>
          <a:custGeom>
            <a:avLst/>
            <a:gdLst/>
            <a:ahLst/>
            <a:cxnLst/>
            <a:rect r="r" b="b" t="t" l="l"/>
            <a:pathLst>
              <a:path h="665240" w="1475610">
                <a:moveTo>
                  <a:pt x="1475609" y="0"/>
                </a:moveTo>
                <a:lnTo>
                  <a:pt x="0" y="0"/>
                </a:lnTo>
                <a:lnTo>
                  <a:pt x="0" y="665240"/>
                </a:lnTo>
                <a:lnTo>
                  <a:pt x="1475609" y="665240"/>
                </a:lnTo>
                <a:lnTo>
                  <a:pt x="14756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2352513" y="1879898"/>
            <a:ext cx="4906787" cy="3859530"/>
          </a:xfrm>
          <a:prstGeom prst="rect">
            <a:avLst/>
          </a:prstGeom>
        </p:spPr>
        <p:txBody>
          <a:bodyPr anchor="t" rtlCol="false" tIns="0" lIns="0" bIns="0" rIns="0">
            <a:spAutoFit/>
          </a:bodyPr>
          <a:lstStyle/>
          <a:p>
            <a:pPr algn="just">
              <a:lnSpc>
                <a:spcPts val="3840"/>
              </a:lnSpc>
            </a:pPr>
            <a:r>
              <a:rPr lang="en-US" sz="2400" spc="31">
                <a:solidFill>
                  <a:srgbClr val="2E2E2E"/>
                </a:solidFill>
                <a:latin typeface="Montserrat Classic"/>
              </a:rPr>
              <a:t>This leads to a significant improvement in translation quality, as evidenced by a 9 BLEU score increase over previous approaches, and contributes to elevating Bengali from its low-resource status in machine translation.</a:t>
            </a:r>
          </a:p>
        </p:txBody>
      </p:sp>
      <p:sp>
        <p:nvSpPr>
          <p:cNvPr name="Freeform 5" id="5"/>
          <p:cNvSpPr/>
          <p:nvPr/>
        </p:nvSpPr>
        <p:spPr>
          <a:xfrm flipH="true" flipV="false" rot="0">
            <a:off x="10338079" y="6148310"/>
            <a:ext cx="1475610" cy="665240"/>
          </a:xfrm>
          <a:custGeom>
            <a:avLst/>
            <a:gdLst/>
            <a:ahLst/>
            <a:cxnLst/>
            <a:rect r="r" b="b" t="t" l="l"/>
            <a:pathLst>
              <a:path h="665240" w="1475610">
                <a:moveTo>
                  <a:pt x="1475609" y="0"/>
                </a:moveTo>
                <a:lnTo>
                  <a:pt x="0" y="0"/>
                </a:lnTo>
                <a:lnTo>
                  <a:pt x="0" y="665240"/>
                </a:lnTo>
                <a:lnTo>
                  <a:pt x="1475609" y="665240"/>
                </a:lnTo>
                <a:lnTo>
                  <a:pt x="14756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2352513" y="6133481"/>
            <a:ext cx="4906787" cy="6036310"/>
          </a:xfrm>
          <a:prstGeom prst="rect">
            <a:avLst/>
          </a:prstGeom>
        </p:spPr>
        <p:txBody>
          <a:bodyPr anchor="t" rtlCol="false" tIns="0" lIns="0" bIns="0" rIns="0">
            <a:spAutoFit/>
          </a:bodyPr>
          <a:lstStyle/>
          <a:p>
            <a:pPr algn="just">
              <a:lnSpc>
                <a:spcPts val="3680"/>
              </a:lnSpc>
            </a:pPr>
            <a:r>
              <a:rPr lang="en-US" sz="2300" spc="43">
                <a:solidFill>
                  <a:srgbClr val="2E2E2E"/>
                </a:solidFill>
                <a:latin typeface="Montserrat Classic"/>
              </a:rPr>
              <a:t>There was a detailed discussion of the stage for the detailed methodologies and experiments that follow, highlighting the significance of this research in the context of global language representation in machine translation.</a:t>
            </a:r>
          </a:p>
          <a:p>
            <a:pPr algn="just">
              <a:lnSpc>
                <a:spcPts val="3680"/>
              </a:lnSpc>
            </a:pPr>
          </a:p>
          <a:p>
            <a:pPr algn="just">
              <a:lnSpc>
                <a:spcPts val="3680"/>
              </a:lnSpc>
            </a:pPr>
          </a:p>
          <a:p>
            <a:pPr algn="just">
              <a:lnSpc>
                <a:spcPts val="3680"/>
              </a:lnSpc>
            </a:pPr>
          </a:p>
          <a:p>
            <a:pPr algn="just">
              <a:lnSpc>
                <a:spcPts val="3680"/>
              </a:lnSpc>
            </a:pPr>
          </a:p>
          <a:p>
            <a:pPr algn="just">
              <a:lnSpc>
                <a:spcPts val="3680"/>
              </a:lnSpc>
            </a:pPr>
          </a:p>
        </p:txBody>
      </p:sp>
      <p:sp>
        <p:nvSpPr>
          <p:cNvPr name="TextBox 7" id="7"/>
          <p:cNvSpPr txBox="true"/>
          <p:nvPr/>
        </p:nvSpPr>
        <p:spPr>
          <a:xfrm rot="0">
            <a:off x="1028700" y="1152525"/>
            <a:ext cx="7110543" cy="906155"/>
          </a:xfrm>
          <a:prstGeom prst="rect">
            <a:avLst/>
          </a:prstGeom>
        </p:spPr>
        <p:txBody>
          <a:bodyPr anchor="t" rtlCol="false" tIns="0" lIns="0" bIns="0" rIns="0">
            <a:spAutoFit/>
          </a:bodyPr>
          <a:lstStyle/>
          <a:p>
            <a:pPr>
              <a:lnSpc>
                <a:spcPts val="6800"/>
              </a:lnSpc>
            </a:pPr>
            <a:r>
              <a:rPr lang="en-US" sz="6800">
                <a:solidFill>
                  <a:srgbClr val="004AAD"/>
                </a:solidFill>
                <a:latin typeface="Montserrat Classic Bold"/>
              </a:rPr>
              <a:t>INTRODUCTION</a:t>
            </a:r>
          </a:p>
        </p:txBody>
      </p:sp>
      <p:sp>
        <p:nvSpPr>
          <p:cNvPr name="TextBox 8" id="8"/>
          <p:cNvSpPr txBox="true"/>
          <p:nvPr/>
        </p:nvSpPr>
        <p:spPr>
          <a:xfrm rot="0">
            <a:off x="1028700" y="3366786"/>
            <a:ext cx="8115300" cy="5201920"/>
          </a:xfrm>
          <a:prstGeom prst="rect">
            <a:avLst/>
          </a:prstGeom>
        </p:spPr>
        <p:txBody>
          <a:bodyPr anchor="t" rtlCol="false" tIns="0" lIns="0" bIns="0" rIns="0">
            <a:spAutoFit/>
          </a:bodyPr>
          <a:lstStyle/>
          <a:p>
            <a:pPr algn="just">
              <a:lnSpc>
                <a:spcPts val="4159"/>
              </a:lnSpc>
            </a:pPr>
            <a:r>
              <a:rPr lang="en-US" sz="2599" spc="77">
                <a:solidFill>
                  <a:srgbClr val="2E2E2E"/>
                </a:solidFill>
                <a:latin typeface="Montserrat Classic"/>
              </a:rPr>
              <a:t>The paper outlines the challenges in Bengali-English machine translation, mainly due to the lack of high-quality parallel corpora. Bengali, despite being widely spoken, is underrepresented in translation literature. The paper addresses this gap by developing a customized sentence segmenter for Bengali, proposing two novel methods (aligner ensembling and batch filtering for creating a parallel corpus. </a:t>
            </a:r>
          </a:p>
        </p:txBody>
      </p:sp>
      <p:sp>
        <p:nvSpPr>
          <p:cNvPr name="Freeform 9" id="9"/>
          <p:cNvSpPr/>
          <p:nvPr/>
        </p:nvSpPr>
        <p:spPr>
          <a:xfrm flipH="true" flipV="false" rot="8532740">
            <a:off x="-2703495" y="7048838"/>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3243213" y="1799366"/>
            <a:ext cx="11099426" cy="9020807"/>
          </a:xfrm>
          <a:custGeom>
            <a:avLst/>
            <a:gdLst/>
            <a:ahLst/>
            <a:cxnLst/>
            <a:rect r="r" b="b" t="t" l="l"/>
            <a:pathLst>
              <a:path h="9020807" w="11099426">
                <a:moveTo>
                  <a:pt x="0" y="0"/>
                </a:moveTo>
                <a:lnTo>
                  <a:pt x="11099426" y="0"/>
                </a:lnTo>
                <a:lnTo>
                  <a:pt x="11099426" y="9020807"/>
                </a:lnTo>
                <a:lnTo>
                  <a:pt x="0" y="902080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129116"/>
            <a:ext cx="13356642" cy="7259955"/>
          </a:xfrm>
          <a:prstGeom prst="rect">
            <a:avLst/>
          </a:prstGeom>
        </p:spPr>
        <p:txBody>
          <a:bodyPr anchor="t" rtlCol="false" tIns="0" lIns="0" bIns="0" rIns="0">
            <a:spAutoFit/>
          </a:bodyPr>
          <a:lstStyle/>
          <a:p>
            <a:pPr algn="just">
              <a:lnSpc>
                <a:spcPts val="3840"/>
              </a:lnSpc>
            </a:pPr>
            <a:r>
              <a:rPr lang="en-US" sz="2400" spc="9">
                <a:solidFill>
                  <a:srgbClr val="2E2E2E"/>
                </a:solidFill>
                <a:latin typeface="Montserrat Classic"/>
              </a:rPr>
              <a:t>The methodology in the paper involves several key steps:</a:t>
            </a:r>
          </a:p>
          <a:p>
            <a:pPr algn="just" marL="518160" indent="-259080" lvl="1">
              <a:lnSpc>
                <a:spcPts val="3840"/>
              </a:lnSpc>
              <a:buFont typeface="Arial"/>
              <a:buChar char="•"/>
            </a:pPr>
            <a:r>
              <a:rPr lang="en-US" sz="2400" spc="9">
                <a:solidFill>
                  <a:srgbClr val="2E2E2E"/>
                </a:solidFill>
                <a:latin typeface="Montserrat Classic Semi-Bold"/>
              </a:rPr>
              <a:t>Sentence Segmentation</a:t>
            </a:r>
            <a:r>
              <a:rPr lang="en-US" sz="2400" spc="9">
                <a:solidFill>
                  <a:srgbClr val="2E2E2E"/>
                </a:solidFill>
                <a:latin typeface="Montserrat Classic"/>
              </a:rPr>
              <a:t>: Implementing a custom sentence segmenter for Bengali to enhance alignment quality.</a:t>
            </a:r>
          </a:p>
          <a:p>
            <a:pPr algn="just" marL="518160" indent="-259080" lvl="1">
              <a:lnSpc>
                <a:spcPts val="3840"/>
              </a:lnSpc>
              <a:buFont typeface="Arial"/>
              <a:buChar char="•"/>
            </a:pPr>
            <a:r>
              <a:rPr lang="en-US" sz="2400" spc="9">
                <a:solidFill>
                  <a:srgbClr val="2E2E2E"/>
                </a:solidFill>
                <a:latin typeface="Montserrat Classic Semi-Bold"/>
              </a:rPr>
              <a:t>Aligner Ensembling</a:t>
            </a:r>
            <a:r>
              <a:rPr lang="en-US" sz="2400" spc="9">
                <a:solidFill>
                  <a:srgbClr val="2E2E2E"/>
                </a:solidFill>
                <a:latin typeface="Montserrat Classic"/>
              </a:rPr>
              <a:t>: Selecting and combining different sentence aligners to optimize the alignment of Bengali-English sentence pairs.</a:t>
            </a:r>
          </a:p>
          <a:p>
            <a:pPr algn="just" marL="518160" indent="-259080" lvl="1">
              <a:lnSpc>
                <a:spcPts val="3840"/>
              </a:lnSpc>
              <a:buFont typeface="Arial"/>
              <a:buChar char="•"/>
            </a:pPr>
            <a:r>
              <a:rPr lang="en-US" sz="2400" spc="9">
                <a:solidFill>
                  <a:srgbClr val="2E2E2E"/>
                </a:solidFill>
                <a:latin typeface="Montserrat Classic Semi-Bold"/>
              </a:rPr>
              <a:t>Batch Filtering</a:t>
            </a:r>
            <a:r>
              <a:rPr lang="en-US" sz="2400" spc="9">
                <a:solidFill>
                  <a:srgbClr val="2E2E2E"/>
                </a:solidFill>
                <a:latin typeface="Montserrat Classic"/>
              </a:rPr>
              <a:t>: Filtering the aligned data in batches to ensure quality and relevance of the parallel corpus.</a:t>
            </a:r>
          </a:p>
          <a:p>
            <a:pPr algn="just" marL="518160" indent="-259080" lvl="1">
              <a:lnSpc>
                <a:spcPts val="3840"/>
              </a:lnSpc>
              <a:buFont typeface="Arial"/>
              <a:buChar char="•"/>
            </a:pPr>
            <a:r>
              <a:rPr lang="en-US" sz="2400" spc="9">
                <a:solidFill>
                  <a:srgbClr val="2E2E2E"/>
                </a:solidFill>
                <a:latin typeface="Montserrat Classic Semi-Bold"/>
              </a:rPr>
              <a:t>Data Compilation</a:t>
            </a:r>
            <a:r>
              <a:rPr lang="en-US" sz="2400" spc="9">
                <a:solidFill>
                  <a:srgbClr val="2E2E2E"/>
                </a:solidFill>
                <a:latin typeface="Montserrat Classic"/>
              </a:rPr>
              <a:t>: Merging various sources, including corpora from subtitles, TED talks, and other specialized texts, to create a diverse and extensive parallel corpus.</a:t>
            </a:r>
          </a:p>
          <a:p>
            <a:pPr algn="just" marL="518160" indent="-259080" lvl="1">
              <a:lnSpc>
                <a:spcPts val="3840"/>
              </a:lnSpc>
              <a:buFont typeface="Arial"/>
              <a:buChar char="•"/>
            </a:pPr>
            <a:r>
              <a:rPr lang="en-US" sz="2400" spc="9">
                <a:solidFill>
                  <a:srgbClr val="2E2E2E"/>
                </a:solidFill>
                <a:latin typeface="Montserrat Classic Semi-Bold"/>
              </a:rPr>
              <a:t>Experimentation</a:t>
            </a:r>
            <a:r>
              <a:rPr lang="en-US" sz="2400" spc="9">
                <a:solidFill>
                  <a:srgbClr val="2E2E2E"/>
                </a:solidFill>
                <a:latin typeface="Montserrat Classic"/>
              </a:rPr>
              <a:t>: Conducting experiments with different model configurations and pre-processing techniques to evaluate the effectiveness of the newly created datasets.</a:t>
            </a:r>
          </a:p>
          <a:p>
            <a:pPr algn="just">
              <a:lnSpc>
                <a:spcPts val="3840"/>
              </a:lnSpc>
            </a:pPr>
            <a:r>
              <a:rPr lang="en-US" sz="2400" spc="9">
                <a:solidFill>
                  <a:srgbClr val="2E2E2E"/>
                </a:solidFill>
                <a:latin typeface="Montserrat Classic"/>
              </a:rPr>
              <a:t>These methods collectively contribute to significantly improving the quality of Bengali-English machine translation.</a:t>
            </a:r>
          </a:p>
          <a:p>
            <a:pPr algn="just">
              <a:lnSpc>
                <a:spcPts val="3840"/>
              </a:lnSpc>
            </a:pPr>
          </a:p>
        </p:txBody>
      </p:sp>
      <p:sp>
        <p:nvSpPr>
          <p:cNvPr name="Freeform 4" id="4"/>
          <p:cNvSpPr/>
          <p:nvPr/>
        </p:nvSpPr>
        <p:spPr>
          <a:xfrm flipH="false" flipV="false" rot="0">
            <a:off x="13899905" y="0"/>
            <a:ext cx="4388095" cy="2720619"/>
          </a:xfrm>
          <a:custGeom>
            <a:avLst/>
            <a:gdLst/>
            <a:ahLst/>
            <a:cxnLst/>
            <a:rect r="r" b="b" t="t" l="l"/>
            <a:pathLst>
              <a:path h="2720619" w="4388095">
                <a:moveTo>
                  <a:pt x="0" y="0"/>
                </a:moveTo>
                <a:lnTo>
                  <a:pt x="4388095" y="0"/>
                </a:lnTo>
                <a:lnTo>
                  <a:pt x="4388095" y="2720619"/>
                </a:lnTo>
                <a:lnTo>
                  <a:pt x="0" y="27206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1133475"/>
            <a:ext cx="11339643" cy="821700"/>
          </a:xfrm>
          <a:prstGeom prst="rect">
            <a:avLst/>
          </a:prstGeom>
        </p:spPr>
        <p:txBody>
          <a:bodyPr anchor="t" rtlCol="false" tIns="0" lIns="0" bIns="0" rIns="0">
            <a:spAutoFit/>
          </a:bodyPr>
          <a:lstStyle/>
          <a:p>
            <a:pPr>
              <a:lnSpc>
                <a:spcPts val="6100"/>
              </a:lnSpc>
            </a:pPr>
            <a:r>
              <a:rPr lang="en-US" sz="6100">
                <a:solidFill>
                  <a:srgbClr val="004AAD"/>
                </a:solidFill>
                <a:latin typeface="Montserrat Classic Bold"/>
              </a:rPr>
              <a:t>METHODOLOGY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144593">
            <a:off x="8202900" y="-1901374"/>
            <a:ext cx="17617704" cy="17617704"/>
          </a:xfrm>
          <a:custGeom>
            <a:avLst/>
            <a:gdLst/>
            <a:ahLst/>
            <a:cxnLst/>
            <a:rect r="r" b="b" t="t" l="l"/>
            <a:pathLst>
              <a:path h="17617704" w="17617704">
                <a:moveTo>
                  <a:pt x="0" y="0"/>
                </a:moveTo>
                <a:lnTo>
                  <a:pt x="17617704" y="0"/>
                </a:lnTo>
                <a:lnTo>
                  <a:pt x="17617704" y="17617704"/>
                </a:lnTo>
                <a:lnTo>
                  <a:pt x="0" y="1761770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662819">
            <a:off x="8489744" y="-2841143"/>
            <a:ext cx="12794948" cy="8828634"/>
          </a:xfrm>
          <a:custGeom>
            <a:avLst/>
            <a:gdLst/>
            <a:ahLst/>
            <a:cxnLst/>
            <a:rect r="r" b="b" t="t" l="l"/>
            <a:pathLst>
              <a:path h="8828634" w="12794948">
                <a:moveTo>
                  <a:pt x="0" y="0"/>
                </a:moveTo>
                <a:lnTo>
                  <a:pt x="12794949" y="0"/>
                </a:lnTo>
                <a:lnTo>
                  <a:pt x="12794949" y="8828633"/>
                </a:lnTo>
                <a:lnTo>
                  <a:pt x="0" y="882863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966572"/>
            <a:ext cx="5486961" cy="1710056"/>
          </a:xfrm>
          <a:prstGeom prst="rect">
            <a:avLst/>
          </a:prstGeom>
        </p:spPr>
        <p:txBody>
          <a:bodyPr anchor="t" rtlCol="false" tIns="0" lIns="0" bIns="0" rIns="0">
            <a:spAutoFit/>
          </a:bodyPr>
          <a:lstStyle/>
          <a:p>
            <a:pPr>
              <a:lnSpc>
                <a:spcPts val="4639"/>
              </a:lnSpc>
            </a:pPr>
            <a:r>
              <a:rPr lang="en-US" sz="2899">
                <a:solidFill>
                  <a:srgbClr val="2E2E2E"/>
                </a:solidFill>
                <a:latin typeface="Montserrat Classic"/>
              </a:rPr>
              <a:t>The datasets used in the paper for Bengali-English machine translation include:</a:t>
            </a:r>
          </a:p>
        </p:txBody>
      </p:sp>
      <p:sp>
        <p:nvSpPr>
          <p:cNvPr name="TextBox 5" id="5"/>
          <p:cNvSpPr txBox="true"/>
          <p:nvPr/>
        </p:nvSpPr>
        <p:spPr>
          <a:xfrm rot="0">
            <a:off x="919523" y="5102378"/>
            <a:ext cx="4403871" cy="860425"/>
          </a:xfrm>
          <a:prstGeom prst="rect">
            <a:avLst/>
          </a:prstGeom>
        </p:spPr>
        <p:txBody>
          <a:bodyPr anchor="t" rtlCol="false" tIns="0" lIns="0" bIns="0" rIns="0">
            <a:spAutoFit/>
          </a:bodyPr>
          <a:lstStyle/>
          <a:p>
            <a:pPr marL="539748" indent="-269874" lvl="1">
              <a:lnSpc>
                <a:spcPts val="3499"/>
              </a:lnSpc>
              <a:buFont typeface="Arial"/>
              <a:buChar char="•"/>
            </a:pPr>
            <a:r>
              <a:rPr lang="en-US" sz="2499">
                <a:solidFill>
                  <a:srgbClr val="2E2E2E"/>
                </a:solidFill>
                <a:latin typeface="Montserrat Classic Bold"/>
              </a:rPr>
              <a:t>Sentence-Aligned Corpora:</a:t>
            </a:r>
          </a:p>
        </p:txBody>
      </p:sp>
      <p:sp>
        <p:nvSpPr>
          <p:cNvPr name="TextBox 6" id="6"/>
          <p:cNvSpPr txBox="true"/>
          <p:nvPr/>
        </p:nvSpPr>
        <p:spPr>
          <a:xfrm rot="0">
            <a:off x="5416004" y="7422562"/>
            <a:ext cx="2852657" cy="860425"/>
          </a:xfrm>
          <a:prstGeom prst="rect">
            <a:avLst/>
          </a:prstGeom>
        </p:spPr>
        <p:txBody>
          <a:bodyPr anchor="t" rtlCol="false" tIns="0" lIns="0" bIns="0" rIns="0">
            <a:spAutoFit/>
          </a:bodyPr>
          <a:lstStyle/>
          <a:p>
            <a:pPr marL="539748" indent="-269874" lvl="1">
              <a:lnSpc>
                <a:spcPts val="3499"/>
              </a:lnSpc>
              <a:buFont typeface="Arial"/>
              <a:buChar char="•"/>
            </a:pPr>
            <a:r>
              <a:rPr lang="en-US" sz="2499">
                <a:solidFill>
                  <a:srgbClr val="2E2E2E"/>
                </a:solidFill>
                <a:latin typeface="Montserrat Classic Bold"/>
              </a:rPr>
              <a:t>Additional Sources:</a:t>
            </a:r>
          </a:p>
        </p:txBody>
      </p:sp>
      <p:sp>
        <p:nvSpPr>
          <p:cNvPr name="TextBox 7" id="7"/>
          <p:cNvSpPr txBox="true"/>
          <p:nvPr/>
        </p:nvSpPr>
        <p:spPr>
          <a:xfrm rot="0">
            <a:off x="1383954" y="6118272"/>
            <a:ext cx="3088072" cy="2164715"/>
          </a:xfrm>
          <a:prstGeom prst="rect">
            <a:avLst/>
          </a:prstGeom>
        </p:spPr>
        <p:txBody>
          <a:bodyPr anchor="t" rtlCol="false" tIns="0" lIns="0" bIns="0" rIns="0">
            <a:spAutoFit/>
          </a:bodyPr>
          <a:lstStyle/>
          <a:p>
            <a:pPr>
              <a:lnSpc>
                <a:spcPts val="3520"/>
              </a:lnSpc>
            </a:pPr>
            <a:r>
              <a:rPr lang="en-US" sz="2200">
                <a:solidFill>
                  <a:srgbClr val="2E2E2E"/>
                </a:solidFill>
                <a:latin typeface="Montserrat Classic"/>
              </a:rPr>
              <a:t>Open Subtitles 2018 corpus from OPUS, </a:t>
            </a:r>
            <a:r>
              <a:rPr lang="en-US" sz="2200">
                <a:solidFill>
                  <a:srgbClr val="2E2E2E"/>
                </a:solidFill>
                <a:latin typeface="Montserrat Classic"/>
              </a:rPr>
              <a:t>TED corpus, SUPara corpus</a:t>
            </a:r>
          </a:p>
          <a:p>
            <a:pPr>
              <a:lnSpc>
                <a:spcPts val="3520"/>
              </a:lnSpc>
            </a:pPr>
          </a:p>
        </p:txBody>
      </p:sp>
      <p:sp>
        <p:nvSpPr>
          <p:cNvPr name="TextBox 8" id="8"/>
          <p:cNvSpPr txBox="true"/>
          <p:nvPr/>
        </p:nvSpPr>
        <p:spPr>
          <a:xfrm rot="0">
            <a:off x="6019272" y="5664282"/>
            <a:ext cx="4411599" cy="1984374"/>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Included Glosbe online dictionary example sentences, </a:t>
            </a:r>
            <a:r>
              <a:rPr lang="en-US" sz="2000">
                <a:solidFill>
                  <a:srgbClr val="2E2E2E"/>
                </a:solidFill>
                <a:latin typeface="Montserrat Classic"/>
              </a:rPr>
              <a:t>MediaWiki Content Translations,  Ubuntu localization files</a:t>
            </a:r>
          </a:p>
          <a:p>
            <a:pPr>
              <a:lnSpc>
                <a:spcPts val="3200"/>
              </a:lnSpc>
            </a:pPr>
          </a:p>
        </p:txBody>
      </p:sp>
      <p:sp>
        <p:nvSpPr>
          <p:cNvPr name="TextBox 9" id="9"/>
          <p:cNvSpPr txBox="true"/>
          <p:nvPr/>
        </p:nvSpPr>
        <p:spPr>
          <a:xfrm rot="0">
            <a:off x="6019272" y="8387762"/>
            <a:ext cx="4715359" cy="1984374"/>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Translations of over 100 books, </a:t>
            </a:r>
            <a:r>
              <a:rPr lang="en-US" sz="2000">
                <a:solidFill>
                  <a:srgbClr val="2E2E2E"/>
                </a:solidFill>
                <a:latin typeface="Montserrat Classic"/>
              </a:rPr>
              <a:t>Bangladesh Law Documents, Human Rights Watch (HRW) reports, Wikipedia sections (Wiki Sections)</a:t>
            </a:r>
          </a:p>
          <a:p>
            <a:pPr>
              <a:lnSpc>
                <a:spcPts val="3200"/>
              </a:lnSpc>
            </a:pPr>
          </a:p>
        </p:txBody>
      </p:sp>
      <p:sp>
        <p:nvSpPr>
          <p:cNvPr name="Freeform 10" id="10"/>
          <p:cNvSpPr/>
          <p:nvPr/>
        </p:nvSpPr>
        <p:spPr>
          <a:xfrm flipH="true" flipV="false" rot="8905814">
            <a:off x="-3724596" y="6157275"/>
            <a:ext cx="11300655" cy="9184351"/>
          </a:xfrm>
          <a:custGeom>
            <a:avLst/>
            <a:gdLst/>
            <a:ahLst/>
            <a:cxnLst/>
            <a:rect r="r" b="b" t="t" l="l"/>
            <a:pathLst>
              <a:path h="9184351" w="11300655">
                <a:moveTo>
                  <a:pt x="11300655" y="0"/>
                </a:moveTo>
                <a:lnTo>
                  <a:pt x="0" y="0"/>
                </a:lnTo>
                <a:lnTo>
                  <a:pt x="0" y="9184350"/>
                </a:lnTo>
                <a:lnTo>
                  <a:pt x="11300655" y="9184350"/>
                </a:lnTo>
                <a:lnTo>
                  <a:pt x="11300655"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29038" y="6279873"/>
            <a:ext cx="6358962" cy="3023395"/>
          </a:xfrm>
          <a:custGeom>
            <a:avLst/>
            <a:gdLst/>
            <a:ahLst/>
            <a:cxnLst/>
            <a:rect r="r" b="b" t="t" l="l"/>
            <a:pathLst>
              <a:path h="3023395" w="6358962">
                <a:moveTo>
                  <a:pt x="0" y="0"/>
                </a:moveTo>
                <a:lnTo>
                  <a:pt x="6358962" y="0"/>
                </a:lnTo>
                <a:lnTo>
                  <a:pt x="6358962" y="3023394"/>
                </a:lnTo>
                <a:lnTo>
                  <a:pt x="0" y="3023394"/>
                </a:lnTo>
                <a:lnTo>
                  <a:pt x="0" y="0"/>
                </a:lnTo>
                <a:close/>
              </a:path>
            </a:pathLst>
          </a:custGeom>
          <a:blipFill>
            <a:blip r:embed="rId8"/>
            <a:stretch>
              <a:fillRect l="-9655" t="0" r="-6598" b="0"/>
            </a:stretch>
          </a:blipFill>
        </p:spPr>
      </p:sp>
      <p:sp>
        <p:nvSpPr>
          <p:cNvPr name="TextBox 12" id="12"/>
          <p:cNvSpPr txBox="true"/>
          <p:nvPr/>
        </p:nvSpPr>
        <p:spPr>
          <a:xfrm rot="0">
            <a:off x="1028700" y="334634"/>
            <a:ext cx="10010628" cy="694066"/>
          </a:xfrm>
          <a:prstGeom prst="rect">
            <a:avLst/>
          </a:prstGeom>
        </p:spPr>
        <p:txBody>
          <a:bodyPr anchor="t" rtlCol="false" tIns="0" lIns="0" bIns="0" rIns="0">
            <a:spAutoFit/>
          </a:bodyPr>
          <a:lstStyle/>
          <a:p>
            <a:pPr>
              <a:lnSpc>
                <a:spcPts val="5200"/>
              </a:lnSpc>
            </a:pPr>
            <a:r>
              <a:rPr lang="en-US" sz="5200">
                <a:solidFill>
                  <a:srgbClr val="004AAD"/>
                </a:solidFill>
                <a:latin typeface="Montserrat Classic Bold"/>
              </a:rPr>
              <a:t>DATASETS AND EVALUATION</a:t>
            </a:r>
          </a:p>
        </p:txBody>
      </p:sp>
      <p:sp>
        <p:nvSpPr>
          <p:cNvPr name="TextBox 13" id="13"/>
          <p:cNvSpPr txBox="true"/>
          <p:nvPr/>
        </p:nvSpPr>
        <p:spPr>
          <a:xfrm rot="0">
            <a:off x="5410814" y="5134128"/>
            <a:ext cx="5628514" cy="422275"/>
          </a:xfrm>
          <a:prstGeom prst="rect">
            <a:avLst/>
          </a:prstGeom>
        </p:spPr>
        <p:txBody>
          <a:bodyPr anchor="t" rtlCol="false" tIns="0" lIns="0" bIns="0" rIns="0">
            <a:spAutoFit/>
          </a:bodyPr>
          <a:lstStyle/>
          <a:p>
            <a:pPr marL="539748" indent="-269874" lvl="1">
              <a:lnSpc>
                <a:spcPts val="3499"/>
              </a:lnSpc>
              <a:buFont typeface="Arial"/>
              <a:buChar char="•"/>
            </a:pPr>
            <a:r>
              <a:rPr lang="en-US" sz="2499">
                <a:solidFill>
                  <a:srgbClr val="2E2E2E"/>
                </a:solidFill>
                <a:latin typeface="Montserrat Classic Bold"/>
              </a:rPr>
              <a:t>Document-Aligned Corpora:</a:t>
            </a:r>
          </a:p>
        </p:txBody>
      </p:sp>
      <p:sp>
        <p:nvSpPr>
          <p:cNvPr name="TextBox 14" id="14"/>
          <p:cNvSpPr txBox="true"/>
          <p:nvPr/>
        </p:nvSpPr>
        <p:spPr>
          <a:xfrm rot="0">
            <a:off x="1028700" y="2123291"/>
            <a:ext cx="1582638" cy="481331"/>
          </a:xfrm>
          <a:prstGeom prst="rect">
            <a:avLst/>
          </a:prstGeom>
        </p:spPr>
        <p:txBody>
          <a:bodyPr anchor="t" rtlCol="false" tIns="0" lIns="0" bIns="0" rIns="0">
            <a:spAutoFit/>
          </a:bodyPr>
          <a:lstStyle/>
          <a:p>
            <a:pPr algn="ctr">
              <a:lnSpc>
                <a:spcPts val="3919"/>
              </a:lnSpc>
            </a:pPr>
            <a:r>
              <a:rPr lang="en-US" sz="2799">
                <a:solidFill>
                  <a:srgbClr val="004AAD"/>
                </a:solidFill>
                <a:latin typeface="Trocchi"/>
              </a:rPr>
              <a:t>Datasets</a:t>
            </a:r>
          </a:p>
        </p:txBody>
      </p:sp>
      <p:sp>
        <p:nvSpPr>
          <p:cNvPr name="TextBox 15" id="15"/>
          <p:cNvSpPr txBox="true"/>
          <p:nvPr/>
        </p:nvSpPr>
        <p:spPr>
          <a:xfrm rot="0">
            <a:off x="11929038" y="2215366"/>
            <a:ext cx="1621631" cy="389255"/>
          </a:xfrm>
          <a:prstGeom prst="rect">
            <a:avLst/>
          </a:prstGeom>
        </p:spPr>
        <p:txBody>
          <a:bodyPr anchor="t" rtlCol="false" tIns="0" lIns="0" bIns="0" rIns="0">
            <a:spAutoFit/>
          </a:bodyPr>
          <a:lstStyle/>
          <a:p>
            <a:pPr algn="ctr">
              <a:lnSpc>
                <a:spcPts val="3219"/>
              </a:lnSpc>
            </a:pPr>
            <a:r>
              <a:rPr lang="en-US" sz="2299">
                <a:solidFill>
                  <a:srgbClr val="004AAD"/>
                </a:solidFill>
                <a:latin typeface="Trocchi"/>
              </a:rPr>
              <a:t>Evaluation</a:t>
            </a:r>
          </a:p>
        </p:txBody>
      </p:sp>
      <p:sp>
        <p:nvSpPr>
          <p:cNvPr name="TextBox 16" id="16"/>
          <p:cNvSpPr txBox="true"/>
          <p:nvPr/>
        </p:nvSpPr>
        <p:spPr>
          <a:xfrm rot="0">
            <a:off x="11929038" y="2919984"/>
            <a:ext cx="4927556" cy="2830023"/>
          </a:xfrm>
          <a:prstGeom prst="rect">
            <a:avLst/>
          </a:prstGeom>
        </p:spPr>
        <p:txBody>
          <a:bodyPr anchor="t" rtlCol="false" tIns="0" lIns="0" bIns="0" rIns="0">
            <a:spAutoFit/>
          </a:bodyPr>
          <a:lstStyle/>
          <a:p>
            <a:pPr algn="just">
              <a:lnSpc>
                <a:spcPts val="3793"/>
              </a:lnSpc>
            </a:pPr>
            <a:r>
              <a:rPr lang="en-US" sz="2312" spc="30">
                <a:solidFill>
                  <a:srgbClr val="000000"/>
                </a:solidFill>
                <a:latin typeface="Trocchi"/>
              </a:rPr>
              <a:t> The creation of new evaluation datasets were described. These datasets are designed to more accurately assess the performance of Bengali-English translation systems.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861861"/>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707853" y="5587863"/>
            <a:ext cx="7580147" cy="4322039"/>
            <a:chOff x="0" y="0"/>
            <a:chExt cx="10106863" cy="5762719"/>
          </a:xfrm>
        </p:grpSpPr>
        <p:pic>
          <p:nvPicPr>
            <p:cNvPr name="Picture 5" id="5"/>
            <p:cNvPicPr>
              <a:picLocks noChangeAspect="true"/>
            </p:cNvPicPr>
            <p:nvPr/>
          </p:nvPicPr>
          <p:blipFill>
            <a:blip r:embed="rId6"/>
            <a:srcRect l="5625" t="0" r="5625" b="0"/>
            <a:stretch>
              <a:fillRect/>
            </a:stretch>
          </p:blipFill>
          <p:spPr>
            <a:xfrm flipH="false" flipV="false">
              <a:off x="0" y="0"/>
              <a:ext cx="10106863" cy="5762719"/>
            </a:xfrm>
            <a:prstGeom prst="rect">
              <a:avLst/>
            </a:prstGeom>
          </p:spPr>
        </p:pic>
      </p:grpSp>
      <p:sp>
        <p:nvSpPr>
          <p:cNvPr name="TextBox 6" id="6"/>
          <p:cNvSpPr txBox="true"/>
          <p:nvPr/>
        </p:nvSpPr>
        <p:spPr>
          <a:xfrm rot="0">
            <a:off x="579668" y="288914"/>
            <a:ext cx="12942134" cy="739786"/>
          </a:xfrm>
          <a:prstGeom prst="rect">
            <a:avLst/>
          </a:prstGeom>
        </p:spPr>
        <p:txBody>
          <a:bodyPr anchor="t" rtlCol="false" tIns="0" lIns="0" bIns="0" rIns="0">
            <a:spAutoFit/>
          </a:bodyPr>
          <a:lstStyle/>
          <a:p>
            <a:pPr>
              <a:lnSpc>
                <a:spcPts val="5500"/>
              </a:lnSpc>
            </a:pPr>
            <a:r>
              <a:rPr lang="en-US" sz="5500">
                <a:solidFill>
                  <a:srgbClr val="004AAD"/>
                </a:solidFill>
                <a:latin typeface="Montserrat Classic Bold"/>
              </a:rPr>
              <a:t>EXPERIMENT AND RESULTS</a:t>
            </a:r>
          </a:p>
        </p:txBody>
      </p:sp>
      <p:sp>
        <p:nvSpPr>
          <p:cNvPr name="TextBox 7" id="7"/>
          <p:cNvSpPr txBox="true"/>
          <p:nvPr/>
        </p:nvSpPr>
        <p:spPr>
          <a:xfrm rot="0">
            <a:off x="579668" y="1477937"/>
            <a:ext cx="14173714" cy="2968676"/>
          </a:xfrm>
          <a:prstGeom prst="rect">
            <a:avLst/>
          </a:prstGeom>
        </p:spPr>
        <p:txBody>
          <a:bodyPr anchor="t" rtlCol="false" tIns="0" lIns="0" bIns="0" rIns="0">
            <a:spAutoFit/>
          </a:bodyPr>
          <a:lstStyle/>
          <a:p>
            <a:pPr algn="just">
              <a:lnSpc>
                <a:spcPts val="3398"/>
              </a:lnSpc>
            </a:pPr>
            <a:r>
              <a:rPr lang="en-US" sz="2123" spc="27">
                <a:solidFill>
                  <a:srgbClr val="2E2E2E"/>
                </a:solidFill>
                <a:latin typeface="Montserrat Classic"/>
              </a:rPr>
              <a:t>The experimental setup in the paper involves custom sentence segmentation for Bengali, aligner ensembling to improve alignment quality, batch filtering to refine the parallel corpus, and the compilation of a large-scale, diverse corpus. This corpus is then preprocessed and used to train neural machine translation models, specifically the Transformer model. The performance of these models is evaluated using BLEU scores and other metrics, comparing them with previous studies and automatic translators on newly created and existing test sets. This approach significantly improves Bengali-English machine translation.</a:t>
            </a:r>
          </a:p>
        </p:txBody>
      </p:sp>
      <p:sp>
        <p:nvSpPr>
          <p:cNvPr name="TextBox 8" id="8"/>
          <p:cNvSpPr txBox="true"/>
          <p:nvPr/>
        </p:nvSpPr>
        <p:spPr>
          <a:xfrm rot="0">
            <a:off x="579668" y="4724898"/>
            <a:ext cx="1192609" cy="529590"/>
          </a:xfrm>
          <a:prstGeom prst="rect">
            <a:avLst/>
          </a:prstGeom>
        </p:spPr>
        <p:txBody>
          <a:bodyPr anchor="t" rtlCol="false" tIns="0" lIns="0" bIns="0" rIns="0">
            <a:spAutoFit/>
          </a:bodyPr>
          <a:lstStyle/>
          <a:p>
            <a:pPr algn="ctr">
              <a:lnSpc>
                <a:spcPts val="4409"/>
              </a:lnSpc>
            </a:pPr>
            <a:r>
              <a:rPr lang="en-US" sz="3150">
                <a:solidFill>
                  <a:srgbClr val="004AAD"/>
                </a:solidFill>
                <a:latin typeface="Abril Fatface"/>
              </a:rPr>
              <a:t>Result</a:t>
            </a:r>
          </a:p>
        </p:txBody>
      </p:sp>
      <p:sp>
        <p:nvSpPr>
          <p:cNvPr name="TextBox 9" id="9"/>
          <p:cNvSpPr txBox="true"/>
          <p:nvPr/>
        </p:nvSpPr>
        <p:spPr>
          <a:xfrm rot="0">
            <a:off x="579668" y="5530713"/>
            <a:ext cx="9902344" cy="4484243"/>
          </a:xfrm>
          <a:prstGeom prst="rect">
            <a:avLst/>
          </a:prstGeom>
        </p:spPr>
        <p:txBody>
          <a:bodyPr anchor="t" rtlCol="false" tIns="0" lIns="0" bIns="0" rIns="0">
            <a:spAutoFit/>
          </a:bodyPr>
          <a:lstStyle/>
          <a:p>
            <a:pPr algn="just">
              <a:lnSpc>
                <a:spcPts val="3255"/>
              </a:lnSpc>
            </a:pPr>
            <a:r>
              <a:rPr lang="en-US" sz="2199" spc="21">
                <a:solidFill>
                  <a:srgbClr val="000000"/>
                </a:solidFill>
                <a:latin typeface="Trocchi"/>
              </a:rPr>
              <a:t>The paper's results show significant improvements in Bengali-English machine translation. The custom sentence segmenter and novel aligner ensembling and batch filtering techniques led to the creation of a high-quality parallel corpus of 2.75 million sentences. This corpus helped in achieving more than a 9 BLEU score improvement over previous approaches. The paper also introduces a new test set of 1,000 pairs for evaluating Bengali-English translation, contributing to the elevation of Bengali from its low-resource status in machine translation. The results indicate the effectiveness of the methods proposed in the paper for enhancing machine translation in low-resource language pairs.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7878598" y="2149852"/>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750300" y="3564216"/>
            <a:ext cx="8509000" cy="5270500"/>
            <a:chOff x="0" y="0"/>
            <a:chExt cx="11345333" cy="7027333"/>
          </a:xfrm>
        </p:grpSpPr>
        <p:pic>
          <p:nvPicPr>
            <p:cNvPr name="Picture 4" id="4"/>
            <p:cNvPicPr>
              <a:picLocks noChangeAspect="true"/>
            </p:cNvPicPr>
            <p:nvPr/>
          </p:nvPicPr>
          <p:blipFill>
            <a:blip r:embed="rId4"/>
            <a:srcRect l="0" t="18101" r="0" b="18101"/>
            <a:stretch>
              <a:fillRect/>
            </a:stretch>
          </p:blipFill>
          <p:spPr>
            <a:xfrm flipH="false" flipV="false">
              <a:off x="0" y="0"/>
              <a:ext cx="11345333" cy="7027333"/>
            </a:xfrm>
            <a:prstGeom prst="rect">
              <a:avLst/>
            </a:prstGeom>
          </p:spPr>
        </p:pic>
      </p:grpSp>
      <p:sp>
        <p:nvSpPr>
          <p:cNvPr name="Freeform 5" id="5"/>
          <p:cNvSpPr/>
          <p:nvPr/>
        </p:nvSpPr>
        <p:spPr>
          <a:xfrm flipH="false" flipV="false" rot="0">
            <a:off x="2390833" y="6572912"/>
            <a:ext cx="3732722" cy="3653402"/>
          </a:xfrm>
          <a:custGeom>
            <a:avLst/>
            <a:gdLst/>
            <a:ahLst/>
            <a:cxnLst/>
            <a:rect r="r" b="b" t="t" l="l"/>
            <a:pathLst>
              <a:path h="3653402" w="3732722">
                <a:moveTo>
                  <a:pt x="0" y="0"/>
                </a:moveTo>
                <a:lnTo>
                  <a:pt x="3732722" y="0"/>
                </a:lnTo>
                <a:lnTo>
                  <a:pt x="3732722" y="3653402"/>
                </a:lnTo>
                <a:lnTo>
                  <a:pt x="0" y="36534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028700" y="1588630"/>
            <a:ext cx="11339643" cy="939810"/>
          </a:xfrm>
          <a:prstGeom prst="rect">
            <a:avLst/>
          </a:prstGeom>
        </p:spPr>
        <p:txBody>
          <a:bodyPr anchor="t" rtlCol="false" tIns="0" lIns="0" bIns="0" rIns="0">
            <a:spAutoFit/>
          </a:bodyPr>
          <a:lstStyle/>
          <a:p>
            <a:pPr>
              <a:lnSpc>
                <a:spcPts val="7000"/>
              </a:lnSpc>
            </a:pPr>
            <a:r>
              <a:rPr lang="en-US" sz="7000">
                <a:solidFill>
                  <a:srgbClr val="004AAD"/>
                </a:solidFill>
                <a:latin typeface="Montserrat Classic Bold"/>
              </a:rPr>
              <a:t>RELATED WORK</a:t>
            </a:r>
          </a:p>
        </p:txBody>
      </p:sp>
      <p:sp>
        <p:nvSpPr>
          <p:cNvPr name="TextBox 7" id="7"/>
          <p:cNvSpPr txBox="true"/>
          <p:nvPr/>
        </p:nvSpPr>
        <p:spPr>
          <a:xfrm rot="0">
            <a:off x="1028700" y="3459441"/>
            <a:ext cx="7365480" cy="2772337"/>
          </a:xfrm>
          <a:prstGeom prst="rect">
            <a:avLst/>
          </a:prstGeom>
        </p:spPr>
        <p:txBody>
          <a:bodyPr anchor="t" rtlCol="false" tIns="0" lIns="0" bIns="0" rIns="0">
            <a:spAutoFit/>
          </a:bodyPr>
          <a:lstStyle/>
          <a:p>
            <a:pPr algn="just">
              <a:lnSpc>
                <a:spcPts val="4482"/>
              </a:lnSpc>
            </a:pPr>
            <a:r>
              <a:rPr lang="en-US" sz="2801" spc="28">
                <a:solidFill>
                  <a:srgbClr val="2E2E2E"/>
                </a:solidFill>
                <a:latin typeface="Montserrat Classic"/>
              </a:rPr>
              <a:t>Related work included reviews of existing literature in the field, focusing on previous efforts in machine translation, especially for low-resource languages like Bengali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961358" y="573902"/>
            <a:ext cx="2297942" cy="2806646"/>
          </a:xfrm>
          <a:custGeom>
            <a:avLst/>
            <a:gdLst/>
            <a:ahLst/>
            <a:cxnLst/>
            <a:rect r="r" b="b" t="t" l="l"/>
            <a:pathLst>
              <a:path h="2806646" w="2297942">
                <a:moveTo>
                  <a:pt x="0" y="0"/>
                </a:moveTo>
                <a:lnTo>
                  <a:pt x="2297942" y="0"/>
                </a:lnTo>
                <a:lnTo>
                  <a:pt x="2297942" y="2806647"/>
                </a:lnTo>
                <a:lnTo>
                  <a:pt x="0" y="28066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1617144"/>
            <a:ext cx="8572512" cy="1763405"/>
          </a:xfrm>
          <a:prstGeom prst="rect">
            <a:avLst/>
          </a:prstGeom>
        </p:spPr>
        <p:txBody>
          <a:bodyPr anchor="t" rtlCol="false" tIns="0" lIns="0" bIns="0" rIns="0">
            <a:spAutoFit/>
          </a:bodyPr>
          <a:lstStyle/>
          <a:p>
            <a:pPr>
              <a:lnSpc>
                <a:spcPts val="6800"/>
              </a:lnSpc>
            </a:pPr>
            <a:r>
              <a:rPr lang="en-US" sz="6800">
                <a:solidFill>
                  <a:srgbClr val="004AAD"/>
                </a:solidFill>
                <a:latin typeface="Montserrat Classic Bold"/>
              </a:rPr>
              <a:t>CONCLUSION AND FUTURE WORK</a:t>
            </a:r>
          </a:p>
        </p:txBody>
      </p:sp>
      <p:sp>
        <p:nvSpPr>
          <p:cNvPr name="TextBox 6" id="6"/>
          <p:cNvSpPr txBox="true"/>
          <p:nvPr/>
        </p:nvSpPr>
        <p:spPr>
          <a:xfrm rot="0">
            <a:off x="1028700" y="3863604"/>
            <a:ext cx="6299387" cy="473075"/>
          </a:xfrm>
          <a:prstGeom prst="rect">
            <a:avLst/>
          </a:prstGeom>
        </p:spPr>
        <p:txBody>
          <a:bodyPr anchor="t" rtlCol="false" tIns="0" lIns="0" bIns="0" rIns="0">
            <a:spAutoFit/>
          </a:bodyPr>
          <a:lstStyle/>
          <a:p>
            <a:pPr>
              <a:lnSpc>
                <a:spcPts val="3999"/>
              </a:lnSpc>
            </a:pPr>
          </a:p>
        </p:txBody>
      </p:sp>
      <p:sp>
        <p:nvSpPr>
          <p:cNvPr name="TextBox 7" id="7"/>
          <p:cNvSpPr txBox="true"/>
          <p:nvPr/>
        </p:nvSpPr>
        <p:spPr>
          <a:xfrm rot="0">
            <a:off x="1028700" y="4081091"/>
            <a:ext cx="8572512" cy="3556636"/>
          </a:xfrm>
          <a:prstGeom prst="rect">
            <a:avLst/>
          </a:prstGeom>
        </p:spPr>
        <p:txBody>
          <a:bodyPr anchor="t" rtlCol="false" tIns="0" lIns="0" bIns="0" rIns="0">
            <a:spAutoFit/>
          </a:bodyPr>
          <a:lstStyle/>
          <a:p>
            <a:pPr algn="just">
              <a:lnSpc>
                <a:spcPts val="3599"/>
              </a:lnSpc>
            </a:pPr>
            <a:r>
              <a:rPr lang="en-US" sz="2399" spc="31">
                <a:solidFill>
                  <a:srgbClr val="000000"/>
                </a:solidFill>
                <a:latin typeface="Trocchi"/>
              </a:rPr>
              <a:t>In conclusion, the paper emphasizes the successful development of a custom sentence segmenter for Bengali, the implementation of aligner ensembling, and batch filtering methods, leading to the creation of a 2.75 million sentence Bengali-English parallel corpus. This significantly improved machine translation performance, helping elevate Bengali from its low-resource status.</a:t>
            </a:r>
          </a:p>
        </p:txBody>
      </p:sp>
      <p:sp>
        <p:nvSpPr>
          <p:cNvPr name="TextBox 8" id="8"/>
          <p:cNvSpPr txBox="true"/>
          <p:nvPr/>
        </p:nvSpPr>
        <p:spPr>
          <a:xfrm rot="0">
            <a:off x="10922933" y="3087179"/>
            <a:ext cx="2457946" cy="529590"/>
          </a:xfrm>
          <a:prstGeom prst="rect">
            <a:avLst/>
          </a:prstGeom>
        </p:spPr>
        <p:txBody>
          <a:bodyPr anchor="t" rtlCol="false" tIns="0" lIns="0" bIns="0" rIns="0">
            <a:spAutoFit/>
          </a:bodyPr>
          <a:lstStyle/>
          <a:p>
            <a:pPr algn="ctr">
              <a:lnSpc>
                <a:spcPts val="4409"/>
              </a:lnSpc>
            </a:pPr>
            <a:r>
              <a:rPr lang="en-US" sz="3150">
                <a:solidFill>
                  <a:srgbClr val="004AAD"/>
                </a:solidFill>
                <a:latin typeface="Abril Fatface"/>
              </a:rPr>
              <a:t>Future work:</a:t>
            </a:r>
          </a:p>
        </p:txBody>
      </p:sp>
      <p:sp>
        <p:nvSpPr>
          <p:cNvPr name="TextBox 9" id="9"/>
          <p:cNvSpPr txBox="true"/>
          <p:nvPr/>
        </p:nvSpPr>
        <p:spPr>
          <a:xfrm rot="0">
            <a:off x="10922933" y="4071566"/>
            <a:ext cx="6938241" cy="4179696"/>
          </a:xfrm>
          <a:prstGeom prst="rect">
            <a:avLst/>
          </a:prstGeom>
        </p:spPr>
        <p:txBody>
          <a:bodyPr anchor="t" rtlCol="false" tIns="0" lIns="0" bIns="0" rIns="0">
            <a:spAutoFit/>
          </a:bodyPr>
          <a:lstStyle/>
          <a:p>
            <a:pPr algn="just">
              <a:lnSpc>
                <a:spcPts val="3721"/>
              </a:lnSpc>
            </a:pPr>
            <a:r>
              <a:rPr lang="en-US" sz="2464" spc="24">
                <a:solidFill>
                  <a:srgbClr val="000000"/>
                </a:solidFill>
                <a:latin typeface="Trocchi"/>
              </a:rPr>
              <a:t>For future work, the authors plan to design segmentation-agnostic aligners and further explore the LASER toolkit for sentence alignment and filtering. They also intend to investigate semi-supervised and unsupervised approaches, leveraging monolingual data, and explore multilingual machine translation for other low-resource Indic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800022" y="3577838"/>
            <a:ext cx="10771475" cy="1731150"/>
          </a:xfrm>
          <a:prstGeom prst="rect">
            <a:avLst/>
          </a:prstGeom>
        </p:spPr>
        <p:txBody>
          <a:bodyPr anchor="t" rtlCol="false" tIns="0" lIns="0" bIns="0" rIns="0">
            <a:spAutoFit/>
          </a:bodyPr>
          <a:lstStyle/>
          <a:p>
            <a:pPr>
              <a:lnSpc>
                <a:spcPts val="13030"/>
              </a:lnSpc>
            </a:pPr>
            <a:r>
              <a:rPr lang="en-US" sz="13030" spc="-443">
                <a:solidFill>
                  <a:srgbClr val="004AAD"/>
                </a:solidFill>
                <a:latin typeface="Montserrat Classic Bold"/>
              </a:rPr>
              <a:t>THANK YOU.</a:t>
            </a:r>
          </a:p>
        </p:txBody>
      </p:sp>
      <p:sp>
        <p:nvSpPr>
          <p:cNvPr name="Freeform 3" id="3"/>
          <p:cNvSpPr/>
          <p:nvPr/>
        </p:nvSpPr>
        <p:spPr>
          <a:xfrm flipH="false" flipV="false" rot="-1766807">
            <a:off x="10460579" y="2341404"/>
            <a:ext cx="12112141" cy="9843868"/>
          </a:xfrm>
          <a:custGeom>
            <a:avLst/>
            <a:gdLst/>
            <a:ahLst/>
            <a:cxnLst/>
            <a:rect r="r" b="b" t="t" l="l"/>
            <a:pathLst>
              <a:path h="9843868" w="12112141">
                <a:moveTo>
                  <a:pt x="0" y="0"/>
                </a:moveTo>
                <a:lnTo>
                  <a:pt x="12112141" y="0"/>
                </a:lnTo>
                <a:lnTo>
                  <a:pt x="12112141" y="9843868"/>
                </a:lnTo>
                <a:lnTo>
                  <a:pt x="0" y="984386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78869" y="5308987"/>
            <a:ext cx="5528329" cy="5904757"/>
          </a:xfrm>
          <a:custGeom>
            <a:avLst/>
            <a:gdLst/>
            <a:ahLst/>
            <a:cxnLst/>
            <a:rect r="r" b="b" t="t" l="l"/>
            <a:pathLst>
              <a:path h="5904757" w="5528329">
                <a:moveTo>
                  <a:pt x="0" y="0"/>
                </a:moveTo>
                <a:lnTo>
                  <a:pt x="5528328" y="0"/>
                </a:lnTo>
                <a:lnTo>
                  <a:pt x="5528328" y="5904757"/>
                </a:lnTo>
                <a:lnTo>
                  <a:pt x="0" y="5904757"/>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DAF3r5mult0</dc:identifier>
  <dcterms:modified xsi:type="dcterms:W3CDTF">2011-08-01T06:04:30Z</dcterms:modified>
  <cp:revision>1</cp:revision>
  <dc:title>Modern and Minimal Company Profile Presentation</dc:title>
</cp:coreProperties>
</file>