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 smtClean="0"/>
              <a:t>thread is a sequence of related instructions executed independently of other instruction sequences.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 smtClean="0"/>
              <a:t>thread can create another threads.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Each </a:t>
            </a:r>
            <a:r>
              <a:rPr lang="en-US" dirty="0" smtClean="0"/>
              <a:t>thread maintains its current state of execution.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Three </a:t>
            </a:r>
            <a:r>
              <a:rPr lang="en-US" dirty="0" smtClean="0"/>
              <a:t>types of thread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User </a:t>
            </a:r>
            <a:r>
              <a:rPr lang="en-US" dirty="0" smtClean="0"/>
              <a:t>level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Kernel level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Hardware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SG" sz="1600" dirty="0" smtClean="0">
                <a:solidFill>
                  <a:srgbClr val="00B050"/>
                </a:solidFill>
              </a:rPr>
              <a:t>#include &lt;</a:t>
            </a:r>
            <a:r>
              <a:rPr lang="en-SG" sz="1600" dirty="0" err="1" smtClean="0">
                <a:solidFill>
                  <a:srgbClr val="00B050"/>
                </a:solidFill>
              </a:rPr>
              <a:t>pthread.h</a:t>
            </a:r>
            <a:r>
              <a:rPr lang="en-SG" sz="16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SG" sz="1600" dirty="0" smtClean="0"/>
              <a:t>#include &lt;</a:t>
            </a:r>
            <a:r>
              <a:rPr lang="en-SG" sz="1600" dirty="0" err="1" smtClean="0"/>
              <a:t>stdio.h</a:t>
            </a:r>
            <a:r>
              <a:rPr lang="en-SG" sz="1600" dirty="0" smtClean="0"/>
              <a:t>&gt;</a:t>
            </a:r>
          </a:p>
          <a:p>
            <a:pPr>
              <a:buNone/>
            </a:pPr>
            <a:r>
              <a:rPr lang="en-SG" sz="1600" dirty="0" smtClean="0"/>
              <a:t>#define NUM_THREADS </a:t>
            </a:r>
            <a:r>
              <a:rPr lang="en-SG" sz="1600" dirty="0" smtClean="0"/>
              <a:t>5</a:t>
            </a:r>
            <a:endParaRPr lang="en-SG" sz="1600" dirty="0" smtClean="0"/>
          </a:p>
          <a:p>
            <a:pPr>
              <a:buNone/>
            </a:pPr>
            <a:r>
              <a:rPr lang="en-SG" sz="1600" dirty="0" smtClean="0"/>
              <a:t>void *</a:t>
            </a:r>
            <a:r>
              <a:rPr lang="en-SG" sz="1600" dirty="0" err="1" smtClean="0"/>
              <a:t>PrintHello</a:t>
            </a:r>
            <a:r>
              <a:rPr lang="en-SG" sz="1600" dirty="0" smtClean="0"/>
              <a:t>(void *</a:t>
            </a:r>
            <a:r>
              <a:rPr lang="en-SG" sz="1600" dirty="0" err="1" smtClean="0"/>
              <a:t>threadid</a:t>
            </a:r>
            <a:r>
              <a:rPr lang="en-SG" sz="1600" dirty="0" smtClean="0"/>
              <a:t>) {</a:t>
            </a:r>
          </a:p>
          <a:p>
            <a:pPr lvl="1">
              <a:buNone/>
            </a:pPr>
            <a:r>
              <a:rPr lang="en-SG" sz="1600" dirty="0" err="1" smtClean="0"/>
              <a:t>i</a:t>
            </a:r>
            <a:r>
              <a:rPr lang="en-SG" sz="1600" dirty="0" err="1" smtClean="0"/>
              <a:t>nt</a:t>
            </a:r>
            <a:r>
              <a:rPr lang="en-SG" sz="1600" dirty="0" smtClean="0"/>
              <a:t> </a:t>
            </a:r>
            <a:r>
              <a:rPr lang="en-SG" sz="1600" dirty="0" err="1" smtClean="0"/>
              <a:t>tid</a:t>
            </a:r>
            <a:r>
              <a:rPr lang="en-SG" sz="1600" dirty="0" smtClean="0"/>
              <a:t>;</a:t>
            </a:r>
          </a:p>
          <a:p>
            <a:pPr lvl="1">
              <a:buNone/>
            </a:pPr>
            <a:r>
              <a:rPr lang="en-SG" sz="1600" dirty="0" err="1" smtClean="0"/>
              <a:t>tid</a:t>
            </a:r>
            <a:r>
              <a:rPr lang="en-SG" sz="1600" dirty="0" smtClean="0"/>
              <a:t> = </a:t>
            </a:r>
            <a:r>
              <a:rPr lang="en-SG" sz="1600" dirty="0" smtClean="0"/>
              <a:t>(</a:t>
            </a:r>
            <a:r>
              <a:rPr lang="en-SG" sz="1600" dirty="0" err="1" smtClean="0"/>
              <a:t>int</a:t>
            </a:r>
            <a:r>
              <a:rPr lang="en-SG" sz="1600" dirty="0" smtClean="0"/>
              <a:t>) </a:t>
            </a:r>
            <a:r>
              <a:rPr lang="en-SG" sz="1600" dirty="0" err="1" smtClean="0"/>
              <a:t>threadid</a:t>
            </a:r>
            <a:r>
              <a:rPr lang="en-SG" sz="1600" dirty="0" smtClean="0"/>
              <a:t>;</a:t>
            </a:r>
          </a:p>
          <a:p>
            <a:pPr lvl="1">
              <a:buNone/>
            </a:pPr>
            <a:r>
              <a:rPr lang="en-SG" sz="1600" dirty="0" err="1" smtClean="0"/>
              <a:t>printf</a:t>
            </a:r>
            <a:r>
              <a:rPr lang="en-SG" sz="1600" dirty="0" smtClean="0"/>
              <a:t>("Hello World! It's me, </a:t>
            </a:r>
            <a:r>
              <a:rPr lang="en-SG" sz="1600" dirty="0" smtClean="0"/>
              <a:t>thread: %d</a:t>
            </a:r>
            <a:r>
              <a:rPr lang="en-SG" sz="1600" dirty="0" smtClean="0"/>
              <a:t>!\n", </a:t>
            </a:r>
            <a:r>
              <a:rPr lang="en-SG" sz="1600" dirty="0" err="1" smtClean="0"/>
              <a:t>tid</a:t>
            </a:r>
            <a:r>
              <a:rPr lang="en-SG" sz="1600" dirty="0" smtClean="0"/>
              <a:t>);</a:t>
            </a:r>
          </a:p>
          <a:p>
            <a:pPr lvl="1">
              <a:buNone/>
            </a:pPr>
            <a:r>
              <a:rPr lang="en-US" sz="1600" dirty="0" smtClean="0"/>
              <a:t>}</a:t>
            </a:r>
            <a:endParaRPr lang="en-SG" sz="1600" dirty="0" smtClean="0"/>
          </a:p>
          <a:p>
            <a:pPr>
              <a:buNone/>
            </a:pPr>
            <a:r>
              <a:rPr lang="en-SG" sz="1600" dirty="0" err="1" smtClean="0"/>
              <a:t>int</a:t>
            </a:r>
            <a:r>
              <a:rPr lang="en-SG" sz="1600" dirty="0" smtClean="0"/>
              <a:t> main (</a:t>
            </a:r>
            <a:r>
              <a:rPr lang="en-SG" sz="1600" dirty="0" err="1" smtClean="0"/>
              <a:t>int</a:t>
            </a:r>
            <a:r>
              <a:rPr lang="en-SG" sz="1600" dirty="0" smtClean="0"/>
              <a:t> </a:t>
            </a:r>
            <a:r>
              <a:rPr lang="en-SG" sz="1600" dirty="0" err="1" smtClean="0"/>
              <a:t>argc</a:t>
            </a:r>
            <a:r>
              <a:rPr lang="en-SG" sz="1600" dirty="0" smtClean="0"/>
              <a:t>, char *</a:t>
            </a:r>
            <a:r>
              <a:rPr lang="en-SG" sz="1600" dirty="0" err="1" smtClean="0"/>
              <a:t>argv</a:t>
            </a:r>
            <a:r>
              <a:rPr lang="en-SG" sz="1600" dirty="0" smtClean="0"/>
              <a:t>[]) {</a:t>
            </a:r>
          </a:p>
          <a:p>
            <a:pPr lvl="1">
              <a:buNone/>
            </a:pPr>
            <a:r>
              <a:rPr lang="en-SG" sz="1600" dirty="0" err="1" smtClean="0">
                <a:solidFill>
                  <a:srgbClr val="00B050"/>
                </a:solidFill>
              </a:rPr>
              <a:t>pthread_t</a:t>
            </a:r>
            <a:r>
              <a:rPr lang="en-SG" sz="1600" dirty="0" smtClean="0">
                <a:solidFill>
                  <a:srgbClr val="00B050"/>
                </a:solidFill>
              </a:rPr>
              <a:t> threads[NUM_THREADS];</a:t>
            </a:r>
          </a:p>
          <a:p>
            <a:pPr lvl="1">
              <a:buNone/>
            </a:pPr>
            <a:r>
              <a:rPr lang="en-SG" sz="1600" dirty="0" err="1" smtClean="0"/>
              <a:t>int</a:t>
            </a:r>
            <a:r>
              <a:rPr lang="en-SG" sz="1600" dirty="0" smtClean="0"/>
              <a:t> </a:t>
            </a:r>
            <a:r>
              <a:rPr lang="en-SG" sz="1600" dirty="0" err="1" smtClean="0"/>
              <a:t>rc</a:t>
            </a:r>
            <a:r>
              <a:rPr lang="en-SG" sz="1600" dirty="0" smtClean="0"/>
              <a:t>;</a:t>
            </a:r>
          </a:p>
          <a:p>
            <a:pPr lvl="1">
              <a:buNone/>
            </a:pPr>
            <a:r>
              <a:rPr lang="en-SG" sz="1600" dirty="0" smtClean="0"/>
              <a:t>for(</a:t>
            </a:r>
            <a:r>
              <a:rPr lang="en-SG" sz="1600" dirty="0" err="1" smtClean="0"/>
              <a:t>int</a:t>
            </a:r>
            <a:r>
              <a:rPr lang="en-SG" sz="1600" dirty="0" smtClean="0"/>
              <a:t> t=0</a:t>
            </a:r>
            <a:r>
              <a:rPr lang="en-SG" sz="1600" dirty="0" smtClean="0"/>
              <a:t>; t&lt;NUM_THREADS; t++){</a:t>
            </a:r>
          </a:p>
          <a:p>
            <a:pPr lvl="2">
              <a:buNone/>
            </a:pPr>
            <a:r>
              <a:rPr lang="en-SG" sz="1600" dirty="0" err="1" smtClean="0"/>
              <a:t>printf</a:t>
            </a:r>
            <a:r>
              <a:rPr lang="en-SG" sz="1600" dirty="0" smtClean="0"/>
              <a:t>("In main: creating thread </a:t>
            </a:r>
            <a:r>
              <a:rPr lang="en-SG" sz="1600" dirty="0" smtClean="0"/>
              <a:t>%d\n</a:t>
            </a:r>
            <a:r>
              <a:rPr lang="en-SG" sz="1600" dirty="0" smtClean="0"/>
              <a:t>", t);</a:t>
            </a:r>
          </a:p>
          <a:p>
            <a:pPr lvl="2">
              <a:buNone/>
            </a:pPr>
            <a:r>
              <a:rPr lang="en-SG" sz="1600" dirty="0" err="1" smtClean="0"/>
              <a:t>rc</a:t>
            </a:r>
            <a:r>
              <a:rPr lang="en-SG" sz="1600" dirty="0" smtClean="0"/>
              <a:t> = </a:t>
            </a:r>
            <a:r>
              <a:rPr lang="en-SG" sz="1600" dirty="0" err="1" smtClean="0">
                <a:solidFill>
                  <a:srgbClr val="00B050"/>
                </a:solidFill>
              </a:rPr>
              <a:t>pthread_create</a:t>
            </a:r>
            <a:r>
              <a:rPr lang="en-SG" sz="1600" dirty="0" smtClean="0">
                <a:solidFill>
                  <a:srgbClr val="00B050"/>
                </a:solidFill>
              </a:rPr>
              <a:t>(&amp;threads[t], NULL, </a:t>
            </a:r>
            <a:r>
              <a:rPr lang="en-SG" sz="1600" dirty="0" err="1" smtClean="0">
                <a:solidFill>
                  <a:srgbClr val="00B050"/>
                </a:solidFill>
              </a:rPr>
              <a:t>PrintHello</a:t>
            </a:r>
            <a:r>
              <a:rPr lang="en-SG" sz="1600" dirty="0" smtClean="0">
                <a:solidFill>
                  <a:srgbClr val="00B050"/>
                </a:solidFill>
              </a:rPr>
              <a:t>, (void *)t);</a:t>
            </a:r>
          </a:p>
          <a:p>
            <a:pPr lvl="2">
              <a:buNone/>
            </a:pPr>
            <a:r>
              <a:rPr lang="en-SG" sz="1600" dirty="0" smtClean="0"/>
              <a:t>if (</a:t>
            </a:r>
            <a:r>
              <a:rPr lang="en-SG" sz="1600" dirty="0" err="1" smtClean="0"/>
              <a:t>rc</a:t>
            </a:r>
            <a:r>
              <a:rPr lang="en-SG" sz="1600" dirty="0" smtClean="0"/>
              <a:t>){</a:t>
            </a:r>
          </a:p>
          <a:p>
            <a:pPr lvl="2">
              <a:buNone/>
            </a:pPr>
            <a:r>
              <a:rPr lang="en-SG" sz="1600" dirty="0" smtClean="0"/>
              <a:t>	</a:t>
            </a:r>
            <a:r>
              <a:rPr lang="en-SG" sz="1600" dirty="0" err="1" smtClean="0"/>
              <a:t>printf</a:t>
            </a:r>
            <a:r>
              <a:rPr lang="en-SG" sz="1600" dirty="0" smtClean="0"/>
              <a:t>("ERROR; return code from </a:t>
            </a:r>
            <a:r>
              <a:rPr lang="en-SG" sz="1600" dirty="0" err="1" smtClean="0"/>
              <a:t>pthread_create</a:t>
            </a:r>
            <a:r>
              <a:rPr lang="en-SG" sz="1600" dirty="0" smtClean="0"/>
              <a:t>() is %d\n", </a:t>
            </a:r>
            <a:r>
              <a:rPr lang="en-SG" sz="1600" dirty="0" err="1" smtClean="0"/>
              <a:t>rc</a:t>
            </a:r>
            <a:r>
              <a:rPr lang="en-SG" sz="1600" dirty="0" smtClean="0"/>
              <a:t>);</a:t>
            </a:r>
          </a:p>
          <a:p>
            <a:pPr lvl="2">
              <a:buNone/>
            </a:pPr>
            <a:r>
              <a:rPr lang="en-SG" sz="1600" dirty="0" smtClean="0"/>
              <a:t>	exit</a:t>
            </a:r>
            <a:r>
              <a:rPr lang="en-SG" sz="1600" dirty="0" smtClean="0"/>
              <a:t>(-1);</a:t>
            </a:r>
          </a:p>
          <a:p>
            <a:pPr lvl="1">
              <a:buNone/>
            </a:pPr>
            <a:r>
              <a:rPr lang="en-SG" sz="1600" dirty="0" smtClean="0"/>
              <a:t>		}</a:t>
            </a:r>
            <a:endParaRPr lang="en-SG" sz="1600" dirty="0" smtClean="0"/>
          </a:p>
          <a:p>
            <a:pPr lvl="1">
              <a:buNone/>
            </a:pPr>
            <a:r>
              <a:rPr lang="en-SG" sz="1600" dirty="0" smtClean="0"/>
              <a:t>}</a:t>
            </a:r>
          </a:p>
          <a:p>
            <a:pPr lvl="1">
              <a:buNone/>
            </a:pPr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&lt;NUM_THREADS; </a:t>
            </a:r>
            <a:r>
              <a:rPr lang="en-US" sz="1600" dirty="0" err="1" smtClean="0"/>
              <a:t>i</a:t>
            </a:r>
            <a:r>
              <a:rPr lang="en-US" sz="1600" dirty="0" smtClean="0"/>
              <a:t>++)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B050"/>
                </a:solidFill>
              </a:rPr>
              <a:t>pthread_join</a:t>
            </a:r>
            <a:r>
              <a:rPr lang="en-US" sz="1600" dirty="0" smtClean="0">
                <a:solidFill>
                  <a:srgbClr val="00B050"/>
                </a:solidFill>
              </a:rPr>
              <a:t> (threads[</a:t>
            </a:r>
            <a:r>
              <a:rPr lang="en-US" sz="1600" dirty="0" err="1" smtClean="0">
                <a:solidFill>
                  <a:srgbClr val="00B050"/>
                </a:solidFill>
              </a:rPr>
              <a:t>i</a:t>
            </a:r>
            <a:r>
              <a:rPr lang="en-US" sz="1600" dirty="0" smtClean="0">
                <a:solidFill>
                  <a:srgbClr val="00B050"/>
                </a:solidFill>
              </a:rPr>
              <a:t>], NULL);</a:t>
            </a:r>
          </a:p>
          <a:p>
            <a:pPr lvl="1">
              <a:buNone/>
            </a:pPr>
            <a:r>
              <a:rPr lang="en-SG" sz="1600" dirty="0" smtClean="0"/>
              <a:t>return  0;</a:t>
            </a:r>
            <a:endParaRPr lang="en-SG" sz="1600" dirty="0" smtClean="0"/>
          </a:p>
          <a:p>
            <a:pPr>
              <a:buNone/>
            </a:pPr>
            <a:r>
              <a:rPr lang="en-US" sz="1600" dirty="0" smtClean="0"/>
              <a:t>}</a:t>
            </a:r>
            <a:endParaRPr lang="en-SG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62600" y="5486400"/>
            <a:ext cx="27432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600" dirty="0" smtClean="0"/>
              <a:t>main</a:t>
            </a:r>
            <a:r>
              <a:rPr lang="en-SG" sz="1600" dirty="0" smtClean="0"/>
              <a:t>() will block </a:t>
            </a:r>
            <a:r>
              <a:rPr lang="en-SG" sz="1600" dirty="0" smtClean="0"/>
              <a:t>until all the threads[</a:t>
            </a:r>
            <a:r>
              <a:rPr lang="en-SG" sz="1600" dirty="0" err="1" smtClean="0"/>
              <a:t>i</a:t>
            </a:r>
            <a:r>
              <a:rPr lang="en-SG" sz="1600" dirty="0" smtClean="0"/>
              <a:t>] threads terminate.</a:t>
            </a:r>
            <a:endParaRPr lang="en-SG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38600" y="57150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(Mutex)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SG" dirty="0" smtClean="0"/>
              <a:t>One of the primary means of implementing </a:t>
            </a:r>
            <a:r>
              <a:rPr lang="en-SG" dirty="0" smtClean="0">
                <a:solidFill>
                  <a:srgbClr val="00B050"/>
                </a:solidFill>
              </a:rPr>
              <a:t>thread </a:t>
            </a:r>
            <a:r>
              <a:rPr lang="en-SG" dirty="0" smtClean="0">
                <a:solidFill>
                  <a:srgbClr val="00B050"/>
                </a:solidFill>
              </a:rPr>
              <a:t>synchronization </a:t>
            </a:r>
            <a:r>
              <a:rPr lang="en-SG" dirty="0" smtClean="0"/>
              <a:t>and </a:t>
            </a:r>
            <a:r>
              <a:rPr lang="en-SG" dirty="0" smtClean="0"/>
              <a:t>for protecting shared data when multiple writes occur.</a:t>
            </a:r>
          </a:p>
          <a:p>
            <a:pPr>
              <a:buFont typeface="Wingdings" pitchFamily="2" charset="2"/>
              <a:buChar char="Ø"/>
            </a:pPr>
            <a:r>
              <a:rPr lang="en-SG" dirty="0" smtClean="0"/>
              <a:t>A mutex acts </a:t>
            </a:r>
            <a:r>
              <a:rPr lang="en-SG" dirty="0" smtClean="0"/>
              <a:t>like a </a:t>
            </a:r>
            <a:r>
              <a:rPr lang="en-SG" dirty="0" smtClean="0">
                <a:solidFill>
                  <a:srgbClr val="00B050"/>
                </a:solidFill>
              </a:rPr>
              <a:t>lock</a:t>
            </a:r>
            <a:r>
              <a:rPr lang="en-SG" dirty="0" smtClean="0"/>
              <a:t> protecting access to a shared data </a:t>
            </a:r>
            <a:r>
              <a:rPr lang="en-SG" dirty="0" smtClean="0"/>
              <a:t>resource.</a:t>
            </a:r>
            <a:endParaRPr lang="en-SG" dirty="0" smtClean="0"/>
          </a:p>
          <a:p>
            <a:pPr>
              <a:buFont typeface="Wingdings" pitchFamily="2" charset="2"/>
              <a:buChar char="Ø"/>
            </a:pPr>
            <a:r>
              <a:rPr lang="en-SG" dirty="0" smtClean="0"/>
              <a:t>O</a:t>
            </a:r>
            <a:r>
              <a:rPr lang="en-SG" dirty="0" smtClean="0"/>
              <a:t>nly </a:t>
            </a:r>
            <a:r>
              <a:rPr lang="en-SG" dirty="0" smtClean="0"/>
              <a:t>one thread can lock (or own) a mutex variable at any given time.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pthread_mutex_init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mutex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attr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pthread_mutex_destroy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mutex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pthread_mutex_lock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mutex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pthread_mutex_unlock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mutex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endParaRPr lang="en-SG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Mutual Exclusion (Mutex)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pthread_mutex_init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mutex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attr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 initiates the </a:t>
            </a:r>
            <a:r>
              <a:rPr lang="en-US" dirty="0" err="1" smtClean="0">
                <a:solidFill>
                  <a:srgbClr val="00B0F0"/>
                </a:solidFill>
              </a:rPr>
              <a:t>mutex</a:t>
            </a:r>
            <a:r>
              <a:rPr lang="en-US" dirty="0" smtClean="0"/>
              <a:t> and </a:t>
            </a:r>
            <a:r>
              <a:rPr lang="en-SG" dirty="0" smtClean="0"/>
              <a:t>permits </a:t>
            </a:r>
            <a:r>
              <a:rPr lang="en-SG" dirty="0" smtClean="0"/>
              <a:t>setting mutex object </a:t>
            </a:r>
            <a:r>
              <a:rPr lang="en-SG" dirty="0" smtClean="0"/>
              <a:t>attributes </a:t>
            </a:r>
            <a:r>
              <a:rPr lang="en-SG" dirty="0" err="1" smtClean="0">
                <a:solidFill>
                  <a:srgbClr val="00B0F0"/>
                </a:solidFill>
              </a:rPr>
              <a:t>attr</a:t>
            </a:r>
            <a:r>
              <a:rPr lang="en-SG" dirty="0" smtClean="0"/>
              <a:t>.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pthread_mutex_destroy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mutex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SG" dirty="0" smtClean="0"/>
              <a:t>should be used to free a </a:t>
            </a:r>
            <a:r>
              <a:rPr lang="en-SG" dirty="0" smtClean="0">
                <a:solidFill>
                  <a:srgbClr val="00B0F0"/>
                </a:solidFill>
              </a:rPr>
              <a:t>mutex</a:t>
            </a:r>
            <a:r>
              <a:rPr lang="en-SG" dirty="0" smtClean="0"/>
              <a:t> object which is no longer needed</a:t>
            </a:r>
            <a:r>
              <a:rPr lang="en-SG" dirty="0" smtClean="0"/>
              <a:t>.</a:t>
            </a:r>
            <a:endParaRPr lang="en-SG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Mutual Exclusion (Mutex)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pthread_mutex_lock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mutex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SG" dirty="0" smtClean="0"/>
              <a:t>routine is used by a thread to acquire a lock on the specified </a:t>
            </a:r>
            <a:r>
              <a:rPr lang="en-SG" dirty="0" smtClean="0">
                <a:solidFill>
                  <a:srgbClr val="00B0F0"/>
                </a:solidFill>
              </a:rPr>
              <a:t>mutex</a:t>
            </a:r>
            <a:r>
              <a:rPr lang="en-SG" dirty="0" smtClean="0"/>
              <a:t> variable. If the mutex is already locked by another thread, this call will block the calling thread until the mutex is </a:t>
            </a:r>
            <a:r>
              <a:rPr lang="en-SG" dirty="0" smtClean="0"/>
              <a:t>unlocked.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pthread_mutex_unlock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mutex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SG" dirty="0" smtClean="0"/>
              <a:t>will unlock a mutex if called by the owning </a:t>
            </a:r>
            <a:r>
              <a:rPr lang="en-SG" dirty="0" smtClean="0"/>
              <a:t>thread. An </a:t>
            </a:r>
            <a:r>
              <a:rPr lang="en-SG" dirty="0" smtClean="0"/>
              <a:t>error will be returned </a:t>
            </a:r>
            <a:r>
              <a:rPr lang="en-SG" dirty="0" smtClean="0"/>
              <a:t>if: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If </a:t>
            </a:r>
            <a:r>
              <a:rPr lang="en-SG" dirty="0" smtClean="0"/>
              <a:t>the mutex was already </a:t>
            </a:r>
            <a:r>
              <a:rPr lang="en-SG" dirty="0" smtClean="0"/>
              <a:t>unlocked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If </a:t>
            </a:r>
            <a:r>
              <a:rPr lang="en-SG" dirty="0" smtClean="0"/>
              <a:t>the mutex is owned by another thread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Mutual Exclusion (Mutex)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SG" sz="1600" dirty="0" smtClean="0">
                <a:solidFill>
                  <a:srgbClr val="00B050"/>
                </a:solidFill>
              </a:rPr>
              <a:t>#include &lt;</a:t>
            </a:r>
            <a:r>
              <a:rPr lang="en-SG" sz="1600" dirty="0" err="1" smtClean="0">
                <a:solidFill>
                  <a:srgbClr val="00B050"/>
                </a:solidFill>
              </a:rPr>
              <a:t>pthread.h</a:t>
            </a:r>
            <a:r>
              <a:rPr lang="en-SG" sz="16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SG" sz="1600" dirty="0" smtClean="0"/>
              <a:t>#include &lt;</a:t>
            </a:r>
            <a:r>
              <a:rPr lang="en-SG" sz="1600" dirty="0" err="1" smtClean="0"/>
              <a:t>stdio.h</a:t>
            </a:r>
            <a:r>
              <a:rPr lang="en-SG" sz="1600" dirty="0" smtClean="0"/>
              <a:t>&gt;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B050"/>
                </a:solidFill>
              </a:rPr>
              <a:t>pthread_mutex_t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mutex</a:t>
            </a:r>
            <a:r>
              <a:rPr lang="en-US" sz="1600" dirty="0" smtClean="0">
                <a:solidFill>
                  <a:srgbClr val="00B050"/>
                </a:solidFill>
              </a:rPr>
              <a:t>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sum_value</a:t>
            </a:r>
            <a:r>
              <a:rPr lang="en-US" sz="1600" dirty="0" smtClean="0"/>
              <a:t>;</a:t>
            </a:r>
            <a:endParaRPr lang="en-SG" sz="1600" dirty="0" smtClean="0"/>
          </a:p>
          <a:p>
            <a:pPr>
              <a:buNone/>
            </a:pPr>
            <a:r>
              <a:rPr lang="en-SG" sz="1600" dirty="0" smtClean="0"/>
              <a:t>void </a:t>
            </a:r>
            <a:r>
              <a:rPr lang="en-SG" sz="1600" dirty="0" smtClean="0"/>
              <a:t>*</a:t>
            </a:r>
            <a:r>
              <a:rPr lang="en-SG" sz="1600" dirty="0" err="1" smtClean="0"/>
              <a:t>doSum</a:t>
            </a:r>
            <a:r>
              <a:rPr lang="en-SG" sz="1600" dirty="0" smtClean="0"/>
              <a:t> (void *</a:t>
            </a:r>
            <a:r>
              <a:rPr lang="en-SG" sz="1600" dirty="0" err="1" smtClean="0"/>
              <a:t>arg</a:t>
            </a:r>
            <a:r>
              <a:rPr lang="en-SG" sz="1600" dirty="0" smtClean="0"/>
              <a:t>) </a:t>
            </a:r>
            <a:r>
              <a:rPr lang="en-SG" sz="1600" dirty="0" smtClean="0"/>
              <a:t>{</a:t>
            </a:r>
          </a:p>
          <a:p>
            <a:pPr lvl="1">
              <a:buNone/>
            </a:pPr>
            <a:r>
              <a:rPr lang="en-SG" sz="1600" dirty="0" err="1" smtClean="0"/>
              <a:t>i</a:t>
            </a:r>
            <a:r>
              <a:rPr lang="en-SG" sz="1600" dirty="0" err="1" smtClean="0"/>
              <a:t>nt</a:t>
            </a:r>
            <a:r>
              <a:rPr lang="en-SG" sz="1600" dirty="0" smtClean="0"/>
              <a:t> sum = (</a:t>
            </a:r>
            <a:r>
              <a:rPr lang="en-SG" sz="1600" dirty="0" err="1" smtClean="0"/>
              <a:t>int</a:t>
            </a:r>
            <a:r>
              <a:rPr lang="en-SG" sz="1600" dirty="0" smtClean="0"/>
              <a:t>) </a:t>
            </a:r>
            <a:r>
              <a:rPr lang="en-SG" sz="1600" dirty="0" err="1" smtClean="0"/>
              <a:t>arg</a:t>
            </a:r>
            <a:r>
              <a:rPr lang="en-SG" sz="1600" dirty="0" smtClean="0"/>
              <a:t>;</a:t>
            </a:r>
            <a:endParaRPr lang="en-SG" sz="1600" dirty="0" smtClean="0"/>
          </a:p>
          <a:p>
            <a:pPr lvl="1">
              <a:buNone/>
            </a:pPr>
            <a:r>
              <a:rPr lang="en-US" sz="1600" dirty="0" smtClean="0"/>
              <a:t>while(true){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B050"/>
                </a:solidFill>
              </a:rPr>
              <a:t>pthread_mutex_lock</a:t>
            </a:r>
            <a:r>
              <a:rPr lang="en-US" sz="1600" dirty="0" smtClean="0">
                <a:solidFill>
                  <a:srgbClr val="00B050"/>
                </a:solidFill>
              </a:rPr>
              <a:t>(&amp;</a:t>
            </a:r>
            <a:r>
              <a:rPr lang="en-US" sz="1600" dirty="0" err="1" smtClean="0">
                <a:solidFill>
                  <a:srgbClr val="00B050"/>
                </a:solidFill>
              </a:rPr>
              <a:t>mutex</a:t>
            </a:r>
            <a:r>
              <a:rPr lang="en-US" sz="1600" dirty="0" smtClean="0">
                <a:solidFill>
                  <a:srgbClr val="00B050"/>
                </a:solidFill>
              </a:rPr>
              <a:t>);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sum_value</a:t>
            </a:r>
            <a:r>
              <a:rPr lang="en-US" sz="1600" dirty="0" smtClean="0"/>
              <a:t> += sum;</a:t>
            </a:r>
            <a:endParaRPr lang="en-SG" sz="1600" dirty="0" smtClean="0"/>
          </a:p>
          <a:p>
            <a:pPr lvl="1">
              <a:buNone/>
            </a:pPr>
            <a:r>
              <a:rPr lang="en-SG" sz="1600" dirty="0" smtClean="0"/>
              <a:t>	</a:t>
            </a:r>
            <a:r>
              <a:rPr lang="en-SG" sz="1600" dirty="0" err="1" smtClean="0"/>
              <a:t>printf</a:t>
            </a:r>
            <a:r>
              <a:rPr lang="en-SG" sz="1600" dirty="0" smtClean="0"/>
              <a:t>(“After sum in thread %d = %d\n</a:t>
            </a:r>
            <a:r>
              <a:rPr lang="en-SG" sz="1600" dirty="0" smtClean="0"/>
              <a:t>", </a:t>
            </a:r>
            <a:r>
              <a:rPr lang="en-SG" sz="1600" dirty="0" smtClean="0"/>
              <a:t>sum, </a:t>
            </a:r>
            <a:r>
              <a:rPr lang="en-SG" sz="1600" dirty="0" err="1" smtClean="0"/>
              <a:t>sum_value</a:t>
            </a:r>
            <a:r>
              <a:rPr lang="en-SG" sz="1600" dirty="0" smtClean="0"/>
              <a:t>);</a:t>
            </a:r>
          </a:p>
          <a:p>
            <a:pPr lvl="1">
              <a:buNone/>
            </a:pP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rgbClr val="00B050"/>
                </a:solidFill>
              </a:rPr>
              <a:t>pthread_mutex_unlock</a:t>
            </a:r>
            <a:r>
              <a:rPr lang="en-US" sz="1600" dirty="0" smtClean="0">
                <a:solidFill>
                  <a:srgbClr val="00B050"/>
                </a:solidFill>
              </a:rPr>
              <a:t> (&amp;</a:t>
            </a:r>
            <a:r>
              <a:rPr lang="en-US" sz="1600" dirty="0" err="1" smtClean="0">
                <a:solidFill>
                  <a:srgbClr val="00B050"/>
                </a:solidFill>
              </a:rPr>
              <a:t>mutex</a:t>
            </a:r>
            <a:r>
              <a:rPr lang="en-US" sz="1600" dirty="0" smtClean="0">
                <a:solidFill>
                  <a:srgbClr val="00B050"/>
                </a:solidFill>
              </a:rPr>
              <a:t>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	</a:t>
            </a:r>
            <a:r>
              <a:rPr lang="en-US" sz="1600" dirty="0" smtClean="0"/>
              <a:t>S</a:t>
            </a:r>
            <a:r>
              <a:rPr lang="en-US" sz="1600" dirty="0" smtClean="0"/>
              <a:t>leep(5);</a:t>
            </a:r>
            <a:r>
              <a:rPr lang="en-SG" sz="1600" dirty="0" smtClean="0"/>
              <a:t>}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}</a:t>
            </a:r>
            <a:endParaRPr lang="en-SG" sz="2000" dirty="0" smtClean="0"/>
          </a:p>
          <a:p>
            <a:pPr>
              <a:buNone/>
            </a:pPr>
            <a:r>
              <a:rPr lang="en-SG" sz="1600" dirty="0" err="1" smtClean="0"/>
              <a:t>int</a:t>
            </a:r>
            <a:r>
              <a:rPr lang="en-SG" sz="1600" dirty="0" smtClean="0"/>
              <a:t> main (</a:t>
            </a:r>
            <a:r>
              <a:rPr lang="en-SG" sz="1600" dirty="0" err="1" smtClean="0"/>
              <a:t>int</a:t>
            </a:r>
            <a:r>
              <a:rPr lang="en-SG" sz="1600" dirty="0" smtClean="0"/>
              <a:t> </a:t>
            </a:r>
            <a:r>
              <a:rPr lang="en-SG" sz="1600" dirty="0" err="1" smtClean="0"/>
              <a:t>argc</a:t>
            </a:r>
            <a:r>
              <a:rPr lang="en-SG" sz="1600" dirty="0" smtClean="0"/>
              <a:t>, char *</a:t>
            </a:r>
            <a:r>
              <a:rPr lang="en-SG" sz="1600" dirty="0" err="1" smtClean="0"/>
              <a:t>argv</a:t>
            </a:r>
            <a:r>
              <a:rPr lang="en-SG" sz="1600" dirty="0" smtClean="0"/>
              <a:t>[]) {</a:t>
            </a:r>
          </a:p>
          <a:p>
            <a:pPr lvl="1">
              <a:buNone/>
            </a:pPr>
            <a:r>
              <a:rPr lang="en-SG" sz="1600" dirty="0" err="1" smtClean="0"/>
              <a:t>pthread_t</a:t>
            </a:r>
            <a:r>
              <a:rPr lang="en-SG" sz="1600" dirty="0" smtClean="0"/>
              <a:t> </a:t>
            </a:r>
            <a:r>
              <a:rPr lang="en-SG" sz="1600" dirty="0" smtClean="0"/>
              <a:t>thread1, thread2;</a:t>
            </a:r>
          </a:p>
          <a:p>
            <a:pPr lvl="1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t1 = 1, t2 = 2;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00B050"/>
                </a:solidFill>
              </a:rPr>
              <a:t>pthread_mutex_init</a:t>
            </a:r>
            <a:r>
              <a:rPr lang="en-US" sz="1600" dirty="0" smtClean="0">
                <a:solidFill>
                  <a:srgbClr val="00B050"/>
                </a:solidFill>
              </a:rPr>
              <a:t>(&amp;</a:t>
            </a:r>
            <a:r>
              <a:rPr lang="en-US" sz="1600" dirty="0" err="1" smtClean="0">
                <a:solidFill>
                  <a:srgbClr val="00B050"/>
                </a:solidFill>
              </a:rPr>
              <a:t>mutex</a:t>
            </a:r>
            <a:r>
              <a:rPr lang="en-US" sz="1600" dirty="0" smtClean="0">
                <a:solidFill>
                  <a:srgbClr val="00B050"/>
                </a:solidFill>
              </a:rPr>
              <a:t>, NULL);</a:t>
            </a:r>
            <a:endParaRPr lang="en-SG" sz="1600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SG" sz="1600" dirty="0" err="1" smtClean="0"/>
              <a:t>pthread_create</a:t>
            </a:r>
            <a:r>
              <a:rPr lang="en-SG" sz="1600" dirty="0" smtClean="0"/>
              <a:t>(&amp;</a:t>
            </a:r>
            <a:r>
              <a:rPr lang="en-SG" sz="1600" dirty="0" smtClean="0"/>
              <a:t>thread1, </a:t>
            </a:r>
            <a:r>
              <a:rPr lang="en-SG" sz="1600" dirty="0" smtClean="0"/>
              <a:t>NULL, </a:t>
            </a:r>
            <a:r>
              <a:rPr lang="en-SG" sz="1600" dirty="0" err="1" smtClean="0"/>
              <a:t>doSum</a:t>
            </a:r>
            <a:r>
              <a:rPr lang="en-SG" sz="1600" dirty="0" smtClean="0"/>
              <a:t>, </a:t>
            </a:r>
            <a:r>
              <a:rPr lang="en-SG" sz="1600" dirty="0" smtClean="0"/>
              <a:t>(void *)</a:t>
            </a:r>
            <a:r>
              <a:rPr lang="en-SG" sz="1600" dirty="0" smtClean="0"/>
              <a:t>t1);</a:t>
            </a:r>
          </a:p>
          <a:p>
            <a:pPr lvl="1">
              <a:buNone/>
            </a:pPr>
            <a:r>
              <a:rPr lang="en-SG" sz="1600" dirty="0" err="1" smtClean="0"/>
              <a:t>pthread_create</a:t>
            </a:r>
            <a:r>
              <a:rPr lang="en-SG" sz="1600" dirty="0" smtClean="0"/>
              <a:t>(&amp;</a:t>
            </a:r>
            <a:r>
              <a:rPr lang="en-SG" sz="1600" dirty="0" smtClean="0"/>
              <a:t>thread2, </a:t>
            </a:r>
            <a:r>
              <a:rPr lang="en-SG" sz="1600" dirty="0" smtClean="0"/>
              <a:t>NULL, </a:t>
            </a:r>
            <a:r>
              <a:rPr lang="en-SG" sz="1600" dirty="0" err="1" smtClean="0"/>
              <a:t>doSum</a:t>
            </a:r>
            <a:r>
              <a:rPr lang="en-SG" sz="1600" dirty="0" smtClean="0"/>
              <a:t>, (void *)</a:t>
            </a:r>
            <a:r>
              <a:rPr lang="en-SG" sz="1600" dirty="0" smtClean="0"/>
              <a:t>t2);</a:t>
            </a:r>
          </a:p>
          <a:p>
            <a:pPr lvl="1">
              <a:buNone/>
            </a:pPr>
            <a:r>
              <a:rPr lang="en-US" sz="1600" dirty="0" err="1" smtClean="0"/>
              <a:t>pthread_join</a:t>
            </a:r>
            <a:r>
              <a:rPr lang="en-US" sz="1600" dirty="0" smtClean="0"/>
              <a:t> (thread1, NULL);</a:t>
            </a:r>
          </a:p>
          <a:p>
            <a:pPr lvl="1">
              <a:buNone/>
            </a:pPr>
            <a:r>
              <a:rPr lang="en-US" sz="1600" dirty="0" err="1" smtClean="0"/>
              <a:t>pthread_join</a:t>
            </a:r>
            <a:r>
              <a:rPr lang="en-US" sz="1600" dirty="0" smtClean="0"/>
              <a:t> (</a:t>
            </a:r>
            <a:r>
              <a:rPr lang="en-US" sz="1600" dirty="0" smtClean="0"/>
              <a:t>thread2, </a:t>
            </a:r>
            <a:r>
              <a:rPr lang="en-US" sz="1600" dirty="0" smtClean="0"/>
              <a:t>NULL);</a:t>
            </a:r>
            <a:endParaRPr lang="en-US" sz="1600" dirty="0" smtClean="0"/>
          </a:p>
          <a:p>
            <a:pPr lvl="1">
              <a:buNone/>
            </a:pPr>
            <a:r>
              <a:rPr lang="en-SG" sz="1600" dirty="0" smtClean="0"/>
              <a:t>return  0;</a:t>
            </a:r>
            <a:endParaRPr lang="en-SG" sz="1600" dirty="0" smtClean="0"/>
          </a:p>
          <a:p>
            <a:pPr>
              <a:buNone/>
            </a:pPr>
            <a:r>
              <a:rPr lang="en-US" sz="1600" dirty="0" smtClean="0"/>
              <a:t>}</a:t>
            </a:r>
            <a:endParaRPr lang="en-SG" sz="16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SG" dirty="0" smtClean="0"/>
              <a:t>permit a limited number of threads </a:t>
            </a:r>
            <a:r>
              <a:rPr lang="en-SG" dirty="0" smtClean="0"/>
              <a:t>to execute </a:t>
            </a:r>
            <a:r>
              <a:rPr lang="en-SG" dirty="0" smtClean="0"/>
              <a:t>a section of the code</a:t>
            </a:r>
          </a:p>
          <a:p>
            <a:pPr>
              <a:buFont typeface="Wingdings" pitchFamily="2" charset="2"/>
              <a:buChar char="Ø"/>
            </a:pPr>
            <a:r>
              <a:rPr lang="en-SG" dirty="0" smtClean="0"/>
              <a:t>similar </a:t>
            </a:r>
            <a:r>
              <a:rPr lang="en-SG" dirty="0" smtClean="0"/>
              <a:t>to </a:t>
            </a:r>
            <a:r>
              <a:rPr lang="en-SG" dirty="0" err="1" smtClean="0"/>
              <a:t>mutexes</a:t>
            </a:r>
            <a:endParaRPr lang="en-SG" dirty="0" smtClean="0"/>
          </a:p>
          <a:p>
            <a:pPr>
              <a:buFont typeface="Wingdings" pitchFamily="2" charset="2"/>
              <a:buChar char="Ø"/>
            </a:pPr>
            <a:r>
              <a:rPr lang="en-SG" dirty="0" smtClean="0"/>
              <a:t>should </a:t>
            </a:r>
            <a:r>
              <a:rPr lang="en-SG" dirty="0" smtClean="0"/>
              <a:t>include the </a:t>
            </a:r>
            <a:r>
              <a:rPr lang="en-SG" dirty="0" err="1" smtClean="0">
                <a:solidFill>
                  <a:srgbClr val="00B0F0"/>
                </a:solidFill>
              </a:rPr>
              <a:t>semaphore.h</a:t>
            </a:r>
            <a:r>
              <a:rPr lang="en-SG" dirty="0" smtClean="0"/>
              <a:t> </a:t>
            </a:r>
            <a:r>
              <a:rPr lang="en-SG" dirty="0" smtClean="0"/>
              <a:t>header file</a:t>
            </a:r>
            <a:endParaRPr lang="en-SG" dirty="0" smtClean="0"/>
          </a:p>
          <a:p>
            <a:pPr>
              <a:buFont typeface="Wingdings" pitchFamily="2" charset="2"/>
              <a:buChar char="Ø"/>
            </a:pPr>
            <a:r>
              <a:rPr lang="en-SG" dirty="0" smtClean="0"/>
              <a:t>semaphore </a:t>
            </a:r>
            <a:r>
              <a:rPr lang="en-SG" dirty="0" smtClean="0"/>
              <a:t>functions have </a:t>
            </a:r>
            <a:r>
              <a:rPr lang="en-SG" dirty="0" err="1" smtClean="0">
                <a:solidFill>
                  <a:srgbClr val="00B0F0"/>
                </a:solidFill>
              </a:rPr>
              <a:t>sem</a:t>
            </a:r>
            <a:r>
              <a:rPr lang="en-SG" dirty="0" smtClean="0">
                <a:solidFill>
                  <a:srgbClr val="00B0F0"/>
                </a:solidFill>
              </a:rPr>
              <a:t>_</a:t>
            </a:r>
            <a:r>
              <a:rPr lang="en-SG" dirty="0" smtClean="0"/>
              <a:t> prefixes</a:t>
            </a:r>
            <a:endParaRPr lang="en-S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sem_init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sem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pshared</a:t>
            </a:r>
            <a:r>
              <a:rPr lang="en-US" dirty="0" smtClean="0">
                <a:solidFill>
                  <a:srgbClr val="00B0F0"/>
                </a:solidFill>
              </a:rPr>
              <a:t>, value)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sem_destroy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sem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sem_wait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sem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sem_post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sem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endParaRPr lang="en-SG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sem_init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sem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pshared</a:t>
            </a:r>
            <a:r>
              <a:rPr lang="en-US" dirty="0" smtClean="0">
                <a:solidFill>
                  <a:srgbClr val="00B0F0"/>
                </a:solidFill>
              </a:rPr>
              <a:t>, value)</a:t>
            </a:r>
            <a:r>
              <a:rPr lang="en-US" dirty="0" smtClean="0"/>
              <a:t> </a:t>
            </a:r>
            <a:r>
              <a:rPr lang="en-SG" dirty="0" smtClean="0"/>
              <a:t>initializes a semaphore object pointed to by </a:t>
            </a:r>
            <a:r>
              <a:rPr lang="en-SG" dirty="0" err="1" smtClean="0">
                <a:solidFill>
                  <a:srgbClr val="00B0F0"/>
                </a:solidFill>
              </a:rPr>
              <a:t>sem</a:t>
            </a:r>
            <a:endParaRPr lang="en-SG" dirty="0" smtClean="0">
              <a:solidFill>
                <a:srgbClr val="00B0F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SG" dirty="0" err="1" smtClean="0">
                <a:solidFill>
                  <a:srgbClr val="00B0F0"/>
                </a:solidFill>
              </a:rPr>
              <a:t>pshared</a:t>
            </a:r>
            <a:r>
              <a:rPr lang="en-SG" dirty="0" smtClean="0"/>
              <a:t> </a:t>
            </a:r>
            <a:r>
              <a:rPr lang="en-SG" dirty="0" smtClean="0"/>
              <a:t>is a sharing option; a value of 0 means </a:t>
            </a:r>
            <a:r>
              <a:rPr lang="en-SG" dirty="0" smtClean="0"/>
              <a:t>the semaphore </a:t>
            </a:r>
            <a:r>
              <a:rPr lang="en-SG" dirty="0" smtClean="0"/>
              <a:t>is local to the calling </a:t>
            </a:r>
            <a:r>
              <a:rPr lang="en-SG" dirty="0" smtClean="0"/>
              <a:t>process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gives </a:t>
            </a:r>
            <a:r>
              <a:rPr lang="en-SG" dirty="0" smtClean="0"/>
              <a:t>an initial value </a:t>
            </a:r>
            <a:r>
              <a:rPr lang="en-SG" dirty="0" err="1" smtClean="0">
                <a:solidFill>
                  <a:srgbClr val="00B0F0"/>
                </a:solidFill>
              </a:rPr>
              <a:t>value</a:t>
            </a:r>
            <a:r>
              <a:rPr lang="en-SG" dirty="0" smtClean="0"/>
              <a:t> to </a:t>
            </a:r>
            <a:r>
              <a:rPr lang="en-SG" dirty="0" smtClean="0"/>
              <a:t>the semaphore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sem_destroy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sem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SG" dirty="0" smtClean="0">
                <a:solidFill>
                  <a:srgbClr val="00B0F0"/>
                </a:solidFill>
              </a:rPr>
              <a:t> </a:t>
            </a:r>
            <a:r>
              <a:rPr lang="en-SG" dirty="0" smtClean="0"/>
              <a:t>frees the resources allocated to the </a:t>
            </a:r>
            <a:r>
              <a:rPr lang="en-SG" dirty="0" smtClean="0"/>
              <a:t>semaphore </a:t>
            </a:r>
            <a:r>
              <a:rPr lang="en-SG" dirty="0" err="1" smtClean="0">
                <a:solidFill>
                  <a:srgbClr val="00B0F0"/>
                </a:solidFill>
              </a:rPr>
              <a:t>sem</a:t>
            </a:r>
            <a:r>
              <a:rPr lang="en-SG" dirty="0" smtClean="0"/>
              <a:t> and this routine is usually </a:t>
            </a:r>
            <a:r>
              <a:rPr lang="en-SG" dirty="0" smtClean="0"/>
              <a:t>called after </a:t>
            </a:r>
            <a:r>
              <a:rPr lang="en-SG" dirty="0" err="1" smtClean="0"/>
              <a:t>pthread_join</a:t>
            </a:r>
            <a:r>
              <a:rPr lang="en-SG" dirty="0" smtClean="0"/>
              <a:t>().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sem_wait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sem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SG" dirty="0" smtClean="0"/>
              <a:t>atomically </a:t>
            </a:r>
            <a:r>
              <a:rPr lang="en-SG" dirty="0" smtClean="0"/>
              <a:t>decreases </a:t>
            </a:r>
            <a:r>
              <a:rPr lang="en-SG" dirty="0" smtClean="0"/>
              <a:t>the value of </a:t>
            </a:r>
            <a:r>
              <a:rPr lang="en-SG" dirty="0" smtClean="0"/>
              <a:t>a semaphore </a:t>
            </a:r>
            <a:r>
              <a:rPr lang="en-SG" dirty="0" err="1" smtClean="0">
                <a:solidFill>
                  <a:srgbClr val="00B0F0"/>
                </a:solidFill>
              </a:rPr>
              <a:t>sem</a:t>
            </a:r>
            <a:r>
              <a:rPr lang="en-SG" dirty="0" smtClean="0"/>
              <a:t> </a:t>
            </a:r>
            <a:r>
              <a:rPr lang="en-SG" dirty="0" smtClean="0"/>
              <a:t>by 1, </a:t>
            </a:r>
            <a:r>
              <a:rPr lang="en-SG" dirty="0" smtClean="0"/>
              <a:t>if it </a:t>
            </a:r>
            <a:r>
              <a:rPr lang="en-SG" dirty="0" smtClean="0"/>
              <a:t>is negative, the calling process </a:t>
            </a:r>
            <a:r>
              <a:rPr lang="en-SG" dirty="0" smtClean="0"/>
              <a:t>blocks</a:t>
            </a:r>
          </a:p>
          <a:p>
            <a:pPr lvl="1"/>
            <a:r>
              <a:rPr lang="en-SG" dirty="0" smtClean="0"/>
              <a:t>one </a:t>
            </a:r>
            <a:r>
              <a:rPr lang="en-SG" dirty="0" smtClean="0"/>
              <a:t>of the blocked processes wakes up when another process calls </a:t>
            </a:r>
            <a:r>
              <a:rPr lang="en-SG" dirty="0" err="1" smtClean="0"/>
              <a:t>sem_post</a:t>
            </a:r>
            <a:r>
              <a:rPr lang="en-SG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sem_post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sem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SG" dirty="0" smtClean="0"/>
              <a:t>atomically </a:t>
            </a:r>
            <a:r>
              <a:rPr lang="en-SG" dirty="0" smtClean="0"/>
              <a:t>increases </a:t>
            </a:r>
            <a:r>
              <a:rPr lang="en-SG" dirty="0" smtClean="0"/>
              <a:t>the value of </a:t>
            </a:r>
            <a:r>
              <a:rPr lang="en-SG" dirty="0" smtClean="0"/>
              <a:t>a semaphore </a:t>
            </a:r>
            <a:r>
              <a:rPr lang="en-SG" dirty="0" err="1" smtClean="0">
                <a:solidFill>
                  <a:srgbClr val="00B0F0"/>
                </a:solidFill>
              </a:rPr>
              <a:t>sem</a:t>
            </a:r>
            <a:r>
              <a:rPr lang="en-SG" dirty="0" smtClean="0"/>
              <a:t> </a:t>
            </a:r>
            <a:r>
              <a:rPr lang="en-SG" dirty="0" smtClean="0"/>
              <a:t>by </a:t>
            </a:r>
            <a:r>
              <a:rPr lang="en-SG" dirty="0" smtClean="0"/>
              <a:t>1.</a:t>
            </a:r>
            <a:endParaRPr lang="en-SG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Threads share same </a:t>
            </a:r>
            <a:r>
              <a:rPr lang="en-US" dirty="0" smtClean="0">
                <a:solidFill>
                  <a:srgbClr val="00B050"/>
                </a:solidFill>
              </a:rPr>
              <a:t>address space </a:t>
            </a:r>
            <a:r>
              <a:rPr lang="en-US" dirty="0" smtClean="0"/>
              <a:t>but have their own </a:t>
            </a:r>
            <a:r>
              <a:rPr lang="en-US" dirty="0" smtClean="0">
                <a:solidFill>
                  <a:srgbClr val="00B050"/>
                </a:solidFill>
              </a:rPr>
              <a:t>private</a:t>
            </a:r>
            <a:r>
              <a:rPr lang="en-US" dirty="0" smtClean="0"/>
              <a:t> stacks.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Thread states: ready, running, waiting (blocked), or terminated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62200" y="47244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876800" y="5410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876800" y="40386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7162800" y="5410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4</a:t>
            </a:r>
            <a:endParaRPr lang="en-SG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3886200" y="44958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886200" y="51816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6400800" y="5867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8600" y="47244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0</a:t>
            </a:r>
            <a:endParaRPr lang="en-SG" dirty="0"/>
          </a:p>
        </p:txBody>
      </p:sp>
      <p:cxnSp>
        <p:nvCxnSpPr>
          <p:cNvPr id="20" name="Straight Arrow Connector 19"/>
          <p:cNvCxnSpPr>
            <a:stCxn id="16" idx="3"/>
            <a:endCxn id="4" idx="1"/>
          </p:cNvCxnSpPr>
          <p:nvPr/>
        </p:nvCxnSpPr>
        <p:spPr>
          <a:xfrm>
            <a:off x="1752600" y="5181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4800" y="6553200"/>
            <a:ext cx="8610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617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S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Thread (Pthread)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Low-level threading libraries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Native threading interface for </a:t>
            </a:r>
            <a:r>
              <a:rPr lang="en-US" dirty="0" smtClean="0"/>
              <a:t>Linux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 language programming types and procedure calls implemented with a </a:t>
            </a:r>
            <a:r>
              <a:rPr lang="en-US" dirty="0" err="1" smtClean="0">
                <a:solidFill>
                  <a:srgbClr val="00B0F0"/>
                </a:solidFill>
              </a:rPr>
              <a:t>pthread.h</a:t>
            </a:r>
            <a:r>
              <a:rPr lang="en-US" dirty="0" smtClean="0"/>
              <a:t> </a:t>
            </a:r>
            <a:r>
              <a:rPr lang="en-US" dirty="0" smtClean="0"/>
              <a:t>header.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assumes shared memory.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To compile with GNU compiler: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gcc</a:t>
            </a:r>
            <a:r>
              <a:rPr lang="en-US" dirty="0" smtClean="0"/>
              <a:t>/g++ &lt;</a:t>
            </a:r>
            <a:r>
              <a:rPr lang="en-US" dirty="0" err="1" smtClean="0"/>
              <a:t>progname</a:t>
            </a:r>
            <a:r>
              <a:rPr lang="en-US" dirty="0" smtClean="0"/>
              <a:t>&gt; –</a:t>
            </a:r>
            <a:r>
              <a:rPr lang="en-US" dirty="0" err="1" smtClean="0"/>
              <a:t>lpthread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gcc</a:t>
            </a:r>
            <a:r>
              <a:rPr lang="en-US" dirty="0" smtClean="0"/>
              <a:t>/g++ -</a:t>
            </a:r>
            <a:r>
              <a:rPr lang="en-US" dirty="0" err="1" smtClean="0"/>
              <a:t>pthread</a:t>
            </a:r>
            <a:r>
              <a:rPr lang="en-US" dirty="0" smtClean="0"/>
              <a:t> &lt;</a:t>
            </a:r>
            <a:r>
              <a:rPr lang="en-US" dirty="0" err="1" smtClean="0"/>
              <a:t>progname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pthread_create</a:t>
            </a:r>
            <a:r>
              <a:rPr lang="en-US" dirty="0" smtClean="0">
                <a:solidFill>
                  <a:srgbClr val="00B0F0"/>
                </a:solidFill>
              </a:rPr>
              <a:t> (thread, </a:t>
            </a:r>
            <a:r>
              <a:rPr lang="en-US" dirty="0" err="1" smtClean="0">
                <a:solidFill>
                  <a:srgbClr val="00B0F0"/>
                </a:solidFill>
              </a:rPr>
              <a:t>attr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start_routine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arg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pthread_join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threadid</a:t>
            </a:r>
            <a:r>
              <a:rPr lang="en-US" dirty="0" smtClean="0">
                <a:solidFill>
                  <a:srgbClr val="00B0F0"/>
                </a:solidFill>
              </a:rPr>
              <a:t>, status)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pthread_exit</a:t>
            </a:r>
            <a:r>
              <a:rPr lang="en-US" dirty="0" smtClean="0">
                <a:solidFill>
                  <a:srgbClr val="00B0F0"/>
                </a:solidFill>
              </a:rPr>
              <a:t> (status)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pthread_cancel</a:t>
            </a:r>
            <a:r>
              <a:rPr lang="en-US" dirty="0" smtClean="0">
                <a:solidFill>
                  <a:srgbClr val="00B0F0"/>
                </a:solidFill>
              </a:rPr>
              <a:t> (thread)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pthread_attr_init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attr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pthread_attr_destroy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attr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endParaRPr lang="en-SG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Pthread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pthread_create</a:t>
            </a:r>
            <a:r>
              <a:rPr lang="en-US" dirty="0" smtClean="0">
                <a:solidFill>
                  <a:srgbClr val="00B0F0"/>
                </a:solidFill>
              </a:rPr>
              <a:t> (thread, </a:t>
            </a:r>
            <a:r>
              <a:rPr lang="en-US" dirty="0" err="1" smtClean="0">
                <a:solidFill>
                  <a:srgbClr val="00B0F0"/>
                </a:solidFill>
              </a:rPr>
              <a:t>attr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start_routine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arg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SG" dirty="0" smtClean="0"/>
              <a:t>creates </a:t>
            </a:r>
            <a:r>
              <a:rPr lang="en-SG" dirty="0" smtClean="0"/>
              <a:t>a new thread and makes it executable. This routine can be called any number of times from anywhere within your code. </a:t>
            </a:r>
            <a:endParaRPr lang="en-SG" dirty="0" smtClean="0"/>
          </a:p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SG" dirty="0" err="1" smtClean="0"/>
              <a:t>pthread_create</a:t>
            </a:r>
            <a:r>
              <a:rPr lang="en-SG" dirty="0" smtClean="0"/>
              <a:t> arguments: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smtClean="0">
                <a:solidFill>
                  <a:srgbClr val="00B0F0"/>
                </a:solidFill>
              </a:rPr>
              <a:t>thread</a:t>
            </a:r>
            <a:r>
              <a:rPr lang="en-SG" dirty="0" smtClean="0">
                <a:solidFill>
                  <a:srgbClr val="00B0F0"/>
                </a:solidFill>
              </a:rPr>
              <a:t>:</a:t>
            </a:r>
            <a:r>
              <a:rPr lang="en-SG" dirty="0" smtClean="0"/>
              <a:t> An </a:t>
            </a:r>
            <a:r>
              <a:rPr lang="en-SG" dirty="0" smtClean="0"/>
              <a:t>unique </a:t>
            </a:r>
            <a:r>
              <a:rPr lang="en-SG" dirty="0" smtClean="0"/>
              <a:t>identifier for the new thread returned by the subroutine. 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err="1" smtClean="0">
                <a:solidFill>
                  <a:srgbClr val="00B0F0"/>
                </a:solidFill>
              </a:rPr>
              <a:t>attr</a:t>
            </a:r>
            <a:r>
              <a:rPr lang="en-SG" dirty="0" smtClean="0">
                <a:solidFill>
                  <a:srgbClr val="00B0F0"/>
                </a:solidFill>
              </a:rPr>
              <a:t>:</a:t>
            </a:r>
            <a:r>
              <a:rPr lang="en-SG" dirty="0" smtClean="0"/>
              <a:t> </a:t>
            </a:r>
            <a:r>
              <a:rPr lang="en-SG" dirty="0" smtClean="0"/>
              <a:t>can </a:t>
            </a:r>
            <a:r>
              <a:rPr lang="en-SG" dirty="0" smtClean="0"/>
              <a:t>be used to set thread attributes. </a:t>
            </a:r>
            <a:r>
              <a:rPr lang="en-SG" dirty="0" smtClean="0"/>
              <a:t>NULL: default, specified only at thread creation time.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err="1" smtClean="0">
                <a:solidFill>
                  <a:srgbClr val="00B0F0"/>
                </a:solidFill>
              </a:rPr>
              <a:t>s</a:t>
            </a:r>
            <a:r>
              <a:rPr lang="en-SG" dirty="0" err="1" smtClean="0">
                <a:solidFill>
                  <a:srgbClr val="00B0F0"/>
                </a:solidFill>
              </a:rPr>
              <a:t>tart_routine</a:t>
            </a:r>
            <a:r>
              <a:rPr lang="en-SG" dirty="0" smtClean="0">
                <a:solidFill>
                  <a:srgbClr val="00B0F0"/>
                </a:solidFill>
              </a:rPr>
              <a:t>: </a:t>
            </a:r>
            <a:r>
              <a:rPr lang="en-SG" dirty="0" smtClean="0"/>
              <a:t>the C routine that the thread will execute once it is created. 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err="1" smtClean="0">
                <a:solidFill>
                  <a:srgbClr val="00B0F0"/>
                </a:solidFill>
              </a:rPr>
              <a:t>arg</a:t>
            </a:r>
            <a:r>
              <a:rPr lang="en-SG" dirty="0" smtClean="0">
                <a:solidFill>
                  <a:srgbClr val="00B0F0"/>
                </a:solidFill>
              </a:rPr>
              <a:t>:</a:t>
            </a:r>
            <a:r>
              <a:rPr lang="en-SG" dirty="0" smtClean="0"/>
              <a:t> A single argument that may be passed to </a:t>
            </a:r>
            <a:r>
              <a:rPr lang="en-SG" dirty="0" err="1" smtClean="0"/>
              <a:t>start_routine</a:t>
            </a:r>
            <a:r>
              <a:rPr lang="en-SG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pthread_join</a:t>
            </a:r>
            <a:r>
              <a:rPr lang="en-US" dirty="0" smtClean="0">
                <a:solidFill>
                  <a:srgbClr val="00B0F0"/>
                </a:solidFill>
              </a:rPr>
              <a:t> (</a:t>
            </a:r>
            <a:r>
              <a:rPr lang="en-US" dirty="0" err="1" smtClean="0">
                <a:solidFill>
                  <a:srgbClr val="00B0F0"/>
                </a:solidFill>
              </a:rPr>
              <a:t>threadid</a:t>
            </a:r>
            <a:r>
              <a:rPr lang="en-US" dirty="0" smtClean="0">
                <a:solidFill>
                  <a:srgbClr val="00B0F0"/>
                </a:solidFill>
              </a:rPr>
              <a:t>, status)</a:t>
            </a:r>
            <a:r>
              <a:rPr lang="en-US" dirty="0" smtClean="0"/>
              <a:t> accomplishes synchronization between threads.</a:t>
            </a:r>
          </a:p>
          <a:p>
            <a:pPr>
              <a:buFont typeface="Wingdings" pitchFamily="2" charset="2"/>
              <a:buChar char="Ø"/>
            </a:pPr>
            <a:r>
              <a:rPr lang="en-SG" dirty="0" err="1" smtClean="0">
                <a:solidFill>
                  <a:srgbClr val="00B0F0"/>
                </a:solidFill>
              </a:rPr>
              <a:t>pthread_join</a:t>
            </a:r>
            <a:r>
              <a:rPr lang="en-SG" dirty="0" smtClean="0">
                <a:solidFill>
                  <a:srgbClr val="00B0F0"/>
                </a:solidFill>
              </a:rPr>
              <a:t>(</a:t>
            </a:r>
            <a:r>
              <a:rPr lang="en-SG" dirty="0" err="1" smtClean="0">
                <a:solidFill>
                  <a:srgbClr val="00B0F0"/>
                </a:solidFill>
              </a:rPr>
              <a:t>threadid</a:t>
            </a:r>
            <a:r>
              <a:rPr lang="en-SG" dirty="0" smtClean="0">
                <a:solidFill>
                  <a:srgbClr val="00B0F0"/>
                </a:solidFill>
              </a:rPr>
              <a:t>, status)</a:t>
            </a:r>
            <a:r>
              <a:rPr lang="en-SG" dirty="0" smtClean="0"/>
              <a:t> subroutine blocks the calling thread until the specified </a:t>
            </a:r>
            <a:r>
              <a:rPr lang="en-SG" dirty="0" err="1" smtClean="0">
                <a:solidFill>
                  <a:srgbClr val="00B0F0"/>
                </a:solidFill>
              </a:rPr>
              <a:t>threadid</a:t>
            </a:r>
            <a:r>
              <a:rPr lang="en-SG" dirty="0" smtClean="0"/>
              <a:t> thread terminates. </a:t>
            </a:r>
          </a:p>
          <a:p>
            <a:pPr>
              <a:buFont typeface="Wingdings" pitchFamily="2" charset="2"/>
              <a:buChar char="Ø"/>
            </a:pPr>
            <a:r>
              <a:rPr lang="en-SG" dirty="0" smtClean="0"/>
              <a:t>The programmer is able to obtain the target thread’s termination return </a:t>
            </a:r>
            <a:r>
              <a:rPr lang="en-SG" dirty="0" smtClean="0">
                <a:solidFill>
                  <a:srgbClr val="00B0F0"/>
                </a:solidFill>
              </a:rPr>
              <a:t>status</a:t>
            </a:r>
            <a:r>
              <a:rPr lang="en-SG" dirty="0" smtClean="0"/>
              <a:t> if it was specified in the target thread’s call to </a:t>
            </a:r>
            <a:r>
              <a:rPr lang="en-SG" dirty="0" err="1" smtClean="0"/>
              <a:t>pthread_exit</a:t>
            </a:r>
            <a:r>
              <a:rPr lang="en-SG" dirty="0" smtClean="0"/>
              <a:t>(). 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Pthread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pthread_exit</a:t>
            </a:r>
            <a:r>
              <a:rPr lang="en-US" dirty="0" smtClean="0">
                <a:solidFill>
                  <a:srgbClr val="00B0F0"/>
                </a:solidFill>
              </a:rPr>
              <a:t> (status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SG" dirty="0" smtClean="0"/>
              <a:t>allows the programmer to specify an optional termination </a:t>
            </a:r>
            <a:r>
              <a:rPr lang="en-SG" dirty="0" smtClean="0">
                <a:solidFill>
                  <a:srgbClr val="00B0F0"/>
                </a:solidFill>
              </a:rPr>
              <a:t>status</a:t>
            </a:r>
            <a:r>
              <a:rPr lang="en-SG" dirty="0" smtClean="0"/>
              <a:t> parameter</a:t>
            </a:r>
            <a:r>
              <a:rPr lang="en-SG" dirty="0" smtClean="0"/>
              <a:t>. If any file is open inside the thread, it will remain after the thread termination.</a:t>
            </a:r>
          </a:p>
          <a:p>
            <a:pPr>
              <a:buNone/>
            </a:pPr>
            <a:endParaRPr lang="en-SG" sz="1700" dirty="0" smtClean="0"/>
          </a:p>
          <a:p>
            <a:pPr>
              <a:buFont typeface="Wingdings" pitchFamily="2" charset="2"/>
              <a:buChar char="Ø"/>
            </a:pPr>
            <a:r>
              <a:rPr lang="en-SG" dirty="0" smtClean="0"/>
              <a:t>A </a:t>
            </a:r>
            <a:r>
              <a:rPr lang="en-SG" dirty="0" smtClean="0"/>
              <a:t>thread may be terminated: </a:t>
            </a:r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The thread returns normally from its starting routine</a:t>
            </a:r>
            <a:r>
              <a:rPr lang="en-SG" dirty="0" smtClean="0"/>
              <a:t>. </a:t>
            </a:r>
            <a:endParaRPr lang="en-SG" dirty="0" smtClean="0"/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The thread makes a call to the </a:t>
            </a:r>
            <a:r>
              <a:rPr lang="en-SG" dirty="0" err="1" smtClean="0"/>
              <a:t>pthread_exit</a:t>
            </a:r>
            <a:r>
              <a:rPr lang="en-SG" dirty="0" smtClean="0"/>
              <a:t> </a:t>
            </a:r>
            <a:r>
              <a:rPr lang="en-SG" dirty="0" smtClean="0"/>
              <a:t>subroutine.</a:t>
            </a:r>
            <a:endParaRPr lang="en-SG" dirty="0" smtClean="0"/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The thread is </a:t>
            </a:r>
            <a:r>
              <a:rPr lang="en-SG" dirty="0" err="1" smtClean="0"/>
              <a:t>canceled</a:t>
            </a:r>
            <a:r>
              <a:rPr lang="en-SG" dirty="0" smtClean="0"/>
              <a:t> by another thread via the </a:t>
            </a:r>
            <a:r>
              <a:rPr lang="en-SG" dirty="0" err="1" smtClean="0">
                <a:solidFill>
                  <a:srgbClr val="00B0F0"/>
                </a:solidFill>
              </a:rPr>
              <a:t>pthread_cancel</a:t>
            </a:r>
            <a:r>
              <a:rPr lang="en-SG" dirty="0" smtClean="0">
                <a:solidFill>
                  <a:srgbClr val="00B0F0"/>
                </a:solidFill>
              </a:rPr>
              <a:t> </a:t>
            </a:r>
            <a:r>
              <a:rPr lang="en-SG" dirty="0" smtClean="0"/>
              <a:t>routine. </a:t>
            </a:r>
            <a:endParaRPr lang="en-SG" dirty="0" smtClean="0"/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The entire process is terminated due to </a:t>
            </a:r>
            <a:r>
              <a:rPr lang="en-SG" dirty="0" smtClean="0"/>
              <a:t>a </a:t>
            </a:r>
            <a:r>
              <a:rPr lang="en-SG" dirty="0" smtClean="0"/>
              <a:t>call to </a:t>
            </a:r>
            <a:r>
              <a:rPr lang="en-SG" dirty="0" smtClean="0"/>
              <a:t>exit</a:t>
            </a:r>
            <a:r>
              <a:rPr lang="en-SG" dirty="0" smtClean="0"/>
              <a:t>() </a:t>
            </a:r>
            <a:r>
              <a:rPr lang="en-SG" dirty="0" smtClean="0"/>
              <a:t>.</a:t>
            </a:r>
            <a:endParaRPr lang="en-SG" dirty="0" smtClean="0"/>
          </a:p>
          <a:p>
            <a:pPr lvl="1">
              <a:buFont typeface="Wingdings" pitchFamily="2" charset="2"/>
              <a:buChar char="ü"/>
            </a:pPr>
            <a:r>
              <a:rPr lang="en-SG" dirty="0" smtClean="0"/>
              <a:t>If main() finishes </a:t>
            </a:r>
            <a:r>
              <a:rPr lang="en-SG" dirty="0" smtClean="0"/>
              <a:t>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Pthread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pthread_cancel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(thread)</a:t>
            </a:r>
            <a:r>
              <a:rPr lang="en-US" dirty="0" smtClean="0"/>
              <a:t> cancels the specified thread.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pthread_attr_init</a:t>
            </a:r>
            <a:r>
              <a:rPr lang="en-US" dirty="0" smtClean="0">
                <a:solidFill>
                  <a:srgbClr val="00B0F0"/>
                </a:solidFill>
              </a:rPr>
              <a:t> (thread)</a:t>
            </a:r>
            <a:r>
              <a:rPr lang="en-US" dirty="0" smtClean="0"/>
              <a:t> </a:t>
            </a:r>
            <a:r>
              <a:rPr lang="en-US" dirty="0" smtClean="0"/>
              <a:t>allows to initialize the attribute thread.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B0F0"/>
                </a:solidFill>
              </a:rPr>
              <a:t>pthread_attr_destroy</a:t>
            </a:r>
            <a:r>
              <a:rPr lang="en-US" dirty="0" smtClean="0">
                <a:solidFill>
                  <a:srgbClr val="00B0F0"/>
                </a:solidFill>
              </a:rPr>
              <a:t> (thread)</a:t>
            </a:r>
            <a:r>
              <a:rPr lang="en-US" dirty="0" smtClean="0"/>
              <a:t> allows to </a:t>
            </a:r>
            <a:r>
              <a:rPr lang="en-SG" dirty="0" smtClean="0"/>
              <a:t>free </a:t>
            </a:r>
            <a:r>
              <a:rPr lang="en-SG" dirty="0" smtClean="0"/>
              <a:t>library resources used by the </a:t>
            </a:r>
            <a:r>
              <a:rPr lang="en-SG" dirty="0" smtClean="0"/>
              <a:t>attribute.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SG" dirty="0" smtClean="0">
                <a:solidFill>
                  <a:srgbClr val="00B050"/>
                </a:solidFill>
              </a:rPr>
              <a:t>#include &lt;</a:t>
            </a:r>
            <a:r>
              <a:rPr lang="en-SG" dirty="0" err="1" smtClean="0">
                <a:solidFill>
                  <a:srgbClr val="00B050"/>
                </a:solidFill>
              </a:rPr>
              <a:t>pthread.h</a:t>
            </a:r>
            <a:r>
              <a:rPr lang="en-SG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SG" dirty="0" smtClean="0"/>
              <a:t>#include &lt;</a:t>
            </a:r>
            <a:r>
              <a:rPr lang="en-SG" dirty="0" err="1" smtClean="0"/>
              <a:t>stdio.h</a:t>
            </a:r>
            <a:r>
              <a:rPr lang="en-SG" dirty="0" smtClean="0"/>
              <a:t>&gt;</a:t>
            </a:r>
          </a:p>
          <a:p>
            <a:pPr>
              <a:buNone/>
            </a:pPr>
            <a:r>
              <a:rPr lang="en-SG" dirty="0" smtClean="0"/>
              <a:t>#define NUM_THREADS </a:t>
            </a:r>
            <a:r>
              <a:rPr lang="en-SG" dirty="0" smtClean="0"/>
              <a:t>5</a:t>
            </a:r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r>
              <a:rPr lang="en-SG" dirty="0" smtClean="0"/>
              <a:t>void *</a:t>
            </a:r>
            <a:r>
              <a:rPr lang="en-SG" dirty="0" err="1" smtClean="0"/>
              <a:t>PrintHello</a:t>
            </a:r>
            <a:r>
              <a:rPr lang="en-SG" dirty="0" smtClean="0"/>
              <a:t>(void *</a:t>
            </a:r>
            <a:r>
              <a:rPr lang="en-SG" dirty="0" err="1" smtClean="0"/>
              <a:t>threadid</a:t>
            </a:r>
            <a:r>
              <a:rPr lang="en-SG" dirty="0" smtClean="0"/>
              <a:t>) {</a:t>
            </a:r>
          </a:p>
          <a:p>
            <a:pPr lvl="1">
              <a:buNone/>
            </a:pPr>
            <a:r>
              <a:rPr lang="en-SG" sz="3300" dirty="0" err="1" smtClean="0"/>
              <a:t>i</a:t>
            </a:r>
            <a:r>
              <a:rPr lang="en-SG" sz="3300" dirty="0" err="1" smtClean="0"/>
              <a:t>nt</a:t>
            </a:r>
            <a:r>
              <a:rPr lang="en-SG" sz="3300" dirty="0" smtClean="0"/>
              <a:t> </a:t>
            </a:r>
            <a:r>
              <a:rPr lang="en-SG" sz="3300" dirty="0" err="1" smtClean="0"/>
              <a:t>tid</a:t>
            </a:r>
            <a:r>
              <a:rPr lang="en-SG" sz="3300" dirty="0" smtClean="0"/>
              <a:t>;</a:t>
            </a:r>
          </a:p>
          <a:p>
            <a:pPr lvl="1">
              <a:buNone/>
            </a:pPr>
            <a:r>
              <a:rPr lang="en-SG" sz="3300" dirty="0" err="1" smtClean="0"/>
              <a:t>tid</a:t>
            </a:r>
            <a:r>
              <a:rPr lang="en-SG" sz="3300" dirty="0" smtClean="0"/>
              <a:t> = </a:t>
            </a:r>
            <a:r>
              <a:rPr lang="en-SG" sz="3300" dirty="0" smtClean="0"/>
              <a:t>(</a:t>
            </a:r>
            <a:r>
              <a:rPr lang="en-SG" sz="3300" dirty="0" err="1" smtClean="0"/>
              <a:t>int</a:t>
            </a:r>
            <a:r>
              <a:rPr lang="en-SG" sz="3300" dirty="0" smtClean="0"/>
              <a:t>) </a:t>
            </a:r>
            <a:r>
              <a:rPr lang="en-SG" sz="3300" dirty="0" err="1" smtClean="0"/>
              <a:t>threadid</a:t>
            </a:r>
            <a:r>
              <a:rPr lang="en-SG" sz="3300" dirty="0" smtClean="0"/>
              <a:t>;</a:t>
            </a:r>
          </a:p>
          <a:p>
            <a:pPr lvl="1">
              <a:buNone/>
            </a:pPr>
            <a:r>
              <a:rPr lang="en-SG" sz="3300" dirty="0" err="1" smtClean="0"/>
              <a:t>printf</a:t>
            </a:r>
            <a:r>
              <a:rPr lang="en-SG" sz="3300" dirty="0" smtClean="0"/>
              <a:t>("Hello World! It's me, </a:t>
            </a:r>
            <a:r>
              <a:rPr lang="en-SG" sz="3300" dirty="0" smtClean="0"/>
              <a:t>thread: %d</a:t>
            </a:r>
            <a:r>
              <a:rPr lang="en-SG" sz="3300" dirty="0" smtClean="0"/>
              <a:t>!\n", </a:t>
            </a:r>
            <a:r>
              <a:rPr lang="en-SG" sz="3300" dirty="0" err="1" smtClean="0"/>
              <a:t>tid</a:t>
            </a:r>
            <a:r>
              <a:rPr lang="en-SG" sz="3300" dirty="0" smtClean="0"/>
              <a:t>);</a:t>
            </a:r>
          </a:p>
          <a:p>
            <a:pPr lvl="1">
              <a:buNone/>
            </a:pPr>
            <a:r>
              <a:rPr lang="en-SG" sz="3300" dirty="0" err="1" smtClean="0">
                <a:solidFill>
                  <a:srgbClr val="00B050"/>
                </a:solidFill>
              </a:rPr>
              <a:t>pthread_exit</a:t>
            </a:r>
            <a:r>
              <a:rPr lang="en-SG" sz="3300" dirty="0" smtClean="0">
                <a:solidFill>
                  <a:srgbClr val="00B050"/>
                </a:solidFill>
              </a:rPr>
              <a:t>(NULL);</a:t>
            </a:r>
          </a:p>
          <a:p>
            <a:pPr>
              <a:buNone/>
            </a:pPr>
            <a:r>
              <a:rPr lang="en-SG" dirty="0" smtClean="0"/>
              <a:t>}</a:t>
            </a:r>
          </a:p>
          <a:p>
            <a:pPr>
              <a:buNone/>
            </a:pPr>
            <a:r>
              <a:rPr lang="en-SG" dirty="0" err="1" smtClean="0"/>
              <a:t>int</a:t>
            </a:r>
            <a:r>
              <a:rPr lang="en-SG" dirty="0" smtClean="0"/>
              <a:t> main (</a:t>
            </a: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argc</a:t>
            </a:r>
            <a:r>
              <a:rPr lang="en-SG" dirty="0" smtClean="0"/>
              <a:t>, char *</a:t>
            </a:r>
            <a:r>
              <a:rPr lang="en-SG" dirty="0" err="1" smtClean="0"/>
              <a:t>argv</a:t>
            </a:r>
            <a:r>
              <a:rPr lang="en-SG" dirty="0" smtClean="0"/>
              <a:t>[]) {</a:t>
            </a:r>
          </a:p>
          <a:p>
            <a:pPr lvl="1">
              <a:buNone/>
            </a:pPr>
            <a:r>
              <a:rPr lang="en-SG" sz="3300" dirty="0" err="1" smtClean="0">
                <a:solidFill>
                  <a:srgbClr val="00B050"/>
                </a:solidFill>
              </a:rPr>
              <a:t>pthread_t</a:t>
            </a:r>
            <a:r>
              <a:rPr lang="en-SG" sz="3300" dirty="0" smtClean="0">
                <a:solidFill>
                  <a:srgbClr val="00B050"/>
                </a:solidFill>
              </a:rPr>
              <a:t> threads[NUM_THREADS];</a:t>
            </a:r>
          </a:p>
          <a:p>
            <a:pPr lvl="1">
              <a:buNone/>
            </a:pPr>
            <a:r>
              <a:rPr lang="en-SG" sz="3300" dirty="0" err="1" smtClean="0"/>
              <a:t>int</a:t>
            </a:r>
            <a:r>
              <a:rPr lang="en-SG" sz="3300" dirty="0" smtClean="0"/>
              <a:t> </a:t>
            </a:r>
            <a:r>
              <a:rPr lang="en-SG" sz="3300" dirty="0" err="1" smtClean="0"/>
              <a:t>rc</a:t>
            </a:r>
            <a:r>
              <a:rPr lang="en-SG" sz="3300" dirty="0" smtClean="0"/>
              <a:t>;</a:t>
            </a:r>
          </a:p>
          <a:p>
            <a:pPr lvl="1">
              <a:buNone/>
            </a:pPr>
            <a:r>
              <a:rPr lang="en-SG" sz="3300" dirty="0" smtClean="0"/>
              <a:t>for(</a:t>
            </a:r>
            <a:r>
              <a:rPr lang="en-SG" sz="3300" dirty="0" err="1" smtClean="0"/>
              <a:t>int</a:t>
            </a:r>
            <a:r>
              <a:rPr lang="en-SG" sz="3300" dirty="0" smtClean="0"/>
              <a:t> t=0</a:t>
            </a:r>
            <a:r>
              <a:rPr lang="en-SG" sz="3300" dirty="0" smtClean="0"/>
              <a:t>; t&lt;NUM_THREADS; t++){</a:t>
            </a:r>
          </a:p>
          <a:p>
            <a:pPr lvl="2">
              <a:buNone/>
            </a:pPr>
            <a:r>
              <a:rPr lang="en-SG" sz="3300" dirty="0" err="1" smtClean="0"/>
              <a:t>printf</a:t>
            </a:r>
            <a:r>
              <a:rPr lang="en-SG" sz="3300" dirty="0" smtClean="0"/>
              <a:t>("In main: creating thread </a:t>
            </a:r>
            <a:r>
              <a:rPr lang="en-SG" sz="3300" dirty="0" smtClean="0"/>
              <a:t>%d\n</a:t>
            </a:r>
            <a:r>
              <a:rPr lang="en-SG" sz="3300" dirty="0" smtClean="0"/>
              <a:t>", t);</a:t>
            </a:r>
          </a:p>
          <a:p>
            <a:pPr lvl="2">
              <a:buNone/>
            </a:pPr>
            <a:r>
              <a:rPr lang="en-SG" sz="3300" dirty="0" err="1" smtClean="0"/>
              <a:t>rc</a:t>
            </a:r>
            <a:r>
              <a:rPr lang="en-SG" sz="3300" dirty="0" smtClean="0"/>
              <a:t> = </a:t>
            </a:r>
            <a:r>
              <a:rPr lang="en-SG" sz="3300" dirty="0" err="1" smtClean="0">
                <a:solidFill>
                  <a:srgbClr val="00B050"/>
                </a:solidFill>
              </a:rPr>
              <a:t>pthread_create</a:t>
            </a:r>
            <a:r>
              <a:rPr lang="en-SG" sz="3300" dirty="0" smtClean="0">
                <a:solidFill>
                  <a:srgbClr val="00B050"/>
                </a:solidFill>
              </a:rPr>
              <a:t>(&amp;threads[t], NULL, </a:t>
            </a:r>
            <a:r>
              <a:rPr lang="en-SG" sz="3300" dirty="0" err="1" smtClean="0">
                <a:solidFill>
                  <a:srgbClr val="00B050"/>
                </a:solidFill>
              </a:rPr>
              <a:t>PrintHello</a:t>
            </a:r>
            <a:r>
              <a:rPr lang="en-SG" sz="3300" dirty="0" smtClean="0">
                <a:solidFill>
                  <a:srgbClr val="00B050"/>
                </a:solidFill>
              </a:rPr>
              <a:t>, (void *)t);</a:t>
            </a:r>
          </a:p>
          <a:p>
            <a:pPr lvl="2">
              <a:buNone/>
            </a:pPr>
            <a:r>
              <a:rPr lang="en-SG" sz="3300" dirty="0" smtClean="0"/>
              <a:t>if (</a:t>
            </a:r>
            <a:r>
              <a:rPr lang="en-SG" sz="3300" dirty="0" err="1" smtClean="0"/>
              <a:t>rc</a:t>
            </a:r>
            <a:r>
              <a:rPr lang="en-SG" sz="3300" dirty="0" smtClean="0"/>
              <a:t>){</a:t>
            </a:r>
          </a:p>
          <a:p>
            <a:pPr lvl="2">
              <a:buNone/>
            </a:pPr>
            <a:r>
              <a:rPr lang="en-SG" sz="3300" dirty="0" smtClean="0"/>
              <a:t>	</a:t>
            </a:r>
            <a:r>
              <a:rPr lang="en-SG" sz="3300" dirty="0" err="1" smtClean="0"/>
              <a:t>printf</a:t>
            </a:r>
            <a:r>
              <a:rPr lang="en-SG" sz="3300" dirty="0" smtClean="0"/>
              <a:t>("ERROR; return code from </a:t>
            </a:r>
            <a:r>
              <a:rPr lang="en-SG" sz="3300" dirty="0" err="1" smtClean="0"/>
              <a:t>pthread_create</a:t>
            </a:r>
            <a:r>
              <a:rPr lang="en-SG" sz="3300" dirty="0" smtClean="0"/>
              <a:t>() is %d\n", </a:t>
            </a:r>
            <a:r>
              <a:rPr lang="en-SG" sz="3300" dirty="0" err="1" smtClean="0"/>
              <a:t>rc</a:t>
            </a:r>
            <a:r>
              <a:rPr lang="en-SG" sz="3300" dirty="0" smtClean="0"/>
              <a:t>);</a:t>
            </a:r>
          </a:p>
          <a:p>
            <a:pPr lvl="2">
              <a:buNone/>
            </a:pPr>
            <a:r>
              <a:rPr lang="en-SG" sz="3300" dirty="0" smtClean="0"/>
              <a:t>	exit</a:t>
            </a:r>
            <a:r>
              <a:rPr lang="en-SG" sz="3300" dirty="0" smtClean="0"/>
              <a:t>(-1);</a:t>
            </a:r>
          </a:p>
          <a:p>
            <a:pPr lvl="1">
              <a:buNone/>
            </a:pPr>
            <a:r>
              <a:rPr lang="en-SG" sz="3300" dirty="0" smtClean="0"/>
              <a:t>		}</a:t>
            </a:r>
            <a:endParaRPr lang="en-SG" sz="3300" dirty="0" smtClean="0"/>
          </a:p>
          <a:p>
            <a:pPr lvl="1">
              <a:buNone/>
            </a:pPr>
            <a:r>
              <a:rPr lang="en-SG" sz="3300" dirty="0" smtClean="0"/>
              <a:t>}</a:t>
            </a:r>
          </a:p>
          <a:p>
            <a:pPr lvl="1">
              <a:buNone/>
            </a:pPr>
            <a:r>
              <a:rPr lang="en-US" sz="3300" dirty="0" err="1" smtClean="0">
                <a:solidFill>
                  <a:srgbClr val="00B050"/>
                </a:solidFill>
              </a:rPr>
              <a:t>pthread_exit</a:t>
            </a:r>
            <a:r>
              <a:rPr lang="en-US" sz="3300" dirty="0" smtClean="0">
                <a:solidFill>
                  <a:srgbClr val="00B050"/>
                </a:solidFill>
              </a:rPr>
              <a:t>(NULL);</a:t>
            </a:r>
            <a:endParaRPr lang="en-SG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SG" sz="3300" dirty="0" smtClean="0"/>
              <a:t>return  0;</a:t>
            </a:r>
            <a:endParaRPr lang="en-SG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S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19600" y="5486400"/>
            <a:ext cx="39624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600" dirty="0" smtClean="0"/>
              <a:t>By having main() explicitly call</a:t>
            </a:r>
          </a:p>
          <a:p>
            <a:r>
              <a:rPr lang="en-SG" sz="1600" dirty="0" err="1" smtClean="0"/>
              <a:t>pthread_exit</a:t>
            </a:r>
            <a:r>
              <a:rPr lang="en-SG" sz="1600" dirty="0" smtClean="0"/>
              <a:t>() as the last thing it does,</a:t>
            </a:r>
          </a:p>
          <a:p>
            <a:r>
              <a:rPr lang="en-SG" sz="1600" dirty="0" smtClean="0"/>
              <a:t>main() will block and be kept alive to support</a:t>
            </a:r>
          </a:p>
          <a:p>
            <a:r>
              <a:rPr lang="en-SG" sz="1600" dirty="0" smtClean="0"/>
              <a:t>the threads it created until they are done.</a:t>
            </a:r>
            <a:endParaRPr lang="en-SG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95600" y="57150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1128</Words>
  <Application>Microsoft Office PowerPoint</Application>
  <PresentationFormat>On-screen Show (4:3)</PresentationFormat>
  <Paragraphs>171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Thread</vt:lpstr>
      <vt:lpstr>Thread</vt:lpstr>
      <vt:lpstr>POSIX Thread (Pthread)</vt:lpstr>
      <vt:lpstr>Pthread Management</vt:lpstr>
      <vt:lpstr>Pthread Management</vt:lpstr>
      <vt:lpstr>Pthread Management</vt:lpstr>
      <vt:lpstr>Pthread Management</vt:lpstr>
      <vt:lpstr>Pthread Management</vt:lpstr>
      <vt:lpstr>Slide 9</vt:lpstr>
      <vt:lpstr>Slide 10</vt:lpstr>
      <vt:lpstr>Mutual Exclusion (Mutex)</vt:lpstr>
      <vt:lpstr>Mutual Exclusion (Mutex)</vt:lpstr>
      <vt:lpstr>Mutual Exclusion (Mutex)</vt:lpstr>
      <vt:lpstr>Mutual Exclusion (Mutex)</vt:lpstr>
      <vt:lpstr>Slide 15</vt:lpstr>
      <vt:lpstr>Semaphores</vt:lpstr>
      <vt:lpstr>Semaphores</vt:lpstr>
      <vt:lpstr>Semaphores</vt:lpstr>
      <vt:lpstr>Semaphores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</dc:title>
  <dc:creator>user</dc:creator>
  <cp:lastModifiedBy>AADIT</cp:lastModifiedBy>
  <cp:revision>7</cp:revision>
  <dcterms:created xsi:type="dcterms:W3CDTF">2006-08-16T00:00:00Z</dcterms:created>
  <dcterms:modified xsi:type="dcterms:W3CDTF">2016-05-23T16:19:29Z</dcterms:modified>
</cp:coreProperties>
</file>