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1" r:id="rId1"/>
  </p:sldMasterIdLst>
  <p:notesMasterIdLst>
    <p:notesMasterId r:id="rId28"/>
  </p:notesMasterIdLst>
  <p:sldIdLst>
    <p:sldId id="293" r:id="rId2"/>
    <p:sldId id="257" r:id="rId3"/>
    <p:sldId id="285" r:id="rId4"/>
    <p:sldId id="258" r:id="rId5"/>
    <p:sldId id="259" r:id="rId6"/>
    <p:sldId id="260" r:id="rId7"/>
    <p:sldId id="261"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6" r:id="rId23"/>
    <p:sldId id="287" r:id="rId24"/>
    <p:sldId id="288" r:id="rId25"/>
    <p:sldId id="289" r:id="rId26"/>
    <p:sldId id="292" r:id="rId27"/>
  </p:sldIdLst>
  <p:sldSz cx="9144000" cy="5143500" type="screen16x9"/>
  <p:notesSz cx="6858000" cy="9144000"/>
  <p:embeddedFontLst>
    <p:embeddedFont>
      <p:font typeface="Arial Unicode MS" pitchFamily="34" charset="-128"/>
      <p:regular r:id="rId29"/>
    </p:embeddedFont>
    <p:embeddedFont>
      <p:font typeface="Microsoft YaHei UI" pitchFamily="34" charset="-122"/>
      <p:regular r:id="rId30"/>
      <p:bold r:id="rId31"/>
    </p:embeddedFont>
    <p:embeddedFont>
      <p:font typeface="Century Gothic" pitchFamily="34" charset="0"/>
      <p:regular r:id="rId32"/>
      <p:bold r:id="rId33"/>
      <p:italic r:id="rId34"/>
      <p:boldItalic r:id="rId35"/>
    </p:embeddedFont>
    <p:embeddedFont>
      <p:font typeface="Itim" charset="-34"/>
      <p:regular r:id="rId36"/>
    </p:embeddedFont>
    <p:embeddedFont>
      <p:font typeface="Wingdings 2" pitchFamily="18" charset="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3D9BFBF-0C3A-4600-BE83-8227BE3636C7}">
  <a:tblStyle styleId="{13D9BFBF-0C3A-4600-BE83-8227BE3636C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4" autoAdjust="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955480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 name="Google Shape;17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0A98AF03-7270-45C2-A683-C5E353EF01A5}" type="datetime4">
              <a:rPr lang="en-US" smtClean="0"/>
              <a:pPr/>
              <a:t>January 30, 2021</a:t>
            </a:fld>
            <a:endParaRPr lang="en-US" dirty="0"/>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pPr marL="0" lvl="0" indent="0" algn="ctr" rtl="0">
              <a:spcBef>
                <a:spcPts val="0"/>
              </a:spcBef>
              <a:spcAft>
                <a:spcPts val="0"/>
              </a:spcAft>
              <a:buNone/>
            </a:pPr>
            <a:fld id="{00000000-1234-1234-1234-123412341234}" type="slidenum">
              <a:rPr lang="en" smtClean="0"/>
              <a:t>‹#›</a:t>
            </a:fld>
            <a:endParaRPr lang="en"/>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January 30,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January 30,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r>
              <a:rPr lang="en-US" smtClean="0"/>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r>
              <a:rPr lang="en-US" smtClean="0"/>
              <a:t>Click to edit Master title style</a:t>
            </a:r>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pPr lvl="0"/>
            <a:r>
              <a:rPr lang="en-US" smtClean="0"/>
              <a:t>Click to edit Master text styles</a:t>
            </a: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pPr lvl="0"/>
            <a:r>
              <a:rPr lang="en-US" smtClean="0"/>
              <a:t>Click to edit Master text styles</a:t>
            </a: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en-US" smtClean="0"/>
              <a:t>Click to edit Master text styles</a:t>
            </a: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smtClean="0"/>
              <a:t>Click to edit Master title style</a:t>
            </a:r>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r>
              <a:rPr lang="en-US" smtClean="0"/>
              <a:t>Click to edit Master subtitle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smtClean="0"/>
              <a:t>Click to edit Master text styles</a:t>
            </a: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smtClean="0"/>
              <a:t>Click to edit Master text styles</a:t>
            </a: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smtClean="0"/>
              <a:t>Click to edit Master text styles</a:t>
            </a: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January 30,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January 30,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January 30,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9" name="Content Placeholder 8"/>
          <p:cNvSpPr>
            <a:spLocks noGrp="1"/>
          </p:cNvSpPr>
          <p:nvPr>
            <p:ph sz="quarter" idx="13"/>
          </p:nvPr>
        </p:nvSpPr>
        <p:spPr>
          <a:xfrm>
            <a:off x="1042416" y="1735074"/>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January 30,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January 30, 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January 30,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January 30, 2021</a:t>
            </a:fld>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January 30, 2021</a:t>
            </a:fld>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January 30, 2021</a:t>
            </a:fld>
            <a:endParaRPr lang="en-US"/>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pPr marL="0" lvl="0" indent="0" algn="ct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ransition>
    <p:fade thruBlk="1"/>
  </p:transition>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571750"/>
            <a:ext cx="3313355" cy="1276620"/>
          </a:xfrm>
        </p:spPr>
        <p:txBody>
          <a:bodyPr>
            <a:noAutofit/>
          </a:bodyPr>
          <a:lstStyle/>
          <a:p>
            <a:r>
              <a:rPr lang="en-SG" b="1" dirty="0">
                <a:solidFill>
                  <a:schemeClr val="accent3">
                    <a:lumMod val="50000"/>
                  </a:schemeClr>
                </a:solidFill>
                <a:latin typeface="Times New Roman" pitchFamily="18" charset="0"/>
                <a:cs typeface="Times New Roman" pitchFamily="18" charset="0"/>
              </a:rPr>
              <a:t>Welcome to Online Examination system</a:t>
            </a:r>
            <a:endParaRPr lang="en-US" dirty="0">
              <a:solidFill>
                <a:schemeClr val="accent3">
                  <a:lumMod val="50000"/>
                </a:schemeClr>
              </a:solidFill>
            </a:endParaRPr>
          </a:p>
        </p:txBody>
      </p:sp>
    </p:spTree>
    <p:extLst>
      <p:ext uri="{BB962C8B-B14F-4D97-AF65-F5344CB8AC3E}">
        <p14:creationId xmlns:p14="http://schemas.microsoft.com/office/powerpoint/2010/main" val="3771090062"/>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24"/>
          <p:cNvSpPr txBox="1">
            <a:spLocks noGrp="1"/>
          </p:cNvSpPr>
          <p:nvPr>
            <p:ph type="title"/>
          </p:nvPr>
        </p:nvSpPr>
        <p:spPr>
          <a:xfrm>
            <a:off x="1066800" y="742950"/>
            <a:ext cx="7018800" cy="914400"/>
          </a:xfrm>
          <a:prstGeom prst="rect">
            <a:avLst/>
          </a:prstGeom>
        </p:spPr>
        <p:txBody>
          <a:bodyPr spcFirstLastPara="1" wrap="square" lIns="0" tIns="0" rIns="0" bIns="0" anchor="b" anchorCtr="0">
            <a:noAutofit/>
          </a:bodyPr>
          <a:lstStyle/>
          <a:p>
            <a:r>
              <a:rPr lang="en" b="1" dirty="0" smtClean="0">
                <a:solidFill>
                  <a:schemeClr val="accent3">
                    <a:lumMod val="75000"/>
                  </a:schemeClr>
                </a:solidFill>
                <a:latin typeface="Times New Roman" pitchFamily="18" charset="0"/>
                <a:cs typeface="Times New Roman" pitchFamily="18" charset="0"/>
              </a:rPr>
              <a:t>Methodolog</a:t>
            </a:r>
            <a:r>
              <a:rPr lang="en" b="1" dirty="0" smtClean="0">
                <a:solidFill>
                  <a:schemeClr val="accent4"/>
                </a:solidFill>
                <a:latin typeface="Times New Roman" pitchFamily="18" charset="0"/>
                <a:cs typeface="Times New Roman" pitchFamily="18" charset="0"/>
              </a:rPr>
              <a:t>y</a:t>
            </a:r>
            <a:r>
              <a:rPr lang="en" dirty="0" smtClean="0"/>
              <a:t/>
            </a:r>
            <a:br>
              <a:rPr lang="en" dirty="0" smtClean="0"/>
            </a:br>
            <a:r>
              <a:rPr lang="en-US" dirty="0"/>
              <a:t> </a:t>
            </a:r>
            <a:r>
              <a:rPr lang="en-US" b="1" dirty="0"/>
              <a:t/>
            </a:r>
            <a:br>
              <a:rPr lang="en-US" b="1" dirty="0"/>
            </a:br>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It </a:t>
            </a:r>
            <a:r>
              <a:rPr lang="en-US" sz="1400" b="1" dirty="0">
                <a:solidFill>
                  <a:schemeClr val="accent6">
                    <a:lumMod val="50000"/>
                  </a:schemeClr>
                </a:solidFill>
                <a:latin typeface="Times New Roman" pitchFamily="18" charset="0"/>
                <a:cs typeface="Times New Roman" pitchFamily="18" charset="0"/>
              </a:rPr>
              <a:t>describes an overview of the methodology of the proposed online system. This can refer to the theoretical discussion about the implementation of the proposed system</a:t>
            </a:r>
            <a:r>
              <a:rPr lang="en" sz="1400" dirty="0">
                <a:solidFill>
                  <a:schemeClr val="accent6">
                    <a:lumMod val="50000"/>
                  </a:schemeClr>
                </a:solidFill>
              </a:rPr>
              <a:t/>
            </a:r>
            <a:br>
              <a:rPr lang="en" sz="1400" dirty="0">
                <a:solidFill>
                  <a:schemeClr val="accent6">
                    <a:lumMod val="50000"/>
                  </a:schemeClr>
                </a:solidFill>
              </a:rPr>
            </a:br>
            <a:endParaRPr sz="1400" dirty="0">
              <a:solidFill>
                <a:schemeClr val="accent6">
                  <a:lumMod val="50000"/>
                </a:schemeClr>
              </a:solidFill>
            </a:endParaRPr>
          </a:p>
        </p:txBody>
      </p:sp>
      <p:sp>
        <p:nvSpPr>
          <p:cNvPr id="2" name="Text Placeholder 1"/>
          <p:cNvSpPr>
            <a:spLocks noGrp="1"/>
          </p:cNvSpPr>
          <p:nvPr>
            <p:ph type="body" idx="1"/>
          </p:nvPr>
        </p:nvSpPr>
        <p:spPr>
          <a:xfrm>
            <a:off x="1066800" y="1657350"/>
            <a:ext cx="3279300" cy="3097800"/>
          </a:xfrm>
        </p:spPr>
        <p:txBody>
          <a:bodyPr/>
          <a:lstStyle/>
          <a:p>
            <a:pPr marL="101600" indent="0">
              <a:buNone/>
            </a:pPr>
            <a:r>
              <a:rPr lang="en-US" sz="1600" b="1" dirty="0" smtClean="0">
                <a:latin typeface="Times New Roman" pitchFamily="18" charset="0"/>
                <a:cs typeface="Times New Roman" pitchFamily="18" charset="0"/>
              </a:rPr>
              <a:t>Front end Design</a:t>
            </a:r>
            <a:endParaRPr lang="en-US" sz="1600" b="1" dirty="0">
              <a:latin typeface="Times New Roman" pitchFamily="18" charset="0"/>
              <a:cs typeface="Times New Roman" pitchFamily="18" charset="0"/>
            </a:endParaRPr>
          </a:p>
          <a:p>
            <a:pPr>
              <a:buFont typeface="Wingdings" pitchFamily="2" charset="2"/>
              <a:buChar char="§"/>
            </a:pPr>
            <a:r>
              <a:rPr lang="en-US" sz="1400" dirty="0" smtClean="0">
                <a:latin typeface="Times New Roman" pitchFamily="18" charset="0"/>
                <a:cs typeface="Times New Roman" pitchFamily="18" charset="0"/>
              </a:rPr>
              <a:t>Converting </a:t>
            </a:r>
            <a:r>
              <a:rPr lang="en-US" sz="1400" dirty="0">
                <a:latin typeface="Times New Roman" pitchFamily="18" charset="0"/>
                <a:cs typeface="Times New Roman" pitchFamily="18" charset="0"/>
              </a:rPr>
              <a:t>the web application client view to HTML code and adding CSS and JavaScript where necessary are involve </a:t>
            </a:r>
            <a:r>
              <a:rPr lang="en-US" sz="1400" dirty="0" smtClean="0">
                <a:latin typeface="Times New Roman" pitchFamily="18" charset="0"/>
                <a:cs typeface="Times New Roman" pitchFamily="18" charset="0"/>
              </a:rPr>
              <a:t>in </a:t>
            </a:r>
            <a:r>
              <a:rPr lang="en-US" sz="1400" dirty="0">
                <a:latin typeface="Times New Roman" pitchFamily="18" charset="0"/>
                <a:cs typeface="Times New Roman" pitchFamily="18" charset="0"/>
              </a:rPr>
              <a:t>frontend design. </a:t>
            </a:r>
            <a:endParaRPr lang="en-US" sz="1400" dirty="0" smtClean="0">
              <a:latin typeface="Times New Roman" pitchFamily="18" charset="0"/>
              <a:cs typeface="Times New Roman" pitchFamily="18" charset="0"/>
            </a:endParaRPr>
          </a:p>
          <a:p>
            <a:pPr lvl="0">
              <a:buFont typeface="Wingdings" pitchFamily="2" charset="2"/>
              <a:buChar char="§"/>
            </a:pPr>
            <a:r>
              <a:rPr lang="en-US" sz="1400" dirty="0" smtClean="0">
                <a:latin typeface="Times New Roman" pitchFamily="18" charset="0"/>
                <a:cs typeface="Times New Roman" pitchFamily="18" charset="0"/>
              </a:rPr>
              <a:t>Showing </a:t>
            </a:r>
            <a:r>
              <a:rPr lang="en-US" sz="1400" dirty="0">
                <a:latin typeface="Times New Roman" pitchFamily="18" charset="0"/>
                <a:cs typeface="Times New Roman" pitchFamily="18" charset="0"/>
              </a:rPr>
              <a:t>application title name with customized font and design</a:t>
            </a:r>
            <a:r>
              <a:rPr lang="en-US" sz="1400" dirty="0" smtClean="0">
                <a:latin typeface="Times New Roman" pitchFamily="18" charset="0"/>
                <a:cs typeface="Times New Roman" pitchFamily="18" charset="0"/>
              </a:rPr>
              <a:t>.</a:t>
            </a:r>
            <a:r>
              <a:rPr lang="en-US" sz="1400" baseline="30000"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lvl="0">
              <a:buFont typeface="Wingdings" pitchFamily="2" charset="2"/>
              <a:buChar char="§"/>
            </a:pPr>
            <a:r>
              <a:rPr lang="en-US" sz="1400" dirty="0">
                <a:latin typeface="Times New Roman" pitchFamily="18" charset="0"/>
                <a:cs typeface="Times New Roman" pitchFamily="18" charset="0"/>
              </a:rPr>
              <a:t>Navigation bar: Navigation bar contains important links to travel inside the websites like profile, job posts, search, blog, etc.</a:t>
            </a:r>
          </a:p>
          <a:p>
            <a:r>
              <a:rPr lang="en-US" sz="1400" baseline="30000" dirty="0"/>
              <a:t> </a:t>
            </a:r>
            <a:endParaRPr lang="en-US" sz="1400" dirty="0"/>
          </a:p>
          <a:p>
            <a:endParaRPr lang="en-US" sz="1400" dirty="0">
              <a:latin typeface="Times New Roman" pitchFamily="18" charset="0"/>
              <a:cs typeface="Times New Roman" pitchFamily="18" charset="0"/>
            </a:endParaRPr>
          </a:p>
        </p:txBody>
      </p:sp>
      <p:sp>
        <p:nvSpPr>
          <p:cNvPr id="3" name="Text Placeholder 2"/>
          <p:cNvSpPr>
            <a:spLocks noGrp="1"/>
          </p:cNvSpPr>
          <p:nvPr>
            <p:ph type="body" idx="2"/>
          </p:nvPr>
        </p:nvSpPr>
        <p:spPr>
          <a:xfrm>
            <a:off x="4876800" y="1657350"/>
            <a:ext cx="3279300" cy="2971800"/>
          </a:xfrm>
        </p:spPr>
        <p:txBody>
          <a:bodyPr/>
          <a:lstStyle/>
          <a:p>
            <a:pPr marL="101600" indent="0">
              <a:buNone/>
            </a:pPr>
            <a:endParaRPr lang="en-US" sz="1600" b="1" dirty="0" smtClean="0">
              <a:latin typeface="Times New Roman" pitchFamily="18" charset="0"/>
              <a:cs typeface="Times New Roman" pitchFamily="18" charset="0"/>
            </a:endParaRPr>
          </a:p>
          <a:p>
            <a:pPr marL="101600" indent="0">
              <a:buNone/>
            </a:pPr>
            <a:r>
              <a:rPr lang="en-US" sz="1600" b="1" dirty="0" smtClean="0">
                <a:latin typeface="Times New Roman" pitchFamily="18" charset="0"/>
                <a:cs typeface="Times New Roman" pitchFamily="18" charset="0"/>
              </a:rPr>
              <a:t>Back end Design</a:t>
            </a:r>
          </a:p>
          <a:p>
            <a:endParaRPr lang="en-US" sz="1400" dirty="0" smtClean="0">
              <a:latin typeface="Times New Roman" pitchFamily="18" charset="0"/>
              <a:cs typeface="Times New Roman" pitchFamily="18" charset="0"/>
            </a:endParaRPr>
          </a:p>
          <a:p>
            <a:pPr>
              <a:buFont typeface="Wingdings" pitchFamily="2" charset="2"/>
              <a:buChar char="§"/>
            </a:pPr>
            <a:r>
              <a:rPr lang="en-US" sz="1400" dirty="0" smtClean="0">
                <a:latin typeface="Times New Roman" pitchFamily="18" charset="0"/>
                <a:cs typeface="Times New Roman" pitchFamily="18" charset="0"/>
              </a:rPr>
              <a:t>Back-end </a:t>
            </a:r>
            <a:r>
              <a:rPr lang="en-US" sz="1400" dirty="0">
                <a:latin typeface="Times New Roman" pitchFamily="18" charset="0"/>
                <a:cs typeface="Times New Roman" pitchFamily="18" charset="0"/>
              </a:rPr>
              <a:t>design can be referred as programming section of any application. A programming language is used to design models, creating controllers, view functions, database modules etc. Systems efficiency largely depends on back-end designs</a:t>
            </a:r>
          </a:p>
        </p:txBody>
      </p:sp>
      <p:sp>
        <p:nvSpPr>
          <p:cNvPr id="1610" name="Google Shape;1610;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25"/>
          <p:cNvSpPr txBox="1">
            <a:spLocks noGrp="1"/>
          </p:cNvSpPr>
          <p:nvPr>
            <p:ph type="title"/>
          </p:nvPr>
        </p:nvSpPr>
        <p:spPr>
          <a:xfrm>
            <a:off x="1062600" y="209550"/>
            <a:ext cx="7018800" cy="946550"/>
          </a:xfrm>
          <a:prstGeom prst="rect">
            <a:avLst/>
          </a:prstGeom>
        </p:spPr>
        <p:txBody>
          <a:bodyPr spcFirstLastPara="1" wrap="square" lIns="0" tIns="0" rIns="0" bIns="0" anchor="b" anchorCtr="0">
            <a:noAutofit/>
          </a:bodyPr>
          <a:lstStyle/>
          <a:p>
            <a:r>
              <a:rPr lang="en-US" sz="2400" b="1" dirty="0">
                <a:solidFill>
                  <a:schemeClr val="accent3">
                    <a:lumMod val="75000"/>
                  </a:schemeClr>
                </a:solidFill>
                <a:latin typeface="Times New Roman" pitchFamily="18" charset="0"/>
                <a:cs typeface="Times New Roman" pitchFamily="18" charset="0"/>
              </a:rPr>
              <a:t>Analysis and </a:t>
            </a:r>
            <a:r>
              <a:rPr lang="en-US" sz="2400" b="1" dirty="0" smtClean="0">
                <a:solidFill>
                  <a:schemeClr val="accent3">
                    <a:lumMod val="75000"/>
                  </a:schemeClr>
                </a:solidFill>
                <a:latin typeface="Times New Roman" pitchFamily="18" charset="0"/>
                <a:cs typeface="Times New Roman" pitchFamily="18" charset="0"/>
              </a:rPr>
              <a:t>Design</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endParaRPr dirty="0"/>
          </a:p>
        </p:txBody>
      </p:sp>
      <p:sp>
        <p:nvSpPr>
          <p:cNvPr id="3" name="Text Placeholder 2"/>
          <p:cNvSpPr>
            <a:spLocks noGrp="1"/>
          </p:cNvSpPr>
          <p:nvPr>
            <p:ph type="body" idx="1"/>
          </p:nvPr>
        </p:nvSpPr>
        <p:spPr>
          <a:xfrm>
            <a:off x="1062600" y="1123950"/>
            <a:ext cx="7018800" cy="3644898"/>
          </a:xfrm>
          <a:solidFill>
            <a:schemeClr val="accent2"/>
          </a:solidFill>
        </p:spPr>
        <p:txBody>
          <a:bodyPr/>
          <a:lstStyle/>
          <a:p>
            <a:r>
              <a:rPr lang="en-US" sz="1600" b="1" dirty="0" smtClean="0">
                <a:solidFill>
                  <a:schemeClr val="bg2">
                    <a:lumMod val="60000"/>
                    <a:lumOff val="40000"/>
                  </a:schemeClr>
                </a:solidFill>
                <a:latin typeface="Times New Roman" pitchFamily="18" charset="0"/>
                <a:cs typeface="Times New Roman" pitchFamily="18" charset="0"/>
              </a:rPr>
              <a:t>Architecture design</a:t>
            </a:r>
            <a:r>
              <a:rPr lang="en-US" sz="1400" b="1"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p:txBody>
      </p:sp>
      <p:sp>
        <p:nvSpPr>
          <p:cNvPr id="1630" name="Google Shape;1630;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7" name="Picture 6"/>
          <p:cNvPicPr/>
          <p:nvPr/>
        </p:nvPicPr>
        <p:blipFill>
          <a:blip r:embed="rId3"/>
          <a:stretch>
            <a:fillRect/>
          </a:stretch>
        </p:blipFill>
        <p:spPr>
          <a:xfrm>
            <a:off x="1600200" y="1521667"/>
            <a:ext cx="5943600" cy="2971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634"/>
        <p:cNvGrpSpPr/>
        <p:nvPr/>
      </p:nvGrpSpPr>
      <p:grpSpPr>
        <a:xfrm>
          <a:off x="0" y="0"/>
          <a:ext cx="0" cy="0"/>
          <a:chOff x="0" y="0"/>
          <a:chExt cx="0" cy="0"/>
        </a:xfrm>
      </p:grpSpPr>
      <p:sp>
        <p:nvSpPr>
          <p:cNvPr id="1636" name="Google Shape;1636;p26"/>
          <p:cNvSpPr txBox="1">
            <a:spLocks noGrp="1"/>
          </p:cNvSpPr>
          <p:nvPr>
            <p:ph type="title"/>
          </p:nvPr>
        </p:nvSpPr>
        <p:spPr>
          <a:xfrm>
            <a:off x="1062575" y="209550"/>
            <a:ext cx="7018800" cy="609600"/>
          </a:xfrm>
          <a:prstGeom prst="rect">
            <a:avLst/>
          </a:prstGeom>
        </p:spPr>
        <p:txBody>
          <a:bodyPr spcFirstLastPara="1" wrap="square" lIns="0" tIns="0" rIns="0" bIns="0" anchor="b" anchorCtr="0">
            <a:noAutofit/>
          </a:bodyPr>
          <a:lstStyle/>
          <a:p>
            <a:pPr lvl="0"/>
            <a:r>
              <a:rPr lang="en-US" sz="2400" b="1" dirty="0">
                <a:solidFill>
                  <a:schemeClr val="accent6">
                    <a:lumMod val="50000"/>
                  </a:schemeClr>
                </a:solidFill>
                <a:latin typeface="Times New Roman" pitchFamily="18" charset="0"/>
                <a:cs typeface="Times New Roman" pitchFamily="18" charset="0"/>
              </a:rPr>
              <a:t>E-R </a:t>
            </a:r>
            <a:r>
              <a:rPr lang="en-US" sz="2400" b="1" dirty="0" smtClean="0">
                <a:solidFill>
                  <a:schemeClr val="accent6">
                    <a:lumMod val="50000"/>
                  </a:schemeClr>
                </a:solidFill>
                <a:latin typeface="Times New Roman" pitchFamily="18" charset="0"/>
                <a:cs typeface="Times New Roman" pitchFamily="18" charset="0"/>
              </a:rPr>
              <a:t>Diagram</a:t>
            </a:r>
            <a:endParaRPr sz="2400" dirty="0">
              <a:solidFill>
                <a:schemeClr val="accent6">
                  <a:lumMod val="50000"/>
                </a:schemeClr>
              </a:solidFill>
              <a:latin typeface="Times New Roman" pitchFamily="18" charset="0"/>
              <a:cs typeface="Times New Roman" pitchFamily="18" charset="0"/>
            </a:endParaRPr>
          </a:p>
        </p:txBody>
      </p:sp>
      <p:sp>
        <p:nvSpPr>
          <p:cNvPr id="1638" name="Google Shape;1638;p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1640" name="Google Shape;1640;p26"/>
          <p:cNvSpPr/>
          <p:nvPr/>
        </p:nvSpPr>
        <p:spPr>
          <a:xfrm>
            <a:off x="1179841" y="2093753"/>
            <a:ext cx="125478" cy="117154"/>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endParaRPr sz="3200">
              <a:solidFill>
                <a:schemeClr val="dk1"/>
              </a:solidFill>
              <a:latin typeface="Itim"/>
              <a:ea typeface="Itim"/>
              <a:cs typeface="Itim"/>
              <a:sym typeface="Itim"/>
            </a:endParaRPr>
          </a:p>
        </p:txBody>
      </p:sp>
      <p:sp>
        <p:nvSpPr>
          <p:cNvPr id="1641" name="Google Shape;1641;p26"/>
          <p:cNvSpPr/>
          <p:nvPr/>
        </p:nvSpPr>
        <p:spPr>
          <a:xfrm>
            <a:off x="2812066" y="3738903"/>
            <a:ext cx="125478" cy="117154"/>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endParaRPr sz="3200">
              <a:solidFill>
                <a:schemeClr val="dk1"/>
              </a:solidFill>
              <a:latin typeface="Itim"/>
              <a:ea typeface="Itim"/>
              <a:cs typeface="Itim"/>
              <a:sym typeface="Itim"/>
            </a:endParaRPr>
          </a:p>
        </p:txBody>
      </p:sp>
      <p:sp>
        <p:nvSpPr>
          <p:cNvPr id="1642" name="Google Shape;1642;p26"/>
          <p:cNvSpPr/>
          <p:nvPr/>
        </p:nvSpPr>
        <p:spPr>
          <a:xfrm>
            <a:off x="3895041" y="1836328"/>
            <a:ext cx="125478" cy="117154"/>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endParaRPr sz="3200">
              <a:solidFill>
                <a:schemeClr val="dk1"/>
              </a:solidFill>
              <a:latin typeface="Itim"/>
              <a:ea typeface="Itim"/>
              <a:cs typeface="Itim"/>
              <a:sym typeface="Itim"/>
            </a:endParaRPr>
          </a:p>
        </p:txBody>
      </p:sp>
      <p:sp>
        <p:nvSpPr>
          <p:cNvPr id="1643" name="Google Shape;1643;p26"/>
          <p:cNvSpPr/>
          <p:nvPr/>
        </p:nvSpPr>
        <p:spPr>
          <a:xfrm>
            <a:off x="4654891" y="3979103"/>
            <a:ext cx="125478" cy="117154"/>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endParaRPr sz="3200">
              <a:solidFill>
                <a:schemeClr val="dk1"/>
              </a:solidFill>
              <a:latin typeface="Itim"/>
              <a:ea typeface="Itim"/>
              <a:cs typeface="Itim"/>
              <a:sym typeface="Itim"/>
            </a:endParaRPr>
          </a:p>
        </p:txBody>
      </p:sp>
      <p:sp>
        <p:nvSpPr>
          <p:cNvPr id="1644" name="Google Shape;1644;p26"/>
          <p:cNvSpPr/>
          <p:nvPr/>
        </p:nvSpPr>
        <p:spPr>
          <a:xfrm>
            <a:off x="6745941" y="2373778"/>
            <a:ext cx="125478" cy="117154"/>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endParaRPr sz="3200">
              <a:solidFill>
                <a:schemeClr val="dk1"/>
              </a:solidFill>
              <a:latin typeface="Itim"/>
              <a:ea typeface="Itim"/>
              <a:cs typeface="Itim"/>
              <a:sym typeface="Itim"/>
            </a:endParaRPr>
          </a:p>
        </p:txBody>
      </p:sp>
      <p:sp>
        <p:nvSpPr>
          <p:cNvPr id="1645" name="Google Shape;1645;p26"/>
          <p:cNvSpPr/>
          <p:nvPr/>
        </p:nvSpPr>
        <p:spPr>
          <a:xfrm>
            <a:off x="7376541" y="4051278"/>
            <a:ext cx="125478" cy="117154"/>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endParaRPr sz="3200">
              <a:solidFill>
                <a:schemeClr val="dk1"/>
              </a:solidFill>
              <a:latin typeface="Itim"/>
              <a:ea typeface="Itim"/>
              <a:cs typeface="Itim"/>
              <a:sym typeface="Itim"/>
            </a:endParaRPr>
          </a:p>
        </p:txBody>
      </p:sp>
      <p:pic>
        <p:nvPicPr>
          <p:cNvPr id="13" name="Picture 12"/>
          <p:cNvPicPr/>
          <p:nvPr/>
        </p:nvPicPr>
        <p:blipFill>
          <a:blip r:embed="rId3"/>
          <a:stretch>
            <a:fillRect/>
          </a:stretch>
        </p:blipFill>
        <p:spPr>
          <a:xfrm>
            <a:off x="4114800" y="819150"/>
            <a:ext cx="4876800" cy="3886200"/>
          </a:xfrm>
          <a:prstGeom prst="rect">
            <a:avLst/>
          </a:prstGeom>
        </p:spPr>
      </p:pic>
      <p:sp>
        <p:nvSpPr>
          <p:cNvPr id="2" name="Rectangle 1"/>
          <p:cNvSpPr/>
          <p:nvPr/>
        </p:nvSpPr>
        <p:spPr>
          <a:xfrm>
            <a:off x="609600" y="956759"/>
            <a:ext cx="3505200" cy="2862322"/>
          </a:xfrm>
          <a:prstGeom prst="rect">
            <a:avLst/>
          </a:prstGeom>
        </p:spPr>
        <p:txBody>
          <a:bodyPr wrap="square">
            <a:spAutoFit/>
          </a:bodyPr>
          <a:lstStyle/>
          <a:p>
            <a:r>
              <a:rPr lang="en-US" sz="1800" dirty="0">
                <a:solidFill>
                  <a:schemeClr val="tx1"/>
                </a:solidFill>
                <a:latin typeface="Times New Roman" pitchFamily="18" charset="0"/>
                <a:cs typeface="Times New Roman" pitchFamily="18" charset="0"/>
              </a:rPr>
              <a:t>ER Diagram stands for Entity Relationship Diagram, also known as ERD is a diagram that displays the relationship of entity sets stored in a </a:t>
            </a:r>
            <a:r>
              <a:rPr lang="en-US" sz="1800" dirty="0" smtClean="0">
                <a:solidFill>
                  <a:schemeClr val="tx1"/>
                </a:solidFill>
                <a:latin typeface="Times New Roman" pitchFamily="18" charset="0"/>
                <a:cs typeface="Times New Roman" pitchFamily="18" charset="0"/>
              </a:rPr>
              <a:t>database</a:t>
            </a:r>
          </a:p>
          <a:p>
            <a:endParaRPr lang="en-US" sz="1800" dirty="0">
              <a:solidFill>
                <a:schemeClr val="tx1"/>
              </a:solidFill>
              <a:latin typeface="Times New Roman" pitchFamily="18" charset="0"/>
              <a:cs typeface="Times New Roman" pitchFamily="18" charset="0"/>
            </a:endParaRPr>
          </a:p>
          <a:p>
            <a:endParaRPr lang="en-US" sz="1800" dirty="0" smtClean="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smtClean="0">
              <a:solidFill>
                <a:schemeClr val="tx1"/>
              </a:solidFill>
              <a:latin typeface="Times New Roman" pitchFamily="18" charset="0"/>
              <a:cs typeface="Times New Roman" pitchFamily="18" charset="0"/>
            </a:endParaRPr>
          </a:p>
          <a:p>
            <a:r>
              <a:rPr lang="en-US" sz="1800" dirty="0" smtClean="0">
                <a:solidFill>
                  <a:schemeClr val="tx1"/>
                </a:solidFill>
                <a:latin typeface="Times New Roman" pitchFamily="18" charset="0"/>
                <a:cs typeface="Times New Roman" pitchFamily="18" charset="0"/>
              </a:rPr>
              <a:t>Figure :E-R diagram</a:t>
            </a:r>
            <a:endParaRPr lang="en-US" sz="1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2" name="Title 1"/>
          <p:cNvSpPr>
            <a:spLocks noGrp="1"/>
          </p:cNvSpPr>
          <p:nvPr>
            <p:ph type="title"/>
          </p:nvPr>
        </p:nvSpPr>
        <p:spPr>
          <a:xfrm>
            <a:off x="1062575" y="285750"/>
            <a:ext cx="7018800" cy="533400"/>
          </a:xfrm>
        </p:spPr>
        <p:txBody>
          <a:bodyPr/>
          <a:lstStyle/>
          <a:p>
            <a:r>
              <a:rPr lang="en-US" sz="2800" b="1" dirty="0" smtClean="0">
                <a:latin typeface="Times New Roman" pitchFamily="18" charset="0"/>
                <a:cs typeface="Times New Roman" pitchFamily="18" charset="0"/>
              </a:rPr>
              <a:t>Project Review</a:t>
            </a:r>
            <a:endParaRPr lang="en-US" sz="2800" b="1" dirty="0">
              <a:latin typeface="Times New Roman" pitchFamily="18" charset="0"/>
              <a:cs typeface="Times New Roman" pitchFamily="18" charset="0"/>
            </a:endParaRPr>
          </a:p>
        </p:txBody>
      </p:sp>
      <p:sp>
        <p:nvSpPr>
          <p:cNvPr id="1651" name="Google Shape;1651;p27"/>
          <p:cNvSpPr txBox="1">
            <a:spLocks noGrp="1"/>
          </p:cNvSpPr>
          <p:nvPr>
            <p:ph type="body" idx="1"/>
          </p:nvPr>
        </p:nvSpPr>
        <p:spPr>
          <a:xfrm>
            <a:off x="1062575" y="1047750"/>
            <a:ext cx="7018800" cy="3810000"/>
          </a:xfrm>
          <a:prstGeom prst="rect">
            <a:avLst/>
          </a:prstGeom>
        </p:spPr>
        <p:txBody>
          <a:bodyPr spcFirstLastPara="1" wrap="square" lIns="0" tIns="0" rIns="0" bIns="0" anchor="t" anchorCtr="0">
            <a:noAutofit/>
          </a:bodyPr>
          <a:lstStyle/>
          <a:p>
            <a:pPr marL="0" lvl="0" indent="0" algn="ctr">
              <a:spcAft>
                <a:spcPts val="600"/>
              </a:spcAft>
              <a:buNone/>
            </a:pPr>
            <a:r>
              <a:rPr lang="en-US" sz="1400" dirty="0">
                <a:solidFill>
                  <a:schemeClr val="tx1">
                    <a:lumMod val="95000"/>
                    <a:lumOff val="5000"/>
                  </a:schemeClr>
                </a:solidFill>
                <a:latin typeface="Times New Roman" pitchFamily="18" charset="0"/>
                <a:cs typeface="Times New Roman" pitchFamily="18" charset="0"/>
              </a:rPr>
              <a:t>This chapters does not discuss with any technical knowledge but only represents the implemented proposed system with some pictures and demonstrate </a:t>
            </a:r>
            <a:r>
              <a:rPr lang="en-US" sz="1400" dirty="0" smtClean="0">
                <a:solidFill>
                  <a:schemeClr val="tx1">
                    <a:lumMod val="95000"/>
                    <a:lumOff val="5000"/>
                  </a:schemeClr>
                </a:solidFill>
                <a:latin typeface="Times New Roman" pitchFamily="18" charset="0"/>
                <a:cs typeface="Times New Roman" pitchFamily="18" charset="0"/>
              </a:rPr>
              <a:t>them</a:t>
            </a:r>
          </a:p>
          <a:p>
            <a:pPr marL="0" indent="0" algn="ctr">
              <a:spcAft>
                <a:spcPts val="600"/>
              </a:spcAft>
              <a:buNone/>
            </a:pPr>
            <a:r>
              <a:rPr lang="en-US" sz="1400" dirty="0" smtClean="0">
                <a:solidFill>
                  <a:schemeClr val="tx1">
                    <a:lumMod val="95000"/>
                    <a:lumOff val="5000"/>
                  </a:schemeClr>
                </a:solidFill>
                <a:latin typeface="Times New Roman" pitchFamily="18" charset="0"/>
                <a:cs typeface="Times New Roman" pitchFamily="18" charset="0"/>
              </a:rPr>
              <a:t>This is our first page of our project…</a:t>
            </a:r>
            <a:r>
              <a:rPr lang="en-SG" sz="1400" dirty="0">
                <a:solidFill>
                  <a:schemeClr val="tx1">
                    <a:lumMod val="95000"/>
                    <a:lumOff val="5000"/>
                  </a:schemeClr>
                </a:solidFill>
                <a:latin typeface="Times New Roman" pitchFamily="18" charset="0"/>
                <a:cs typeface="Times New Roman" pitchFamily="18" charset="0"/>
              </a:rPr>
              <a:t>When a user click on </a:t>
            </a:r>
            <a:r>
              <a:rPr lang="en-SG" sz="1400" dirty="0" smtClean="0">
                <a:solidFill>
                  <a:schemeClr val="tx1">
                    <a:lumMod val="95000"/>
                    <a:lumOff val="5000"/>
                  </a:schemeClr>
                </a:solidFill>
                <a:latin typeface="Times New Roman" pitchFamily="18" charset="0"/>
                <a:cs typeface="Times New Roman" pitchFamily="18" charset="0"/>
              </a:rPr>
              <a:t> </a:t>
            </a:r>
            <a:r>
              <a:rPr lang="en-SG" sz="1400" dirty="0">
                <a:solidFill>
                  <a:schemeClr val="tx1">
                    <a:lumMod val="95000"/>
                    <a:lumOff val="5000"/>
                  </a:schemeClr>
                </a:solidFill>
                <a:latin typeface="Times New Roman" pitchFamily="18" charset="0"/>
                <a:cs typeface="Times New Roman" pitchFamily="18" charset="0"/>
              </a:rPr>
              <a:t>on the navigation </a:t>
            </a:r>
            <a:r>
              <a:rPr lang="en-SG" sz="1400" dirty="0" smtClean="0">
                <a:solidFill>
                  <a:schemeClr val="tx1">
                    <a:lumMod val="95000"/>
                    <a:lumOff val="5000"/>
                  </a:schemeClr>
                </a:solidFill>
                <a:latin typeface="Times New Roman" pitchFamily="18" charset="0"/>
                <a:cs typeface="Times New Roman" pitchFamily="18" charset="0"/>
              </a:rPr>
              <a:t>bar after log in. </a:t>
            </a:r>
            <a:r>
              <a:rPr lang="en-SG" sz="1400" dirty="0">
                <a:solidFill>
                  <a:schemeClr val="tx1">
                    <a:lumMod val="95000"/>
                    <a:lumOff val="5000"/>
                  </a:schemeClr>
                </a:solidFill>
                <a:latin typeface="Times New Roman" pitchFamily="18" charset="0"/>
                <a:cs typeface="Times New Roman" pitchFamily="18" charset="0"/>
              </a:rPr>
              <a:t>He/she will see some </a:t>
            </a:r>
            <a:r>
              <a:rPr lang="en-SG" sz="1400" dirty="0" smtClean="0">
                <a:solidFill>
                  <a:schemeClr val="tx1">
                    <a:lumMod val="95000"/>
                    <a:lumOff val="5000"/>
                  </a:schemeClr>
                </a:solidFill>
                <a:latin typeface="Times New Roman" pitchFamily="18" charset="0"/>
                <a:cs typeface="Times New Roman" pitchFamily="18" charset="0"/>
              </a:rPr>
              <a:t> photos of our Homepage..</a:t>
            </a:r>
          </a:p>
          <a:p>
            <a:pPr marL="0" indent="0" algn="ctr">
              <a:spcAft>
                <a:spcPts val="600"/>
              </a:spcAft>
              <a:buNone/>
            </a:pPr>
            <a:endParaRPr sz="1600" dirty="0">
              <a:latin typeface="Times New Roman" pitchFamily="18" charset="0"/>
              <a:cs typeface="Times New Roman" pitchFamily="18" charset="0"/>
            </a:endParaRPr>
          </a:p>
        </p:txBody>
      </p:sp>
      <p:sp>
        <p:nvSpPr>
          <p:cNvPr id="1652" name="Google Shape;1652;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7" name="Picture 6"/>
          <p:cNvPicPr/>
          <p:nvPr/>
        </p:nvPicPr>
        <p:blipFill>
          <a:blip r:embed="rId3">
            <a:extLst/>
          </a:blip>
          <a:srcRect/>
          <a:stretch>
            <a:fillRect/>
          </a:stretch>
        </p:blipFill>
        <p:spPr bwMode="auto">
          <a:xfrm>
            <a:off x="1143000" y="2419350"/>
            <a:ext cx="6934200" cy="235140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56"/>
        <p:cNvGrpSpPr/>
        <p:nvPr/>
      </p:nvGrpSpPr>
      <p:grpSpPr>
        <a:xfrm>
          <a:off x="0" y="0"/>
          <a:ext cx="0" cy="0"/>
          <a:chOff x="0" y="0"/>
          <a:chExt cx="0" cy="0"/>
        </a:xfrm>
      </p:grpSpPr>
      <p:sp>
        <p:nvSpPr>
          <p:cNvPr id="1659" name="Google Shape;1659;p28"/>
          <p:cNvSpPr txBox="1">
            <a:spLocks noGrp="1"/>
          </p:cNvSpPr>
          <p:nvPr>
            <p:ph type="title"/>
          </p:nvPr>
        </p:nvSpPr>
        <p:spPr>
          <a:xfrm>
            <a:off x="1062575" y="209550"/>
            <a:ext cx="7018800" cy="914400"/>
          </a:xfrm>
          <a:prstGeom prst="rect">
            <a:avLst/>
          </a:prstGeom>
        </p:spPr>
        <p:txBody>
          <a:bodyPr spcFirstLastPara="1" wrap="square" lIns="0" tIns="0" rIns="0" bIns="0" anchor="b" anchorCtr="0">
            <a:noAutofit/>
          </a:bodyPr>
          <a:lstStyle/>
          <a:p>
            <a:r>
              <a:rPr lang="en-US" sz="1800" b="1" dirty="0">
                <a:latin typeface="Times New Roman" pitchFamily="18" charset="0"/>
                <a:cs typeface="Times New Roman" pitchFamily="18" charset="0"/>
              </a:rPr>
              <a:t> </a:t>
            </a:r>
            <a:r>
              <a:rPr lang="en-US" sz="1800" dirty="0">
                <a:solidFill>
                  <a:schemeClr val="accent4">
                    <a:lumMod val="75000"/>
                  </a:schemeClr>
                </a:solidFill>
                <a:latin typeface="Times New Roman" pitchFamily="18" charset="0"/>
                <a:cs typeface="Times New Roman" pitchFamily="18" charset="0"/>
              </a:rPr>
              <a:t/>
            </a:r>
            <a:br>
              <a:rPr lang="en-US" sz="1800" dirty="0">
                <a:solidFill>
                  <a:schemeClr val="accent4">
                    <a:lumMod val="75000"/>
                  </a:schemeClr>
                </a:solidFill>
                <a:latin typeface="Times New Roman" pitchFamily="18" charset="0"/>
                <a:cs typeface="Times New Roman" pitchFamily="18" charset="0"/>
              </a:rPr>
            </a:br>
            <a:r>
              <a:rPr lang="en-US" sz="1800" dirty="0">
                <a:solidFill>
                  <a:schemeClr val="accent4">
                    <a:lumMod val="75000"/>
                  </a:schemeClr>
                </a:solidFill>
                <a:latin typeface="Times New Roman" pitchFamily="18" charset="0"/>
                <a:cs typeface="Times New Roman" pitchFamily="18" charset="0"/>
              </a:rPr>
              <a:t>When a user click on </a:t>
            </a:r>
            <a:r>
              <a:rPr lang="en-US" sz="1800" dirty="0" smtClean="0">
                <a:solidFill>
                  <a:schemeClr val="accent4">
                    <a:lumMod val="75000"/>
                  </a:schemeClr>
                </a:solidFill>
                <a:latin typeface="Times New Roman" pitchFamily="18" charset="0"/>
                <a:cs typeface="Times New Roman" pitchFamily="18" charset="0"/>
              </a:rPr>
              <a:t>our </a:t>
            </a:r>
            <a:r>
              <a:rPr lang="en-US" sz="1800" dirty="0">
                <a:solidFill>
                  <a:schemeClr val="accent4">
                    <a:lumMod val="75000"/>
                  </a:schemeClr>
                </a:solidFill>
                <a:latin typeface="Times New Roman" pitchFamily="18" charset="0"/>
                <a:cs typeface="Times New Roman" pitchFamily="18" charset="0"/>
              </a:rPr>
              <a:t>site. The following page will be </a:t>
            </a:r>
            <a:r>
              <a:rPr lang="en-US" sz="1800" dirty="0" smtClean="0">
                <a:solidFill>
                  <a:schemeClr val="accent4">
                    <a:lumMod val="75000"/>
                  </a:schemeClr>
                </a:solidFill>
                <a:latin typeface="Times New Roman" pitchFamily="18" charset="0"/>
                <a:cs typeface="Times New Roman" pitchFamily="18" charset="0"/>
              </a:rPr>
              <a:t>shown: User must have logged by an email and password. Then click login button</a:t>
            </a:r>
            <a:r>
              <a:rPr lang="en-US" sz="2400" dirty="0" smtClean="0">
                <a:solidFill>
                  <a:schemeClr val="accent4">
                    <a:lumMod val="75000"/>
                  </a:schemeClr>
                </a:solidFill>
                <a:latin typeface="Times New Roman" pitchFamily="18" charset="0"/>
                <a:cs typeface="Times New Roman" pitchFamily="18" charset="0"/>
              </a:rPr>
              <a:t>.</a:t>
            </a:r>
            <a:endParaRPr sz="2400" dirty="0">
              <a:solidFill>
                <a:schemeClr val="accent4">
                  <a:lumMod val="75000"/>
                </a:schemeClr>
              </a:solidFill>
            </a:endParaRPr>
          </a:p>
        </p:txBody>
      </p:sp>
      <p:sp>
        <p:nvSpPr>
          <p:cNvPr id="1662" name="Google Shape;1662;p28"/>
          <p:cNvSpPr txBox="1">
            <a:spLocks noGrp="1"/>
          </p:cNvSpPr>
          <p:nvPr>
            <p:ph type="body" idx="1"/>
          </p:nvPr>
        </p:nvSpPr>
        <p:spPr>
          <a:xfrm>
            <a:off x="1066800" y="1657349"/>
            <a:ext cx="7018800" cy="3062287"/>
          </a:xfrm>
          <a:prstGeom prst="rect">
            <a:avLst/>
          </a:prstGeom>
        </p:spPr>
        <p:txBody>
          <a:bodyPr spcFirstLastPara="1" wrap="square" lIns="0" tIns="0" rIns="0" bIns="0" anchor="t" anchorCtr="0">
            <a:noAutofit/>
          </a:bodyPr>
          <a:lstStyle/>
          <a:p>
            <a:pPr marL="0" indent="0" algn="ctr">
              <a:spcAft>
                <a:spcPts val="600"/>
              </a:spcAft>
              <a:buNone/>
            </a:pPr>
            <a:endParaRPr lang="en-US" sz="2400" dirty="0">
              <a:solidFill>
                <a:schemeClr val="accent5"/>
              </a:solidFill>
            </a:endParaRPr>
          </a:p>
          <a:p>
            <a:pPr marL="0" lvl="0" indent="0" algn="ctr" rtl="0">
              <a:spcBef>
                <a:spcPts val="0"/>
              </a:spcBef>
              <a:spcAft>
                <a:spcPts val="600"/>
              </a:spcAft>
              <a:buNone/>
            </a:pPr>
            <a:endParaRPr sz="2400" dirty="0"/>
          </a:p>
        </p:txBody>
      </p:sp>
      <p:sp>
        <p:nvSpPr>
          <p:cNvPr id="1663" name="Google Shape;1663;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9" name="Picture 8"/>
          <p:cNvPicPr/>
          <p:nvPr/>
        </p:nvPicPr>
        <p:blipFill>
          <a:blip r:embed="rId3">
            <a:extLst/>
          </a:blip>
          <a:srcRect/>
          <a:stretch>
            <a:fillRect/>
          </a:stretch>
        </p:blipFill>
        <p:spPr bwMode="auto">
          <a:xfrm>
            <a:off x="762000" y="1504950"/>
            <a:ext cx="7696200" cy="321468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29"/>
          <p:cNvSpPr txBox="1">
            <a:spLocks noGrp="1"/>
          </p:cNvSpPr>
          <p:nvPr>
            <p:ph type="title"/>
          </p:nvPr>
        </p:nvSpPr>
        <p:spPr>
          <a:xfrm>
            <a:off x="990600" y="-247650"/>
            <a:ext cx="7018800" cy="1314450"/>
          </a:xfrm>
          <a:prstGeom prst="rect">
            <a:avLst/>
          </a:prstGeom>
          <a:solidFill>
            <a:schemeClr val="bg2">
              <a:lumMod val="40000"/>
              <a:lumOff val="60000"/>
            </a:schemeClr>
          </a:solidFill>
        </p:spPr>
        <p:txBody>
          <a:bodyPr spcFirstLastPara="1" wrap="square" lIns="0" tIns="0" rIns="0" bIns="0" anchor="b" anchorCtr="0">
            <a:noAutofit/>
          </a:bodyPr>
          <a:lstStyle/>
          <a:p>
            <a:r>
              <a:rPr lang="en-SG" sz="1600" b="1" dirty="0" smtClean="0">
                <a:solidFill>
                  <a:schemeClr val="accent3">
                    <a:lumMod val="75000"/>
                  </a:schemeClr>
                </a:solidFill>
                <a:latin typeface="Times New Roman" pitchFamily="18" charset="0"/>
                <a:cs typeface="Times New Roman" pitchFamily="18" charset="0"/>
              </a:rPr>
              <a:t>    If </a:t>
            </a:r>
            <a:r>
              <a:rPr lang="en-SG" sz="1600" b="1" dirty="0">
                <a:solidFill>
                  <a:schemeClr val="accent3">
                    <a:lumMod val="75000"/>
                  </a:schemeClr>
                </a:solidFill>
                <a:latin typeface="Times New Roman" pitchFamily="18" charset="0"/>
                <a:cs typeface="Times New Roman" pitchFamily="18" charset="0"/>
              </a:rPr>
              <a:t>any user will want to contact with us, he/she can click on Contact Us on the navigation bar. He/she can send any comment or message to us </a:t>
            </a:r>
            <a:r>
              <a:rPr lang="en-SG" sz="1600" b="1" dirty="0">
                <a:solidFill>
                  <a:schemeClr val="tx1">
                    <a:lumMod val="95000"/>
                  </a:schemeClr>
                </a:solidFill>
                <a:latin typeface="Times New Roman" pitchFamily="18" charset="0"/>
                <a:cs typeface="Times New Roman" pitchFamily="18" charset="0"/>
              </a:rPr>
              <a:t>:</a:t>
            </a:r>
            <a:r>
              <a:rPr lang="en-SG" sz="2400" b="1" dirty="0">
                <a:solidFill>
                  <a:schemeClr val="tx1">
                    <a:lumMod val="95000"/>
                  </a:schemeClr>
                </a:solidFill>
              </a:rPr>
              <a:t/>
            </a:r>
            <a:br>
              <a:rPr lang="en-SG" sz="2400" b="1" dirty="0">
                <a:solidFill>
                  <a:schemeClr val="tx1">
                    <a:lumMod val="95000"/>
                  </a:schemeClr>
                </a:solidFill>
              </a:rPr>
            </a:br>
            <a:endParaRPr dirty="0"/>
          </a:p>
        </p:txBody>
      </p:sp>
      <p:sp>
        <p:nvSpPr>
          <p:cNvPr id="2" name="Text Placeholder 1"/>
          <p:cNvSpPr>
            <a:spLocks noGrp="1"/>
          </p:cNvSpPr>
          <p:nvPr>
            <p:ph type="body" idx="1"/>
          </p:nvPr>
        </p:nvSpPr>
        <p:spPr>
          <a:xfrm>
            <a:off x="1215000" y="1200150"/>
            <a:ext cx="6790200" cy="3657600"/>
          </a:xfrm>
          <a:solidFill>
            <a:schemeClr val="accent2"/>
          </a:solidFill>
        </p:spPr>
        <p:txBody>
          <a:bodyPr/>
          <a:lstStyle/>
          <a:p>
            <a:pPr marL="38100" indent="0">
              <a:buNone/>
            </a:pPr>
            <a:endParaRPr lang="en-US" dirty="0"/>
          </a:p>
        </p:txBody>
      </p:sp>
      <p:sp>
        <p:nvSpPr>
          <p:cNvPr id="1669" name="Google Shape;1669;p2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cxnSp>
        <p:nvCxnSpPr>
          <p:cNvPr id="1675" name="Google Shape;1675;p29"/>
          <p:cNvCxnSpPr/>
          <p:nvPr/>
        </p:nvCxnSpPr>
        <p:spPr>
          <a:xfrm>
            <a:off x="5209838" y="1705200"/>
            <a:ext cx="1286700" cy="0"/>
          </a:xfrm>
          <a:prstGeom prst="straightConnector1">
            <a:avLst/>
          </a:prstGeom>
          <a:noFill/>
          <a:ln w="9525" cap="flat" cmpd="sng">
            <a:solidFill>
              <a:schemeClr val="accent4"/>
            </a:solidFill>
            <a:prstDash val="solid"/>
            <a:round/>
            <a:headEnd type="none" w="sm" len="sm"/>
            <a:tailEnd type="oval" w="med" len="med"/>
          </a:ln>
        </p:spPr>
      </p:cxn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428750"/>
            <a:ext cx="6172200" cy="304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30"/>
          <p:cNvSpPr txBox="1">
            <a:spLocks noGrp="1"/>
          </p:cNvSpPr>
          <p:nvPr>
            <p:ph type="title" idx="4294967295"/>
          </p:nvPr>
        </p:nvSpPr>
        <p:spPr>
          <a:xfrm>
            <a:off x="685800" y="742950"/>
            <a:ext cx="7019925" cy="1201737"/>
          </a:xfrm>
          <a:prstGeom prst="rect">
            <a:avLst/>
          </a:prstGeom>
          <a:solidFill>
            <a:schemeClr val="accent3">
              <a:lumMod val="75000"/>
            </a:schemeClr>
          </a:solidFill>
        </p:spPr>
        <p:txBody>
          <a:bodyPr spcFirstLastPara="1" wrap="square" lIns="0" tIns="0" rIns="0" bIns="0" anchor="b" anchorCtr="0">
            <a:noAutofit/>
          </a:bodyPr>
          <a:lstStyle/>
          <a:p>
            <a:r>
              <a:rPr lang="en-SG" sz="1600" b="1" dirty="0" smtClean="0">
                <a:solidFill>
                  <a:schemeClr val="tx1">
                    <a:lumMod val="95000"/>
                  </a:schemeClr>
                </a:solidFill>
                <a:latin typeface="Times New Roman" pitchFamily="18" charset="0"/>
                <a:cs typeface="Times New Roman" pitchFamily="18" charset="0"/>
              </a:rPr>
              <a:t>After clicking </a:t>
            </a:r>
            <a:r>
              <a:rPr lang="en-SG" sz="1600" b="1" dirty="0">
                <a:solidFill>
                  <a:schemeClr val="tx1">
                    <a:lumMod val="95000"/>
                  </a:schemeClr>
                </a:solidFill>
                <a:latin typeface="Times New Roman" pitchFamily="18" charset="0"/>
                <a:cs typeface="Times New Roman" pitchFamily="18" charset="0"/>
              </a:rPr>
              <a:t>on register button a mail will send to his email id and it will redirect to </a:t>
            </a:r>
            <a:r>
              <a:rPr lang="en-SG" sz="1600" b="1" dirty="0" smtClean="0">
                <a:solidFill>
                  <a:schemeClr val="tx1">
                    <a:lumMod val="95000"/>
                  </a:schemeClr>
                </a:solidFill>
                <a:latin typeface="Times New Roman" pitchFamily="18" charset="0"/>
                <a:cs typeface="Times New Roman" pitchFamily="18" charset="0"/>
              </a:rPr>
              <a:t>sign in </a:t>
            </a:r>
            <a:r>
              <a:rPr lang="en-SG" sz="1600" b="1" dirty="0">
                <a:solidFill>
                  <a:schemeClr val="tx1">
                    <a:lumMod val="95000"/>
                  </a:schemeClr>
                </a:solidFill>
                <a:latin typeface="Times New Roman" pitchFamily="18" charset="0"/>
                <a:cs typeface="Times New Roman" pitchFamily="18" charset="0"/>
              </a:rPr>
              <a:t>page.</a:t>
            </a:r>
            <a:r>
              <a:rPr lang="en-SG" b="1" dirty="0">
                <a:solidFill>
                  <a:schemeClr val="tx1">
                    <a:lumMod val="95000"/>
                  </a:schemeClr>
                </a:solidFill>
              </a:rPr>
              <a:t/>
            </a:r>
            <a:br>
              <a:rPr lang="en-SG" b="1" dirty="0">
                <a:solidFill>
                  <a:schemeClr val="tx1">
                    <a:lumMod val="95000"/>
                  </a:schemeClr>
                </a:solidFill>
              </a:rPr>
            </a:br>
            <a:endParaRPr dirty="0">
              <a:solidFill>
                <a:schemeClr val="accent3">
                  <a:lumMod val="50000"/>
                </a:schemeClr>
              </a:solidFill>
            </a:endParaRPr>
          </a:p>
        </p:txBody>
      </p:sp>
      <p:sp>
        <p:nvSpPr>
          <p:cNvPr id="1703" name="Google Shape;1703;p30"/>
          <p:cNvSpPr txBox="1">
            <a:spLocks noGrp="1"/>
          </p:cNvSpPr>
          <p:nvPr>
            <p:ph type="sldNum" idx="4294967295"/>
          </p:nvPr>
        </p:nvSpPr>
        <p:spPr>
          <a:xfrm>
            <a:off x="0" y="47498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18" name="Picture 17"/>
          <p:cNvPicPr/>
          <p:nvPr/>
        </p:nvPicPr>
        <p:blipFill>
          <a:blip r:embed="rId3">
            <a:extLst/>
          </a:blip>
          <a:srcRect/>
          <a:stretch>
            <a:fillRect/>
          </a:stretch>
        </p:blipFill>
        <p:spPr bwMode="auto">
          <a:xfrm>
            <a:off x="3429000" y="1733550"/>
            <a:ext cx="5276850" cy="28765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31"/>
          <p:cNvSpPr txBox="1">
            <a:spLocks noGrp="1"/>
          </p:cNvSpPr>
          <p:nvPr>
            <p:ph type="body" idx="1"/>
          </p:nvPr>
        </p:nvSpPr>
        <p:spPr>
          <a:xfrm>
            <a:off x="533400" y="840900"/>
            <a:ext cx="3581400" cy="3537900"/>
          </a:xfrm>
          <a:prstGeom prst="rect">
            <a:avLst/>
          </a:prstGeom>
        </p:spPr>
        <p:txBody>
          <a:bodyPr spcFirstLastPara="1" wrap="square" lIns="0" tIns="0" rIns="0" bIns="0" anchor="t" anchorCtr="0">
            <a:noAutofit/>
          </a:bodyPr>
          <a:lstStyle/>
          <a:p>
            <a:pPr marL="101600" lvl="0" indent="0">
              <a:buNone/>
            </a:pPr>
            <a:r>
              <a:rPr lang="en-US" sz="1400" dirty="0">
                <a:solidFill>
                  <a:schemeClr val="tx1">
                    <a:lumMod val="95000"/>
                    <a:lumOff val="5000"/>
                  </a:schemeClr>
                </a:solidFill>
                <a:latin typeface="Times New Roman" pitchFamily="18" charset="0"/>
                <a:cs typeface="Times New Roman" pitchFamily="18" charset="0"/>
              </a:rPr>
              <a:t>At the heart of a web application is the ability for any user, anywhere in the world, to register an account with your app and start using it.</a:t>
            </a:r>
          </a:p>
          <a:p>
            <a:pPr marL="101600" indent="0">
              <a:buNone/>
            </a:pPr>
            <a:r>
              <a:rPr lang="en-US" sz="1400" dirty="0">
                <a:solidFill>
                  <a:schemeClr val="tx1">
                    <a:lumMod val="95000"/>
                    <a:lumOff val="5000"/>
                  </a:schemeClr>
                </a:solidFill>
                <a:latin typeface="Times New Roman" pitchFamily="18" charset="0"/>
                <a:cs typeface="Times New Roman" pitchFamily="18" charset="0"/>
              </a:rPr>
              <a:t> </a:t>
            </a:r>
          </a:p>
          <a:p>
            <a:pPr marL="101600" lvl="0" indent="0">
              <a:buNone/>
            </a:pPr>
            <a:r>
              <a:rPr lang="en-US" sz="1400" dirty="0">
                <a:solidFill>
                  <a:schemeClr val="tx1">
                    <a:lumMod val="95000"/>
                    <a:lumOff val="5000"/>
                  </a:schemeClr>
                </a:solidFill>
                <a:latin typeface="Times New Roman" pitchFamily="18" charset="0"/>
                <a:cs typeface="Times New Roman" pitchFamily="18" charset="0"/>
              </a:rPr>
              <a:t>At first a student should sign up to this application. After completing the registration form, he must click on the register button</a:t>
            </a:r>
            <a:r>
              <a:rPr lang="en-US" sz="1400" dirty="0">
                <a:solidFill>
                  <a:schemeClr val="accent6">
                    <a:lumMod val="50000"/>
                  </a:schemeClr>
                </a:solidFill>
                <a:latin typeface="Times New Roman" pitchFamily="18" charset="0"/>
                <a:cs typeface="Times New Roman" pitchFamily="18" charset="0"/>
              </a:rPr>
              <a:t>.</a:t>
            </a:r>
          </a:p>
          <a:p>
            <a:pPr marL="101600" indent="0">
              <a:buNone/>
            </a:pPr>
            <a:r>
              <a:rPr lang="en-US" sz="1400" dirty="0">
                <a:solidFill>
                  <a:schemeClr val="accent6">
                    <a:lumMod val="50000"/>
                  </a:schemeClr>
                </a:solidFill>
                <a:latin typeface="Times New Roman" pitchFamily="18" charset="0"/>
                <a:cs typeface="Times New Roman" pitchFamily="18" charset="0"/>
              </a:rPr>
              <a:t> </a:t>
            </a:r>
          </a:p>
          <a:p>
            <a:pPr marL="0" lvl="0" indent="0" algn="ctr" rtl="0">
              <a:spcBef>
                <a:spcPts val="0"/>
              </a:spcBef>
              <a:spcAft>
                <a:spcPts val="600"/>
              </a:spcAft>
              <a:buNone/>
            </a:pPr>
            <a:endParaRPr dirty="0"/>
          </a:p>
        </p:txBody>
      </p:sp>
      <p:sp>
        <p:nvSpPr>
          <p:cNvPr id="4" name="Text Placeholder 3"/>
          <p:cNvSpPr>
            <a:spLocks noGrp="1"/>
          </p:cNvSpPr>
          <p:nvPr>
            <p:ph type="body" idx="2"/>
          </p:nvPr>
        </p:nvSpPr>
        <p:spPr/>
        <p:txBody>
          <a:bodyPr/>
          <a:lstStyle/>
          <a:p>
            <a:endParaRPr lang="en-US" dirty="0"/>
          </a:p>
        </p:txBody>
      </p:sp>
      <p:sp>
        <p:nvSpPr>
          <p:cNvPr id="1713" name="Google Shape;1713;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8" name="Picture 7"/>
          <p:cNvPicPr/>
          <p:nvPr/>
        </p:nvPicPr>
        <p:blipFill>
          <a:blip r:embed="rId3">
            <a:extLst/>
          </a:blip>
          <a:srcRect/>
          <a:stretch>
            <a:fillRect/>
          </a:stretch>
        </p:blipFill>
        <p:spPr bwMode="auto">
          <a:xfrm>
            <a:off x="4438650" y="1352550"/>
            <a:ext cx="4171950" cy="3276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sp>
        <p:nvSpPr>
          <p:cNvPr id="2" name="Title 1"/>
          <p:cNvSpPr>
            <a:spLocks noGrp="1"/>
          </p:cNvSpPr>
          <p:nvPr>
            <p:ph type="title"/>
          </p:nvPr>
        </p:nvSpPr>
        <p:spPr>
          <a:xfrm>
            <a:off x="1062575" y="209550"/>
            <a:ext cx="7018800" cy="1219200"/>
          </a:xfrm>
          <a:solidFill>
            <a:schemeClr val="accent4">
              <a:lumMod val="75000"/>
            </a:schemeClr>
          </a:solidFill>
        </p:spPr>
        <p:txBody>
          <a:bodyPr/>
          <a:lstStyle/>
          <a:p>
            <a:pPr lvl="0"/>
            <a:r>
              <a:rPr lang="en-US" sz="2000" dirty="0" smtClean="0">
                <a:solidFill>
                  <a:schemeClr val="accent6">
                    <a:lumMod val="75000"/>
                  </a:schemeClr>
                </a:solidFill>
                <a:latin typeface="Times New Roman" pitchFamily="18" charset="0"/>
                <a:cs typeface="Times New Roman" pitchFamily="18" charset="0"/>
              </a:rPr>
              <a:t/>
            </a:r>
            <a:br>
              <a:rPr lang="en-US" sz="2000" dirty="0" smtClean="0">
                <a:solidFill>
                  <a:schemeClr val="accent6">
                    <a:lumMod val="75000"/>
                  </a:schemeClr>
                </a:solidFill>
                <a:latin typeface="Times New Roman" pitchFamily="18" charset="0"/>
                <a:cs typeface="Times New Roman" pitchFamily="18" charset="0"/>
              </a:rPr>
            </a:br>
            <a:r>
              <a:rPr lang="en-US" sz="2000" dirty="0">
                <a:solidFill>
                  <a:schemeClr val="accent6">
                    <a:lumMod val="75000"/>
                  </a:schemeClr>
                </a:solidFill>
                <a:latin typeface="Times New Roman" pitchFamily="18" charset="0"/>
                <a:cs typeface="Times New Roman" pitchFamily="18" charset="0"/>
              </a:rPr>
              <a:t/>
            </a:r>
            <a:br>
              <a:rPr lang="en-US" sz="2000" dirty="0">
                <a:solidFill>
                  <a:schemeClr val="accent6">
                    <a:lumMod val="75000"/>
                  </a:schemeClr>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Clicking </a:t>
            </a:r>
            <a:r>
              <a:rPr lang="en-US" sz="2000" dirty="0">
                <a:solidFill>
                  <a:schemeClr val="bg1"/>
                </a:solidFill>
                <a:latin typeface="Times New Roman" pitchFamily="18" charset="0"/>
                <a:cs typeface="Times New Roman" pitchFamily="18" charset="0"/>
              </a:rPr>
              <a:t>start exam. A user select question mark from many option and click on start exam button</a:t>
            </a:r>
            <a:r>
              <a:rPr lang="en-US" dirty="0"/>
              <a:t/>
            </a:r>
            <a:br>
              <a:rPr lang="en-US" dirty="0"/>
            </a:br>
            <a:endParaRPr lang="en-US" dirty="0"/>
          </a:p>
        </p:txBody>
      </p:sp>
      <p:sp>
        <p:nvSpPr>
          <p:cNvPr id="3" name="Text Placeholder 2"/>
          <p:cNvSpPr>
            <a:spLocks noGrp="1"/>
          </p:cNvSpPr>
          <p:nvPr>
            <p:ph type="body" idx="1"/>
          </p:nvPr>
        </p:nvSpPr>
        <p:spPr>
          <a:xfrm>
            <a:off x="1524000" y="1733549"/>
            <a:ext cx="6477000" cy="2419509"/>
          </a:xfrm>
        </p:spPr>
        <p:txBody>
          <a:bodyPr/>
          <a:lstStyle/>
          <a:p>
            <a:endParaRPr lang="en-US" dirty="0"/>
          </a:p>
        </p:txBody>
      </p:sp>
      <p:sp>
        <p:nvSpPr>
          <p:cNvPr id="1719" name="Google Shape;1719;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pic>
        <p:nvPicPr>
          <p:cNvPr id="12" name="Picture 11"/>
          <p:cNvPicPr/>
          <p:nvPr/>
        </p:nvPicPr>
        <p:blipFill>
          <a:blip r:embed="rId3">
            <a:extLst/>
          </a:blip>
          <a:srcRect/>
          <a:stretch>
            <a:fillRect/>
          </a:stretch>
        </p:blipFill>
        <p:spPr bwMode="auto">
          <a:xfrm>
            <a:off x="1524000" y="1581151"/>
            <a:ext cx="6553200" cy="257190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2" name="Title 1"/>
          <p:cNvSpPr>
            <a:spLocks noGrp="1"/>
          </p:cNvSpPr>
          <p:nvPr>
            <p:ph type="title"/>
          </p:nvPr>
        </p:nvSpPr>
        <p:spPr>
          <a:xfrm>
            <a:off x="1066800" y="361950"/>
            <a:ext cx="7018800" cy="1219200"/>
          </a:xfrm>
          <a:solidFill>
            <a:schemeClr val="tx2">
              <a:lumMod val="60000"/>
              <a:lumOff val="40000"/>
            </a:schemeClr>
          </a:solidFill>
        </p:spPr>
        <p:txBody>
          <a:bodyPr>
            <a:normAutofit fontScale="90000"/>
          </a:bodyPr>
          <a:lstStyle/>
          <a:p>
            <a:pPr lvl="0"/>
            <a:r>
              <a:rPr lang="en-US" sz="2000" dirty="0" smtClean="0">
                <a:solidFill>
                  <a:schemeClr val="accent6">
                    <a:lumMod val="40000"/>
                    <a:lumOff val="60000"/>
                  </a:schemeClr>
                </a:solidFill>
                <a:latin typeface="Times New Roman" pitchFamily="18" charset="0"/>
                <a:cs typeface="Times New Roman" pitchFamily="18" charset="0"/>
              </a:rPr>
              <a:t/>
            </a:r>
            <a:br>
              <a:rPr lang="en-US" sz="2000" dirty="0" smtClean="0">
                <a:solidFill>
                  <a:schemeClr val="accent6">
                    <a:lumMod val="40000"/>
                    <a:lumOff val="60000"/>
                  </a:schemeClr>
                </a:solidFill>
                <a:latin typeface="Times New Roman" pitchFamily="18" charset="0"/>
                <a:cs typeface="Times New Roman" pitchFamily="18" charset="0"/>
              </a:rPr>
            </a:br>
            <a:r>
              <a:rPr lang="en-US" sz="2000" dirty="0" smtClean="0">
                <a:solidFill>
                  <a:schemeClr val="accent6">
                    <a:lumMod val="40000"/>
                    <a:lumOff val="60000"/>
                  </a:schemeClr>
                </a:solidFill>
                <a:latin typeface="Times New Roman" pitchFamily="18" charset="0"/>
                <a:cs typeface="Times New Roman" pitchFamily="18" charset="0"/>
              </a:rPr>
              <a:t>Student </a:t>
            </a:r>
            <a:r>
              <a:rPr lang="en-US" sz="2000" dirty="0">
                <a:solidFill>
                  <a:schemeClr val="accent6">
                    <a:lumMod val="40000"/>
                    <a:lumOff val="60000"/>
                  </a:schemeClr>
                </a:solidFill>
                <a:latin typeface="Times New Roman" pitchFamily="18" charset="0"/>
                <a:cs typeface="Times New Roman" pitchFamily="18" charset="0"/>
              </a:rPr>
              <a:t>can insert questions and option </a:t>
            </a:r>
            <a:r>
              <a:rPr lang="en-US" sz="2000" dirty="0" err="1">
                <a:solidFill>
                  <a:schemeClr val="accent6">
                    <a:lumMod val="40000"/>
                    <a:lumOff val="60000"/>
                  </a:schemeClr>
                </a:solidFill>
                <a:latin typeface="Times New Roman" pitchFamily="18" charset="0"/>
                <a:cs typeface="Times New Roman" pitchFamily="18" charset="0"/>
              </a:rPr>
              <a:t>a,b,c,d</a:t>
            </a:r>
            <a:r>
              <a:rPr lang="en-US" sz="2000" dirty="0">
                <a:solidFill>
                  <a:schemeClr val="accent6">
                    <a:lumMod val="40000"/>
                    <a:lumOff val="60000"/>
                  </a:schemeClr>
                </a:solidFill>
                <a:latin typeface="Times New Roman" pitchFamily="18" charset="0"/>
                <a:cs typeface="Times New Roman" pitchFamily="18" charset="0"/>
              </a:rPr>
              <a:t> and the correct answer which is stored in the database</a:t>
            </a:r>
            <a:r>
              <a:rPr lang="en-US" dirty="0"/>
              <a:t/>
            </a:r>
            <a:br>
              <a:rPr lang="en-US" dirty="0"/>
            </a:br>
            <a:endParaRPr lang="en-US" dirty="0"/>
          </a:p>
        </p:txBody>
      </p:sp>
      <p:sp>
        <p:nvSpPr>
          <p:cNvPr id="1730" name="Google Shape;1730;p3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325" y="1352550"/>
            <a:ext cx="4800600" cy="3124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2" name="Google Shape;1532;p14"/>
          <p:cNvSpPr txBox="1">
            <a:spLocks noGrp="1"/>
          </p:cNvSpPr>
          <p:nvPr>
            <p:ph type="body" idx="1"/>
          </p:nvPr>
        </p:nvSpPr>
        <p:spPr>
          <a:xfrm>
            <a:off x="609600" y="285750"/>
            <a:ext cx="3732275" cy="4166000"/>
          </a:xfrm>
          <a:prstGeom prst="rect">
            <a:avLst/>
          </a:prstGeom>
        </p:spPr>
        <p:txBody>
          <a:bodyPr spcFirstLastPara="1" wrap="square" lIns="0" tIns="0" rIns="0" bIns="0" anchor="t" anchorCtr="0">
            <a:noAutofit/>
          </a:bodyPr>
          <a:lstStyle/>
          <a:p>
            <a:pPr marL="0" lvl="0" indent="0">
              <a:buClr>
                <a:schemeClr val="dk1"/>
              </a:buClr>
              <a:buSzPts val="1100"/>
              <a:buNone/>
            </a:pPr>
            <a:r>
              <a:rPr lang="en-US" sz="2800" b="1" dirty="0" smtClean="0">
                <a:solidFill>
                  <a:schemeClr val="accent6">
                    <a:lumMod val="75000"/>
                  </a:schemeClr>
                </a:solidFill>
                <a:latin typeface="Times New Roman" pitchFamily="18" charset="0"/>
                <a:ea typeface="Arial Unicode MS" pitchFamily="34" charset="-128"/>
                <a:cs typeface="Times New Roman" pitchFamily="18" charset="0"/>
              </a:rPr>
              <a:t>Supervised By</a:t>
            </a:r>
          </a:p>
          <a:p>
            <a:pPr marL="0" indent="0">
              <a:buNone/>
            </a:pPr>
            <a:r>
              <a:rPr lang="en-US" b="1" dirty="0">
                <a:latin typeface="Times New Roman" pitchFamily="18" charset="0"/>
                <a:ea typeface="Arial Unicode MS" pitchFamily="34" charset="-128"/>
                <a:cs typeface="Times New Roman" pitchFamily="18" charset="0"/>
              </a:rPr>
              <a:t> </a:t>
            </a:r>
            <a:r>
              <a:rPr lang="en-US" b="1" dirty="0" smtClean="0">
                <a:latin typeface="Times New Roman" pitchFamily="18" charset="0"/>
                <a:ea typeface="Arial Unicode MS" pitchFamily="34" charset="-128"/>
                <a:cs typeface="Times New Roman" pitchFamily="18" charset="0"/>
              </a:rPr>
              <a:t>    </a:t>
            </a:r>
          </a:p>
          <a:p>
            <a:pPr marL="0" indent="0">
              <a:buNone/>
            </a:pPr>
            <a:r>
              <a:rPr lang="en-US" sz="1800" dirty="0" err="1" smtClean="0">
                <a:solidFill>
                  <a:schemeClr val="tx1"/>
                </a:solidFill>
                <a:latin typeface="Times New Roman" pitchFamily="18" charset="0"/>
                <a:cs typeface="Times New Roman" pitchFamily="18" charset="0"/>
              </a:rPr>
              <a:t>Nazrul</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Islam </a:t>
            </a:r>
          </a:p>
          <a:p>
            <a:pPr marL="0" indent="0">
              <a:buNone/>
            </a:pPr>
            <a:r>
              <a:rPr lang="en-US" sz="1800" dirty="0">
                <a:solidFill>
                  <a:schemeClr val="tx1"/>
                </a:solidFill>
                <a:latin typeface="Times New Roman" pitchFamily="18" charset="0"/>
                <a:cs typeface="Times New Roman" pitchFamily="18" charset="0"/>
              </a:rPr>
              <a:t>Assistant Professor </a:t>
            </a:r>
          </a:p>
          <a:p>
            <a:pPr marL="0" indent="0">
              <a:buNone/>
            </a:pPr>
            <a:r>
              <a:rPr lang="en-US" sz="1800" dirty="0">
                <a:solidFill>
                  <a:schemeClr val="tx1"/>
                </a:solidFill>
                <a:latin typeface="Times New Roman" pitchFamily="18" charset="0"/>
                <a:cs typeface="Times New Roman" pitchFamily="18" charset="0"/>
              </a:rPr>
              <a:t>Dept. of Information &amp; Communication Technology, MBSTU.</a:t>
            </a:r>
          </a:p>
          <a:p>
            <a:pPr marL="0" lvl="0" indent="0">
              <a:buClr>
                <a:schemeClr val="dk1"/>
              </a:buClr>
              <a:buSzPts val="1100"/>
              <a:buNone/>
            </a:pPr>
            <a:endParaRPr sz="1800"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2"/>
          </p:nvPr>
        </p:nvSpPr>
        <p:spPr>
          <a:xfrm>
            <a:off x="4800600" y="1276350"/>
            <a:ext cx="3886200" cy="3733800"/>
          </a:xfrm>
        </p:spPr>
        <p:txBody>
          <a:bodyPr/>
          <a:lstStyle/>
          <a:p>
            <a:pPr marL="101600" indent="0">
              <a:buNone/>
            </a:pPr>
            <a:r>
              <a:rPr lang="en-SG" sz="2800" b="1" dirty="0" smtClean="0">
                <a:solidFill>
                  <a:schemeClr val="accent6">
                    <a:lumMod val="50000"/>
                  </a:schemeClr>
                </a:solidFill>
                <a:latin typeface="Times New Roman" pitchFamily="18" charset="0"/>
                <a:cs typeface="Times New Roman" pitchFamily="18" charset="0"/>
              </a:rPr>
              <a:t>Developed By</a:t>
            </a:r>
          </a:p>
          <a:p>
            <a:pPr marL="101600" indent="0">
              <a:buNone/>
            </a:pPr>
            <a:endParaRPr lang="en-SG" dirty="0" smtClean="0">
              <a:solidFill>
                <a:srgbClr val="00B0F0"/>
              </a:solidFill>
            </a:endParaRPr>
          </a:p>
          <a:p>
            <a:pPr>
              <a:buFont typeface="Wingdings" pitchFamily="2" charset="2"/>
              <a:buChar char="v"/>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Mahbuba</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Zaman</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Mitu</a:t>
            </a:r>
            <a:r>
              <a:rPr lang="en-US" sz="1400" b="1" dirty="0" smtClean="0">
                <a:latin typeface="Times New Roman" pitchFamily="18" charset="0"/>
                <a:cs typeface="Times New Roman" pitchFamily="18" charset="0"/>
              </a:rPr>
              <a:t>  IT-16044</a:t>
            </a:r>
            <a:endParaRPr lang="en-US" sz="1400" dirty="0">
              <a:latin typeface="Times New Roman" pitchFamily="18" charset="0"/>
              <a:cs typeface="Times New Roman" pitchFamily="18" charset="0"/>
            </a:endParaRPr>
          </a:p>
          <a:p>
            <a:pPr>
              <a:buFont typeface="Wingdings" pitchFamily="2" charset="2"/>
              <a:buChar char="v"/>
            </a:pP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Nadira</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Islam IT-17051</a:t>
            </a:r>
            <a:endParaRPr lang="en-US" sz="1400" dirty="0">
              <a:latin typeface="Times New Roman" pitchFamily="18" charset="0"/>
              <a:cs typeface="Times New Roman" pitchFamily="18" charset="0"/>
            </a:endParaRPr>
          </a:p>
          <a:p>
            <a:pPr>
              <a:buFont typeface="Wingdings" pitchFamily="2" charset="2"/>
              <a:buChar char="v"/>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Md.  Al  Amin  IT </a:t>
            </a:r>
            <a:r>
              <a:rPr lang="en-US" sz="1400" b="1" dirty="0" smtClean="0">
                <a:latin typeface="Times New Roman" pitchFamily="18" charset="0"/>
                <a:cs typeface="Times New Roman" pitchFamily="18" charset="0"/>
              </a:rPr>
              <a:t>– 16045</a:t>
            </a:r>
            <a:endParaRPr lang="en-US" sz="1400" dirty="0">
              <a:latin typeface="Times New Roman" pitchFamily="18" charset="0"/>
              <a:cs typeface="Times New Roman" pitchFamily="18" charset="0"/>
            </a:endParaRPr>
          </a:p>
          <a:p>
            <a:pPr>
              <a:buFont typeface="Wingdings" pitchFamily="2" charset="2"/>
              <a:buChar char="v"/>
            </a:pPr>
            <a:r>
              <a:rPr lang="en-US" sz="1400" b="1" dirty="0" smtClean="0">
                <a:latin typeface="Times New Roman" pitchFamily="18" charset="0"/>
                <a:cs typeface="Times New Roman" pitchFamily="18" charset="0"/>
              </a:rPr>
              <a:t>  Md</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Hellol</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Biswas</a:t>
            </a: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IT-15025</a:t>
            </a:r>
            <a:endParaRPr lang="en-US" sz="1400" dirty="0">
              <a:latin typeface="Times New Roman" pitchFamily="18" charset="0"/>
              <a:cs typeface="Times New Roman" pitchFamily="18" charset="0"/>
            </a:endParaRPr>
          </a:p>
          <a:p>
            <a:pPr>
              <a:buFont typeface="Wingdings" pitchFamily="2" charset="2"/>
              <a:buChar char="v"/>
            </a:pPr>
            <a:r>
              <a:rPr lang="en-US" sz="1400" b="1" dirty="0" smtClean="0">
                <a:latin typeface="Times New Roman" pitchFamily="18" charset="0"/>
                <a:cs typeface="Times New Roman" pitchFamily="18" charset="0"/>
              </a:rPr>
              <a:t>  </a:t>
            </a:r>
            <a:r>
              <a:rPr lang="en-US" sz="1400" b="1" dirty="0" err="1">
                <a:latin typeface="Times New Roman" pitchFamily="18" charset="0"/>
                <a:cs typeface="Times New Roman" pitchFamily="18" charset="0"/>
              </a:rPr>
              <a:t>Nazmul</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Hasan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Nayeem</a:t>
            </a:r>
            <a:r>
              <a:rPr lang="en-US" sz="1400" b="1" dirty="0">
                <a:latin typeface="Times New Roman" pitchFamily="18" charset="0"/>
                <a:cs typeface="Times New Roman" pitchFamily="18" charset="0"/>
              </a:rPr>
              <a:t> IT-17052 </a:t>
            </a:r>
            <a:endParaRPr lang="en-US" sz="1400" dirty="0">
              <a:latin typeface="Times New Roman" pitchFamily="18" charset="0"/>
              <a:cs typeface="Times New Roman" pitchFamily="18" charset="0"/>
            </a:endParaRPr>
          </a:p>
          <a:p>
            <a:pPr marL="101600" indent="0">
              <a:buNone/>
            </a:pPr>
            <a:endParaRPr lang="en-SG" sz="1400" dirty="0">
              <a:solidFill>
                <a:srgbClr val="00B0F0"/>
              </a:solidFill>
              <a:latin typeface="Times New Roman" pitchFamily="18" charset="0"/>
              <a:cs typeface="Times New Roman" pitchFamily="18" charset="0"/>
            </a:endParaRPr>
          </a:p>
          <a:p>
            <a:pPr marL="101600" indent="0">
              <a:buNone/>
            </a:pPr>
            <a:endParaRPr lang="en-US" sz="1400" dirty="0">
              <a:latin typeface="Times New Roman" pitchFamily="18" charset="0"/>
              <a:cs typeface="Times New Roman" pitchFamily="18" charset="0"/>
            </a:endParaRPr>
          </a:p>
        </p:txBody>
      </p:sp>
      <p:sp>
        <p:nvSpPr>
          <p:cNvPr id="1534" name="Google Shape;1534;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2" name="Title 1"/>
          <p:cNvSpPr>
            <a:spLocks noGrp="1"/>
          </p:cNvSpPr>
          <p:nvPr>
            <p:ph type="ctrTitle"/>
          </p:nvPr>
        </p:nvSpPr>
        <p:spPr>
          <a:xfrm>
            <a:off x="1066800" y="352425"/>
            <a:ext cx="7010400" cy="1905000"/>
          </a:xfrm>
          <a:solidFill>
            <a:schemeClr val="accent5"/>
          </a:solidFill>
        </p:spPr>
        <p:txBody>
          <a:bodyPr/>
          <a:lstStyle/>
          <a:p>
            <a:r>
              <a:rPr lang="en-US" sz="2000" dirty="0">
                <a:solidFill>
                  <a:schemeClr val="accent3">
                    <a:lumMod val="75000"/>
                  </a:schemeClr>
                </a:solidFill>
                <a:latin typeface="Times New Roman" pitchFamily="18" charset="0"/>
                <a:cs typeface="Times New Roman" pitchFamily="18" charset="0"/>
              </a:rPr>
              <a:t> </a:t>
            </a:r>
            <a:br>
              <a:rPr lang="en-US" sz="2000" dirty="0">
                <a:solidFill>
                  <a:schemeClr val="accent3">
                    <a:lumMod val="75000"/>
                  </a:schemeClr>
                </a:solidFill>
                <a:latin typeface="Times New Roman" pitchFamily="18" charset="0"/>
                <a:cs typeface="Times New Roman" pitchFamily="18" charset="0"/>
              </a:rPr>
            </a:br>
            <a:r>
              <a:rPr lang="en-US" sz="2000" dirty="0" smtClean="0">
                <a:solidFill>
                  <a:schemeClr val="accent3">
                    <a:lumMod val="75000"/>
                  </a:schemeClr>
                </a:solidFill>
                <a:latin typeface="Times New Roman" pitchFamily="18" charset="0"/>
                <a:cs typeface="Times New Roman" pitchFamily="18" charset="0"/>
              </a:rPr>
              <a:t/>
            </a:r>
            <a:br>
              <a:rPr lang="en-US" sz="2000" dirty="0" smtClean="0">
                <a:solidFill>
                  <a:schemeClr val="accent3">
                    <a:lumMod val="75000"/>
                  </a:schemeClr>
                </a:solidFill>
                <a:latin typeface="Times New Roman" pitchFamily="18" charset="0"/>
                <a:cs typeface="Times New Roman" pitchFamily="18" charset="0"/>
              </a:rPr>
            </a:br>
            <a:r>
              <a:rPr lang="en-US" sz="2000" dirty="0" smtClean="0">
                <a:solidFill>
                  <a:schemeClr val="accent3">
                    <a:lumMod val="75000"/>
                  </a:schemeClr>
                </a:solidFill>
                <a:latin typeface="Times New Roman" pitchFamily="18" charset="0"/>
                <a:cs typeface="Times New Roman" pitchFamily="18" charset="0"/>
              </a:rPr>
              <a:t/>
            </a:r>
            <a:br>
              <a:rPr lang="en-US" sz="2000" dirty="0" smtClean="0">
                <a:solidFill>
                  <a:schemeClr val="accent3">
                    <a:lumMod val="75000"/>
                  </a:schemeClr>
                </a:solidFill>
                <a:latin typeface="Times New Roman" pitchFamily="18" charset="0"/>
                <a:cs typeface="Times New Roman" pitchFamily="18" charset="0"/>
              </a:rPr>
            </a:br>
            <a:r>
              <a:rPr lang="en-US" sz="2000" dirty="0" smtClean="0">
                <a:solidFill>
                  <a:schemeClr val="accent3">
                    <a:lumMod val="75000"/>
                  </a:schemeClr>
                </a:solidFill>
                <a:latin typeface="Times New Roman" pitchFamily="18" charset="0"/>
                <a:cs typeface="Times New Roman" pitchFamily="18" charset="0"/>
              </a:rPr>
              <a:t/>
            </a:r>
            <a:br>
              <a:rPr lang="en-US" sz="2000" dirty="0" smtClean="0">
                <a:solidFill>
                  <a:schemeClr val="accent3">
                    <a:lumMod val="75000"/>
                  </a:schemeClr>
                </a:solidFill>
                <a:latin typeface="Times New Roman" pitchFamily="18" charset="0"/>
                <a:cs typeface="Times New Roman" pitchFamily="18" charset="0"/>
              </a:rPr>
            </a:br>
            <a:r>
              <a:rPr lang="en-US" sz="2000" dirty="0">
                <a:solidFill>
                  <a:schemeClr val="tx2">
                    <a:lumMod val="20000"/>
                    <a:lumOff val="80000"/>
                  </a:schemeClr>
                </a:solidFill>
                <a:latin typeface="Times New Roman" pitchFamily="18" charset="0"/>
                <a:cs typeface="Times New Roman" pitchFamily="18" charset="0"/>
              </a:rPr>
              <a:t/>
            </a:r>
            <a:br>
              <a:rPr lang="en-US" sz="2000" dirty="0">
                <a:solidFill>
                  <a:schemeClr val="tx2">
                    <a:lumMod val="20000"/>
                    <a:lumOff val="80000"/>
                  </a:schemeClr>
                </a:solidFill>
                <a:latin typeface="Times New Roman" pitchFamily="18" charset="0"/>
                <a:cs typeface="Times New Roman" pitchFamily="18" charset="0"/>
              </a:rPr>
            </a:br>
            <a:r>
              <a:rPr lang="en-US" sz="2000" dirty="0" smtClean="0">
                <a:solidFill>
                  <a:schemeClr val="tx2">
                    <a:lumMod val="20000"/>
                    <a:lumOff val="80000"/>
                  </a:schemeClr>
                </a:solidFill>
                <a:latin typeface="Times New Roman" pitchFamily="18" charset="0"/>
                <a:cs typeface="Times New Roman" pitchFamily="18" charset="0"/>
              </a:rPr>
              <a:t>After </a:t>
            </a:r>
            <a:r>
              <a:rPr lang="en-US" sz="2000" dirty="0">
                <a:solidFill>
                  <a:schemeClr val="tx2">
                    <a:lumMod val="20000"/>
                    <a:lumOff val="80000"/>
                  </a:schemeClr>
                </a:solidFill>
                <a:latin typeface="Times New Roman" pitchFamily="18" charset="0"/>
                <a:cs typeface="Times New Roman" pitchFamily="18" charset="0"/>
              </a:rPr>
              <a:t>clicking on the save Question button, then it will save in the database. The question and option can see the question paper and other things preserved in the control panel</a:t>
            </a:r>
            <a:r>
              <a:rPr lang="en-US" dirty="0">
                <a:solidFill>
                  <a:schemeClr val="accent3">
                    <a:lumMod val="75000"/>
                  </a:schemeClr>
                </a:solidFill>
              </a:rPr>
              <a:t/>
            </a:r>
            <a:br>
              <a:rPr lang="en-US" dirty="0">
                <a:solidFill>
                  <a:schemeClr val="accent3">
                    <a:lumMod val="75000"/>
                  </a:schemeClr>
                </a:solidFill>
              </a:rPr>
            </a:br>
            <a:endParaRPr lang="en-US" dirty="0">
              <a:solidFill>
                <a:schemeClr val="accent3">
                  <a:lumMod val="75000"/>
                </a:schemeClr>
              </a:solidFill>
            </a:endParaRPr>
          </a:p>
        </p:txBody>
      </p:sp>
      <p:sp>
        <p:nvSpPr>
          <p:cNvPr id="1742" name="Google Shape;1742;p34"/>
          <p:cNvSpPr txBox="1">
            <a:spLocks noGrp="1"/>
          </p:cNvSpPr>
          <p:nvPr>
            <p:ph type="sldNum" idx="4294967295"/>
          </p:nvPr>
        </p:nvSpPr>
        <p:spPr>
          <a:xfrm>
            <a:off x="0" y="47498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11" name="Picture 10"/>
          <p:cNvPicPr/>
          <p:nvPr/>
        </p:nvPicPr>
        <p:blipFill>
          <a:blip r:embed="rId3">
            <a:extLst/>
          </a:blip>
          <a:srcRect/>
          <a:stretch>
            <a:fillRect/>
          </a:stretch>
        </p:blipFill>
        <p:spPr bwMode="auto">
          <a:xfrm>
            <a:off x="1066800" y="1657350"/>
            <a:ext cx="7010400" cy="2895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7" name="Title 6"/>
          <p:cNvSpPr>
            <a:spLocks noGrp="1"/>
          </p:cNvSpPr>
          <p:nvPr>
            <p:ph type="ctrTitle"/>
          </p:nvPr>
        </p:nvSpPr>
        <p:spPr/>
        <p:txBody>
          <a:bodyPr/>
          <a:lstStyle/>
          <a:p>
            <a:pPr lvl="0"/>
            <a:r>
              <a:rPr lang="en-US" dirty="0"/>
              <a:t/>
            </a:r>
            <a:br>
              <a:rPr lang="en-US" dirty="0"/>
            </a:br>
            <a:endParaRPr lang="en-US" dirty="0"/>
          </a:p>
        </p:txBody>
      </p:sp>
      <p:sp>
        <p:nvSpPr>
          <p:cNvPr id="13" name="Subtitle 12"/>
          <p:cNvSpPr>
            <a:spLocks noGrp="1"/>
          </p:cNvSpPr>
          <p:nvPr>
            <p:ph type="subTitle" idx="1"/>
          </p:nvPr>
        </p:nvSpPr>
        <p:spPr>
          <a:xfrm>
            <a:off x="838200" y="133350"/>
            <a:ext cx="7848599" cy="4114800"/>
          </a:xfrm>
        </p:spPr>
        <p:txBody>
          <a:bodyPr/>
          <a:lstStyle/>
          <a:p>
            <a:r>
              <a:rPr lang="en-US" sz="1200" dirty="0"/>
              <a:t> </a:t>
            </a:r>
            <a:endParaRPr lang="en-US" sz="1200" dirty="0">
              <a:solidFill>
                <a:schemeClr val="accent2">
                  <a:lumMod val="50000"/>
                </a:schemeClr>
              </a:solidFill>
            </a:endParaRPr>
          </a:p>
          <a:p>
            <a:pPr lvl="0"/>
            <a:endParaRPr lang="en-US" sz="1800" dirty="0" smtClean="0">
              <a:solidFill>
                <a:schemeClr val="accent2">
                  <a:lumMod val="50000"/>
                </a:schemeClr>
              </a:solidFill>
              <a:latin typeface="Times New Roman" pitchFamily="18" charset="0"/>
              <a:cs typeface="Times New Roman" pitchFamily="18" charset="0"/>
            </a:endParaRPr>
          </a:p>
          <a:p>
            <a:pPr lvl="0"/>
            <a:r>
              <a:rPr lang="en-US" sz="1800" dirty="0" smtClean="0">
                <a:solidFill>
                  <a:schemeClr val="accent2">
                    <a:lumMod val="50000"/>
                  </a:schemeClr>
                </a:solidFill>
                <a:latin typeface="Times New Roman" pitchFamily="18" charset="0"/>
                <a:cs typeface="Times New Roman" pitchFamily="18" charset="0"/>
              </a:rPr>
              <a:t>Then </a:t>
            </a:r>
            <a:r>
              <a:rPr lang="en-US" sz="1800" dirty="0">
                <a:solidFill>
                  <a:schemeClr val="accent2">
                    <a:lumMod val="50000"/>
                  </a:schemeClr>
                </a:solidFill>
                <a:latin typeface="Times New Roman" pitchFamily="18" charset="0"/>
                <a:cs typeface="Times New Roman" pitchFamily="18" charset="0"/>
              </a:rPr>
              <a:t>he gets the </a:t>
            </a:r>
            <a:r>
              <a:rPr lang="en-US" sz="1800" dirty="0" smtClean="0">
                <a:solidFill>
                  <a:schemeClr val="accent2">
                    <a:lumMod val="50000"/>
                  </a:schemeClr>
                </a:solidFill>
                <a:latin typeface="Times New Roman" pitchFamily="18" charset="0"/>
                <a:cs typeface="Times New Roman" pitchFamily="18" charset="0"/>
              </a:rPr>
              <a:t>question paper </a:t>
            </a:r>
            <a:r>
              <a:rPr lang="en-US" sz="1800" dirty="0">
                <a:solidFill>
                  <a:schemeClr val="accent2">
                    <a:lumMod val="50000"/>
                  </a:schemeClr>
                </a:solidFill>
                <a:latin typeface="Times New Roman" pitchFamily="18" charset="0"/>
                <a:cs typeface="Times New Roman" pitchFamily="18" charset="0"/>
              </a:rPr>
              <a:t>and option of the </a:t>
            </a:r>
            <a:r>
              <a:rPr lang="en-US" sz="1800" dirty="0" smtClean="0">
                <a:solidFill>
                  <a:schemeClr val="accent2">
                    <a:lumMod val="50000"/>
                  </a:schemeClr>
                </a:solidFill>
                <a:latin typeface="Times New Roman" pitchFamily="18" charset="0"/>
                <a:cs typeface="Times New Roman" pitchFamily="18" charset="0"/>
              </a:rPr>
              <a:t>question. </a:t>
            </a:r>
            <a:r>
              <a:rPr lang="en-US" sz="1800" dirty="0">
                <a:solidFill>
                  <a:schemeClr val="accent2">
                    <a:lumMod val="50000"/>
                  </a:schemeClr>
                </a:solidFill>
                <a:latin typeface="Times New Roman" pitchFamily="18" charset="0"/>
                <a:cs typeface="Times New Roman" pitchFamily="18" charset="0"/>
              </a:rPr>
              <a:t>where he chose his desirable option and submit it by completing all the answers and he will notify for that no. of correct and incorrect </a:t>
            </a:r>
            <a:r>
              <a:rPr lang="en-US" sz="1800" dirty="0" smtClean="0">
                <a:solidFill>
                  <a:schemeClr val="accent2">
                    <a:lumMod val="50000"/>
                  </a:schemeClr>
                </a:solidFill>
                <a:latin typeface="Times New Roman" pitchFamily="18" charset="0"/>
                <a:cs typeface="Times New Roman" pitchFamily="18" charset="0"/>
              </a:rPr>
              <a:t>answer</a:t>
            </a:r>
            <a:r>
              <a:rPr lang="en-US" sz="1800" dirty="0" smtClean="0">
                <a:solidFill>
                  <a:schemeClr val="accent1">
                    <a:lumMod val="20000"/>
                    <a:lumOff val="80000"/>
                  </a:schemeClr>
                </a:solidFill>
                <a:latin typeface="Times New Roman" pitchFamily="18" charset="0"/>
                <a:cs typeface="Times New Roman" pitchFamily="18" charset="0"/>
              </a:rPr>
              <a:t>…</a:t>
            </a:r>
            <a:endParaRPr lang="en-US" sz="1800" dirty="0">
              <a:solidFill>
                <a:schemeClr val="accent1">
                  <a:lumMod val="20000"/>
                  <a:lumOff val="80000"/>
                </a:schemeClr>
              </a:solidFill>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sp>
        <p:nvSpPr>
          <p:cNvPr id="1764" name="Google Shape;1764;p36"/>
          <p:cNvSpPr txBox="1">
            <a:spLocks noGrp="1"/>
          </p:cNvSpPr>
          <p:nvPr>
            <p:ph type="sldNum" idx="4294967295"/>
          </p:nvPr>
        </p:nvSpPr>
        <p:spPr>
          <a:xfrm>
            <a:off x="0" y="0"/>
            <a:ext cx="595313" cy="73183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8" name="Picture 17"/>
          <p:cNvPicPr/>
          <p:nvPr/>
        </p:nvPicPr>
        <p:blipFill>
          <a:blip r:embed="rId3">
            <a:extLst/>
          </a:blip>
          <a:srcRect/>
          <a:stretch>
            <a:fillRect/>
          </a:stretch>
        </p:blipFill>
        <p:spPr bwMode="auto">
          <a:xfrm>
            <a:off x="2152650" y="1962150"/>
            <a:ext cx="4953000" cy="25908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accent1">
                    <a:lumMod val="50000"/>
                  </a:schemeClr>
                </a:solidFill>
                <a:latin typeface="Times New Roman" pitchFamily="18" charset="0"/>
                <a:cs typeface="Times New Roman" pitchFamily="18" charset="0"/>
              </a:rPr>
              <a:t>Achievement of the project</a:t>
            </a:r>
            <a:endParaRPr lang="en-US" sz="2400" b="1" dirty="0">
              <a:solidFill>
                <a:schemeClr val="accent1">
                  <a:lumMod val="5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4" name="Rectangle 3"/>
          <p:cNvSpPr/>
          <p:nvPr/>
        </p:nvSpPr>
        <p:spPr>
          <a:xfrm>
            <a:off x="1981200" y="1809750"/>
            <a:ext cx="5334000" cy="2893100"/>
          </a:xfrm>
          <a:prstGeom prst="rect">
            <a:avLst/>
          </a:prstGeom>
        </p:spPr>
        <p:txBody>
          <a:bodyPr wrap="square">
            <a:spAutoFit/>
          </a:bodyPr>
          <a:lstStyle/>
          <a:p>
            <a:pPr marL="285750" indent="-285750">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proposed projects was an idea of advanced thinking and for the majority of the students who use internet. Online quiz system is not available in all of the universities in our </a:t>
            </a:r>
            <a:r>
              <a:rPr lang="en-US" dirty="0" smtClean="0">
                <a:latin typeface="Times New Roman" pitchFamily="18" charset="0"/>
                <a:cs typeface="Times New Roman" pitchFamily="18" charset="0"/>
              </a:rPr>
              <a:t>country</a:t>
            </a:r>
          </a:p>
          <a:p>
            <a:pPr marL="285750" indent="-285750">
              <a:buFont typeface="Wingdings" pitchFamily="2" charset="2"/>
              <a:buChar char="§"/>
            </a:pPr>
            <a:endParaRPr lang="en-US" dirty="0" smtClean="0">
              <a:latin typeface="Times New Roman" pitchFamily="18" charset="0"/>
              <a:cs typeface="Times New Roman" pitchFamily="18" charset="0"/>
            </a:endParaRPr>
          </a:p>
          <a:p>
            <a:pPr marL="285750" indent="-285750">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proposed online system focus on reducing the time of finding a student’s all academic results by storing all academic results in a single database. The searching feature helps a student to find his/her current quiz as well as other exam results.</a:t>
            </a:r>
          </a:p>
          <a:p>
            <a:r>
              <a:rPr lang="en-US" dirty="0">
                <a:latin typeface="Times New Roman" pitchFamily="18" charset="0"/>
                <a:cs typeface="Times New Roman" pitchFamily="18" charset="0"/>
              </a:rPr>
              <a:t> </a:t>
            </a:r>
          </a:p>
          <a:p>
            <a:r>
              <a:rPr lang="en-US" dirty="0" smtClean="0"/>
              <a:t>.</a:t>
            </a:r>
            <a:endParaRPr lang="en-US" dirty="0"/>
          </a:p>
          <a:p>
            <a:r>
              <a:rPr lang="en-US" dirty="0"/>
              <a:t> </a:t>
            </a:r>
          </a:p>
          <a:p>
            <a:r>
              <a:rPr lang="en-US" dirty="0"/>
              <a:t> </a:t>
            </a:r>
          </a:p>
          <a:p>
            <a:endParaRPr lang="en-US" dirty="0"/>
          </a:p>
        </p:txBody>
      </p:sp>
    </p:spTree>
    <p:extLst>
      <p:ext uri="{BB962C8B-B14F-4D97-AF65-F5344CB8AC3E}">
        <p14:creationId xmlns:p14="http://schemas.microsoft.com/office/powerpoint/2010/main" val="35068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accent1">
                    <a:lumMod val="50000"/>
                  </a:schemeClr>
                </a:solidFill>
                <a:latin typeface="Times New Roman" pitchFamily="18" charset="0"/>
                <a:cs typeface="Times New Roman" pitchFamily="18" charset="0"/>
              </a:rPr>
              <a:t>Limitation</a:t>
            </a:r>
            <a:endParaRPr lang="en-US" sz="2400" b="1" dirty="0">
              <a:solidFill>
                <a:schemeClr val="accent1">
                  <a:lumMod val="5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4" name="Rectangle 3"/>
          <p:cNvSpPr/>
          <p:nvPr/>
        </p:nvSpPr>
        <p:spPr>
          <a:xfrm>
            <a:off x="2286000" y="1771531"/>
            <a:ext cx="4572000" cy="2462213"/>
          </a:xfrm>
          <a:prstGeom prst="rect">
            <a:avLst/>
          </a:prstGeom>
        </p:spPr>
        <p:txBody>
          <a:bodyPr>
            <a:spAutoFit/>
          </a:bodyPr>
          <a:lstStyle/>
          <a:p>
            <a:pPr marL="285750" indent="-285750">
              <a:buFont typeface="Arial" pitchFamily="34" charset="0"/>
              <a:buChar char="•"/>
            </a:pPr>
            <a:r>
              <a:rPr lang="en-US" dirty="0">
                <a:latin typeface="Times New Roman" pitchFamily="18" charset="0"/>
                <a:cs typeface="Times New Roman" pitchFamily="18" charset="0"/>
              </a:rPr>
              <a:t>Like every initial application, this application also has some limitations too. Such as-</a:t>
            </a:r>
          </a:p>
          <a:p>
            <a:r>
              <a:rPr lang="en-US" dirty="0">
                <a:latin typeface="Times New Roman" pitchFamily="18" charset="0"/>
                <a:cs typeface="Times New Roman" pitchFamily="18" charset="0"/>
              </a:rPr>
              <a:t> </a:t>
            </a:r>
          </a:p>
          <a:p>
            <a:pPr marL="285750" indent="-285750">
              <a:buFont typeface="Arial" pitchFamily="34" charset="0"/>
              <a:buChar char="•"/>
            </a:pPr>
            <a:r>
              <a:rPr lang="en-US" dirty="0">
                <a:latin typeface="Times New Roman" pitchFamily="18" charset="0"/>
                <a:cs typeface="Times New Roman" pitchFamily="18" charset="0"/>
              </a:rPr>
              <a:t>The system does not provide any payment method. This system only focus on giving the    quiz test of a student in a secure way.</a:t>
            </a:r>
          </a:p>
          <a:p>
            <a:pPr marL="285750" lvl="0" indent="-285750">
              <a:buFont typeface="Arial" pitchFamily="34" charset="0"/>
              <a:buChar char="•"/>
            </a:pP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The system cannot give the notification messages to the user’s cell number or mail</a:t>
            </a:r>
            <a:r>
              <a:rPr lang="en-US" dirty="0" smtClean="0">
                <a:latin typeface="Times New Roman" pitchFamily="18" charset="0"/>
                <a:cs typeface="Times New Roman" pitchFamily="18" charset="0"/>
              </a:rPr>
              <a:t>.</a:t>
            </a:r>
          </a:p>
          <a:p>
            <a:pPr marL="285750" lvl="0" indent="-285750">
              <a:buFont typeface="Arial" pitchFamily="34" charset="0"/>
              <a:buChar char="•"/>
            </a:pPr>
            <a:r>
              <a:rPr lang="en-US" dirty="0">
                <a:latin typeface="Times New Roman" pitchFamily="18" charset="0"/>
                <a:cs typeface="Times New Roman" pitchFamily="18" charset="0"/>
              </a:rPr>
              <a:t>The course teachers can only show the result of their respective courses, they cannot see the full result</a:t>
            </a:r>
          </a:p>
          <a:p>
            <a:pPr marL="285750" indent="-285750">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71552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accent3">
                    <a:lumMod val="50000"/>
                  </a:schemeClr>
                </a:solidFill>
                <a:latin typeface="Times New Roman" pitchFamily="18" charset="0"/>
                <a:cs typeface="Times New Roman" pitchFamily="18" charset="0"/>
              </a:rPr>
              <a:t>Future Work</a:t>
            </a:r>
            <a:endParaRPr lang="en-US" sz="2400" b="1" dirty="0">
              <a:solidFill>
                <a:schemeClr val="accent3">
                  <a:lumMod val="5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4" name="Rectangle 3"/>
          <p:cNvSpPr/>
          <p:nvPr/>
        </p:nvSpPr>
        <p:spPr>
          <a:xfrm>
            <a:off x="1752600" y="1809750"/>
            <a:ext cx="5410200" cy="2031325"/>
          </a:xfrm>
          <a:prstGeom prst="rect">
            <a:avLst/>
          </a:prstGeom>
        </p:spPr>
        <p:txBody>
          <a:bodyPr wrap="square">
            <a:spAutoFit/>
          </a:bodyPr>
          <a:lstStyle/>
          <a:p>
            <a:r>
              <a:rPr lang="en-US" dirty="0">
                <a:latin typeface="Times New Roman" pitchFamily="18" charset="0"/>
                <a:cs typeface="Times New Roman" pitchFamily="18" charset="0"/>
              </a:rPr>
              <a:t>There are no limits of efficiency and developing. Every system can be more and more developed day by day. A modern system today is a backdated system tomorrow. So to keep updated with time, our proposed projects have some future plans.</a:t>
            </a:r>
          </a:p>
          <a:p>
            <a:r>
              <a:rPr lang="en-US" dirty="0">
                <a:latin typeface="Times New Roman" pitchFamily="18" charset="0"/>
                <a:cs typeface="Times New Roman" pitchFamily="18" charset="0"/>
              </a:rPr>
              <a:t> </a:t>
            </a:r>
          </a:p>
          <a:p>
            <a:pPr marL="285750" lvl="0" indent="-285750">
              <a:buFont typeface="Wingdings" pitchFamily="2" charset="2"/>
              <a:buChar char="§"/>
            </a:pPr>
            <a:r>
              <a:rPr lang="en-US" dirty="0">
                <a:latin typeface="Times New Roman" pitchFamily="18" charset="0"/>
                <a:cs typeface="Times New Roman" pitchFamily="18" charset="0"/>
              </a:rPr>
              <a:t>A SMS notification system when a result published.</a:t>
            </a:r>
          </a:p>
          <a:p>
            <a:pPr marL="285750" indent="-285750">
              <a:buFont typeface="Wingdings" pitchFamily="2" charset="2"/>
              <a:buChar char="§"/>
            </a:pPr>
            <a:r>
              <a:rPr lang="en-US" baseline="30000" dirty="0">
                <a:latin typeface="Times New Roman" pitchFamily="18" charset="0"/>
                <a:cs typeface="Times New Roman" pitchFamily="18" charset="0"/>
              </a:rPr>
              <a:t>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will provide more user friendly interface in future.</a:t>
            </a:r>
          </a:p>
          <a:p>
            <a:pPr marL="285750" indent="-285750">
              <a:buFont typeface="Wingdings" pitchFamily="2" charset="2"/>
              <a:buChar char="§"/>
            </a:pPr>
            <a:r>
              <a:rPr lang="en-US" baseline="30000" dirty="0">
                <a:latin typeface="Times New Roman" pitchFamily="18" charset="0"/>
                <a:cs typeface="Times New Roman" pitchFamily="18" charset="0"/>
              </a:rPr>
              <a:t>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enhance security using QR-code verification.</a:t>
            </a:r>
          </a:p>
          <a:p>
            <a:pPr marL="285750" indent="-285750">
              <a:buFont typeface="Wingdings" pitchFamily="2" charset="2"/>
              <a:buChar char="§"/>
            </a:pPr>
            <a:r>
              <a:rPr lang="en-US" baseline="30000" dirty="0">
                <a:latin typeface="Times New Roman" pitchFamily="18" charset="0"/>
                <a:cs typeface="Times New Roman" pitchFamily="18" charset="0"/>
              </a:rPr>
              <a:t> </a:t>
            </a:r>
            <a:r>
              <a:rPr lang="en-US" dirty="0" smtClean="0">
                <a:latin typeface="Times New Roman" pitchFamily="18" charset="0"/>
                <a:cs typeface="Times New Roman" pitchFamily="18" charset="0"/>
              </a:rPr>
              <a:t>Email </a:t>
            </a:r>
            <a:r>
              <a:rPr lang="en-US" dirty="0">
                <a:latin typeface="Times New Roman" pitchFamily="18" charset="0"/>
                <a:cs typeface="Times New Roman" pitchFamily="18" charset="0"/>
              </a:rPr>
              <a:t>to each student individually</a:t>
            </a:r>
          </a:p>
        </p:txBody>
      </p:sp>
    </p:spTree>
    <p:extLst>
      <p:ext uri="{BB962C8B-B14F-4D97-AF65-F5344CB8AC3E}">
        <p14:creationId xmlns:p14="http://schemas.microsoft.com/office/powerpoint/2010/main" val="340518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71550"/>
            <a:ext cx="6637468" cy="1021556"/>
          </a:xfrm>
          <a:solidFill>
            <a:schemeClr val="accent4">
              <a:lumMod val="75000"/>
            </a:schemeClr>
          </a:solidFill>
        </p:spPr>
        <p:txBody>
          <a:bodyPr/>
          <a:lstStyle/>
          <a:p>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676400" y="2343150"/>
            <a:ext cx="6637467" cy="1140310"/>
          </a:xfrm>
        </p:spPr>
        <p:txBody>
          <a:bodyPr>
            <a:normAutofit/>
          </a:bodyPr>
          <a:lstStyle/>
          <a:p>
            <a:pPr algn="just"/>
            <a:r>
              <a:rPr lang="en-US" sz="1600" dirty="0">
                <a:solidFill>
                  <a:schemeClr val="tx1"/>
                </a:solidFill>
                <a:effectLst>
                  <a:outerShdw blurRad="38100" dist="19050" dir="2700000" algn="tl" rotWithShape="0">
                    <a:schemeClr val="dk1">
                      <a:alpha val="40000"/>
                    </a:schemeClr>
                  </a:outerShdw>
                </a:effectLst>
                <a:latin typeface="Times New Roman" pitchFamily="18" charset="0"/>
                <a:ea typeface="Microsoft YaHei UI" panose="020B0503020204020204" charset="-122"/>
                <a:cs typeface="Times New Roman" pitchFamily="18" charset="0"/>
                <a:sym typeface="+mn-ea"/>
              </a:rPr>
              <a:t>We are confident that this online quiz system website will be helpful to a students in real life. Also developing their skill. And we hope we will make it better to use in future</a:t>
            </a:r>
            <a:r>
              <a:rPr lang="en-US" dirty="0">
                <a:solidFill>
                  <a:schemeClr val="accent2"/>
                </a:solidFill>
                <a:effectLst>
                  <a:outerShdw blurRad="38100" dist="19050" dir="2700000" algn="tl" rotWithShape="0">
                    <a:schemeClr val="dk1">
                      <a:alpha val="40000"/>
                    </a:schemeClr>
                  </a:outerShdw>
                </a:effectLst>
                <a:ea typeface="Microsoft YaHei UI" panose="020B0503020204020204" charset="-122"/>
                <a:sym typeface="+mn-ea"/>
              </a:rPr>
              <a:t>.</a:t>
            </a:r>
          </a:p>
          <a:p>
            <a:endParaRPr lang="en-US" dirty="0"/>
          </a:p>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886436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257550"/>
            <a:ext cx="4837356" cy="1600200"/>
          </a:xfrm>
          <a:solidFill>
            <a:schemeClr val="accent3">
              <a:lumMod val="75000"/>
            </a:schemeClr>
          </a:solidFill>
        </p:spPr>
        <p:txBody>
          <a:bodyPr/>
          <a:lstStyle/>
          <a:p>
            <a:r>
              <a:rPr lang="en-US" b="1" dirty="0" smtClean="0">
                <a:solidFill>
                  <a:schemeClr val="accent1">
                    <a:lumMod val="60000"/>
                    <a:lumOff val="40000"/>
                  </a:schemeClr>
                </a:solidFill>
              </a:rPr>
              <a:t>Thank You</a:t>
            </a:r>
            <a:endParaRPr lang="en-US" b="1" dirty="0">
              <a:solidFill>
                <a:schemeClr val="accent1">
                  <a:lumMod val="60000"/>
                  <a:lumOff val="40000"/>
                </a:schemeClr>
              </a:solidFill>
            </a:endParaRPr>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910239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99" y="514350"/>
            <a:ext cx="7018800" cy="641750"/>
          </a:xfrm>
        </p:spPr>
        <p:txBody>
          <a:bodyPr/>
          <a:lstStyle/>
          <a:p>
            <a:r>
              <a:rPr lang="en-SG" sz="1800" dirty="0">
                <a:solidFill>
                  <a:schemeClr val="tx1"/>
                </a:solidFill>
                <a:latin typeface="Times New Roman" pitchFamily="18" charset="0"/>
                <a:cs typeface="Times New Roman" pitchFamily="18" charset="0"/>
              </a:rPr>
              <a:t>When a user </a:t>
            </a:r>
            <a:r>
              <a:rPr lang="en-SG" sz="1800" dirty="0" smtClean="0">
                <a:solidFill>
                  <a:schemeClr val="tx1"/>
                </a:solidFill>
                <a:latin typeface="Times New Roman" pitchFamily="18" charset="0"/>
                <a:cs typeface="Times New Roman" pitchFamily="18" charset="0"/>
              </a:rPr>
              <a:t>browse </a:t>
            </a:r>
            <a:r>
              <a:rPr lang="en-SG" sz="1800" dirty="0">
                <a:solidFill>
                  <a:schemeClr val="tx1"/>
                </a:solidFill>
                <a:latin typeface="Times New Roman" pitchFamily="18" charset="0"/>
                <a:cs typeface="Times New Roman" pitchFamily="18" charset="0"/>
              </a:rPr>
              <a:t>into our site. He/she will see the following page like this</a:t>
            </a:r>
            <a:r>
              <a:rPr lang="en-SG" sz="1800" dirty="0">
                <a:solidFill>
                  <a:schemeClr val="accent2">
                    <a:lumMod val="25000"/>
                  </a:schemeClr>
                </a:solidFill>
                <a:latin typeface="Times New Roman" pitchFamily="18" charset="0"/>
                <a:cs typeface="Times New Roman" pitchFamily="18" charset="0"/>
              </a:rPr>
              <a:t>: </a:t>
            </a:r>
            <a:endParaRPr lang="en-US" sz="1800" dirty="0">
              <a:solidFill>
                <a:schemeClr val="accent2">
                  <a:lumMod val="25000"/>
                </a:schemeClr>
              </a:solidFill>
            </a:endParaRPr>
          </a:p>
        </p:txBody>
      </p:sp>
      <p:sp>
        <p:nvSpPr>
          <p:cNvPr id="7" name="Text Placeholder 6"/>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76350"/>
            <a:ext cx="70103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356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2" name="Title 1"/>
          <p:cNvSpPr>
            <a:spLocks noGrp="1"/>
          </p:cNvSpPr>
          <p:nvPr>
            <p:ph type="title"/>
          </p:nvPr>
        </p:nvSpPr>
        <p:spPr>
          <a:xfrm>
            <a:off x="1062575" y="285750"/>
            <a:ext cx="7018800" cy="762000"/>
          </a:xfrm>
        </p:spPr>
        <p:txBody>
          <a:bodyPr/>
          <a:lstStyle/>
          <a:p>
            <a:r>
              <a:rPr lang="en-SG" sz="1600" b="1" dirty="0" smtClean="0">
                <a:solidFill>
                  <a:schemeClr val="bg2">
                    <a:lumMod val="50000"/>
                  </a:schemeClr>
                </a:solidFill>
                <a:latin typeface="Times New Roman" pitchFamily="18" charset="0"/>
                <a:cs typeface="Times New Roman" pitchFamily="18" charset="0"/>
              </a:rPr>
              <a:t/>
            </a:r>
            <a:br>
              <a:rPr lang="en-SG" sz="1600" b="1" dirty="0" smtClean="0">
                <a:solidFill>
                  <a:schemeClr val="bg2">
                    <a:lumMod val="50000"/>
                  </a:schemeClr>
                </a:solidFill>
                <a:latin typeface="Times New Roman" pitchFamily="18" charset="0"/>
                <a:cs typeface="Times New Roman" pitchFamily="18" charset="0"/>
              </a:rPr>
            </a:br>
            <a:r>
              <a:rPr lang="en-SG" sz="1600" b="1" dirty="0">
                <a:solidFill>
                  <a:schemeClr val="bg2">
                    <a:lumMod val="50000"/>
                  </a:schemeClr>
                </a:solidFill>
                <a:latin typeface="Times New Roman" pitchFamily="18" charset="0"/>
                <a:cs typeface="Times New Roman" pitchFamily="18" charset="0"/>
              </a:rPr>
              <a:t/>
            </a:r>
            <a:br>
              <a:rPr lang="en-SG" sz="1600" b="1" dirty="0">
                <a:solidFill>
                  <a:schemeClr val="bg2">
                    <a:lumMod val="50000"/>
                  </a:schemeClr>
                </a:solidFill>
                <a:latin typeface="Times New Roman" pitchFamily="18" charset="0"/>
                <a:cs typeface="Times New Roman" pitchFamily="18" charset="0"/>
              </a:rPr>
            </a:br>
            <a:r>
              <a:rPr lang="en-SG" sz="1600" b="1" dirty="0" smtClean="0">
                <a:solidFill>
                  <a:srgbClr val="0070C0"/>
                </a:solidFill>
                <a:latin typeface="Times New Roman" pitchFamily="18" charset="0"/>
                <a:cs typeface="Times New Roman" pitchFamily="18" charset="0"/>
              </a:rPr>
              <a:t/>
            </a:r>
            <a:br>
              <a:rPr lang="en-SG" sz="1600" b="1" dirty="0" smtClean="0">
                <a:solidFill>
                  <a:srgbClr val="0070C0"/>
                </a:solidFill>
                <a:latin typeface="Times New Roman" pitchFamily="18" charset="0"/>
                <a:cs typeface="Times New Roman" pitchFamily="18" charset="0"/>
              </a:rPr>
            </a:br>
            <a:r>
              <a:rPr lang="en-SG" sz="1600" dirty="0" smtClean="0">
                <a:solidFill>
                  <a:schemeClr val="tx1"/>
                </a:solidFill>
                <a:latin typeface="Times New Roman" pitchFamily="18" charset="0"/>
                <a:cs typeface="Times New Roman" pitchFamily="18" charset="0"/>
              </a:rPr>
              <a:t>When </a:t>
            </a:r>
            <a:r>
              <a:rPr lang="en-SG" sz="1600" dirty="0">
                <a:solidFill>
                  <a:schemeClr val="tx1"/>
                </a:solidFill>
                <a:latin typeface="Times New Roman" pitchFamily="18" charset="0"/>
                <a:cs typeface="Times New Roman" pitchFamily="18" charset="0"/>
              </a:rPr>
              <a:t>a user click on About on the navigation bar. He/she will learn about our project :</a:t>
            </a:r>
            <a:r>
              <a:rPr lang="en-SG" b="1" dirty="0">
                <a:solidFill>
                  <a:schemeClr val="tx1">
                    <a:lumMod val="95000"/>
                  </a:schemeClr>
                </a:solidFill>
              </a:rPr>
              <a:t/>
            </a:r>
            <a:br>
              <a:rPr lang="en-SG" b="1" dirty="0">
                <a:solidFill>
                  <a:schemeClr val="tx1">
                    <a:lumMod val="95000"/>
                  </a:schemeClr>
                </a:solidFill>
              </a:rPr>
            </a:br>
            <a:endParaRPr lang="en-US" dirty="0"/>
          </a:p>
        </p:txBody>
      </p:sp>
      <p:sp>
        <p:nvSpPr>
          <p:cNvPr id="3" name="Text Placeholder 2"/>
          <p:cNvSpPr>
            <a:spLocks noGrp="1"/>
          </p:cNvSpPr>
          <p:nvPr>
            <p:ph type="body" idx="1"/>
          </p:nvPr>
        </p:nvSpPr>
        <p:spPr/>
        <p:txBody>
          <a:bodyPr/>
          <a:lstStyle/>
          <a:p>
            <a:endParaRPr lang="en-US" dirty="0"/>
          </a:p>
        </p:txBody>
      </p:sp>
      <p:sp>
        <p:nvSpPr>
          <p:cNvPr id="1542" name="Google Shape;1542;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23950"/>
            <a:ext cx="7637666"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16"/>
          <p:cNvSpPr txBox="1">
            <a:spLocks noGrp="1"/>
          </p:cNvSpPr>
          <p:nvPr>
            <p:ph type="title"/>
          </p:nvPr>
        </p:nvSpPr>
        <p:spPr>
          <a:xfrm>
            <a:off x="914400" y="316645"/>
            <a:ext cx="7018800" cy="65490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b="1" dirty="0" smtClean="0">
                <a:solidFill>
                  <a:srgbClr val="00B050"/>
                </a:solidFill>
                <a:latin typeface="Times New Roman" pitchFamily="18" charset="0"/>
                <a:cs typeface="Times New Roman" pitchFamily="18" charset="0"/>
              </a:rPr>
              <a:t>Content with  Presentation </a:t>
            </a:r>
            <a:endParaRPr sz="2800" b="1" dirty="0">
              <a:solidFill>
                <a:srgbClr val="00B050"/>
              </a:solidFill>
              <a:latin typeface="Times New Roman" pitchFamily="18" charset="0"/>
              <a:cs typeface="Times New Roman" pitchFamily="18" charset="0"/>
            </a:endParaRPr>
          </a:p>
        </p:txBody>
      </p:sp>
      <p:sp>
        <p:nvSpPr>
          <p:cNvPr id="1548" name="Google Shape;1548;p16"/>
          <p:cNvSpPr txBox="1">
            <a:spLocks noGrp="1"/>
          </p:cNvSpPr>
          <p:nvPr>
            <p:ph type="body" idx="1"/>
          </p:nvPr>
        </p:nvSpPr>
        <p:spPr>
          <a:xfrm>
            <a:off x="1143000" y="1276350"/>
            <a:ext cx="7581900" cy="3419700"/>
          </a:xfrm>
          <a:prstGeom prst="rect">
            <a:avLst/>
          </a:prstGeom>
        </p:spPr>
        <p:txBody>
          <a:bodyPr spcFirstLastPara="1" wrap="square" lIns="0" tIns="0" rIns="0" bIns="0" anchor="t" anchorCtr="0">
            <a:noAutofit/>
          </a:bodyPr>
          <a:lstStyle/>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Introduction</a:t>
            </a:r>
          </a:p>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Literature Review</a:t>
            </a:r>
          </a:p>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Methodology</a:t>
            </a:r>
          </a:p>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Implementation</a:t>
            </a:r>
          </a:p>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Analysis and Design</a:t>
            </a:r>
          </a:p>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Project View</a:t>
            </a:r>
          </a:p>
          <a:p>
            <a:pPr marL="285750" lvl="0" indent="-285750" rtl="0">
              <a:spcBef>
                <a:spcPts val="0"/>
              </a:spcBef>
              <a:spcAft>
                <a:spcPts val="600"/>
              </a:spcAft>
              <a:buFont typeface="Wingdings" pitchFamily="2" charset="2"/>
              <a:buChar char="v"/>
            </a:pPr>
            <a:r>
              <a:rPr lang="en-US" sz="1800" dirty="0" smtClean="0">
                <a:solidFill>
                  <a:schemeClr val="tx2">
                    <a:lumMod val="10000"/>
                  </a:schemeClr>
                </a:solidFill>
                <a:latin typeface="Times New Roman" pitchFamily="18" charset="0"/>
                <a:cs typeface="Times New Roman" pitchFamily="18" charset="0"/>
              </a:rPr>
              <a:t>Discussion And Conclusion</a:t>
            </a:r>
            <a:endParaRPr sz="1800" dirty="0">
              <a:solidFill>
                <a:schemeClr val="tx2">
                  <a:lumMod val="10000"/>
                </a:schemeClr>
              </a:solidFill>
              <a:latin typeface="Times New Roman" pitchFamily="18" charset="0"/>
              <a:cs typeface="Times New Roman" pitchFamily="18" charset="0"/>
            </a:endParaRPr>
          </a:p>
        </p:txBody>
      </p:sp>
      <p:sp>
        <p:nvSpPr>
          <p:cNvPr id="1549" name="Google Shape;1549;p16"/>
          <p:cNvSpPr/>
          <p:nvPr/>
        </p:nvSpPr>
        <p:spPr>
          <a:xfrm>
            <a:off x="7620000" y="3028950"/>
            <a:ext cx="1252719" cy="1169618"/>
          </a:xfrm>
          <a:custGeom>
            <a:avLst/>
            <a:gdLst/>
            <a:ahLst/>
            <a:cxnLst/>
            <a:rect l="l" t="t" r="r" b="b"/>
            <a:pathLst>
              <a:path w="274268" h="256074" extrusionOk="0">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1000"/>
              </a:spcBef>
              <a:spcAft>
                <a:spcPts val="0"/>
              </a:spcAft>
              <a:buNone/>
            </a:pPr>
            <a:r>
              <a:rPr lang="en" sz="3200" dirty="0">
                <a:solidFill>
                  <a:schemeClr val="dk1"/>
                </a:solidFill>
                <a:latin typeface="Itim"/>
                <a:ea typeface="Itim"/>
                <a:cs typeface="Itim"/>
                <a:sym typeface="Itim"/>
              </a:rPr>
              <a:t>1</a:t>
            </a:r>
            <a:endParaRPr sz="3200" dirty="0">
              <a:solidFill>
                <a:schemeClr val="dk1"/>
              </a:solidFill>
              <a:latin typeface="Itim"/>
              <a:ea typeface="Itim"/>
              <a:cs typeface="Itim"/>
              <a:sym typeface="Itim"/>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2" name="Title 1"/>
          <p:cNvSpPr>
            <a:spLocks noGrp="1"/>
          </p:cNvSpPr>
          <p:nvPr>
            <p:ph type="title"/>
          </p:nvPr>
        </p:nvSpPr>
        <p:spPr>
          <a:xfrm>
            <a:off x="1062575" y="285750"/>
            <a:ext cx="7018800" cy="685800"/>
          </a:xfrm>
        </p:spPr>
        <p:txBody>
          <a:bodyPr/>
          <a:lstStyle/>
          <a:p>
            <a:r>
              <a:rPr lang="en-US" sz="2800" b="1" dirty="0" smtClean="0">
                <a:latin typeface="Times New Roman" pitchFamily="18" charset="0"/>
                <a:cs typeface="Times New Roman" pitchFamily="18" charset="0"/>
              </a:rPr>
              <a:t>                            Introduction</a:t>
            </a:r>
            <a:endParaRPr lang="en-US" sz="2800" b="1" dirty="0">
              <a:latin typeface="Times New Roman" pitchFamily="18" charset="0"/>
              <a:cs typeface="Times New Roman" pitchFamily="18" charset="0"/>
            </a:endParaRPr>
          </a:p>
        </p:txBody>
      </p:sp>
      <p:sp>
        <p:nvSpPr>
          <p:cNvPr id="1554" name="Google Shape;1554;p17"/>
          <p:cNvSpPr txBox="1">
            <a:spLocks noGrp="1"/>
          </p:cNvSpPr>
          <p:nvPr>
            <p:ph type="body" idx="1"/>
          </p:nvPr>
        </p:nvSpPr>
        <p:spPr>
          <a:xfrm>
            <a:off x="1062575" y="895350"/>
            <a:ext cx="7018800" cy="3886200"/>
          </a:xfrm>
          <a:prstGeom prst="rect">
            <a:avLst/>
          </a:prstGeom>
        </p:spPr>
        <p:txBody>
          <a:bodyPr spcFirstLastPara="1" wrap="square" lIns="0" tIns="0" rIns="0" bIns="0" anchor="ctr" anchorCtr="0">
            <a:noAutofit/>
          </a:bodyPr>
          <a:lstStyle/>
          <a:p>
            <a:pPr marL="38100" indent="0">
              <a:buNone/>
            </a:pPr>
            <a:r>
              <a:rPr lang="en-US" sz="1200" b="1" dirty="0" smtClean="0">
                <a:latin typeface="Times New Roman" pitchFamily="18" charset="0"/>
                <a:cs typeface="Times New Roman" pitchFamily="18" charset="0"/>
              </a:rPr>
              <a:t>Proposed project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p>
          <a:p>
            <a:pPr algn="just">
              <a:buFont typeface="Wingdings" pitchFamily="2" charset="2"/>
              <a:buChar char="§"/>
            </a:pPr>
            <a:r>
              <a:rPr lang="en-US" sz="1200" dirty="0">
                <a:solidFill>
                  <a:schemeClr val="tx1"/>
                </a:solidFill>
                <a:latin typeface="Times New Roman" pitchFamily="18" charset="0"/>
                <a:cs typeface="Times New Roman" pitchFamily="18" charset="0"/>
              </a:rPr>
              <a:t>The student’s online exam system application will help in taking the student’s quiz examination through internet</a:t>
            </a:r>
            <a:r>
              <a:rPr lang="en-US" sz="1200" dirty="0" smtClean="0">
                <a:solidFill>
                  <a:schemeClr val="tx1"/>
                </a:solidFill>
                <a:latin typeface="Times New Roman" pitchFamily="18" charset="0"/>
                <a:cs typeface="Times New Roman" pitchFamily="18" charset="0"/>
              </a:rPr>
              <a:t>.. </a:t>
            </a:r>
            <a:r>
              <a:rPr lang="en-US" sz="1200" dirty="0">
                <a:solidFill>
                  <a:schemeClr val="tx1"/>
                </a:solidFill>
                <a:latin typeface="Times New Roman" pitchFamily="18" charset="0"/>
                <a:cs typeface="Times New Roman" pitchFamily="18" charset="0"/>
              </a:rPr>
              <a:t>All details about the student’s result will be available on a click both user and admin via internet. As the system is online the information is globally present to everyone. Every client will be given with a different username and password so it can be maintained properly.</a:t>
            </a:r>
          </a:p>
          <a:p>
            <a:pPr marL="38100" indent="0" algn="just">
              <a:buNone/>
            </a:pPr>
            <a:r>
              <a:rPr lang="en-US" sz="1200" b="1" dirty="0" smtClean="0">
                <a:solidFill>
                  <a:schemeClr val="tx1"/>
                </a:solidFill>
                <a:latin typeface="Times New Roman" pitchFamily="18" charset="0"/>
                <a:cs typeface="Times New Roman" pitchFamily="18" charset="0"/>
              </a:rPr>
              <a:t>Motivation:</a:t>
            </a:r>
            <a:endParaRPr lang="en-US" sz="1200" b="1" dirty="0">
              <a:solidFill>
                <a:schemeClr val="tx1"/>
              </a:solidFill>
              <a:latin typeface="Times New Roman" pitchFamily="18" charset="0"/>
              <a:cs typeface="Times New Roman" pitchFamily="18" charset="0"/>
            </a:endParaRPr>
          </a:p>
          <a:p>
            <a:pPr lvl="0" algn="just">
              <a:buFont typeface="Wingdings" pitchFamily="2" charset="2"/>
              <a:buChar char="§"/>
            </a:pPr>
            <a:r>
              <a:rPr lang="en-US" sz="1200" dirty="0" smtClean="0">
                <a:solidFill>
                  <a:schemeClr val="tx1"/>
                </a:solidFill>
                <a:latin typeface="Times New Roman" pitchFamily="18" charset="0"/>
                <a:cs typeface="Times New Roman" pitchFamily="18" charset="0"/>
              </a:rPr>
              <a:t>The </a:t>
            </a:r>
            <a:r>
              <a:rPr lang="en-US" sz="1200" dirty="0">
                <a:solidFill>
                  <a:schemeClr val="tx1"/>
                </a:solidFill>
                <a:latin typeface="Times New Roman" pitchFamily="18" charset="0"/>
                <a:cs typeface="Times New Roman" pitchFamily="18" charset="0"/>
              </a:rPr>
              <a:t>advantages of an online quiz examination system include eliminating redundant and expensive processes, bolstering the bottom line of an educational institution administering the system.</a:t>
            </a:r>
          </a:p>
          <a:p>
            <a:pPr marL="38100" indent="0" algn="just">
              <a:buNone/>
            </a:pPr>
            <a:r>
              <a:rPr lang="en-US" sz="1200" b="1" dirty="0" smtClean="0">
                <a:solidFill>
                  <a:schemeClr val="tx1"/>
                </a:solidFill>
                <a:latin typeface="Times New Roman" pitchFamily="18" charset="0"/>
                <a:cs typeface="Times New Roman" pitchFamily="18" charset="0"/>
              </a:rPr>
              <a:t>Objectives:</a:t>
            </a:r>
            <a:endParaRPr lang="en-US" sz="1200" b="1" dirty="0">
              <a:solidFill>
                <a:schemeClr val="tx1"/>
              </a:solidFill>
              <a:latin typeface="Times New Roman" pitchFamily="18" charset="0"/>
              <a:cs typeface="Times New Roman" pitchFamily="18" charset="0"/>
            </a:endParaRPr>
          </a:p>
          <a:p>
            <a:pPr lvl="0" algn="just">
              <a:buFont typeface="Wingdings" pitchFamily="2" charset="2"/>
              <a:buChar char="§"/>
            </a:pPr>
            <a:r>
              <a:rPr lang="en-US" sz="1200" dirty="0" smtClean="0">
                <a:solidFill>
                  <a:schemeClr val="tx1"/>
                </a:solidFill>
                <a:latin typeface="Times New Roman" pitchFamily="18" charset="0"/>
                <a:cs typeface="Times New Roman" pitchFamily="18" charset="0"/>
              </a:rPr>
              <a:t>Examiners </a:t>
            </a:r>
            <a:r>
              <a:rPr lang="en-US" sz="1200" dirty="0">
                <a:solidFill>
                  <a:schemeClr val="tx1"/>
                </a:solidFill>
                <a:latin typeface="Times New Roman" pitchFamily="18" charset="0"/>
                <a:cs typeface="Times New Roman" pitchFamily="18" charset="0"/>
              </a:rPr>
              <a:t>get tired checking huge number of answer sheets, hence the system reduces their workload by automating the manual checking process accurately.</a:t>
            </a:r>
          </a:p>
          <a:p>
            <a:pPr lvl="0" algn="just">
              <a:buFont typeface="Wingdings" pitchFamily="2" charset="2"/>
              <a:buChar char="§"/>
            </a:pPr>
            <a:r>
              <a:rPr lang="en-US" sz="1200" dirty="0">
                <a:solidFill>
                  <a:schemeClr val="tx1"/>
                </a:solidFill>
                <a:latin typeface="Times New Roman" pitchFamily="18" charset="0"/>
                <a:cs typeface="Times New Roman" pitchFamily="18" charset="0"/>
              </a:rPr>
              <a:t>The system calculates the score and provides results instantly</a:t>
            </a:r>
            <a:r>
              <a:rPr lang="en-US" sz="1200" dirty="0" smtClean="0">
                <a:solidFill>
                  <a:schemeClr val="tx1"/>
                </a:solidFill>
                <a:latin typeface="Times New Roman" pitchFamily="18" charset="0"/>
                <a:cs typeface="Times New Roman" pitchFamily="18" charset="0"/>
              </a:rPr>
              <a:t>..</a:t>
            </a:r>
            <a:endParaRPr lang="en-US" sz="1200" dirty="0">
              <a:solidFill>
                <a:schemeClr val="tx1"/>
              </a:solidFill>
              <a:latin typeface="Times New Roman" pitchFamily="18" charset="0"/>
              <a:cs typeface="Times New Roman" pitchFamily="18" charset="0"/>
            </a:endParaRPr>
          </a:p>
          <a:p>
            <a:pPr lvl="0" algn="just">
              <a:buFont typeface="Wingdings" pitchFamily="2" charset="2"/>
              <a:buChar char="§"/>
            </a:pPr>
            <a:r>
              <a:rPr lang="en-US" sz="1200" dirty="0" smtClean="0">
                <a:solidFill>
                  <a:schemeClr val="tx1"/>
                </a:solidFill>
                <a:latin typeface="Times New Roman" pitchFamily="18" charset="0"/>
                <a:cs typeface="Times New Roman" pitchFamily="18" charset="0"/>
              </a:rPr>
              <a:t>Thus </a:t>
            </a:r>
            <a:r>
              <a:rPr lang="en-US" sz="1200" dirty="0">
                <a:solidFill>
                  <a:schemeClr val="tx1"/>
                </a:solidFill>
                <a:latin typeface="Times New Roman" pitchFamily="18" charset="0"/>
                <a:cs typeface="Times New Roman" pitchFamily="18" charset="0"/>
              </a:rPr>
              <a:t>the system excludes human efforts and saves time and resources.</a:t>
            </a:r>
          </a:p>
          <a:p>
            <a:pPr algn="just">
              <a:buFont typeface="Wingdings" pitchFamily="2" charset="2"/>
              <a:buChar char="§"/>
            </a:pPr>
            <a:endParaRPr lang="en-US" sz="1200" dirty="0">
              <a:latin typeface="Times New Roman" pitchFamily="18" charset="0"/>
              <a:cs typeface="Times New Roman" pitchFamily="18" charset="0"/>
            </a:endParaRPr>
          </a:p>
        </p:txBody>
      </p:sp>
      <p:sp>
        <p:nvSpPr>
          <p:cNvPr id="1555" name="Google Shape;1555;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18"/>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This is a slide title</a:t>
            </a:r>
            <a:endParaRPr dirty="0"/>
          </a:p>
        </p:txBody>
      </p:sp>
      <p:sp>
        <p:nvSpPr>
          <p:cNvPr id="1561" name="Google Shape;1561;p18"/>
          <p:cNvSpPr txBox="1">
            <a:spLocks noGrp="1"/>
          </p:cNvSpPr>
          <p:nvPr>
            <p:ph type="subTitle" idx="1"/>
          </p:nvPr>
        </p:nvSpPr>
        <p:spPr>
          <a:xfrm>
            <a:off x="855300" y="438150"/>
            <a:ext cx="7433400" cy="4267200"/>
          </a:xfrm>
          <a:prstGeom prst="rect">
            <a:avLst/>
          </a:prstGeom>
          <a:solidFill>
            <a:schemeClr val="accent5"/>
          </a:solidFill>
        </p:spPr>
        <p:txBody>
          <a:bodyPr spcFirstLastPara="1" wrap="square" lIns="0" tIns="0" rIns="0" bIns="0" anchor="t" anchorCtr="0">
            <a:noAutofit/>
          </a:bodyPr>
          <a:lstStyle/>
          <a:p>
            <a:pPr marL="88900" lvl="0" indent="0" algn="l" rtl="0">
              <a:lnSpc>
                <a:spcPct val="115000"/>
              </a:lnSpc>
              <a:spcBef>
                <a:spcPts val="0"/>
              </a:spcBef>
              <a:spcAft>
                <a:spcPts val="0"/>
              </a:spcAft>
              <a:buSzPts val="2200"/>
            </a:pPr>
            <a:r>
              <a:rPr lang="en-US" sz="2800" b="1" dirty="0" smtClean="0">
                <a:solidFill>
                  <a:schemeClr val="accent1"/>
                </a:solidFill>
                <a:latin typeface="Times New Roman" pitchFamily="18" charset="0"/>
                <a:cs typeface="Times New Roman" pitchFamily="18" charset="0"/>
              </a:rPr>
              <a:t>                         Literature Review</a:t>
            </a:r>
          </a:p>
          <a:p>
            <a:pPr algn="just"/>
            <a:endParaRPr lang="en-US" sz="1100" dirty="0" smtClean="0"/>
          </a:p>
          <a:p>
            <a:pPr algn="just"/>
            <a:endParaRPr lang="en-US" sz="1100" dirty="0"/>
          </a:p>
          <a:p>
            <a:pPr algn="just"/>
            <a:r>
              <a:rPr lang="en-US" sz="1200" dirty="0" smtClean="0">
                <a:solidFill>
                  <a:schemeClr val="bg1"/>
                </a:solidFill>
                <a:latin typeface="Times New Roman" pitchFamily="18" charset="0"/>
                <a:cs typeface="Times New Roman" pitchFamily="18" charset="0"/>
              </a:rPr>
              <a:t>A </a:t>
            </a:r>
            <a:r>
              <a:rPr lang="en-US" sz="1200" dirty="0">
                <a:solidFill>
                  <a:schemeClr val="bg1"/>
                </a:solidFill>
                <a:latin typeface="Times New Roman" pitchFamily="18" charset="0"/>
                <a:cs typeface="Times New Roman" pitchFamily="18" charset="0"/>
              </a:rPr>
              <a:t>Literature review is essential as it summarizes all the relevant topics. A Literature review should be focused on. </a:t>
            </a:r>
            <a:endParaRPr lang="en-US" sz="1200" dirty="0" smtClean="0">
              <a:solidFill>
                <a:schemeClr val="bg1"/>
              </a:solidFill>
              <a:latin typeface="Times New Roman" pitchFamily="18" charset="0"/>
              <a:cs typeface="Times New Roman" pitchFamily="18" charset="0"/>
            </a:endParaRPr>
          </a:p>
          <a:p>
            <a:pPr algn="just"/>
            <a:r>
              <a:rPr lang="en-US" sz="1200" b="1" dirty="0" smtClean="0">
                <a:solidFill>
                  <a:schemeClr val="bg1"/>
                </a:solidFill>
                <a:latin typeface="Times New Roman" pitchFamily="18" charset="0"/>
                <a:cs typeface="Times New Roman" pitchFamily="18" charset="0"/>
              </a:rPr>
              <a:t>1.Software project Analysis:</a:t>
            </a:r>
          </a:p>
          <a:p>
            <a:pPr algn="just"/>
            <a:r>
              <a:rPr lang="en-US" sz="1200" dirty="0">
                <a:solidFill>
                  <a:schemeClr val="bg1"/>
                </a:solidFill>
                <a:latin typeface="Times New Roman" pitchFamily="18" charset="0"/>
                <a:cs typeface="Times New Roman" pitchFamily="18" charset="0"/>
              </a:rPr>
              <a:t>System Analysis is a described study of the various operations performed by a system and their relationships within and outside of the system.</a:t>
            </a:r>
            <a:endParaRPr lang="en-US" sz="1200" dirty="0" smtClean="0">
              <a:solidFill>
                <a:schemeClr val="bg1"/>
              </a:solidFill>
              <a:latin typeface="Times New Roman" pitchFamily="18" charset="0"/>
              <a:cs typeface="Times New Roman" pitchFamily="18" charset="0"/>
            </a:endParaRPr>
          </a:p>
          <a:p>
            <a:pPr marL="88900" lvl="0" indent="0" algn="just">
              <a:lnSpc>
                <a:spcPct val="115000"/>
              </a:lnSpc>
            </a:pPr>
            <a:r>
              <a:rPr lang="en-US" sz="1200" b="1" dirty="0" smtClean="0">
                <a:solidFill>
                  <a:schemeClr val="bg1"/>
                </a:solidFill>
                <a:latin typeface="Times New Roman" pitchFamily="18" charset="0"/>
                <a:cs typeface="Times New Roman" pitchFamily="18" charset="0"/>
              </a:rPr>
              <a:t>2.Software processes models:</a:t>
            </a:r>
            <a:r>
              <a:rPr lang="en-US" sz="1200" b="1" dirty="0">
                <a:solidFill>
                  <a:schemeClr val="bg1"/>
                </a:solidFill>
                <a:latin typeface="Times New Roman" pitchFamily="18" charset="0"/>
                <a:cs typeface="Times New Roman" pitchFamily="18" charset="0"/>
              </a:rPr>
              <a:t> </a:t>
            </a:r>
            <a:r>
              <a:rPr lang="en-US" sz="1200" dirty="0">
                <a:solidFill>
                  <a:schemeClr val="bg1"/>
                </a:solidFill>
                <a:latin typeface="Times New Roman" pitchFamily="18" charset="0"/>
                <a:cs typeface="Times New Roman" pitchFamily="18" charset="0"/>
              </a:rPr>
              <a:t>The activities of software development are represented by the software process model. Each process model applies to particular perspectives</a:t>
            </a:r>
            <a:r>
              <a:rPr lang="en-US" sz="1200" dirty="0" smtClean="0">
                <a:solidFill>
                  <a:schemeClr val="bg1"/>
                </a:solidFill>
                <a:latin typeface="Times New Roman" pitchFamily="18" charset="0"/>
                <a:cs typeface="Times New Roman" pitchFamily="18" charset="0"/>
              </a:rPr>
              <a:t>.</a:t>
            </a:r>
          </a:p>
          <a:p>
            <a:pPr marL="374650" lvl="0" indent="-285750" algn="just">
              <a:lnSpc>
                <a:spcPct val="115000"/>
              </a:lnSpc>
              <a:buFont typeface="Wingdings" pitchFamily="2" charset="2"/>
              <a:buChar char="Ø"/>
            </a:pPr>
            <a:r>
              <a:rPr lang="en-US" sz="1200" dirty="0" smtClean="0">
                <a:solidFill>
                  <a:schemeClr val="bg1"/>
                </a:solidFill>
                <a:latin typeface="Times New Roman" pitchFamily="18" charset="0"/>
                <a:cs typeface="Times New Roman" pitchFamily="18" charset="0"/>
              </a:rPr>
              <a:t> Waterfall model</a:t>
            </a:r>
          </a:p>
          <a:p>
            <a:pPr marL="374650" lvl="0" indent="-285750" algn="just">
              <a:lnSpc>
                <a:spcPct val="115000"/>
              </a:lnSpc>
              <a:buFont typeface="Wingdings" pitchFamily="2" charset="2"/>
              <a:buChar char="Ø"/>
            </a:pPr>
            <a:r>
              <a:rPr lang="en-US" sz="1200" dirty="0" smtClean="0">
                <a:solidFill>
                  <a:schemeClr val="bg1"/>
                </a:solidFill>
                <a:latin typeface="Times New Roman" pitchFamily="18" charset="0"/>
                <a:cs typeface="Times New Roman" pitchFamily="18" charset="0"/>
              </a:rPr>
              <a:t>  Prototyping model</a:t>
            </a:r>
          </a:p>
          <a:p>
            <a:pPr marL="374650" lvl="0" indent="-285750" algn="just">
              <a:lnSpc>
                <a:spcPct val="115000"/>
              </a:lnSpc>
              <a:buFont typeface="Wingdings" pitchFamily="2" charset="2"/>
              <a:buChar char="Ø"/>
            </a:pPr>
            <a:r>
              <a:rPr lang="en-US" sz="1200" dirty="0" smtClean="0">
                <a:solidFill>
                  <a:schemeClr val="bg1"/>
                </a:solidFill>
                <a:latin typeface="Times New Roman" pitchFamily="18" charset="0"/>
                <a:cs typeface="Times New Roman" pitchFamily="18" charset="0"/>
              </a:rPr>
              <a:t>   Reuse oriented model</a:t>
            </a:r>
          </a:p>
          <a:p>
            <a:pPr marL="88900" lvl="0" indent="0" algn="just" rtl="0">
              <a:lnSpc>
                <a:spcPct val="115000"/>
              </a:lnSpc>
              <a:spcBef>
                <a:spcPts val="0"/>
              </a:spcBef>
              <a:spcAft>
                <a:spcPts val="0"/>
              </a:spcAft>
              <a:buSzPts val="2200"/>
            </a:pPr>
            <a:r>
              <a:rPr lang="en-US" sz="1200" b="1" dirty="0" smtClean="0">
                <a:solidFill>
                  <a:schemeClr val="bg1"/>
                </a:solidFill>
                <a:latin typeface="Times New Roman" pitchFamily="18" charset="0"/>
                <a:cs typeface="Times New Roman" pitchFamily="18" charset="0"/>
              </a:rPr>
              <a:t>3.System development life cycles</a:t>
            </a:r>
            <a:r>
              <a:rPr lang="en-US" sz="1200" dirty="0" smtClean="0">
                <a:solidFill>
                  <a:schemeClr val="bg1"/>
                </a:solidFill>
                <a:latin typeface="Times New Roman" pitchFamily="18" charset="0"/>
                <a:cs typeface="Times New Roman" pitchFamily="18" charset="0"/>
              </a:rPr>
              <a:t>:</a:t>
            </a:r>
          </a:p>
          <a:p>
            <a:pPr marL="374650" lvl="0" indent="-285750" algn="just">
              <a:lnSpc>
                <a:spcPct val="115000"/>
              </a:lnSpc>
              <a:buFont typeface="Wingdings" pitchFamily="2" charset="2"/>
              <a:buChar char="Ø"/>
            </a:pPr>
            <a:r>
              <a:rPr lang="en-US" sz="1200" dirty="0" smtClean="0">
                <a:solidFill>
                  <a:schemeClr val="bg1"/>
                </a:solidFill>
                <a:latin typeface="Times New Roman" pitchFamily="18" charset="0"/>
                <a:cs typeface="Times New Roman" pitchFamily="18" charset="0"/>
              </a:rPr>
              <a:t>      Analysis</a:t>
            </a:r>
            <a:endParaRPr lang="en-US" sz="1200" dirty="0">
              <a:solidFill>
                <a:schemeClr val="bg1"/>
              </a:solidFill>
              <a:latin typeface="Times New Roman" pitchFamily="18" charset="0"/>
              <a:cs typeface="Times New Roman" pitchFamily="18" charset="0"/>
            </a:endParaRPr>
          </a:p>
          <a:p>
            <a:pPr marL="374650" lvl="0" indent="-285750" algn="just">
              <a:lnSpc>
                <a:spcPct val="115000"/>
              </a:lnSpc>
              <a:buFont typeface="Wingdings" pitchFamily="2" charset="2"/>
              <a:buChar char="Ø"/>
            </a:pPr>
            <a:r>
              <a:rPr lang="en-US" sz="1200" dirty="0">
                <a:solidFill>
                  <a:schemeClr val="bg1"/>
                </a:solidFill>
                <a:latin typeface="Times New Roman" pitchFamily="18" charset="0"/>
                <a:cs typeface="Times New Roman" pitchFamily="18" charset="0"/>
              </a:rPr>
              <a:t> </a:t>
            </a:r>
            <a:r>
              <a:rPr lang="en-US" sz="1200" dirty="0" smtClean="0">
                <a:solidFill>
                  <a:schemeClr val="bg1"/>
                </a:solidFill>
                <a:latin typeface="Times New Roman" pitchFamily="18" charset="0"/>
                <a:cs typeface="Times New Roman" pitchFamily="18" charset="0"/>
              </a:rPr>
              <a:t>     Design</a:t>
            </a:r>
            <a:endParaRPr lang="en-US" sz="1200" dirty="0">
              <a:solidFill>
                <a:schemeClr val="bg1"/>
              </a:solidFill>
              <a:latin typeface="Times New Roman" pitchFamily="18" charset="0"/>
              <a:cs typeface="Times New Roman" pitchFamily="18" charset="0"/>
            </a:endParaRPr>
          </a:p>
          <a:p>
            <a:pPr marL="374650" lvl="0" indent="-285750" algn="just" rtl="0">
              <a:lnSpc>
                <a:spcPct val="115000"/>
              </a:lnSpc>
              <a:spcBef>
                <a:spcPts val="0"/>
              </a:spcBef>
              <a:spcAft>
                <a:spcPts val="0"/>
              </a:spcAft>
              <a:buSzPts val="2200"/>
              <a:buFont typeface="Wingdings" pitchFamily="2" charset="2"/>
              <a:buChar char="Ø"/>
            </a:pPr>
            <a:r>
              <a:rPr lang="en-US" sz="1200" dirty="0" smtClean="0">
                <a:solidFill>
                  <a:schemeClr val="bg1"/>
                </a:solidFill>
                <a:latin typeface="Times New Roman" pitchFamily="18" charset="0"/>
                <a:cs typeface="Times New Roman" pitchFamily="18" charset="0"/>
              </a:rPr>
              <a:t>     Implementation</a:t>
            </a:r>
          </a:p>
          <a:p>
            <a:pPr marL="374650" lvl="0" indent="-285750" algn="just" rtl="0">
              <a:lnSpc>
                <a:spcPct val="115000"/>
              </a:lnSpc>
              <a:spcBef>
                <a:spcPts val="0"/>
              </a:spcBef>
              <a:spcAft>
                <a:spcPts val="0"/>
              </a:spcAft>
              <a:buSzPts val="2200"/>
              <a:buFont typeface="Wingdings" pitchFamily="2" charset="2"/>
              <a:buChar char="Ø"/>
            </a:pPr>
            <a:r>
              <a:rPr lang="en-US" sz="1200" dirty="0" smtClean="0">
                <a:solidFill>
                  <a:schemeClr val="bg1"/>
                </a:solidFill>
                <a:latin typeface="Times New Roman" pitchFamily="18" charset="0"/>
                <a:cs typeface="Times New Roman" pitchFamily="18" charset="0"/>
              </a:rPr>
              <a:t>     Maintenance</a:t>
            </a:r>
          </a:p>
        </p:txBody>
      </p:sp>
      <p:sp>
        <p:nvSpPr>
          <p:cNvPr id="1562" name="Google Shape;1562;p18"/>
          <p:cNvSpPr txBox="1">
            <a:spLocks noGrp="1"/>
          </p:cNvSpPr>
          <p:nvPr>
            <p:ph type="sldNum" idx="4294967295"/>
          </p:nvPr>
        </p:nvSpPr>
        <p:spPr>
          <a:xfrm>
            <a:off x="0" y="47498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9" name="Google Shape;1579;p20"/>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400" b="1" dirty="0" smtClean="0">
                <a:latin typeface="Times New Roman" pitchFamily="18" charset="0"/>
                <a:cs typeface="Times New Roman" pitchFamily="18" charset="0"/>
              </a:rPr>
              <a:t>Technology used</a:t>
            </a:r>
            <a:endParaRPr sz="2400" b="1" dirty="0">
              <a:latin typeface="Times New Roman" pitchFamily="18" charset="0"/>
              <a:cs typeface="Times New Roman" pitchFamily="18" charset="0"/>
            </a:endParaRPr>
          </a:p>
        </p:txBody>
      </p:sp>
      <p:sp>
        <p:nvSpPr>
          <p:cNvPr id="1578" name="Google Shape;1578;p20"/>
          <p:cNvSpPr txBox="1">
            <a:spLocks noGrp="1"/>
          </p:cNvSpPr>
          <p:nvPr>
            <p:ph type="body" idx="1"/>
          </p:nvPr>
        </p:nvSpPr>
        <p:spPr>
          <a:xfrm>
            <a:off x="838200" y="1277750"/>
            <a:ext cx="3503675" cy="3097800"/>
          </a:xfrm>
          <a:prstGeom prst="rect">
            <a:avLst/>
          </a:prstGeom>
        </p:spPr>
        <p:txBody>
          <a:bodyPr spcFirstLastPara="1" wrap="square" lIns="0" tIns="0" rIns="0" bIns="0" anchor="t" anchorCtr="0">
            <a:noAutofit/>
          </a:bodyPr>
          <a:lstStyle/>
          <a:p>
            <a:pPr marL="101600" indent="0" fontAlgn="t">
              <a:buNone/>
            </a:pPr>
            <a:endParaRPr lang="en-SG" sz="1600" dirty="0" smtClean="0">
              <a:latin typeface="Times New Roman" pitchFamily="18" charset="0"/>
              <a:cs typeface="Times New Roman" pitchFamily="18" charset="0"/>
            </a:endParaRPr>
          </a:p>
          <a:p>
            <a:pPr marL="101600" indent="0" fontAlgn="t">
              <a:buNone/>
            </a:pPr>
            <a:endParaRPr lang="en-SG" sz="1600" dirty="0">
              <a:latin typeface="Times New Roman" pitchFamily="18" charset="0"/>
              <a:cs typeface="Times New Roman" pitchFamily="18" charset="0"/>
            </a:endParaRPr>
          </a:p>
          <a:p>
            <a:pPr marL="101600" indent="0" fontAlgn="t">
              <a:buNone/>
            </a:pPr>
            <a:endParaRPr lang="en-SG" sz="1600" dirty="0" smtClean="0">
              <a:latin typeface="Times New Roman" pitchFamily="18" charset="0"/>
              <a:cs typeface="Times New Roman" pitchFamily="18" charset="0"/>
            </a:endParaRPr>
          </a:p>
          <a:p>
            <a:pPr marL="101600" indent="0" fontAlgn="t">
              <a:buNone/>
            </a:pPr>
            <a:r>
              <a:rPr lang="en-SG" sz="1600" b="1" dirty="0" smtClean="0">
                <a:latin typeface="Times New Roman" pitchFamily="18" charset="0"/>
                <a:cs typeface="Times New Roman" pitchFamily="18" charset="0"/>
              </a:rPr>
              <a:t>Frontend </a:t>
            </a:r>
            <a:r>
              <a:rPr lang="en-SG" sz="1600" b="1" dirty="0">
                <a:latin typeface="Times New Roman" pitchFamily="18" charset="0"/>
                <a:cs typeface="Times New Roman" pitchFamily="18" charset="0"/>
              </a:rPr>
              <a:t>Code:</a:t>
            </a:r>
            <a:endParaRPr lang="en-US" sz="1600" b="1" dirty="0">
              <a:latin typeface="Times New Roman" pitchFamily="18" charset="0"/>
              <a:cs typeface="Times New Roman" pitchFamily="18" charset="0"/>
            </a:endParaRPr>
          </a:p>
          <a:p>
            <a:pPr marL="101600" indent="0" fontAlgn="t">
              <a:buNone/>
            </a:pPr>
            <a:r>
              <a:rPr lang="en-SG" sz="1600" dirty="0">
                <a:latin typeface="Times New Roman" pitchFamily="18" charset="0"/>
                <a:cs typeface="Times New Roman" pitchFamily="18" charset="0"/>
              </a:rPr>
              <a:t>Html, </a:t>
            </a:r>
            <a:r>
              <a:rPr lang="en-SG" sz="1600" dirty="0" err="1">
                <a:latin typeface="Times New Roman" pitchFamily="18" charset="0"/>
                <a:cs typeface="Times New Roman" pitchFamily="18" charset="0"/>
              </a:rPr>
              <a:t>css</a:t>
            </a:r>
            <a:r>
              <a:rPr lang="en-SG" sz="1600" dirty="0">
                <a:latin typeface="Times New Roman" pitchFamily="18" charset="0"/>
                <a:cs typeface="Times New Roman" pitchFamily="18" charset="0"/>
              </a:rPr>
              <a:t>, </a:t>
            </a:r>
            <a:r>
              <a:rPr lang="en-SG" sz="1600" dirty="0" err="1">
                <a:latin typeface="Times New Roman" pitchFamily="18" charset="0"/>
                <a:cs typeface="Times New Roman" pitchFamily="18" charset="0"/>
              </a:rPr>
              <a:t>javascript</a:t>
            </a:r>
            <a:r>
              <a:rPr lang="en-SG" sz="1600" dirty="0">
                <a:latin typeface="Times New Roman" pitchFamily="18" charset="0"/>
                <a:cs typeface="Times New Roman" pitchFamily="18" charset="0"/>
              </a:rPr>
              <a:t>, </a:t>
            </a:r>
            <a:r>
              <a:rPr lang="en-SG" sz="1600" dirty="0" err="1">
                <a:latin typeface="Times New Roman" pitchFamily="18" charset="0"/>
                <a:cs typeface="Times New Roman" pitchFamily="18" charset="0"/>
              </a:rPr>
              <a:t>jsp</a:t>
            </a:r>
            <a:r>
              <a:rPr lang="en-SG" sz="1600" dirty="0">
                <a:latin typeface="Times New Roman" pitchFamily="18" charset="0"/>
                <a:cs typeface="Times New Roman" pitchFamily="18" charset="0"/>
              </a:rPr>
              <a:t>, Bootstrap theme.</a:t>
            </a:r>
            <a:endParaRPr lang="en-US" sz="1600" dirty="0">
              <a:latin typeface="Times New Roman" pitchFamily="18" charset="0"/>
              <a:cs typeface="Times New Roman" pitchFamily="18" charset="0"/>
            </a:endParaRPr>
          </a:p>
          <a:p>
            <a:pPr marL="101600" indent="0" fontAlgn="t">
              <a:buNone/>
            </a:pPr>
            <a:r>
              <a:rPr lang="en-SG" sz="1600" b="1" dirty="0">
                <a:latin typeface="Times New Roman" pitchFamily="18" charset="0"/>
                <a:cs typeface="Times New Roman" pitchFamily="18" charset="0"/>
              </a:rPr>
              <a:t>Backend Code:</a:t>
            </a:r>
            <a:endParaRPr lang="en-US" sz="1600" b="1" dirty="0">
              <a:latin typeface="Times New Roman" pitchFamily="18" charset="0"/>
              <a:cs typeface="Times New Roman" pitchFamily="18" charset="0"/>
            </a:endParaRPr>
          </a:p>
          <a:p>
            <a:pPr marL="101600" indent="0" fontAlgn="t">
              <a:buNone/>
            </a:pPr>
            <a:r>
              <a:rPr lang="en-SG" sz="1600" dirty="0">
                <a:latin typeface="Times New Roman" pitchFamily="18" charset="0"/>
                <a:cs typeface="Times New Roman" pitchFamily="18" charset="0"/>
              </a:rPr>
              <a:t>Java, </a:t>
            </a:r>
            <a:r>
              <a:rPr lang="en-SG" sz="1600" dirty="0" err="1">
                <a:latin typeface="Times New Roman" pitchFamily="18" charset="0"/>
                <a:cs typeface="Times New Roman" pitchFamily="18" charset="0"/>
              </a:rPr>
              <a:t>servlet,jsp,database</a:t>
            </a:r>
            <a:r>
              <a:rPr lang="en-SG" sz="1400"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lvl="0" indent="0" algn="l" rtl="0">
              <a:spcBef>
                <a:spcPts val="0"/>
              </a:spcBef>
              <a:spcAft>
                <a:spcPts val="0"/>
              </a:spcAft>
              <a:buNone/>
            </a:pPr>
            <a:endParaRPr sz="1400" dirty="0">
              <a:latin typeface="Times New Roman" pitchFamily="18" charset="0"/>
              <a:cs typeface="Times New Roman" pitchFamily="18" charset="0"/>
            </a:endParaRPr>
          </a:p>
        </p:txBody>
      </p:sp>
      <p:sp>
        <p:nvSpPr>
          <p:cNvPr id="1580" name="Google Shape;1580;p20"/>
          <p:cNvSpPr txBox="1">
            <a:spLocks noGrp="1"/>
          </p:cNvSpPr>
          <p:nvPr>
            <p:ph type="body" idx="2"/>
          </p:nvPr>
        </p:nvSpPr>
        <p:spPr>
          <a:xfrm>
            <a:off x="4343400" y="1277750"/>
            <a:ext cx="4114800" cy="3351400"/>
          </a:xfrm>
          <a:prstGeom prst="rect">
            <a:avLst/>
          </a:prstGeom>
        </p:spPr>
        <p:txBody>
          <a:bodyPr spcFirstLastPara="1" wrap="square" lIns="0" tIns="0" rIns="0" bIns="0" anchor="t" anchorCtr="0">
            <a:noAutofit/>
          </a:bodyPr>
          <a:lstStyle/>
          <a:p>
            <a:pPr marL="0" lvl="0" indent="0">
              <a:buNone/>
            </a:pPr>
            <a:r>
              <a:rPr lang="en" sz="1400" b="1" dirty="0" smtClean="0">
                <a:latin typeface="Times New Roman" pitchFamily="18" charset="0"/>
                <a:cs typeface="Times New Roman" pitchFamily="18" charset="0"/>
              </a:rPr>
              <a:t>1.Html:</a:t>
            </a:r>
            <a:r>
              <a:rPr lang="en-US" sz="1400" dirty="0">
                <a:latin typeface="Times New Roman" pitchFamily="18" charset="0"/>
                <a:cs typeface="Times New Roman" pitchFamily="18" charset="0"/>
              </a:rPr>
              <a:t>Hypertext Markup Language (HTML) is the standard </a:t>
            </a:r>
            <a:r>
              <a:rPr lang="en-US" sz="1400" dirty="0" smtClean="0">
                <a:latin typeface="Times New Roman" pitchFamily="18" charset="0"/>
                <a:cs typeface="Times New Roman" pitchFamily="18" charset="0"/>
              </a:rPr>
              <a:t>markup </a:t>
            </a:r>
            <a:r>
              <a:rPr lang="en-US" sz="1400" dirty="0">
                <a:latin typeface="Times New Roman" pitchFamily="18" charset="0"/>
                <a:cs typeface="Times New Roman" pitchFamily="18" charset="0"/>
              </a:rPr>
              <a:t>language for creating web pages and web </a:t>
            </a:r>
            <a:r>
              <a:rPr lang="en-US" sz="1400" dirty="0" smtClean="0">
                <a:latin typeface="Times New Roman" pitchFamily="18" charset="0"/>
                <a:cs typeface="Times New Roman" pitchFamily="18" charset="0"/>
              </a:rPr>
              <a:t>applications</a:t>
            </a:r>
          </a:p>
          <a:p>
            <a:pPr marL="0" lvl="0" indent="0">
              <a:buNone/>
            </a:pPr>
            <a:r>
              <a:rPr lang="en-US" sz="1400" dirty="0">
                <a:latin typeface="Times New Roman" pitchFamily="18" charset="0"/>
                <a:cs typeface="Times New Roman" pitchFamily="18" charset="0"/>
              </a:rPr>
              <a:t>There are many tags in HTML but some of them are frequently used. Some of them are include in </a:t>
            </a:r>
            <a:r>
              <a:rPr lang="en-US" sz="1400" dirty="0" smtClean="0"/>
              <a:t>.</a:t>
            </a:r>
          </a:p>
          <a:p>
            <a:pPr marL="0" lvl="0" indent="0">
              <a:buNone/>
            </a:pPr>
            <a:r>
              <a:rPr lang="en-US" sz="1400" b="1" dirty="0" smtClean="0">
                <a:latin typeface="Times New Roman" pitchFamily="18" charset="0"/>
                <a:cs typeface="Times New Roman" pitchFamily="18" charset="0"/>
              </a:rPr>
              <a:t>Example:</a:t>
            </a:r>
          </a:p>
          <a:p>
            <a:pPr marL="0" lvl="0" indent="0">
              <a:buNone/>
            </a:pPr>
            <a:r>
              <a:rPr lang="en-US" sz="1400" dirty="0"/>
              <a:t>&lt;</a:t>
            </a:r>
            <a:r>
              <a:rPr lang="en-US" sz="1400" dirty="0">
                <a:latin typeface="Times New Roman" pitchFamily="18" charset="0"/>
                <a:cs typeface="Times New Roman" pitchFamily="18" charset="0"/>
              </a:rPr>
              <a:t>p&gt; &lt;/p</a:t>
            </a:r>
            <a:r>
              <a:rPr lang="en-US" sz="1400" dirty="0" smtClean="0">
                <a:latin typeface="Times New Roman" pitchFamily="18" charset="0"/>
                <a:cs typeface="Times New Roman" pitchFamily="18" charset="0"/>
              </a:rPr>
              <a:t>&gt;=</a:t>
            </a:r>
            <a:r>
              <a:rPr lang="en-US" sz="1400" dirty="0">
                <a:latin typeface="Times New Roman" pitchFamily="18" charset="0"/>
                <a:cs typeface="Times New Roman" pitchFamily="18" charset="0"/>
              </a:rPr>
              <a:t>To write </a:t>
            </a:r>
            <a:r>
              <a:rPr lang="en-US" sz="1400" dirty="0" smtClean="0">
                <a:latin typeface="Times New Roman" pitchFamily="18" charset="0"/>
                <a:cs typeface="Times New Roman" pitchFamily="18" charset="0"/>
              </a:rPr>
              <a:t>paragraph</a:t>
            </a:r>
          </a:p>
          <a:p>
            <a:pPr marL="0" lvl="0" indent="0">
              <a:buNone/>
            </a:pPr>
            <a:r>
              <a:rPr lang="en-US" sz="1400" dirty="0" smtClean="0">
                <a:latin typeface="Times New Roman" pitchFamily="18" charset="0"/>
                <a:cs typeface="Times New Roman" pitchFamily="18" charset="0"/>
              </a:rPr>
              <a:t>&lt;</a:t>
            </a:r>
            <a:r>
              <a:rPr lang="en-US" sz="1400" dirty="0" err="1" smtClean="0">
                <a:latin typeface="Times New Roman" pitchFamily="18" charset="0"/>
                <a:cs typeface="Times New Roman" pitchFamily="18" charset="0"/>
              </a:rPr>
              <a:t>img</a:t>
            </a:r>
            <a:r>
              <a:rPr lang="en-US" sz="1400" dirty="0" smtClean="0">
                <a:latin typeface="Times New Roman" pitchFamily="18" charset="0"/>
                <a:cs typeface="Times New Roman" pitchFamily="18" charset="0"/>
              </a:rPr>
              <a:t>&gt;= Insert image on Html page</a:t>
            </a:r>
          </a:p>
          <a:p>
            <a:pPr marL="0" lvl="0" indent="0">
              <a:buNone/>
            </a:pPr>
            <a:endParaRPr sz="1400" b="1" dirty="0">
              <a:latin typeface="Times New Roman" pitchFamily="18" charset="0"/>
              <a:cs typeface="Times New Roman" pitchFamily="18" charset="0"/>
            </a:endParaRPr>
          </a:p>
        </p:txBody>
      </p:sp>
      <p:sp>
        <p:nvSpPr>
          <p:cNvPr id="1581" name="Google Shape;1581;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562350"/>
            <a:ext cx="34385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21"/>
          <p:cNvSpPr txBox="1">
            <a:spLocks noGrp="1"/>
          </p:cNvSpPr>
          <p:nvPr>
            <p:ph type="body" idx="1"/>
          </p:nvPr>
        </p:nvSpPr>
        <p:spPr>
          <a:xfrm>
            <a:off x="685800" y="1047750"/>
            <a:ext cx="2514600" cy="3580000"/>
          </a:xfrm>
          <a:prstGeom prst="rect">
            <a:avLst/>
          </a:prstGeom>
        </p:spPr>
        <p:txBody>
          <a:bodyPr spcFirstLastPara="1" wrap="square" lIns="0" tIns="0" rIns="0" bIns="0" anchor="t" anchorCtr="0">
            <a:noAutofit/>
          </a:bodyPr>
          <a:lstStyle/>
          <a:p>
            <a:pPr marL="114300" indent="0">
              <a:buNone/>
            </a:pPr>
            <a:r>
              <a:rPr lang="en-US" sz="1200" dirty="0" smtClean="0">
                <a:latin typeface="Times New Roman" pitchFamily="18" charset="0"/>
                <a:cs typeface="Times New Roman" pitchFamily="18" charset="0"/>
              </a:rPr>
              <a:t> </a:t>
            </a:r>
            <a:r>
              <a:rPr lang="en-US" b="1" dirty="0" smtClean="0">
                <a:solidFill>
                  <a:schemeClr val="accent3">
                    <a:lumMod val="75000"/>
                  </a:schemeClr>
                </a:solidFill>
                <a:latin typeface="Times New Roman" pitchFamily="18" charset="0"/>
                <a:cs typeface="Times New Roman" pitchFamily="18" charset="0"/>
              </a:rPr>
              <a:t>CSS</a:t>
            </a:r>
          </a:p>
          <a:p>
            <a:pPr marL="114300" indent="0">
              <a:buNone/>
            </a:pPr>
            <a:r>
              <a:rPr lang="en-US" sz="1200" dirty="0" smtClean="0">
                <a:latin typeface="Times New Roman" pitchFamily="18" charset="0"/>
                <a:cs typeface="Times New Roman" pitchFamily="18" charset="0"/>
              </a:rPr>
              <a:t>CSS </a:t>
            </a:r>
            <a:r>
              <a:rPr lang="en-US" sz="1200" dirty="0">
                <a:latin typeface="Times New Roman" pitchFamily="18" charset="0"/>
                <a:cs typeface="Times New Roman" pitchFamily="18" charset="0"/>
              </a:rPr>
              <a:t>can be included in four ways. Among them inline CSS and External CSS are most commonly used.</a:t>
            </a:r>
          </a:p>
          <a:p>
            <a:pPr marL="114300" indent="0">
              <a:buNone/>
            </a:pPr>
            <a:r>
              <a:rPr lang="en-US" sz="1200" dirty="0">
                <a:latin typeface="Times New Roman" pitchFamily="18" charset="0"/>
                <a:cs typeface="Times New Roman" pitchFamily="18" charset="0"/>
              </a:rPr>
              <a:t> </a:t>
            </a:r>
          </a:p>
          <a:p>
            <a:pPr marL="114300" lvl="0" indent="0">
              <a:buNone/>
            </a:pPr>
            <a:r>
              <a:rPr lang="en-US" sz="1200" b="1" dirty="0">
                <a:latin typeface="Times New Roman" pitchFamily="18" charset="0"/>
                <a:cs typeface="Times New Roman" pitchFamily="18" charset="0"/>
              </a:rPr>
              <a:t>Inline CSS: </a:t>
            </a:r>
            <a:r>
              <a:rPr lang="en-US" sz="1200" dirty="0">
                <a:latin typeface="Times New Roman" pitchFamily="18" charset="0"/>
                <a:cs typeface="Times New Roman" pitchFamily="18" charset="0"/>
              </a:rPr>
              <a:t>Inline CSS are applied inside the html tags and that element will only get CSS</a:t>
            </a:r>
            <a:r>
              <a:rPr lang="en-US" sz="1200" b="1" dirty="0">
                <a:latin typeface="Times New Roman" pitchFamily="18" charset="0"/>
                <a:cs typeface="Times New Roman" pitchFamily="18" charset="0"/>
              </a:rPr>
              <a:t> </a:t>
            </a:r>
            <a:r>
              <a:rPr lang="en-US" sz="1200" dirty="0">
                <a:latin typeface="Times New Roman" pitchFamily="18" charset="0"/>
                <a:cs typeface="Times New Roman" pitchFamily="18" charset="0"/>
              </a:rPr>
              <a:t>effects. It is specified by HTML style attributes.</a:t>
            </a:r>
          </a:p>
          <a:p>
            <a:pPr marL="114300" indent="0">
              <a:buNone/>
            </a:pP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marL="114300" lvl="0" indent="0">
              <a:buNone/>
            </a:pPr>
            <a:r>
              <a:rPr lang="en-US" sz="1200" b="1" dirty="0">
                <a:latin typeface="Times New Roman" pitchFamily="18" charset="0"/>
                <a:cs typeface="Times New Roman" pitchFamily="18" charset="0"/>
              </a:rPr>
              <a:t>External CSS: </a:t>
            </a:r>
            <a:r>
              <a:rPr lang="en-US" sz="1200" dirty="0">
                <a:latin typeface="Times New Roman" pitchFamily="18" charset="0"/>
                <a:cs typeface="Times New Roman" pitchFamily="18" charset="0"/>
              </a:rPr>
              <a:t>It is an external text file with CSS code and .</a:t>
            </a:r>
            <a:r>
              <a:rPr lang="en-US" sz="1200" dirty="0" err="1">
                <a:latin typeface="Times New Roman" pitchFamily="18" charset="0"/>
                <a:cs typeface="Times New Roman" pitchFamily="18" charset="0"/>
              </a:rPr>
              <a:t>css</a:t>
            </a:r>
            <a:r>
              <a:rPr lang="en-US" sz="1200" dirty="0">
                <a:latin typeface="Times New Roman" pitchFamily="18" charset="0"/>
                <a:cs typeface="Times New Roman" pitchFamily="18" charset="0"/>
              </a:rPr>
              <a:t> file extension. &lt;link&gt; tag is</a:t>
            </a:r>
            <a:r>
              <a:rPr lang="en-US" sz="1200" b="1" dirty="0">
                <a:latin typeface="Times New Roman" pitchFamily="18" charset="0"/>
                <a:cs typeface="Times New Roman" pitchFamily="18" charset="0"/>
              </a:rPr>
              <a:t> </a:t>
            </a:r>
            <a:r>
              <a:rPr lang="en-US" sz="1200" dirty="0">
                <a:latin typeface="Times New Roman" pitchFamily="18" charset="0"/>
                <a:cs typeface="Times New Roman" pitchFamily="18" charset="0"/>
              </a:rPr>
              <a:t>used to include external </a:t>
            </a:r>
            <a:r>
              <a:rPr lang="en-US" sz="1200" dirty="0" err="1">
                <a:latin typeface="Times New Roman" pitchFamily="18" charset="0"/>
                <a:cs typeface="Times New Roman" pitchFamily="18" charset="0"/>
              </a:rPr>
              <a:t>css</a:t>
            </a:r>
            <a:r>
              <a:rPr lang="en-US" sz="1200" dirty="0">
                <a:latin typeface="Times New Roman" pitchFamily="18" charset="0"/>
                <a:cs typeface="Times New Roman" pitchFamily="18" charset="0"/>
              </a:rPr>
              <a:t> file in the head section of any html document. External CSS ensure clean code.</a:t>
            </a:r>
          </a:p>
        </p:txBody>
      </p:sp>
      <p:sp>
        <p:nvSpPr>
          <p:cNvPr id="1588" name="Google Shape;1588;p21"/>
          <p:cNvSpPr txBox="1">
            <a:spLocks noGrp="1"/>
          </p:cNvSpPr>
          <p:nvPr>
            <p:ph type="body" idx="2"/>
          </p:nvPr>
        </p:nvSpPr>
        <p:spPr>
          <a:xfrm>
            <a:off x="3429000" y="971550"/>
            <a:ext cx="2423100" cy="3549000"/>
          </a:xfrm>
          <a:prstGeom prst="rect">
            <a:avLst/>
          </a:prstGeom>
        </p:spPr>
        <p:txBody>
          <a:bodyPr spcFirstLastPara="1" wrap="square" lIns="0" tIns="0" rIns="0" bIns="0" anchor="t" anchorCtr="0">
            <a:noAutofit/>
          </a:bodyPr>
          <a:lstStyle/>
          <a:p>
            <a:pPr marL="114300" indent="0">
              <a:buNone/>
            </a:pPr>
            <a:r>
              <a:rPr lang="en-US" b="1" dirty="0" smtClean="0">
                <a:solidFill>
                  <a:schemeClr val="accent3">
                    <a:lumMod val="75000"/>
                  </a:schemeClr>
                </a:solidFill>
                <a:latin typeface="Times New Roman" pitchFamily="18" charset="0"/>
                <a:cs typeface="Times New Roman" pitchFamily="18" charset="0"/>
              </a:rPr>
              <a:t>Bootstrap</a:t>
            </a:r>
          </a:p>
          <a:p>
            <a:pPr marL="114300" indent="0">
              <a:buNone/>
            </a:pPr>
            <a:endParaRPr lang="en-US" b="1" dirty="0" smtClean="0">
              <a:latin typeface="Times New Roman" pitchFamily="18" charset="0"/>
              <a:cs typeface="Times New Roman" pitchFamily="18" charset="0"/>
            </a:endParaRPr>
          </a:p>
          <a:p>
            <a:pPr marL="114300" indent="0">
              <a:buNone/>
            </a:pPr>
            <a:r>
              <a:rPr lang="en-US" sz="1200" dirty="0" smtClean="0">
                <a:latin typeface="Times New Roman" pitchFamily="18" charset="0"/>
                <a:cs typeface="Times New Roman" pitchFamily="18" charset="0"/>
              </a:rPr>
              <a:t>Among </a:t>
            </a:r>
            <a:r>
              <a:rPr lang="en-US" sz="1200" dirty="0">
                <a:latin typeface="Times New Roman" pitchFamily="18" charset="0"/>
                <a:cs typeface="Times New Roman" pitchFamily="18" charset="0"/>
              </a:rPr>
              <a:t>other CSS Framework, Bootstrap is the most popular. It is used for developing responsive and mobile-first websites. Bootstrap is free, open-source. It contains CSS. Bootstrap 4 is the newest version of Bootstrap but Bootstrap 3 is a more stable version of bootstrap.</a:t>
            </a:r>
          </a:p>
          <a:p>
            <a:pPr marL="114300" indent="0">
              <a:buNone/>
            </a:pPr>
            <a:r>
              <a:rPr lang="en-US" sz="1200" dirty="0">
                <a:latin typeface="Times New Roman" pitchFamily="18" charset="0"/>
                <a:cs typeface="Times New Roman" pitchFamily="18" charset="0"/>
              </a:rPr>
              <a:t> </a:t>
            </a:r>
          </a:p>
        </p:txBody>
      </p:sp>
      <p:sp>
        <p:nvSpPr>
          <p:cNvPr id="1589" name="Google Shape;1589;p21"/>
          <p:cNvSpPr txBox="1">
            <a:spLocks noGrp="1"/>
          </p:cNvSpPr>
          <p:nvPr>
            <p:ph type="body" idx="3"/>
          </p:nvPr>
        </p:nvSpPr>
        <p:spPr>
          <a:xfrm>
            <a:off x="5867400" y="1047750"/>
            <a:ext cx="2487074" cy="3008700"/>
          </a:xfrm>
          <a:prstGeom prst="rect">
            <a:avLst/>
          </a:prstGeom>
        </p:spPr>
        <p:txBody>
          <a:bodyPr spcFirstLastPara="1" wrap="square" lIns="0" tIns="0" rIns="0" bIns="0" anchor="t" anchorCtr="0">
            <a:noAutofit/>
          </a:bodyPr>
          <a:lstStyle/>
          <a:p>
            <a:pPr marL="0" lvl="0" indent="0">
              <a:spcBef>
                <a:spcPts val="600"/>
              </a:spcBef>
              <a:spcAft>
                <a:spcPts val="600"/>
              </a:spcAft>
              <a:buNone/>
            </a:pPr>
            <a:r>
              <a:rPr lang="en-US" dirty="0"/>
              <a:t> </a:t>
            </a:r>
            <a:r>
              <a:rPr lang="en-US" b="1" dirty="0" smtClean="0">
                <a:solidFill>
                  <a:schemeClr val="accent3">
                    <a:lumMod val="75000"/>
                  </a:schemeClr>
                </a:solidFill>
                <a:latin typeface="Times New Roman" pitchFamily="18" charset="0"/>
                <a:cs typeface="Times New Roman" pitchFamily="18" charset="0"/>
              </a:rPr>
              <a:t>JSP</a:t>
            </a:r>
          </a:p>
          <a:p>
            <a:pPr marL="0" lvl="0" indent="0">
              <a:spcBef>
                <a:spcPts val="600"/>
              </a:spcBef>
              <a:spcAft>
                <a:spcPts val="600"/>
              </a:spcAft>
              <a:buNone/>
            </a:pPr>
            <a:r>
              <a:rPr lang="en-US" sz="1200" dirty="0" smtClean="0"/>
              <a:t>JS</a:t>
            </a:r>
            <a:r>
              <a:rPr lang="en-US" sz="1200" dirty="0" smtClean="0">
                <a:latin typeface="Times New Roman" pitchFamily="18" charset="0"/>
                <a:cs typeface="Times New Roman" pitchFamily="18" charset="0"/>
              </a:rPr>
              <a:t>P</a:t>
            </a:r>
            <a:r>
              <a:rPr lang="en-US" sz="1200" dirty="0">
                <a:latin typeface="Times New Roman" pitchFamily="18" charset="0"/>
                <a:cs typeface="Times New Roman" pitchFamily="18" charset="0"/>
              </a:rPr>
              <a:t> is a server side technology that does all the processing at server. It is used for creating  dynamic web applications, using java as </a:t>
            </a:r>
            <a:r>
              <a:rPr lang="en-US" sz="1200" dirty="0" smtClean="0">
                <a:latin typeface="Times New Roman" pitchFamily="18" charset="0"/>
                <a:cs typeface="Times New Roman" pitchFamily="18" charset="0"/>
              </a:rPr>
              <a:t>programming language</a:t>
            </a:r>
          </a:p>
          <a:p>
            <a:pPr marL="114300" indent="0">
              <a:buNone/>
            </a:pPr>
            <a:r>
              <a:rPr lang="en-US" sz="1200" dirty="0" smtClean="0">
                <a:latin typeface="Times New Roman" pitchFamily="18" charset="0"/>
                <a:cs typeface="Times New Roman" pitchFamily="18" charset="0"/>
              </a:rPr>
              <a:t>.</a:t>
            </a:r>
            <a:r>
              <a:rPr lang="en-US" sz="1200" dirty="0"/>
              <a:t> </a:t>
            </a:r>
            <a:r>
              <a:rPr lang="en-US" sz="1200" dirty="0">
                <a:latin typeface="Times New Roman" pitchFamily="18" charset="0"/>
                <a:cs typeface="Times New Roman" pitchFamily="18" charset="0"/>
              </a:rPr>
              <a:t>That is what makes this code dynamic.</a:t>
            </a:r>
          </a:p>
          <a:p>
            <a:pPr marL="114300" indent="0">
              <a:buNone/>
            </a:pPr>
            <a:r>
              <a:rPr lang="en-US" sz="1200" dirty="0">
                <a:latin typeface="Times New Roman" pitchFamily="18" charset="0"/>
                <a:cs typeface="Times New Roman" pitchFamily="18" charset="0"/>
              </a:rPr>
              <a:t>&lt;HTML&gt;&lt;BODY&gt;Hello </a:t>
            </a:r>
            <a:r>
              <a:rPr lang="en-US" sz="1200" dirty="0" smtClean="0">
                <a:latin typeface="Times New Roman" pitchFamily="18" charset="0"/>
                <a:cs typeface="Times New Roman" pitchFamily="18" charset="0"/>
              </a:rPr>
              <a:t>Beginners Book </a:t>
            </a:r>
            <a:r>
              <a:rPr lang="en-US" sz="1200" dirty="0">
                <a:latin typeface="Times New Roman" pitchFamily="18" charset="0"/>
                <a:cs typeface="Times New Roman" pitchFamily="18" charset="0"/>
              </a:rPr>
              <a:t>Readers! Current time is: &lt;%= new </a:t>
            </a:r>
            <a:r>
              <a:rPr lang="en-US" sz="1200" dirty="0" err="1" smtClean="0">
                <a:latin typeface="Times New Roman" pitchFamily="18" charset="0"/>
                <a:cs typeface="Times New Roman" pitchFamily="18" charset="0"/>
              </a:rPr>
              <a:t>java.uti</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l.Date</a:t>
            </a:r>
            <a:r>
              <a:rPr lang="en-US" sz="1200" dirty="0">
                <a:latin typeface="Times New Roman" pitchFamily="18" charset="0"/>
                <a:cs typeface="Times New Roman" pitchFamily="18" charset="0"/>
              </a:rPr>
              <a:t>() %&gt;&lt;/BODY&gt;&lt;/HTML&gt;</a:t>
            </a:r>
            <a:endParaRPr sz="1200" dirty="0">
              <a:latin typeface="Times New Roman" pitchFamily="18" charset="0"/>
              <a:cs typeface="Times New Roman" pitchFamily="18" charset="0"/>
            </a:endParaRPr>
          </a:p>
        </p:txBody>
      </p:sp>
      <p:sp>
        <p:nvSpPr>
          <p:cNvPr id="1590" name="Google Shape;1590;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711</TotalTime>
  <Words>771</Words>
  <Application>Microsoft Office PowerPoint</Application>
  <PresentationFormat>On-screen Show (16:9)</PresentationFormat>
  <Paragraphs>160</Paragraphs>
  <Slides>26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Times New Roman</vt:lpstr>
      <vt:lpstr>Arial Unicode MS</vt:lpstr>
      <vt:lpstr>Microsoft YaHei UI</vt:lpstr>
      <vt:lpstr>Century Gothic</vt:lpstr>
      <vt:lpstr>Itim</vt:lpstr>
      <vt:lpstr>Wingdings 2</vt:lpstr>
      <vt:lpstr>Wingdings</vt:lpstr>
      <vt:lpstr>Austin</vt:lpstr>
      <vt:lpstr>Welcome to Online Examination system</vt:lpstr>
      <vt:lpstr>PowerPoint Presentation</vt:lpstr>
      <vt:lpstr>When a user browse into our site. He/she will see the following page like this: </vt:lpstr>
      <vt:lpstr>   When a user click on About on the navigation bar. He/she will learn about our project : </vt:lpstr>
      <vt:lpstr>Content with  Presentation </vt:lpstr>
      <vt:lpstr>                            Introduction</vt:lpstr>
      <vt:lpstr>This is a slide title</vt:lpstr>
      <vt:lpstr>Technology used</vt:lpstr>
      <vt:lpstr>PowerPoint Presentation</vt:lpstr>
      <vt:lpstr>Methodology    It describes an overview of the methodology of the proposed online system. This can refer to the theoretical discussion about the implementation of the proposed system </vt:lpstr>
      <vt:lpstr>Analysis and Design </vt:lpstr>
      <vt:lpstr>E-R Diagram</vt:lpstr>
      <vt:lpstr>Project Review</vt:lpstr>
      <vt:lpstr>  When a user click on our site. The following page will be shown: User must have logged by an email and password. Then click login button.</vt:lpstr>
      <vt:lpstr>    If any user will want to contact with us, he/she can click on Contact Us on the navigation bar. He/she can send any comment or message to us : </vt:lpstr>
      <vt:lpstr>After clicking on register button a mail will send to his email id and it will redirect to sign in page. </vt:lpstr>
      <vt:lpstr>PowerPoint Presentation</vt:lpstr>
      <vt:lpstr>  Clicking start exam. A user select question mark from many option and click on start exam button </vt:lpstr>
      <vt:lpstr> Student can insert questions and option a,b,c,d and the correct answer which is stored in the database </vt:lpstr>
      <vt:lpstr>      After clicking on the save Question button, then it will save in the database. The question and option can see the question paper and other things preserved in the control panel </vt:lpstr>
      <vt:lpstr> </vt:lpstr>
      <vt:lpstr>Achievement of the project</vt:lpstr>
      <vt:lpstr>Limitation</vt:lpstr>
      <vt:lpstr>Future Work</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Online Examination system</dc:title>
  <dc:creator>Mitu</dc:creator>
  <cp:lastModifiedBy>Mitu</cp:lastModifiedBy>
  <cp:revision>48</cp:revision>
  <dcterms:modified xsi:type="dcterms:W3CDTF">2021-01-30T11:11:07Z</dcterms:modified>
</cp:coreProperties>
</file>