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5" r:id="rId8"/>
    <p:sldId id="263" r:id="rId9"/>
    <p:sldId id="268" r:id="rId10"/>
    <p:sldId id="269" r:id="rId11"/>
    <p:sldId id="270" r:id="rId12"/>
    <p:sldId id="271" r:id="rId13"/>
    <p:sldId id="272" r:id="rId14"/>
    <p:sldId id="273" r:id="rId15"/>
    <p:sldId id="274" r:id="rId16"/>
    <p:sldId id="275" r:id="rId17"/>
    <p:sldId id="267"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BC32"/>
    <a:srgbClr val="2A5A06"/>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34410"/>
            <a:ext cx="7329840" cy="1527050"/>
          </a:xfrm>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5414165"/>
            <a:ext cx="7329840" cy="458115"/>
          </a:xfrm>
        </p:spPr>
        <p:txBody>
          <a:bodyPr>
            <a:normAutofit/>
          </a:bodyPr>
          <a:lstStyle>
            <a:lvl1pPr marL="0" indent="0" algn="l">
              <a:buNone/>
              <a:defRPr sz="2800">
                <a:solidFill>
                  <a:srgbClr val="7AB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solidFill>
            <a:srgbClr val="7ABC32"/>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054655"/>
            <a:ext cx="8229600" cy="3918803"/>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374901"/>
            <a:ext cx="6558080" cy="610820"/>
          </a:xfrm>
          <a:solidFill>
            <a:srgbClr val="7ABC32"/>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76015" y="1138425"/>
            <a:ext cx="6558080" cy="4275740"/>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522475"/>
            <a:ext cx="8229600" cy="532180"/>
          </a:xfrm>
          <a:solidFill>
            <a:srgbClr val="7ABC32"/>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054654"/>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84517"/>
            <a:ext cx="4040188" cy="3035058"/>
          </a:xfr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a:defRPr sz="1600">
                <a:solidFill>
                  <a:srgbClr val="002060"/>
                </a:solidFill>
              </a:defRPr>
            </a:lvl4pPr>
            <a:lvl5pP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054654"/>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684517"/>
            <a:ext cx="4041775" cy="3035058"/>
          </a:xfr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a:defRPr sz="1600">
                <a:solidFill>
                  <a:srgbClr val="002060"/>
                </a:solidFill>
              </a:defRPr>
            </a:lvl4pPr>
            <a:lvl5pP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0" y="3734409"/>
            <a:ext cx="7329840" cy="2137871"/>
          </a:xfrm>
        </p:spPr>
        <p:txBody>
          <a:bodyPr>
            <a:noAutofit/>
          </a:bodyPr>
          <a:lstStyle/>
          <a:p>
            <a:r>
              <a:rPr lang="en-US" sz="4000" b="1" dirty="0">
                <a:latin typeface="Arial Rounded MT Bold" pitchFamily="34" charset="0"/>
                <a:cs typeface="Times New Roman" pitchFamily="18" charset="0"/>
              </a:rPr>
              <a:t>Welcome to Online Quiz System </a:t>
            </a:r>
            <a:r>
              <a:rPr lang="en-US" sz="4000" b="1" dirty="0" smtClean="0">
                <a:latin typeface="Arial Rounded MT Bold" pitchFamily="34" charset="0"/>
                <a:cs typeface="Times New Roman" pitchFamily="18" charset="0"/>
              </a:rPr>
              <a:t>Project Presentation</a:t>
            </a:r>
            <a:endParaRPr lang="en-US" sz="4000" b="1" dirty="0">
              <a:latin typeface="Arial Rounded MT Bold" pitchFamily="34" charset="0"/>
              <a:cs typeface="Times New Roman"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596540"/>
            <a:ext cx="3206805" cy="2137870"/>
          </a:xfrm>
        </p:spPr>
        <p:txBody>
          <a:bodyPr>
            <a:normAutofit fontScale="90000"/>
          </a:bodyPr>
          <a:lstStyle/>
          <a:p>
            <a:pPr algn="l"/>
            <a:r>
              <a:rPr lang="en-SG" sz="2700" b="1" dirty="0" smtClean="0">
                <a:solidFill>
                  <a:schemeClr val="bg1"/>
                </a:solidFill>
              </a:rPr>
              <a:t/>
            </a:r>
            <a:br>
              <a:rPr lang="en-SG" sz="2700" b="1" dirty="0" smtClean="0">
                <a:solidFill>
                  <a:schemeClr val="bg1"/>
                </a:solidFill>
              </a:rPr>
            </a:br>
            <a:r>
              <a:rPr lang="en-SG" sz="2700" b="1" dirty="0" smtClean="0">
                <a:solidFill>
                  <a:schemeClr val="bg1"/>
                </a:solidFill>
              </a:rPr>
              <a:t/>
            </a:r>
            <a:br>
              <a:rPr lang="en-SG" sz="2700" b="1" dirty="0" smtClean="0">
                <a:solidFill>
                  <a:schemeClr val="bg1"/>
                </a:solidFill>
              </a:rPr>
            </a:br>
            <a:r>
              <a:rPr lang="en-SG" sz="2700" b="1" dirty="0" smtClean="0">
                <a:solidFill>
                  <a:srgbClr val="002060"/>
                </a:solidFill>
              </a:rPr>
              <a:t>If </a:t>
            </a:r>
            <a:r>
              <a:rPr lang="en-SG" sz="2700" b="1" dirty="0">
                <a:solidFill>
                  <a:srgbClr val="002060"/>
                </a:solidFill>
              </a:rPr>
              <a:t>any user will want to contact with us, he/she can click on Contact </a:t>
            </a:r>
            <a:r>
              <a:rPr lang="en-SG" sz="2700" b="1" dirty="0" smtClean="0">
                <a:solidFill>
                  <a:srgbClr val="002060"/>
                </a:solidFill>
              </a:rPr>
              <a:t>Us Bar and the following page will be shown:</a:t>
            </a:r>
            <a:r>
              <a:rPr lang="en-SG" b="1" dirty="0">
                <a:solidFill>
                  <a:schemeClr val="tx1">
                    <a:lumMod val="95000"/>
                  </a:schemeClr>
                </a:solidFill>
              </a:rPr>
              <a:t/>
            </a:r>
            <a:br>
              <a:rPr lang="en-SG" b="1" dirty="0">
                <a:solidFill>
                  <a:schemeClr val="tx1">
                    <a:lumMod val="95000"/>
                  </a:schemeClr>
                </a:solidFill>
              </a:rPr>
            </a:b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08475" y="1901950"/>
            <a:ext cx="5039265" cy="442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52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527604"/>
            <a:ext cx="7787955" cy="1374345"/>
          </a:xfrm>
        </p:spPr>
        <p:txBody>
          <a:bodyPr>
            <a:normAutofit fontScale="90000"/>
          </a:bodyPr>
          <a:lstStyle/>
          <a:p>
            <a:r>
              <a:rPr lang="en-SG" sz="2200" b="1" dirty="0" smtClean="0"/>
              <a:t/>
            </a:r>
            <a:br>
              <a:rPr lang="en-SG" sz="2200" b="1" dirty="0" smtClean="0"/>
            </a:br>
            <a:r>
              <a:rPr lang="en-SG" sz="2200" b="1" dirty="0" smtClean="0"/>
              <a:t/>
            </a:r>
            <a:br>
              <a:rPr lang="en-SG" sz="2200" b="1" dirty="0" smtClean="0"/>
            </a:br>
            <a:r>
              <a:rPr lang="en-SG" sz="2700" b="1" dirty="0" smtClean="0">
                <a:latin typeface="Arial" pitchFamily="34" charset="0"/>
                <a:cs typeface="Arial" pitchFamily="34" charset="0"/>
              </a:rPr>
              <a:t>At first a student </a:t>
            </a:r>
            <a:r>
              <a:rPr lang="en-SG" sz="2700" b="1" dirty="0">
                <a:latin typeface="Arial" pitchFamily="34" charset="0"/>
                <a:cs typeface="Arial" pitchFamily="34" charset="0"/>
              </a:rPr>
              <a:t>should sign up to this application. After completing the registration form, he must click on the register button.</a:t>
            </a:r>
            <a:r>
              <a:rPr lang="en-SG" b="1" dirty="0">
                <a:solidFill>
                  <a:schemeClr val="tx1">
                    <a:lumMod val="95000"/>
                  </a:schemeClr>
                </a:solidFill>
              </a:rPr>
              <a:t/>
            </a:r>
            <a:br>
              <a:rPr lang="en-SG" b="1" dirty="0">
                <a:solidFill>
                  <a:schemeClr val="tx1">
                    <a:lumMod val="95000"/>
                  </a:schemeClr>
                </a:solidFill>
              </a:rPr>
            </a:b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0" y="2054655"/>
            <a:ext cx="8076583" cy="4169098"/>
          </a:xfrm>
        </p:spPr>
      </p:pic>
    </p:spTree>
    <p:extLst>
      <p:ext uri="{BB962C8B-B14F-4D97-AF65-F5344CB8AC3E}">
        <p14:creationId xmlns:p14="http://schemas.microsoft.com/office/powerpoint/2010/main" val="216633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8965" y="2054655"/>
            <a:ext cx="3970330" cy="3512215"/>
          </a:xfrm>
        </p:spPr>
        <p:txBody>
          <a:bodyPr>
            <a:normAutofit fontScale="62500" lnSpcReduction="20000"/>
          </a:bodyPr>
          <a:lstStyle/>
          <a:p>
            <a:endParaRPr lang="en-SG" b="1" dirty="0" smtClean="0">
              <a:solidFill>
                <a:schemeClr val="tx1">
                  <a:lumMod val="95000"/>
                </a:schemeClr>
              </a:solidFill>
            </a:endParaRPr>
          </a:p>
          <a:p>
            <a:endParaRPr lang="en-SG" b="1" dirty="0">
              <a:solidFill>
                <a:schemeClr val="tx1">
                  <a:lumMod val="95000"/>
                </a:schemeClr>
              </a:solidFill>
            </a:endParaRPr>
          </a:p>
          <a:p>
            <a:endParaRPr lang="en-SG" b="1" dirty="0" smtClean="0">
              <a:solidFill>
                <a:schemeClr val="tx1">
                  <a:lumMod val="95000"/>
                </a:schemeClr>
              </a:solidFill>
            </a:endParaRPr>
          </a:p>
          <a:p>
            <a:r>
              <a:rPr lang="en-SG" sz="4500" b="1" dirty="0" smtClean="0">
                <a:solidFill>
                  <a:srgbClr val="C00000"/>
                </a:solidFill>
              </a:rPr>
              <a:t>Then </a:t>
            </a:r>
            <a:r>
              <a:rPr lang="en-SG" sz="4500" b="1" dirty="0">
                <a:solidFill>
                  <a:srgbClr val="C00000"/>
                </a:solidFill>
              </a:rPr>
              <a:t>t</a:t>
            </a:r>
            <a:r>
              <a:rPr lang="en-SG" sz="4500" b="1" dirty="0" smtClean="0">
                <a:solidFill>
                  <a:srgbClr val="C00000"/>
                </a:solidFill>
              </a:rPr>
              <a:t>he  student is </a:t>
            </a:r>
            <a:r>
              <a:rPr lang="en-SG" sz="4500" b="1" dirty="0">
                <a:solidFill>
                  <a:srgbClr val="C00000"/>
                </a:solidFill>
              </a:rPr>
              <a:t>enlisted to the Database of the online exam where he can participate for the </a:t>
            </a:r>
            <a:r>
              <a:rPr lang="en-SG" sz="4500" b="1" dirty="0" smtClean="0">
                <a:solidFill>
                  <a:srgbClr val="C00000"/>
                </a:solidFill>
              </a:rPr>
              <a:t>exam and finally the </a:t>
            </a:r>
            <a:r>
              <a:rPr lang="en-SG" sz="4500" b="1" dirty="0">
                <a:solidFill>
                  <a:srgbClr val="C00000"/>
                </a:solidFill>
              </a:rPr>
              <a:t>applicant can get login and password to sit in the exam</a:t>
            </a:r>
          </a:p>
          <a:p>
            <a:endParaRPr lang="en-SG" b="1" dirty="0">
              <a:solidFill>
                <a:schemeClr val="tx1">
                  <a:lumMod val="95000"/>
                </a:schemeClr>
              </a:solidFill>
            </a:endParaRP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1749244"/>
            <a:ext cx="4275741" cy="442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916230"/>
          </a:xfrm>
        </p:spPr>
        <p:txBody>
          <a:bodyPr>
            <a:normAutofit fontScale="90000"/>
          </a:bodyPr>
          <a:lstStyle/>
          <a:p>
            <a:r>
              <a:rPr lang="en-SG" sz="2200" b="1" dirty="0" smtClean="0"/>
              <a:t/>
            </a:r>
            <a:br>
              <a:rPr lang="en-SG" sz="2200" b="1" dirty="0" smtClean="0"/>
            </a:br>
            <a:r>
              <a:rPr lang="en-SG" sz="2700" b="1" dirty="0" smtClean="0">
                <a:latin typeface="Arial Unicode MS" pitchFamily="34" charset="-128"/>
                <a:ea typeface="Arial Unicode MS" pitchFamily="34" charset="-128"/>
                <a:cs typeface="Arial Unicode MS" pitchFamily="34" charset="-128"/>
              </a:rPr>
              <a:t>Student can </a:t>
            </a:r>
            <a:r>
              <a:rPr lang="en-SG" sz="2700" b="1" dirty="0">
                <a:latin typeface="Arial Unicode MS" pitchFamily="34" charset="-128"/>
                <a:ea typeface="Arial Unicode MS" pitchFamily="34" charset="-128"/>
                <a:cs typeface="Arial Unicode MS" pitchFamily="34" charset="-128"/>
              </a:rPr>
              <a:t>insert questions and option </a:t>
            </a:r>
            <a:r>
              <a:rPr lang="en-SG" sz="2700" b="1" dirty="0" err="1">
                <a:latin typeface="Arial Unicode MS" pitchFamily="34" charset="-128"/>
                <a:ea typeface="Arial Unicode MS" pitchFamily="34" charset="-128"/>
                <a:cs typeface="Arial Unicode MS" pitchFamily="34" charset="-128"/>
              </a:rPr>
              <a:t>a,b,c,d</a:t>
            </a:r>
            <a:r>
              <a:rPr lang="en-SG" sz="2700" b="1" dirty="0">
                <a:latin typeface="Arial Unicode MS" pitchFamily="34" charset="-128"/>
                <a:ea typeface="Arial Unicode MS" pitchFamily="34" charset="-128"/>
                <a:cs typeface="Arial Unicode MS" pitchFamily="34" charset="-128"/>
              </a:rPr>
              <a:t> and the correct answer which is stored in the </a:t>
            </a:r>
            <a:r>
              <a:rPr lang="en-SG" sz="2700" b="1" dirty="0" smtClean="0">
                <a:latin typeface="Arial Unicode MS" pitchFamily="34" charset="-128"/>
                <a:ea typeface="Arial Unicode MS" pitchFamily="34" charset="-128"/>
                <a:cs typeface="Arial Unicode MS" pitchFamily="34" charset="-128"/>
              </a:rPr>
              <a:t>database</a:t>
            </a:r>
            <a:r>
              <a:rPr lang="en-SG" b="1" dirty="0">
                <a:solidFill>
                  <a:schemeClr val="tx1">
                    <a:lumMod val="95000"/>
                  </a:schemeClr>
                </a:solidFill>
              </a:rPr>
              <a:t/>
            </a:r>
            <a:br>
              <a:rPr lang="en-SG" b="1" dirty="0">
                <a:solidFill>
                  <a:schemeClr val="tx1">
                    <a:lumMod val="95000"/>
                  </a:schemeClr>
                </a:solidFill>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1" y="1596540"/>
            <a:ext cx="7940660" cy="4733855"/>
          </a:xfrm>
          <a:prstGeom prst="rect">
            <a:avLst/>
          </a:prstGeom>
        </p:spPr>
      </p:pic>
    </p:spTree>
    <p:extLst>
      <p:ext uri="{BB962C8B-B14F-4D97-AF65-F5344CB8AC3E}">
        <p14:creationId xmlns:p14="http://schemas.microsoft.com/office/powerpoint/2010/main" val="54215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22195"/>
            <a:ext cx="8551480" cy="1221640"/>
          </a:xfrm>
        </p:spPr>
        <p:txBody>
          <a:bodyPr>
            <a:normAutofit fontScale="90000"/>
          </a:bodyPr>
          <a:lstStyle/>
          <a:p>
            <a:r>
              <a:rPr lang="en-SG" sz="2700" b="1" dirty="0" smtClean="0">
                <a:solidFill>
                  <a:schemeClr val="tx1">
                    <a:lumMod val="95000"/>
                  </a:schemeClr>
                </a:solidFill>
              </a:rPr>
              <a:t/>
            </a:r>
            <a:br>
              <a:rPr lang="en-SG" sz="2700" b="1" dirty="0" smtClean="0">
                <a:solidFill>
                  <a:schemeClr val="tx1">
                    <a:lumMod val="95000"/>
                  </a:schemeClr>
                </a:solidFill>
              </a:rPr>
            </a:br>
            <a:r>
              <a:rPr lang="en-SG" sz="2700" b="1" dirty="0" smtClean="0">
                <a:solidFill>
                  <a:schemeClr val="tx1">
                    <a:lumMod val="95000"/>
                  </a:schemeClr>
                </a:solidFill>
                <a:latin typeface="Bahnschrift Light" pitchFamily="34" charset="0"/>
              </a:rPr>
              <a:t>After </a:t>
            </a:r>
            <a:r>
              <a:rPr lang="en-SG" sz="2700" b="1" dirty="0">
                <a:solidFill>
                  <a:schemeClr val="tx1">
                    <a:lumMod val="95000"/>
                  </a:schemeClr>
                </a:solidFill>
                <a:latin typeface="Bahnschrift Light" pitchFamily="34" charset="0"/>
              </a:rPr>
              <a:t>clicking on the save Question button, then it will save in the </a:t>
            </a:r>
            <a:r>
              <a:rPr lang="en-SG" sz="2700" b="1" dirty="0" smtClean="0">
                <a:solidFill>
                  <a:schemeClr val="tx1">
                    <a:lumMod val="95000"/>
                  </a:schemeClr>
                </a:solidFill>
                <a:latin typeface="Bahnschrift Light" pitchFamily="34" charset="0"/>
              </a:rPr>
              <a:t>database. </a:t>
            </a:r>
            <a:r>
              <a:rPr lang="en-SG" sz="2700" b="1" dirty="0">
                <a:solidFill>
                  <a:schemeClr val="tx1">
                    <a:lumMod val="95000"/>
                  </a:schemeClr>
                </a:solidFill>
                <a:latin typeface="Bahnschrift Light" pitchFamily="34" charset="0"/>
              </a:rPr>
              <a:t>T</a:t>
            </a:r>
            <a:r>
              <a:rPr lang="en-SG" sz="2700" b="1" dirty="0" smtClean="0">
                <a:solidFill>
                  <a:schemeClr val="tx1">
                    <a:lumMod val="95000"/>
                  </a:schemeClr>
                </a:solidFill>
                <a:latin typeface="Bahnschrift Light" pitchFamily="34" charset="0"/>
              </a:rPr>
              <a:t>he </a:t>
            </a:r>
            <a:r>
              <a:rPr lang="en-SG" sz="2700" b="1" dirty="0">
                <a:solidFill>
                  <a:schemeClr val="tx1">
                    <a:lumMod val="95000"/>
                  </a:schemeClr>
                </a:solidFill>
                <a:latin typeface="Bahnschrift Light" pitchFamily="34" charset="0"/>
              </a:rPr>
              <a:t>question and option can see the question paper and other things preserved in the </a:t>
            </a:r>
            <a:r>
              <a:rPr lang="en-SG" sz="2700" b="1" dirty="0" smtClean="0">
                <a:solidFill>
                  <a:schemeClr val="tx1">
                    <a:lumMod val="95000"/>
                  </a:schemeClr>
                </a:solidFill>
                <a:latin typeface="Bahnschrift Light" pitchFamily="34" charset="0"/>
              </a:rPr>
              <a:t>control panel </a:t>
            </a:r>
            <a:r>
              <a:rPr lang="en-SG" b="1" dirty="0">
                <a:solidFill>
                  <a:schemeClr val="tx1">
                    <a:lumMod val="95000"/>
                  </a:schemeClr>
                </a:solidFill>
              </a:rPr>
              <a:t/>
            </a:r>
            <a:br>
              <a:rPr lang="en-SG" b="1" dirty="0">
                <a:solidFill>
                  <a:schemeClr val="tx1">
                    <a:lumMod val="95000"/>
                  </a:schemeClr>
                </a:solidFill>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63" y="1749245"/>
            <a:ext cx="7932737" cy="4581150"/>
          </a:xfrm>
          <a:prstGeom prst="rect">
            <a:avLst/>
          </a:prstGeom>
        </p:spPr>
      </p:pic>
    </p:spTree>
    <p:extLst>
      <p:ext uri="{BB962C8B-B14F-4D97-AF65-F5344CB8AC3E}">
        <p14:creationId xmlns:p14="http://schemas.microsoft.com/office/powerpoint/2010/main" val="157158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596540"/>
            <a:ext cx="8704185" cy="1374345"/>
          </a:xfrm>
        </p:spPr>
        <p:txBody>
          <a:bodyPr>
            <a:normAutofit fontScale="90000"/>
          </a:bodyPr>
          <a:lstStyle/>
          <a:p>
            <a:r>
              <a:rPr lang="en-SG" sz="2700" b="1" dirty="0" smtClean="0">
                <a:solidFill>
                  <a:schemeClr val="tx1">
                    <a:lumMod val="95000"/>
                  </a:schemeClr>
                </a:solidFill>
              </a:rPr>
              <a:t/>
            </a:r>
            <a:br>
              <a:rPr lang="en-SG" sz="2700" b="1" dirty="0" smtClean="0">
                <a:solidFill>
                  <a:schemeClr val="tx1">
                    <a:lumMod val="95000"/>
                  </a:schemeClr>
                </a:solidFill>
              </a:rPr>
            </a:br>
            <a:r>
              <a:rPr lang="en-SG" sz="2700" b="1" dirty="0" smtClean="0">
                <a:solidFill>
                  <a:schemeClr val="accent6">
                    <a:lumMod val="75000"/>
                  </a:schemeClr>
                </a:solidFill>
                <a:latin typeface="Bahnschrift Light" pitchFamily="34" charset="0"/>
                <a:cs typeface="Times New Roman" pitchFamily="18" charset="0"/>
              </a:rPr>
              <a:t>Then </a:t>
            </a:r>
            <a:r>
              <a:rPr lang="en-SG" sz="2700" b="1" dirty="0">
                <a:solidFill>
                  <a:schemeClr val="accent6">
                    <a:lumMod val="75000"/>
                  </a:schemeClr>
                </a:solidFill>
                <a:latin typeface="Bahnschrift Light" pitchFamily="34" charset="0"/>
                <a:cs typeface="Times New Roman" pitchFamily="18" charset="0"/>
              </a:rPr>
              <a:t>he gets the </a:t>
            </a:r>
            <a:r>
              <a:rPr lang="en-SG" sz="2700" b="1" dirty="0" smtClean="0">
                <a:solidFill>
                  <a:schemeClr val="accent6">
                    <a:lumMod val="75000"/>
                  </a:schemeClr>
                </a:solidFill>
                <a:latin typeface="Bahnschrift Light" pitchFamily="34" charset="0"/>
                <a:cs typeface="Times New Roman" pitchFamily="18" charset="0"/>
              </a:rPr>
              <a:t>ques. </a:t>
            </a:r>
            <a:r>
              <a:rPr lang="en-SG" sz="2700" b="1" dirty="0">
                <a:solidFill>
                  <a:schemeClr val="accent6">
                    <a:lumMod val="75000"/>
                  </a:schemeClr>
                </a:solidFill>
                <a:latin typeface="Bahnschrift Light" pitchFamily="34" charset="0"/>
                <a:cs typeface="Times New Roman" pitchFamily="18" charset="0"/>
              </a:rPr>
              <a:t>paper and option of the </a:t>
            </a:r>
            <a:r>
              <a:rPr lang="en-SG" sz="2700" b="1" dirty="0" smtClean="0">
                <a:solidFill>
                  <a:schemeClr val="accent6">
                    <a:lumMod val="75000"/>
                  </a:schemeClr>
                </a:solidFill>
                <a:latin typeface="Bahnschrift Light" pitchFamily="34" charset="0"/>
                <a:cs typeface="Times New Roman" pitchFamily="18" charset="0"/>
              </a:rPr>
              <a:t>ques. </a:t>
            </a:r>
            <a:r>
              <a:rPr lang="en-SG" sz="2700" b="1" dirty="0">
                <a:solidFill>
                  <a:schemeClr val="accent6">
                    <a:lumMod val="75000"/>
                  </a:schemeClr>
                </a:solidFill>
                <a:latin typeface="Bahnschrift Light" pitchFamily="34" charset="0"/>
                <a:cs typeface="Times New Roman" pitchFamily="18" charset="0"/>
              </a:rPr>
              <a:t>where he chose his desirable option and submit it by </a:t>
            </a:r>
            <a:r>
              <a:rPr lang="en-SG" sz="2700" b="1" dirty="0" smtClean="0">
                <a:solidFill>
                  <a:schemeClr val="accent6">
                    <a:lumMod val="75000"/>
                  </a:schemeClr>
                </a:solidFill>
                <a:latin typeface="Bahnschrift Light" pitchFamily="34" charset="0"/>
                <a:cs typeface="Times New Roman" pitchFamily="18" charset="0"/>
              </a:rPr>
              <a:t>completing </a:t>
            </a:r>
            <a:r>
              <a:rPr lang="en-SG" sz="2700" b="1" dirty="0">
                <a:solidFill>
                  <a:schemeClr val="accent6">
                    <a:lumMod val="75000"/>
                  </a:schemeClr>
                </a:solidFill>
                <a:latin typeface="Bahnschrift Light" pitchFamily="34" charset="0"/>
                <a:cs typeface="Times New Roman" pitchFamily="18" charset="0"/>
              </a:rPr>
              <a:t>all the answers and he will notify for that </a:t>
            </a:r>
            <a:r>
              <a:rPr lang="en-SG" sz="2700" b="1" dirty="0" smtClean="0">
                <a:solidFill>
                  <a:schemeClr val="accent6">
                    <a:lumMod val="75000"/>
                  </a:schemeClr>
                </a:solidFill>
                <a:latin typeface="Bahnschrift Light" pitchFamily="34" charset="0"/>
                <a:cs typeface="Times New Roman" pitchFamily="18" charset="0"/>
              </a:rPr>
              <a:t>no</a:t>
            </a:r>
            <a:r>
              <a:rPr lang="en-SG" sz="2700" b="1" dirty="0">
                <a:solidFill>
                  <a:schemeClr val="accent6">
                    <a:lumMod val="75000"/>
                  </a:schemeClr>
                </a:solidFill>
                <a:latin typeface="Bahnschrift Light" pitchFamily="34" charset="0"/>
                <a:cs typeface="Times New Roman" pitchFamily="18" charset="0"/>
              </a:rPr>
              <a:t>. of </a:t>
            </a:r>
            <a:r>
              <a:rPr lang="en-SG" sz="2700" b="1" dirty="0" smtClean="0">
                <a:solidFill>
                  <a:schemeClr val="accent6">
                    <a:lumMod val="75000"/>
                  </a:schemeClr>
                </a:solidFill>
                <a:latin typeface="Bahnschrift Light" pitchFamily="34" charset="0"/>
                <a:cs typeface="Times New Roman" pitchFamily="18" charset="0"/>
              </a:rPr>
              <a:t>correct and incorrect </a:t>
            </a:r>
            <a:r>
              <a:rPr lang="en-SG" sz="2700" b="1" dirty="0">
                <a:solidFill>
                  <a:schemeClr val="accent6">
                    <a:lumMod val="75000"/>
                  </a:schemeClr>
                </a:solidFill>
                <a:latin typeface="Bahnschrift Light" pitchFamily="34" charset="0"/>
                <a:cs typeface="Times New Roman" pitchFamily="18" charset="0"/>
              </a:rPr>
              <a:t>answer</a:t>
            </a:r>
            <a:r>
              <a:rPr lang="en-SG" b="1" dirty="0">
                <a:solidFill>
                  <a:schemeClr val="tx1">
                    <a:lumMod val="95000"/>
                  </a:schemeClr>
                </a:solidFill>
              </a:rPr>
              <a:t/>
            </a:r>
            <a:br>
              <a:rPr lang="en-SG" b="1" dirty="0">
                <a:solidFill>
                  <a:schemeClr val="tx1">
                    <a:lumMod val="95000"/>
                  </a:schemeClr>
                </a:solidFill>
              </a:rPr>
            </a:br>
            <a:endParaRPr lang="en-US" dirty="0"/>
          </a:p>
        </p:txBody>
      </p:sp>
      <p:sp>
        <p:nvSpPr>
          <p:cNvPr id="3" name="Subtitle 2"/>
          <p:cNvSpPr>
            <a:spLocks noGrp="1"/>
          </p:cNvSpPr>
          <p:nvPr>
            <p:ph type="subTitle" idx="1"/>
          </p:nvPr>
        </p:nvSpPr>
        <p:spPr>
          <a:xfrm>
            <a:off x="296260" y="3187678"/>
            <a:ext cx="1832460" cy="610820"/>
          </a:xfrm>
        </p:spPr>
        <p:txBody>
          <a:bodyPr>
            <a:normAutofit/>
          </a:bodyPr>
          <a:lstStyle/>
          <a:p>
            <a:r>
              <a:rPr lang="en-US" b="1" dirty="0" smtClean="0">
                <a:solidFill>
                  <a:srgbClr val="0070C0"/>
                </a:solidFill>
                <a:latin typeface="Bahnschrift Light SemiCondensed" pitchFamily="34" charset="0"/>
              </a:rPr>
              <a:t>Start Exam</a:t>
            </a:r>
            <a:endParaRPr lang="en-US" b="1" dirty="0">
              <a:solidFill>
                <a:srgbClr val="0070C0"/>
              </a:solidFill>
              <a:latin typeface="Bahnschrift Light SemiCondensed"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30" y="3193080"/>
            <a:ext cx="6260905" cy="3290020"/>
          </a:xfrm>
          <a:prstGeom prst="rect">
            <a:avLst/>
          </a:prstGeom>
        </p:spPr>
      </p:pic>
    </p:spTree>
    <p:extLst>
      <p:ext uri="{BB962C8B-B14F-4D97-AF65-F5344CB8AC3E}">
        <p14:creationId xmlns:p14="http://schemas.microsoft.com/office/powerpoint/2010/main" val="403123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3555" y="222195"/>
            <a:ext cx="2901395" cy="916230"/>
          </a:xfrm>
        </p:spPr>
        <p:txBody>
          <a:bodyPr>
            <a:noAutofit/>
          </a:bodyPr>
          <a:lstStyle/>
          <a:p>
            <a:r>
              <a:rPr lang="en-US" sz="6000" b="1" dirty="0" smtClean="0">
                <a:solidFill>
                  <a:schemeClr val="bg1"/>
                </a:solidFill>
                <a:latin typeface="Bahnschrift Condensed" pitchFamily="34" charset="0"/>
              </a:rPr>
              <a:t>Result</a:t>
            </a:r>
            <a:endParaRPr lang="en-US" sz="6000" b="1" dirty="0">
              <a:solidFill>
                <a:schemeClr val="bg1"/>
              </a:solidFill>
              <a:latin typeface="Bahnschrift Condensed"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1596541"/>
            <a:ext cx="7787955" cy="366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10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374901"/>
            <a:ext cx="7932424" cy="763524"/>
          </a:xfrm>
        </p:spPr>
        <p:txBody>
          <a:bodyPr>
            <a:noAutofit/>
          </a:bodyPr>
          <a:lstStyle/>
          <a:p>
            <a:pPr algn="r"/>
            <a:r>
              <a:rPr lang="en-US" sz="4400" dirty="0" smtClean="0"/>
              <a:t>Conclusion</a:t>
            </a:r>
            <a:endParaRPr lang="en-US" sz="4400" dirty="0"/>
          </a:p>
        </p:txBody>
      </p:sp>
      <p:sp>
        <p:nvSpPr>
          <p:cNvPr id="3" name="Content Placeholder 2"/>
          <p:cNvSpPr>
            <a:spLocks noGrp="1"/>
          </p:cNvSpPr>
          <p:nvPr>
            <p:ph idx="1"/>
          </p:nvPr>
        </p:nvSpPr>
        <p:spPr>
          <a:xfrm>
            <a:off x="1365195" y="1596540"/>
            <a:ext cx="6558080" cy="3054100"/>
          </a:xfrm>
        </p:spPr>
        <p:txBody>
          <a:bodyPr>
            <a:normAutofit lnSpcReduction="10000"/>
          </a:bodyPr>
          <a:lstStyle/>
          <a:p>
            <a:pPr marL="0" indent="0" algn="just">
              <a:buNone/>
            </a:pPr>
            <a:endParaRPr lang="en-US" sz="3200" dirty="0" smtClean="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endParaRPr>
          </a:p>
          <a:p>
            <a:pPr marL="0" indent="0" algn="just">
              <a:buNone/>
            </a:pPr>
            <a:r>
              <a:rPr lang="en-US" sz="3200" dirty="0" smtClean="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We </a:t>
            </a:r>
            <a:r>
              <a:rPr lang="en-US" sz="3200" dirty="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are confident that this </a:t>
            </a:r>
            <a:r>
              <a:rPr lang="en-US" sz="3200" dirty="0" smtClean="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online quiz system website </a:t>
            </a:r>
            <a:r>
              <a:rPr lang="en-US" sz="3200" dirty="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will be helpful to a </a:t>
            </a:r>
            <a:r>
              <a:rPr lang="en-US" sz="3200" dirty="0" smtClean="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students in </a:t>
            </a:r>
            <a:r>
              <a:rPr lang="en-US" sz="3200" dirty="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real life. </a:t>
            </a:r>
            <a:r>
              <a:rPr lang="en-US" sz="3200" dirty="0" smtClean="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Also developing their skill. And </a:t>
            </a:r>
            <a:r>
              <a:rPr lang="en-US" sz="3200" dirty="0">
                <a:solidFill>
                  <a:schemeClr val="accent2"/>
                </a:solidFill>
                <a:effectLst>
                  <a:outerShdw blurRad="38100" dist="19050" dir="2700000" algn="tl" rotWithShape="0">
                    <a:schemeClr val="dk1">
                      <a:alpha val="40000"/>
                    </a:schemeClr>
                  </a:outerShdw>
                </a:effectLst>
                <a:latin typeface="+mj-lt"/>
                <a:ea typeface="Microsoft YaHei UI" panose="020B0503020204020204" charset="-122"/>
                <a:sym typeface="+mn-ea"/>
              </a:rPr>
              <a:t>we hope we will make it better to use in future.</a:t>
            </a:r>
          </a:p>
          <a:p>
            <a:pPr marL="0" indent="0">
              <a:buNone/>
            </a:pPr>
            <a:endParaRPr lang="en-US" dirty="0"/>
          </a:p>
        </p:txBody>
      </p:sp>
    </p:spTree>
    <p:extLst>
      <p:ext uri="{BB962C8B-B14F-4D97-AF65-F5344CB8AC3E}">
        <p14:creationId xmlns:p14="http://schemas.microsoft.com/office/powerpoint/2010/main" val="78503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1596540"/>
            <a:ext cx="7787955" cy="4733855"/>
          </a:xfrm>
          <a:prstGeom prst="rect">
            <a:avLst/>
          </a:prstGeom>
        </p:spPr>
      </p:pic>
    </p:spTree>
    <p:extLst>
      <p:ext uri="{BB962C8B-B14F-4D97-AF65-F5344CB8AC3E}">
        <p14:creationId xmlns:p14="http://schemas.microsoft.com/office/powerpoint/2010/main" val="287953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785" y="2818180"/>
            <a:ext cx="3953860" cy="2748690"/>
          </a:xfrm>
        </p:spPr>
        <p:txBody>
          <a:bodyPr>
            <a:normAutofit lnSpcReduction="10000"/>
          </a:bodyPr>
          <a:lstStyle/>
          <a:p>
            <a:endParaRPr lang="en-US" dirty="0" smtClean="0"/>
          </a:p>
          <a:p>
            <a:pPr marL="0" indent="0">
              <a:buNone/>
            </a:pPr>
            <a:r>
              <a:rPr lang="en-US" dirty="0" err="1" smtClean="0"/>
              <a:t>Nazrul</a:t>
            </a:r>
            <a:r>
              <a:rPr lang="en-US" dirty="0" smtClean="0"/>
              <a:t> Islam </a:t>
            </a:r>
          </a:p>
          <a:p>
            <a:pPr marL="0" indent="0">
              <a:buNone/>
            </a:pPr>
            <a:r>
              <a:rPr lang="en-US" dirty="0" smtClean="0"/>
              <a:t>Assistant </a:t>
            </a:r>
            <a:r>
              <a:rPr lang="en-US" dirty="0"/>
              <a:t>Professor </a:t>
            </a:r>
            <a:endParaRPr lang="en-US" dirty="0" smtClean="0"/>
          </a:p>
          <a:p>
            <a:pPr marL="0" indent="0">
              <a:buNone/>
            </a:pPr>
            <a:r>
              <a:rPr lang="en-US" dirty="0" smtClean="0"/>
              <a:t>Dept</a:t>
            </a:r>
            <a:r>
              <a:rPr lang="en-US" dirty="0"/>
              <a:t>. of Information &amp; Communication Technology, MBSTU.</a:t>
            </a:r>
            <a:endParaRPr lang="en-US" dirty="0"/>
          </a:p>
        </p:txBody>
      </p:sp>
      <p:sp>
        <p:nvSpPr>
          <p:cNvPr id="4" name="Title 3"/>
          <p:cNvSpPr>
            <a:spLocks noGrp="1"/>
          </p:cNvSpPr>
          <p:nvPr>
            <p:ph type="title"/>
          </p:nvPr>
        </p:nvSpPr>
        <p:spPr>
          <a:xfrm>
            <a:off x="4877410" y="1596540"/>
            <a:ext cx="3512215" cy="916231"/>
          </a:xfrm>
        </p:spPr>
        <p:txBody>
          <a:bodyPr>
            <a:noAutofit/>
          </a:bodyPr>
          <a:lstStyle/>
          <a:p>
            <a:pPr algn="ctr"/>
            <a:r>
              <a:rPr lang="en-US" sz="4000" b="1" dirty="0" smtClean="0">
                <a:latin typeface="Arial Unicode MS" pitchFamily="34" charset="-128"/>
                <a:ea typeface="Arial Unicode MS" pitchFamily="34" charset="-128"/>
                <a:cs typeface="Arial Unicode MS" pitchFamily="34" charset="-128"/>
              </a:rPr>
              <a:t>Supervised By</a:t>
            </a:r>
            <a:endParaRPr lang="en-US" sz="40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00917545"/>
              </p:ext>
            </p:extLst>
          </p:nvPr>
        </p:nvGraphicFramePr>
        <p:xfrm>
          <a:off x="1976015" y="1749245"/>
          <a:ext cx="6557962" cy="3108960"/>
        </p:xfrm>
        <a:graphic>
          <a:graphicData uri="http://schemas.openxmlformats.org/drawingml/2006/table">
            <a:tbl>
              <a:tblPr firstRow="1" bandRow="1">
                <a:tableStyleId>{5C22544A-7EE6-4342-B048-85BDC9FD1C3A}</a:tableStyleId>
              </a:tblPr>
              <a:tblGrid>
                <a:gridCol w="3664920"/>
                <a:gridCol w="2893042"/>
              </a:tblGrid>
              <a:tr h="370840">
                <a:tc>
                  <a:txBody>
                    <a:bodyPr/>
                    <a:lstStyle/>
                    <a:p>
                      <a:pPr algn="ctr"/>
                      <a:r>
                        <a:rPr lang="en-US" sz="2800" b="1" dirty="0" smtClean="0"/>
                        <a:t>Name</a:t>
                      </a:r>
                      <a:endParaRPr lang="en-US" sz="2800" b="1" dirty="0"/>
                    </a:p>
                  </a:txBody>
                  <a:tcPr/>
                </a:tc>
                <a:tc>
                  <a:txBody>
                    <a:bodyPr/>
                    <a:lstStyle/>
                    <a:p>
                      <a:pPr algn="ctr"/>
                      <a:r>
                        <a:rPr lang="en-US" sz="2800" dirty="0" smtClean="0"/>
                        <a:t>ID</a:t>
                      </a:r>
                      <a:endParaRPr lang="en-US" sz="2800" dirty="0"/>
                    </a:p>
                  </a:txBody>
                  <a:tcPr/>
                </a:tc>
              </a:tr>
              <a:tr h="370840">
                <a:tc>
                  <a:txBody>
                    <a:bodyPr/>
                    <a:lstStyle/>
                    <a:p>
                      <a:r>
                        <a:rPr lang="en-US" sz="2800" dirty="0" err="1" smtClean="0"/>
                        <a:t>Mahbuba</a:t>
                      </a:r>
                      <a:r>
                        <a:rPr lang="en-US" sz="2800" baseline="0" dirty="0" smtClean="0"/>
                        <a:t> </a:t>
                      </a:r>
                      <a:r>
                        <a:rPr lang="en-US" sz="2800" baseline="0" dirty="0" err="1" smtClean="0"/>
                        <a:t>Zaman</a:t>
                      </a:r>
                      <a:r>
                        <a:rPr lang="en-US" sz="2800" baseline="0" dirty="0" smtClean="0"/>
                        <a:t> </a:t>
                      </a:r>
                      <a:r>
                        <a:rPr lang="en-US" sz="2800" baseline="0" dirty="0" err="1" smtClean="0"/>
                        <a:t>Mitu</a:t>
                      </a:r>
                      <a:endParaRPr lang="en-US" sz="2800" dirty="0"/>
                    </a:p>
                  </a:txBody>
                  <a:tcPr/>
                </a:tc>
                <a:tc>
                  <a:txBody>
                    <a:bodyPr/>
                    <a:lstStyle/>
                    <a:p>
                      <a:r>
                        <a:rPr lang="en-US" sz="2800" dirty="0" smtClean="0"/>
                        <a:t>IT-16044</a:t>
                      </a:r>
                      <a:endParaRPr lang="en-US" sz="2800" dirty="0"/>
                    </a:p>
                  </a:txBody>
                  <a:tcPr/>
                </a:tc>
              </a:tr>
              <a:tr h="370840">
                <a:tc>
                  <a:txBody>
                    <a:bodyPr/>
                    <a:lstStyle/>
                    <a:p>
                      <a:r>
                        <a:rPr lang="en-US" sz="2800" dirty="0" err="1" smtClean="0"/>
                        <a:t>Nadira</a:t>
                      </a:r>
                      <a:r>
                        <a:rPr lang="en-US" sz="2800" dirty="0" smtClean="0"/>
                        <a:t> Islam</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IT-17051</a:t>
                      </a:r>
                    </a:p>
                  </a:txBody>
                  <a:tcPr/>
                </a:tc>
              </a:tr>
              <a:tr h="370840">
                <a:tc>
                  <a:txBody>
                    <a:bodyPr/>
                    <a:lstStyle/>
                    <a:p>
                      <a:r>
                        <a:rPr lang="en-US" sz="2800" dirty="0" err="1" smtClean="0"/>
                        <a:t>Md</a:t>
                      </a:r>
                      <a:r>
                        <a:rPr lang="en-US" sz="2800" dirty="0" smtClean="0"/>
                        <a:t> </a:t>
                      </a:r>
                      <a:r>
                        <a:rPr lang="en-US" sz="2800" dirty="0" err="1" smtClean="0"/>
                        <a:t>Alamin</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IT-16045</a:t>
                      </a:r>
                    </a:p>
                  </a:txBody>
                  <a:tcPr/>
                </a:tc>
              </a:tr>
              <a:tr h="370840">
                <a:tc>
                  <a:txBody>
                    <a:bodyPr/>
                    <a:lstStyle/>
                    <a:p>
                      <a:r>
                        <a:rPr lang="en-US" sz="2800" dirty="0" err="1" smtClean="0"/>
                        <a:t>Hillol</a:t>
                      </a:r>
                      <a:r>
                        <a:rPr lang="en-US" sz="2800" dirty="0" smtClean="0"/>
                        <a:t> </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IT-15025</a:t>
                      </a:r>
                    </a:p>
                  </a:txBody>
                  <a:tcPr/>
                </a:tc>
              </a:tr>
              <a:tr h="370840">
                <a:tc>
                  <a:txBody>
                    <a:bodyPr/>
                    <a:lstStyle/>
                    <a:p>
                      <a:r>
                        <a:rPr lang="en-US" sz="2800" dirty="0" err="1" smtClean="0"/>
                        <a:t>Nayeem</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IT-17052</a:t>
                      </a:r>
                    </a:p>
                  </a:txBody>
                  <a:tcPr/>
                </a:tc>
              </a:tr>
            </a:tbl>
          </a:graphicData>
        </a:graphic>
      </p:graphicFrame>
      <p:sp>
        <p:nvSpPr>
          <p:cNvPr id="2" name="Title 1"/>
          <p:cNvSpPr>
            <a:spLocks noGrp="1"/>
          </p:cNvSpPr>
          <p:nvPr>
            <p:ph type="title"/>
          </p:nvPr>
        </p:nvSpPr>
        <p:spPr>
          <a:xfrm>
            <a:off x="1976015" y="833015"/>
            <a:ext cx="6558080" cy="610820"/>
          </a:xfrm>
          <a:solidFill>
            <a:schemeClr val="accent3"/>
          </a:solidFill>
        </p:spPr>
        <p:txBody>
          <a:bodyPr>
            <a:normAutofit fontScale="90000"/>
          </a:bodyPr>
          <a:lstStyle/>
          <a:p>
            <a:pPr algn="ctr"/>
            <a:r>
              <a:rPr lang="en-US" dirty="0" smtClean="0"/>
              <a:t/>
            </a:r>
            <a:br>
              <a:rPr lang="en-US" dirty="0" smtClean="0"/>
            </a:br>
            <a:r>
              <a:rPr lang="en-US" sz="4000" b="1" dirty="0" smtClean="0">
                <a:latin typeface="Arial Rounded MT Bold" pitchFamily="34" charset="0"/>
              </a:rPr>
              <a:t>Developed By</a:t>
            </a:r>
            <a:r>
              <a:rPr lang="en-US" dirty="0"/>
              <a:t/>
            </a:r>
            <a:br>
              <a:rPr lang="en-US" dirty="0"/>
            </a:b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443835"/>
            <a:ext cx="8229600" cy="837590"/>
          </a:xfrm>
          <a:solidFill>
            <a:srgbClr val="7ABC32"/>
          </a:solidFill>
        </p:spPr>
        <p:txBody>
          <a:bodyPr>
            <a:noAutofit/>
          </a:bodyPr>
          <a:lstStyle/>
          <a:p>
            <a:pPr algn="ctr"/>
            <a:r>
              <a:rPr lang="en-US" sz="4800" b="1" dirty="0"/>
              <a:t>Introduction</a:t>
            </a:r>
            <a:endParaRPr lang="en-US" sz="4800" b="1"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490" y="2665475"/>
            <a:ext cx="7068536" cy="3664920"/>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522474"/>
            <a:ext cx="8229600" cy="837591"/>
          </a:xfrm>
        </p:spPr>
        <p:txBody>
          <a:bodyPr>
            <a:noAutofit/>
          </a:bodyPr>
          <a:lstStyle/>
          <a:p>
            <a:pPr algn="ctr"/>
            <a:r>
              <a:rPr lang="en-US" sz="4800" b="1" dirty="0" smtClean="0"/>
              <a:t>Cont..</a:t>
            </a:r>
            <a:endParaRPr lang="en-US" sz="4800" b="1" dirty="0"/>
          </a:p>
        </p:txBody>
      </p:sp>
      <p:sp>
        <p:nvSpPr>
          <p:cNvPr id="6" name="Content Placeholder 5"/>
          <p:cNvSpPr>
            <a:spLocks noGrp="1"/>
          </p:cNvSpPr>
          <p:nvPr>
            <p:ph sz="quarter" idx="4"/>
          </p:nvPr>
        </p:nvSpPr>
        <p:spPr>
          <a:xfrm>
            <a:off x="448966" y="3123590"/>
            <a:ext cx="8229600" cy="2137870"/>
          </a:xfrm>
        </p:spPr>
        <p:txBody>
          <a:bodyPr>
            <a:normAutofit/>
          </a:bodyPr>
          <a:lstStyle/>
          <a:p>
            <a:pPr algn="just"/>
            <a:r>
              <a:rPr lang="en-US" sz="2800" dirty="0" smtClean="0">
                <a:latin typeface="Times New Roman" pitchFamily="18" charset="0"/>
                <a:cs typeface="Times New Roman" pitchFamily="18" charset="0"/>
              </a:rPr>
              <a:t>Online Quiz System provides </a:t>
            </a:r>
            <a:r>
              <a:rPr lang="en-US" sz="2800" dirty="0">
                <a:latin typeface="Times New Roman" pitchFamily="18" charset="0"/>
                <a:cs typeface="Times New Roman" pitchFamily="18" charset="0"/>
              </a:rPr>
              <a:t>a common platform to connect student and </a:t>
            </a:r>
            <a:r>
              <a:rPr lang="en-US" sz="2800" dirty="0" smtClean="0">
                <a:latin typeface="Times New Roman" pitchFamily="18" charset="0"/>
                <a:cs typeface="Times New Roman" pitchFamily="18" charset="0"/>
              </a:rPr>
              <a:t>teacher in online.</a:t>
            </a: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registered teacher can create Quiz and student can </a:t>
            </a:r>
            <a:r>
              <a:rPr lang="en-US" sz="2800" dirty="0" smtClean="0">
                <a:latin typeface="Times New Roman" pitchFamily="18" charset="0"/>
                <a:cs typeface="Times New Roman" pitchFamily="18" charset="0"/>
              </a:rPr>
              <a:t>take quiz </a:t>
            </a:r>
            <a:r>
              <a:rPr lang="en-US" sz="2800" dirty="0">
                <a:latin typeface="Times New Roman" pitchFamily="18" charset="0"/>
                <a:cs typeface="Times New Roman" pitchFamily="18" charset="0"/>
              </a:rPr>
              <a:t>and can asses himself/herself</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0653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374901"/>
            <a:ext cx="7932424" cy="763524"/>
          </a:xfrm>
        </p:spPr>
        <p:txBody>
          <a:bodyPr>
            <a:noAutofit/>
          </a:bodyPr>
          <a:lstStyle/>
          <a:p>
            <a:pPr algn="ctr"/>
            <a:r>
              <a:rPr lang="en-US" b="1" dirty="0" smtClean="0">
                <a:latin typeface="Arial Rounded MT Bold" pitchFamily="34" charset="0"/>
              </a:rPr>
              <a:t>Features</a:t>
            </a:r>
            <a:endParaRPr lang="en-US" b="1" dirty="0">
              <a:latin typeface="Arial Rounded MT Bold" pitchFamily="34" charset="0"/>
            </a:endParaRPr>
          </a:p>
        </p:txBody>
      </p:sp>
      <p:sp>
        <p:nvSpPr>
          <p:cNvPr id="3" name="Content Placeholder 2"/>
          <p:cNvSpPr>
            <a:spLocks noGrp="1"/>
          </p:cNvSpPr>
          <p:nvPr>
            <p:ph idx="1"/>
          </p:nvPr>
        </p:nvSpPr>
        <p:spPr>
          <a:xfrm>
            <a:off x="1517900" y="1596540"/>
            <a:ext cx="6558080" cy="4275740"/>
          </a:xfrm>
        </p:spPr>
        <p:txBody>
          <a:bodyPr>
            <a:normAutofit/>
          </a:bodyPr>
          <a:lstStyle/>
          <a:p>
            <a:r>
              <a:rPr lang="en-US" dirty="0">
                <a:latin typeface="Times New Roman" pitchFamily="18" charset="0"/>
                <a:cs typeface="Times New Roman" pitchFamily="18" charset="0"/>
              </a:rPr>
              <a:t>Fully Functional Testing </a:t>
            </a:r>
            <a:r>
              <a:rPr lang="en-US" dirty="0" smtClean="0">
                <a:latin typeface="Times New Roman" pitchFamily="18" charset="0"/>
                <a:cs typeface="Times New Roman" pitchFamily="18" charset="0"/>
              </a:rPr>
              <a:t>Environment</a:t>
            </a:r>
          </a:p>
          <a:p>
            <a:r>
              <a:rPr lang="en-US" dirty="0">
                <a:latin typeface="Times New Roman" pitchFamily="18" charset="0"/>
                <a:cs typeface="Times New Roman" pitchFamily="18" charset="0"/>
              </a:rPr>
              <a:t>View graded results &amp; selected answers </a:t>
            </a:r>
            <a:r>
              <a:rPr lang="en-US" dirty="0" smtClean="0">
                <a:latin typeface="Times New Roman" pitchFamily="18" charset="0"/>
                <a:cs typeface="Times New Roman" pitchFamily="18" charset="0"/>
              </a:rPr>
              <a:t>instant</a:t>
            </a:r>
          </a:p>
          <a:p>
            <a:r>
              <a:rPr lang="en-US" dirty="0" smtClean="0">
                <a:latin typeface="Times New Roman" pitchFamily="18" charset="0"/>
                <a:cs typeface="Times New Roman" pitchFamily="18" charset="0"/>
              </a:rPr>
              <a:t>Remaining data privately in account</a:t>
            </a:r>
          </a:p>
          <a:p>
            <a:r>
              <a:rPr lang="en-US" dirty="0">
                <a:latin typeface="Times New Roman" pitchFamily="18" charset="0"/>
                <a:cs typeface="Times New Roman" pitchFamily="18" charset="0"/>
              </a:rPr>
              <a:t>Unlimited Quizzes &amp; </a:t>
            </a:r>
            <a:r>
              <a:rPr lang="en-US" dirty="0" smtClean="0">
                <a:latin typeface="Times New Roman" pitchFamily="18" charset="0"/>
                <a:cs typeface="Times New Roman" pitchFamily="18" charset="0"/>
              </a:rPr>
              <a:t>Questions</a:t>
            </a:r>
          </a:p>
          <a:p>
            <a:r>
              <a:rPr lang="en-US" dirty="0">
                <a:latin typeface="Times New Roman" pitchFamily="18" charset="0"/>
                <a:cs typeface="Times New Roman" pitchFamily="18" charset="0"/>
              </a:rPr>
              <a:t>Question </a:t>
            </a:r>
            <a:r>
              <a:rPr lang="en-US" dirty="0" smtClean="0">
                <a:latin typeface="Times New Roman" pitchFamily="18" charset="0"/>
                <a:cs typeface="Times New Roman" pitchFamily="18" charset="0"/>
              </a:rPr>
              <a:t>bank</a:t>
            </a:r>
          </a:p>
          <a:p>
            <a:r>
              <a:rPr lang="en-US" dirty="0">
                <a:latin typeface="Times New Roman" pitchFamily="18" charset="0"/>
                <a:cs typeface="Times New Roman" pitchFamily="18" charset="0"/>
              </a:rPr>
              <a:t>Security (HTTPS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Set return links to </a:t>
            </a:r>
            <a:r>
              <a:rPr lang="en-US" dirty="0" smtClean="0">
                <a:latin typeface="Times New Roman" pitchFamily="18" charset="0"/>
                <a:cs typeface="Times New Roman" pitchFamily="18" charset="0"/>
              </a:rPr>
              <a:t>website </a:t>
            </a:r>
            <a:r>
              <a:rPr lang="en-US" dirty="0">
                <a:latin typeface="Times New Roman" pitchFamily="18" charset="0"/>
                <a:cs typeface="Times New Roman" pitchFamily="18" charset="0"/>
              </a:rPr>
              <a:t>on completion</a:t>
            </a:r>
            <a:endParaRPr lang="en-US" dirty="0" smtClean="0">
              <a:latin typeface="Times New Roman" pitchFamily="18" charset="0"/>
              <a:cs typeface="Times New Roman" pitchFamily="18" charset="0"/>
            </a:endParaRPr>
          </a:p>
          <a:p>
            <a:pPr marL="0" indent="0">
              <a:buNone/>
            </a:pPr>
            <a:endParaRPr lang="en-US" dirty="0" smtClean="0"/>
          </a:p>
        </p:txBody>
      </p:sp>
      <p:sp>
        <p:nvSpPr>
          <p:cNvPr id="5" name="Rectangle 1"/>
          <p:cNvSpPr>
            <a:spLocks noChangeArrowheads="1"/>
          </p:cNvSpPr>
          <p:nvPr/>
        </p:nvSpPr>
        <p:spPr bwMode="auto">
          <a:xfrm>
            <a:off x="1524000" y="3635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64232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916230"/>
          </a:xfrm>
        </p:spPr>
        <p:txBody>
          <a:bodyPr>
            <a:noAutofit/>
          </a:bodyPr>
          <a:lstStyle/>
          <a:p>
            <a:pPr algn="ctr"/>
            <a:r>
              <a:rPr lang="en-US" sz="4400" b="1" dirty="0" smtClean="0">
                <a:latin typeface="Arial Rounded MT Bold" pitchFamily="34" charset="0"/>
              </a:rPr>
              <a:t>Tools</a:t>
            </a:r>
            <a:endParaRPr lang="en-US" sz="4400" b="1" dirty="0">
              <a:latin typeface="Arial Rounded MT Bold" pitchFamily="34" charset="0"/>
            </a:endParaRPr>
          </a:p>
        </p:txBody>
      </p:sp>
      <p:sp>
        <p:nvSpPr>
          <p:cNvPr id="3" name="Content Placeholder 2"/>
          <p:cNvSpPr>
            <a:spLocks noGrp="1"/>
          </p:cNvSpPr>
          <p:nvPr>
            <p:ph idx="1"/>
          </p:nvPr>
        </p:nvSpPr>
        <p:spPr>
          <a:xfrm>
            <a:off x="1212490" y="2512770"/>
            <a:ext cx="6871725" cy="3359510"/>
          </a:xfrm>
        </p:spPr>
        <p:txBody>
          <a:bodyPr>
            <a:normAutofit fontScale="85000" lnSpcReduction="20000"/>
          </a:bodyPr>
          <a:lstStyle/>
          <a:p>
            <a:pPr marL="0" indent="0">
              <a:buNone/>
            </a:pPr>
            <a:r>
              <a:rPr lang="en-US" b="1" dirty="0" smtClean="0">
                <a:solidFill>
                  <a:schemeClr val="accent2"/>
                </a:solidFill>
                <a:latin typeface="Bahnschrift Light SemiCondensed" pitchFamily="34" charset="0"/>
              </a:rPr>
              <a:t>1. Language:</a:t>
            </a:r>
          </a:p>
          <a:p>
            <a:r>
              <a:rPr lang="en-US" b="1" dirty="0" smtClean="0">
                <a:solidFill>
                  <a:schemeClr val="accent2"/>
                </a:solidFill>
                <a:latin typeface="Bahnschrift Light SemiCondensed" pitchFamily="34" charset="0"/>
              </a:rPr>
              <a:t>HTML</a:t>
            </a:r>
          </a:p>
          <a:p>
            <a:r>
              <a:rPr lang="en-US" b="1" dirty="0" smtClean="0">
                <a:solidFill>
                  <a:schemeClr val="accent2"/>
                </a:solidFill>
                <a:latin typeface="Bahnschrift Light SemiCondensed" pitchFamily="34" charset="0"/>
              </a:rPr>
              <a:t>JavaScript</a:t>
            </a:r>
          </a:p>
          <a:p>
            <a:r>
              <a:rPr lang="en-US" b="1" dirty="0" smtClean="0">
                <a:solidFill>
                  <a:schemeClr val="accent2"/>
                </a:solidFill>
                <a:latin typeface="Bahnschrift Light SemiCondensed" pitchFamily="34" charset="0"/>
              </a:rPr>
              <a:t>JSP</a:t>
            </a:r>
          </a:p>
          <a:p>
            <a:r>
              <a:rPr lang="en-US" b="1" dirty="0" smtClean="0">
                <a:solidFill>
                  <a:schemeClr val="accent2"/>
                </a:solidFill>
                <a:latin typeface="Bahnschrift Light SemiCondensed" pitchFamily="34" charset="0"/>
              </a:rPr>
              <a:t>JDBC</a:t>
            </a:r>
          </a:p>
          <a:p>
            <a:r>
              <a:rPr lang="en-US" b="1" dirty="0" smtClean="0">
                <a:solidFill>
                  <a:schemeClr val="accent2"/>
                </a:solidFill>
                <a:latin typeface="Bahnschrift Light SemiCondensed" pitchFamily="34" charset="0"/>
              </a:rPr>
              <a:t>Bootstrap Theme</a:t>
            </a:r>
          </a:p>
          <a:p>
            <a:pPr marL="0" indent="0">
              <a:buNone/>
            </a:pPr>
            <a:r>
              <a:rPr lang="en-US" b="1" dirty="0" smtClean="0">
                <a:solidFill>
                  <a:schemeClr val="accent2"/>
                </a:solidFill>
                <a:latin typeface="Bahnschrift Light SemiCondensed" pitchFamily="34" charset="0"/>
              </a:rPr>
              <a:t>2. Apache </a:t>
            </a:r>
            <a:r>
              <a:rPr lang="en-US" b="1" dirty="0">
                <a:solidFill>
                  <a:schemeClr val="accent2"/>
                </a:solidFill>
                <a:latin typeface="Bahnschrift Light SemiCondensed" pitchFamily="34" charset="0"/>
              </a:rPr>
              <a:t>T</a:t>
            </a:r>
            <a:r>
              <a:rPr lang="en-US" b="1" dirty="0" smtClean="0">
                <a:solidFill>
                  <a:schemeClr val="accent2"/>
                </a:solidFill>
                <a:latin typeface="Bahnschrift Light SemiCondensed" pitchFamily="34" charset="0"/>
              </a:rPr>
              <a:t>omcat server</a:t>
            </a:r>
          </a:p>
          <a:p>
            <a:pPr marL="0" indent="0">
              <a:buNone/>
            </a:pPr>
            <a:r>
              <a:rPr lang="en-US" b="1" dirty="0" smtClean="0">
                <a:solidFill>
                  <a:schemeClr val="accent2"/>
                </a:solidFill>
                <a:latin typeface="Bahnschrift Light SemiCondensed" pitchFamily="34" charset="0"/>
              </a:rPr>
              <a:t>3. Glassfish Server</a:t>
            </a:r>
          </a:p>
          <a:p>
            <a:pPr marL="0" indent="0">
              <a:buNone/>
            </a:pPr>
            <a:r>
              <a:rPr lang="en-US" b="1" dirty="0" smtClean="0">
                <a:solidFill>
                  <a:schemeClr val="accent2"/>
                </a:solidFill>
                <a:latin typeface="Bahnschrift Light SemiCondensed" pitchFamily="34" charset="0"/>
              </a:rPr>
              <a:t>4. MySQL Database</a:t>
            </a:r>
            <a:endParaRPr lang="en-US" b="1" dirty="0">
              <a:solidFill>
                <a:schemeClr val="accent2"/>
              </a:solidFill>
              <a:latin typeface="Bahnschrift Light SemiCondensed" pitchFamily="34" charset="0"/>
            </a:endParaRPr>
          </a:p>
        </p:txBody>
      </p:sp>
    </p:spTree>
    <p:extLst>
      <p:ext uri="{BB962C8B-B14F-4D97-AF65-F5344CB8AC3E}">
        <p14:creationId xmlns:p14="http://schemas.microsoft.com/office/powerpoint/2010/main" val="256015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360066"/>
            <a:ext cx="8093365" cy="2901394"/>
          </a:xfrm>
        </p:spPr>
        <p:txBody>
          <a:bodyPr>
            <a:normAutofit fontScale="90000"/>
          </a:bodyPr>
          <a:lstStyle/>
          <a:p>
            <a:pPr marL="0" indent="0"/>
            <a:r>
              <a:rPr lang="en-US" altLang="en-US" sz="3100" b="0" dirty="0" smtClean="0">
                <a:solidFill>
                  <a:schemeClr val="accent1"/>
                </a:solidFill>
                <a:latin typeface="+mn-lt"/>
              </a:rPr>
              <a:t>1.  All </a:t>
            </a:r>
            <a:r>
              <a:rPr lang="en-US" altLang="en-US" sz="3100" b="0" dirty="0">
                <a:solidFill>
                  <a:schemeClr val="accent1"/>
                </a:solidFill>
                <a:latin typeface="+mn-lt"/>
              </a:rPr>
              <a:t>information details are stored in files  </a:t>
            </a:r>
            <a:r>
              <a:rPr lang="en-US" altLang="en-US" sz="3100" b="0" dirty="0" smtClean="0">
                <a:solidFill>
                  <a:schemeClr val="accent1"/>
                </a:solidFill>
                <a:latin typeface="+mn-lt"/>
              </a:rPr>
              <a:t>   	on </a:t>
            </a:r>
            <a:r>
              <a:rPr lang="en-US" altLang="en-US" sz="3100" b="0" dirty="0">
                <a:solidFill>
                  <a:schemeClr val="accent1"/>
                </a:solidFill>
                <a:latin typeface="+mn-lt"/>
              </a:rPr>
              <a:t>stable storage.</a:t>
            </a:r>
            <a:br>
              <a:rPr lang="en-US" altLang="en-US" sz="3100" b="0" dirty="0">
                <a:solidFill>
                  <a:schemeClr val="accent1"/>
                </a:solidFill>
                <a:latin typeface="+mn-lt"/>
              </a:rPr>
            </a:br>
            <a:r>
              <a:rPr lang="en-US" altLang="en-US" sz="3100" b="0" dirty="0" smtClean="0">
                <a:solidFill>
                  <a:schemeClr val="accent1"/>
                </a:solidFill>
                <a:latin typeface="+mn-lt"/>
              </a:rPr>
              <a:t>2.  To </a:t>
            </a:r>
            <a:r>
              <a:rPr lang="en-US" altLang="en-US" sz="3100" b="0" dirty="0">
                <a:solidFill>
                  <a:schemeClr val="accent1"/>
                </a:solidFill>
                <a:latin typeface="+mn-lt"/>
              </a:rPr>
              <a:t>store all the information.</a:t>
            </a:r>
            <a:br>
              <a:rPr lang="en-US" altLang="en-US" sz="3100" b="0" dirty="0">
                <a:solidFill>
                  <a:schemeClr val="accent1"/>
                </a:solidFill>
                <a:latin typeface="+mn-lt"/>
              </a:rPr>
            </a:br>
            <a:r>
              <a:rPr lang="en-US" altLang="en-US" sz="3100" b="0" dirty="0" smtClean="0">
                <a:solidFill>
                  <a:schemeClr val="accent1"/>
                </a:solidFill>
                <a:latin typeface="+mn-lt"/>
              </a:rPr>
              <a:t>3.  To </a:t>
            </a:r>
            <a:r>
              <a:rPr lang="en-US" altLang="en-US" sz="3100" b="0" dirty="0">
                <a:solidFill>
                  <a:schemeClr val="accent1"/>
                </a:solidFill>
                <a:latin typeface="+mn-lt"/>
              </a:rPr>
              <a:t>secure the internal database.</a:t>
            </a:r>
            <a:br>
              <a:rPr lang="en-US" altLang="en-US" sz="3100" b="0" dirty="0">
                <a:solidFill>
                  <a:schemeClr val="accent1"/>
                </a:solidFill>
                <a:latin typeface="+mn-lt"/>
              </a:rPr>
            </a:br>
            <a:r>
              <a:rPr lang="en-US" altLang="en-US" sz="3100" b="0" dirty="0" smtClean="0">
                <a:solidFill>
                  <a:schemeClr val="accent1"/>
                </a:solidFill>
                <a:latin typeface="+mn-lt"/>
              </a:rPr>
              <a:t>4.  For </a:t>
            </a:r>
            <a:r>
              <a:rPr lang="en-US" altLang="en-US" sz="3100" b="0" dirty="0">
                <a:solidFill>
                  <a:schemeClr val="accent1"/>
                </a:solidFill>
                <a:latin typeface="+mn-lt"/>
              </a:rPr>
              <a:t>doing work more accurately.</a:t>
            </a:r>
            <a:r>
              <a:rPr lang="en-US" altLang="en-US" dirty="0">
                <a:solidFill>
                  <a:srgbClr val="FFC000"/>
                </a:solidFill>
              </a:rPr>
              <a:t/>
            </a:r>
            <a:br>
              <a:rPr lang="en-US" altLang="en-US" dirty="0">
                <a:solidFill>
                  <a:srgbClr val="FFC000"/>
                </a:solidFill>
              </a:rPr>
            </a:br>
            <a:r>
              <a:rPr lang="en-US" altLang="en-US" dirty="0" smtClean="0">
                <a:solidFill>
                  <a:srgbClr val="FFC000"/>
                </a:solidFill>
              </a:rPr>
              <a:t/>
            </a:r>
            <a:br>
              <a:rPr lang="en-US" altLang="en-US" dirty="0" smtClean="0">
                <a:solidFill>
                  <a:srgbClr val="FFC000"/>
                </a:solidFill>
              </a:rPr>
            </a:br>
            <a:r>
              <a:rPr lang="en-US" altLang="en-US" dirty="0">
                <a:solidFill>
                  <a:srgbClr val="FFC000"/>
                </a:solidFill>
              </a:rPr>
              <a:t/>
            </a:r>
            <a:br>
              <a:rPr lang="en-US" altLang="en-US" dirty="0">
                <a:solidFill>
                  <a:srgbClr val="FFC000"/>
                </a:solidFill>
              </a:rPr>
            </a:br>
            <a:endParaRPr lang="en-US" dirty="0"/>
          </a:p>
        </p:txBody>
      </p:sp>
      <p:sp>
        <p:nvSpPr>
          <p:cNvPr id="3" name="Text Placeholder 2"/>
          <p:cNvSpPr>
            <a:spLocks noGrp="1"/>
          </p:cNvSpPr>
          <p:nvPr>
            <p:ph type="body" idx="1"/>
          </p:nvPr>
        </p:nvSpPr>
        <p:spPr>
          <a:xfrm>
            <a:off x="754375" y="1443835"/>
            <a:ext cx="7772400" cy="763525"/>
          </a:xfrm>
        </p:spPr>
        <p:txBody>
          <a:bodyPr>
            <a:noAutofit/>
          </a:bodyPr>
          <a:lstStyle/>
          <a:p>
            <a:pPr algn="r"/>
            <a:r>
              <a:rPr lang="en-US" altLang="en-US" sz="4800" b="1" dirty="0">
                <a:solidFill>
                  <a:srgbClr val="C00000"/>
                </a:solidFill>
              </a:rPr>
              <a:t>Scope Of The Project</a:t>
            </a:r>
            <a:endParaRPr lang="en-US" sz="4800" b="1" dirty="0">
              <a:solidFill>
                <a:srgbClr val="C00000"/>
              </a:solidFill>
            </a:endParaRPr>
          </a:p>
        </p:txBody>
      </p:sp>
    </p:spTree>
    <p:extLst>
      <p:ext uri="{BB962C8B-B14F-4D97-AF65-F5344CB8AC3E}">
        <p14:creationId xmlns:p14="http://schemas.microsoft.com/office/powerpoint/2010/main" val="428603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22195"/>
            <a:ext cx="7940660" cy="1068935"/>
          </a:xfrm>
        </p:spPr>
        <p:txBody>
          <a:bodyPr>
            <a:normAutofit fontScale="90000"/>
          </a:bodyPr>
          <a:lstStyle/>
          <a:p>
            <a:r>
              <a:rPr lang="en-SG" b="1" dirty="0" smtClean="0">
                <a:latin typeface="Bahnschrift Light" pitchFamily="34" charset="0"/>
              </a:rPr>
              <a:t/>
            </a:r>
            <a:br>
              <a:rPr lang="en-SG" b="1" dirty="0" smtClean="0">
                <a:latin typeface="Bahnschrift Light" pitchFamily="34" charset="0"/>
              </a:rPr>
            </a:br>
            <a:r>
              <a:rPr lang="en-SG" b="1" dirty="0" smtClean="0">
                <a:latin typeface="Bahnschrift Light" pitchFamily="34" charset="0"/>
              </a:rPr>
              <a:t>When </a:t>
            </a:r>
            <a:r>
              <a:rPr lang="en-SG" b="1" dirty="0">
                <a:latin typeface="Bahnschrift Light" pitchFamily="34" charset="0"/>
              </a:rPr>
              <a:t>a user click on Log in </a:t>
            </a:r>
            <a:r>
              <a:rPr lang="en-SG" b="1" dirty="0" smtClean="0">
                <a:latin typeface="Bahnschrift Light" pitchFamily="34" charset="0"/>
              </a:rPr>
              <a:t>our site. The following </a:t>
            </a:r>
            <a:r>
              <a:rPr lang="en-SG" b="1" dirty="0">
                <a:latin typeface="Bahnschrift Light" pitchFamily="34" charset="0"/>
              </a:rPr>
              <a:t>p</a:t>
            </a:r>
            <a:r>
              <a:rPr lang="en-SG" b="1" dirty="0" smtClean="0">
                <a:latin typeface="Bahnschrift Light" pitchFamily="34" charset="0"/>
              </a:rPr>
              <a:t>age will be shown:</a:t>
            </a:r>
            <a:r>
              <a:rPr lang="en-SG" b="1" dirty="0"/>
              <a:t/>
            </a:r>
            <a:br>
              <a:rPr lang="en-SG"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0" y="1596540"/>
            <a:ext cx="8093365" cy="4886559"/>
          </a:xfrm>
        </p:spPr>
      </p:pic>
    </p:spTree>
    <p:extLst>
      <p:ext uri="{BB962C8B-B14F-4D97-AF65-F5344CB8AC3E}">
        <p14:creationId xmlns:p14="http://schemas.microsoft.com/office/powerpoint/2010/main" val="3619039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218</Words>
  <Application>Microsoft Office PowerPoint</Application>
  <PresentationFormat>On-screen Show (4:3)</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Welcome to Online Quiz System Project Presentation</vt:lpstr>
      <vt:lpstr>Supervised By</vt:lpstr>
      <vt:lpstr> Developed By </vt:lpstr>
      <vt:lpstr>Introduction</vt:lpstr>
      <vt:lpstr>Cont..</vt:lpstr>
      <vt:lpstr>Features</vt:lpstr>
      <vt:lpstr>Tools</vt:lpstr>
      <vt:lpstr>1.  All information details are stored in files      on stable storage. 2.  To store all the information. 3.  To secure the internal database. 4.  For doing work more accurately.   </vt:lpstr>
      <vt:lpstr> When a user click on Log in our site. The following page will be shown: </vt:lpstr>
      <vt:lpstr>  If any user will want to contact with us, he/she can click on Contact Us Bar and the following page will be shown: </vt:lpstr>
      <vt:lpstr>  At first a student should sign up to this application. After completing the registration form, he must click on the register button. </vt:lpstr>
      <vt:lpstr>PowerPoint Presentation</vt:lpstr>
      <vt:lpstr> Student can insert questions and option a,b,c,d and the correct answer which is stored in the database </vt:lpstr>
      <vt:lpstr> After clicking on the save Question button, then it will save in the database. The question and option can see the question paper and other things preserved in the control panel  </vt:lpstr>
      <vt:lpstr> Then he gets the ques. paper and option of the ques. where he chose his desirable option and submit it by completing all the answers and he will notify for that no. of correct and incorrect answer </vt:lpstr>
      <vt:lpstr>PowerPoint Presentation</vt:lpstr>
      <vt:lpstr>Conclusion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Mitu</cp:lastModifiedBy>
  <cp:revision>53</cp:revision>
  <dcterms:created xsi:type="dcterms:W3CDTF">2013-08-21T19:17:07Z</dcterms:created>
  <dcterms:modified xsi:type="dcterms:W3CDTF">2020-03-30T20:05:55Z</dcterms:modified>
</cp:coreProperties>
</file>