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322" r:id="rId3"/>
    <p:sldId id="320" r:id="rId4"/>
    <p:sldId id="303" r:id="rId5"/>
    <p:sldId id="304" r:id="rId6"/>
    <p:sldId id="305" r:id="rId7"/>
    <p:sldId id="325" r:id="rId8"/>
    <p:sldId id="306" r:id="rId9"/>
    <p:sldId id="307" r:id="rId10"/>
    <p:sldId id="308" r:id="rId11"/>
    <p:sldId id="309" r:id="rId12"/>
    <p:sldId id="310" r:id="rId13"/>
    <p:sldId id="311" r:id="rId14"/>
    <p:sldId id="312" r:id="rId15"/>
    <p:sldId id="321" r:id="rId16"/>
    <p:sldId id="313" r:id="rId17"/>
    <p:sldId id="314" r:id="rId18"/>
    <p:sldId id="315" r:id="rId19"/>
    <p:sldId id="316" r:id="rId20"/>
    <p:sldId id="317" r:id="rId21"/>
    <p:sldId id="318" r:id="rId22"/>
    <p:sldId id="319" r:id="rId23"/>
    <p:sldId id="32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FAC04-441D-4B4D-A87B-B3B90E22559D}" type="datetimeFigureOut">
              <a:rPr lang="en-US" smtClean="0"/>
              <a:pPr/>
              <a:t>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F9692F-A449-41DC-93F6-B5507DF6F3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5D039F-B9BF-4ACD-8DAF-40046235B98D}"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DR. A. F. M. SAIFUDDIN SAIF</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ACEFC2-DB56-4CF2-ABF0-C6EC9C946CAB}"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DR. A. F. M. SAIFUDDIN SAIF</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118D2-70DF-4546-A993-FF43A8A1FFA9}"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DR. A. F. M. SAIFUDDIN SAIF</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8B298B-0041-41EF-9876-49440CD22364}"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DR. A. F. M. SAIFUDDIN SAIF</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AE053-09E8-4C2A-9C75-5AA75F1AB491}"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DR. A. F. M. SAIFUDDIN SAIF</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F41DD7-C941-4FA4-B443-0472BF68944C}"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DR. A. F. M. SAIFUDDIN SAIF</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307C42-0AC4-4EA6-AC04-9322AB82C17C}" type="datetime1">
              <a:rPr lang="en-US" smtClean="0"/>
              <a:pPr/>
              <a:t>1/23/2018</a:t>
            </a:fld>
            <a:endParaRPr lang="en-US"/>
          </a:p>
        </p:txBody>
      </p:sp>
      <p:sp>
        <p:nvSpPr>
          <p:cNvPr id="8" name="Footer Placeholder 7"/>
          <p:cNvSpPr>
            <a:spLocks noGrp="1"/>
          </p:cNvSpPr>
          <p:nvPr>
            <p:ph type="ftr" sz="quarter" idx="11"/>
          </p:nvPr>
        </p:nvSpPr>
        <p:spPr/>
        <p:txBody>
          <a:bodyPr/>
          <a:lstStyle/>
          <a:p>
            <a:r>
              <a:rPr lang="en-US" smtClean="0"/>
              <a:t>DR. A. F. M. SAIFUDDIN SAIF</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B3610-4FEE-496D-A2BA-C50CBF122867}" type="datetime1">
              <a:rPr lang="en-US" smtClean="0"/>
              <a:pPr/>
              <a:t>1/23/2018</a:t>
            </a:fld>
            <a:endParaRPr lang="en-US"/>
          </a:p>
        </p:txBody>
      </p:sp>
      <p:sp>
        <p:nvSpPr>
          <p:cNvPr id="4" name="Footer Placeholder 3"/>
          <p:cNvSpPr>
            <a:spLocks noGrp="1"/>
          </p:cNvSpPr>
          <p:nvPr>
            <p:ph type="ftr" sz="quarter" idx="11"/>
          </p:nvPr>
        </p:nvSpPr>
        <p:spPr/>
        <p:txBody>
          <a:bodyPr/>
          <a:lstStyle/>
          <a:p>
            <a:r>
              <a:rPr lang="en-US" smtClean="0"/>
              <a:t>DR. A. F. M. SAIFUDDIN SAIF</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53765-5593-41C0-AE2D-039B4150BF66}" type="datetime1">
              <a:rPr lang="en-US" smtClean="0"/>
              <a:pPr/>
              <a:t>1/23/2018</a:t>
            </a:fld>
            <a:endParaRPr lang="en-US"/>
          </a:p>
        </p:txBody>
      </p:sp>
      <p:sp>
        <p:nvSpPr>
          <p:cNvPr id="3" name="Footer Placeholder 2"/>
          <p:cNvSpPr>
            <a:spLocks noGrp="1"/>
          </p:cNvSpPr>
          <p:nvPr>
            <p:ph type="ftr" sz="quarter" idx="11"/>
          </p:nvPr>
        </p:nvSpPr>
        <p:spPr/>
        <p:txBody>
          <a:bodyPr/>
          <a:lstStyle/>
          <a:p>
            <a:r>
              <a:rPr lang="en-US" smtClean="0"/>
              <a:t>DR. A. F. M. SAIFUDDIN SAIF</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FDC84-23C5-4674-AF06-2805394DC542}"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DR. A. F. M. SAIFUDDIN SAIF</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1329A-875A-493A-84A3-2159396531EA}"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DR. A. F. M. SAIFUDDIN SAIF</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4BE88-CA0E-44F2-A2DD-544AEFCE6339}" type="datetime1">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A. F. M. SAIFUDDIN SAIF</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omputerju.com/Materials/AI/Luger-Artificial%20Intelligence-5th%20ed.pdf" TargetMode="External"/><Relationship Id="rId2" Type="http://schemas.openxmlformats.org/officeDocument/2006/relationships/hyperlink" Target="http://stpk.cs.rtu.lv/sites/all/files/stpk/materiali/MI/Artificial%20Intelligence%20A%20Modern%20Approach.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dr.saifuddin.aiub@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saif@aiub.edu"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dr.saifuddin.aiub@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2667000"/>
          </a:xfrm>
        </p:spPr>
        <p:txBody>
          <a:bodyPr>
            <a:normAutofit fontScale="90000"/>
          </a:bodyPr>
          <a:lstStyle/>
          <a:p>
            <a:r>
              <a:rPr lang="en-US" dirty="0" smtClean="0">
                <a:solidFill>
                  <a:srgbClr val="C00000"/>
                </a:solidFill>
                <a:latin typeface="AR JULIAN" pitchFamily="2" charset="0"/>
              </a:rPr>
              <a:t/>
            </a:r>
            <a:br>
              <a:rPr lang="en-US" dirty="0" smtClean="0">
                <a:solidFill>
                  <a:srgbClr val="C00000"/>
                </a:solidFill>
                <a:latin typeface="AR JULIAN" pitchFamily="2" charset="0"/>
              </a:rPr>
            </a:br>
            <a:r>
              <a:rPr lang="en-US" dirty="0" smtClean="0">
                <a:solidFill>
                  <a:srgbClr val="C00000"/>
                </a:solidFill>
                <a:latin typeface="AR JULIAN" pitchFamily="2" charset="0"/>
              </a:rPr>
              <a:t/>
            </a:r>
            <a:br>
              <a:rPr lang="en-US" dirty="0" smtClean="0">
                <a:solidFill>
                  <a:srgbClr val="C00000"/>
                </a:solidFill>
                <a:latin typeface="AR JULIAN" pitchFamily="2" charset="0"/>
              </a:rPr>
            </a:br>
            <a:r>
              <a:rPr lang="en-US" sz="4000" dirty="0" smtClean="0">
                <a:solidFill>
                  <a:srgbClr val="FFFF00"/>
                </a:solidFill>
                <a:latin typeface="Bell MT" pitchFamily="18" charset="0"/>
              </a:rPr>
              <a:t>Artificial Intelligence </a:t>
            </a:r>
            <a:r>
              <a:rPr lang="en-US" sz="4000" dirty="0">
                <a:solidFill>
                  <a:srgbClr val="FFFF00"/>
                </a:solidFill>
                <a:latin typeface="Bell MT" pitchFamily="18" charset="0"/>
              </a:rPr>
              <a:t>and </a:t>
            </a:r>
            <a:r>
              <a:rPr lang="en-US" sz="4000" dirty="0" smtClean="0">
                <a:solidFill>
                  <a:srgbClr val="FFFF00"/>
                </a:solidFill>
                <a:latin typeface="Bell MT" pitchFamily="18" charset="0"/>
              </a:rPr>
              <a:t>Expert System</a:t>
            </a:r>
            <a:r>
              <a:rPr lang="en-US" dirty="0">
                <a:solidFill>
                  <a:srgbClr val="FFFF00"/>
                </a:solidFill>
                <a:latin typeface="Bell MT" pitchFamily="18" charset="0"/>
              </a:rPr>
              <a:t/>
            </a:r>
            <a:br>
              <a:rPr lang="en-US" dirty="0">
                <a:solidFill>
                  <a:srgbClr val="FFFF00"/>
                </a:solidFill>
                <a:latin typeface="Bell MT" pitchFamily="18" charset="0"/>
              </a:rPr>
            </a:br>
            <a:r>
              <a:rPr lang="en-US" dirty="0" smtClean="0">
                <a:solidFill>
                  <a:srgbClr val="FFFF00"/>
                </a:solidFill>
                <a:latin typeface="Bell MT" pitchFamily="18" charset="0"/>
              </a:rPr>
              <a:t>by</a:t>
            </a:r>
            <a:br>
              <a:rPr lang="en-US" dirty="0" smtClean="0">
                <a:solidFill>
                  <a:srgbClr val="FFFF00"/>
                </a:solidFill>
                <a:latin typeface="Bell MT" pitchFamily="18" charset="0"/>
              </a:rPr>
            </a:br>
            <a:r>
              <a:rPr lang="en-US" sz="3100" dirty="0" smtClean="0">
                <a:solidFill>
                  <a:srgbClr val="FFFF00"/>
                </a:solidFill>
                <a:latin typeface="Bell MT" pitchFamily="18" charset="0"/>
              </a:rPr>
              <a:t>DR. A. F. M. SAIFUDDIN SAIF</a:t>
            </a:r>
            <a:r>
              <a:rPr lang="en-US" dirty="0">
                <a:solidFill>
                  <a:srgbClr val="C00000"/>
                </a:solidFill>
                <a:latin typeface="AR JULIAN" pitchFamily="2" charset="0"/>
              </a:rPr>
              <a:t/>
            </a:r>
            <a:br>
              <a:rPr lang="en-US" dirty="0">
                <a:solidFill>
                  <a:srgbClr val="C00000"/>
                </a:solidFill>
                <a:latin typeface="AR JULIAN" pitchFamily="2" charset="0"/>
              </a:rPr>
            </a:br>
            <a:endParaRPr lang="en-US" sz="4000" dirty="0">
              <a:solidFill>
                <a:srgbClr val="C00000"/>
              </a:solidFill>
              <a:latin typeface="AR JULIAN" pitchFamily="2"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eaLnBrk="1" fontAlgn="auto" hangingPunct="1">
              <a:spcAft>
                <a:spcPts val="0"/>
              </a:spcAft>
              <a:defRPr/>
            </a:pPr>
            <a:r>
              <a:rPr lang="en-US" dirty="0" smtClean="0">
                <a:solidFill>
                  <a:srgbClr val="FFFF00"/>
                </a:solidFill>
                <a:latin typeface="Bell MT" pitchFamily="18" charset="0"/>
              </a:rPr>
              <a:t>Course Evaluation</a:t>
            </a:r>
            <a:endParaRPr lang="en-US" dirty="0">
              <a:solidFill>
                <a:srgbClr val="FFFF00"/>
              </a:solidFill>
              <a:latin typeface="Bell MT" pitchFamily="18" charset="0"/>
            </a:endParaRPr>
          </a:p>
        </p:txBody>
      </p:sp>
      <p:graphicFrame>
        <p:nvGraphicFramePr>
          <p:cNvPr id="4" name="Content Placeholder 6"/>
          <p:cNvGraphicFramePr>
            <a:graphicFrameLocks noGrp="1"/>
          </p:cNvGraphicFramePr>
          <p:nvPr>
            <p:ph idx="1"/>
          </p:nvPr>
        </p:nvGraphicFramePr>
        <p:xfrm>
          <a:off x="152400" y="914400"/>
          <a:ext cx="8686800" cy="4952997"/>
        </p:xfrm>
        <a:graphic>
          <a:graphicData uri="http://schemas.openxmlformats.org/drawingml/2006/table">
            <a:tbl>
              <a:tblPr firstRow="1" firstCol="1" lastRow="1" lastCol="1" bandRow="1" bandCol="1">
                <a:tableStyleId>{21E4AEA4-8DFA-4A89-87EB-49C32662AFE0}</a:tableStyleId>
              </a:tblPr>
              <a:tblGrid>
                <a:gridCol w="1669725"/>
                <a:gridCol w="5157125"/>
                <a:gridCol w="908838"/>
                <a:gridCol w="951112"/>
              </a:tblGrid>
              <a:tr h="406193">
                <a:tc>
                  <a:txBody>
                    <a:bodyPr/>
                    <a:lstStyle/>
                    <a:p>
                      <a:pPr marL="0" marR="0">
                        <a:spcBef>
                          <a:spcPts val="0"/>
                        </a:spcBef>
                        <a:spcAft>
                          <a:spcPts val="0"/>
                        </a:spcAft>
                      </a:pPr>
                      <a:r>
                        <a:rPr lang="en-US" sz="1400" dirty="0" smtClean="0">
                          <a:solidFill>
                            <a:srgbClr val="FFFF00"/>
                          </a:solidFill>
                          <a:effectLst/>
                          <a:latin typeface="Bell MT" pitchFamily="18" charset="0"/>
                        </a:rPr>
                        <a:t>Midterm</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kern="1200" dirty="0" smtClean="0">
                          <a:effectLst/>
                        </a:rPr>
                        <a:t>Quiz / Assignments (3</a:t>
                      </a:r>
                      <a:r>
                        <a:rPr lang="en-US" sz="1400" kern="1200" baseline="0" dirty="0" smtClean="0">
                          <a:effectLst/>
                        </a:rPr>
                        <a:t> Quiz/3Assignments, Best 2 Count</a:t>
                      </a:r>
                      <a:r>
                        <a:rPr lang="en-US" sz="1400" kern="1200" dirty="0" smtClean="0">
                          <a:effectLst/>
                        </a:rPr>
                        <a:t>)</a:t>
                      </a:r>
                      <a:endParaRPr lang="en-US" sz="1400" b="0" kern="1200" dirty="0">
                        <a:solidFill>
                          <a:schemeClr val="tx1"/>
                        </a:solidFill>
                        <a:effectLst/>
                        <a:latin typeface="+mn-lt"/>
                        <a:ea typeface="+mn-ea"/>
                        <a:cs typeface="+mn-cs"/>
                      </a:endParaRPr>
                    </a:p>
                  </a:txBody>
                  <a:tcPr marL="68562" marR="68562" marT="0" marB="0" anchor="ctr">
                    <a:solidFill>
                      <a:srgbClr val="00B050"/>
                    </a:solidFill>
                  </a:tcPr>
                </a:tc>
                <a:tc>
                  <a:txBody>
                    <a:bodyPr/>
                    <a:lstStyle/>
                    <a:p>
                      <a:pPr marL="0" marR="0" algn="r">
                        <a:spcBef>
                          <a:spcPts val="0"/>
                        </a:spcBef>
                        <a:spcAft>
                          <a:spcPts val="0"/>
                        </a:spcAft>
                      </a:pPr>
                      <a:r>
                        <a:rPr lang="en-US" sz="1400" dirty="0" smtClean="0">
                          <a:effectLst/>
                        </a:rPr>
                        <a:t>20</a:t>
                      </a:r>
                      <a:endParaRPr lang="en-US" sz="14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nchor="ctr">
                    <a:solidFill>
                      <a:srgbClr val="00B050"/>
                    </a:solidFill>
                  </a:tcPr>
                </a:tc>
              </a:tr>
              <a:tr h="475204">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smtClean="0">
                          <a:solidFill>
                            <a:schemeClr val="bg1"/>
                          </a:solidFill>
                          <a:effectLst/>
                          <a:latin typeface="Bell MT" pitchFamily="18" charset="0"/>
                        </a:rPr>
                        <a:t>Lab (5 tasks x 6)</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r>
                        <a:rPr lang="en-US" sz="1400" dirty="0" smtClean="0">
                          <a:solidFill>
                            <a:schemeClr val="bg1"/>
                          </a:solidFill>
                          <a:effectLst/>
                          <a:latin typeface="Bell MT" pitchFamily="18" charset="0"/>
                        </a:rPr>
                        <a:t>30</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nchor="ctr">
                    <a:solidFill>
                      <a:srgbClr val="00B050"/>
                    </a:solidFill>
                  </a:tcPr>
                </a:tc>
              </a:tr>
              <a:tr h="406193">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a:solidFill>
                            <a:schemeClr val="bg1"/>
                          </a:solidFill>
                          <a:effectLst/>
                          <a:latin typeface="Bell MT" pitchFamily="18" charset="0"/>
                        </a:rPr>
                        <a:t>Class </a:t>
                      </a:r>
                      <a:r>
                        <a:rPr lang="en-US" sz="1400" dirty="0" smtClean="0">
                          <a:solidFill>
                            <a:schemeClr val="bg1"/>
                          </a:solidFill>
                          <a:effectLst/>
                          <a:latin typeface="Bell MT" pitchFamily="18" charset="0"/>
                        </a:rPr>
                        <a:t>Attendance/Participation</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r>
                        <a:rPr lang="en-US" sz="1400" dirty="0">
                          <a:solidFill>
                            <a:schemeClr val="bg1"/>
                          </a:solidFill>
                          <a:effectLst/>
                          <a:latin typeface="Bell MT" pitchFamily="18" charset="0"/>
                        </a:rPr>
                        <a:t>10</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nchor="ctr">
                    <a:solidFill>
                      <a:srgbClr val="00B050"/>
                    </a:solidFill>
                  </a:tcPr>
                </a:tc>
              </a:tr>
              <a:tr h="406193">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a:solidFill>
                            <a:schemeClr val="bg1"/>
                          </a:solidFill>
                          <a:effectLst/>
                          <a:latin typeface="Bell MT" pitchFamily="18" charset="0"/>
                        </a:rPr>
                        <a:t>Midterm </a:t>
                      </a:r>
                      <a:r>
                        <a:rPr lang="en-US" sz="1400" dirty="0" smtClean="0">
                          <a:solidFill>
                            <a:schemeClr val="bg1"/>
                          </a:solidFill>
                          <a:effectLst/>
                          <a:latin typeface="Bell MT" pitchFamily="18" charset="0"/>
                        </a:rPr>
                        <a:t>Written Exam</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r>
                        <a:rPr lang="en-US" sz="1400" dirty="0" smtClean="0">
                          <a:solidFill>
                            <a:schemeClr val="bg1"/>
                          </a:solidFill>
                          <a:effectLst/>
                          <a:latin typeface="Bell MT" pitchFamily="18" charset="0"/>
                        </a:rPr>
                        <a:t>40</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nchor="ctr">
                    <a:solidFill>
                      <a:srgbClr val="00B050"/>
                    </a:solidFill>
                  </a:tcPr>
                </a:tc>
              </a:tr>
              <a:tr h="406193">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smtClean="0">
                          <a:solidFill>
                            <a:schemeClr val="bg1"/>
                          </a:solidFill>
                          <a:effectLst/>
                          <a:latin typeface="Bell MT" pitchFamily="18" charset="0"/>
                        </a:rPr>
                        <a:t>Midterm Total</a:t>
                      </a:r>
                      <a:endParaRPr lang="en-US" sz="1400" b="1"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r>
                        <a:rPr lang="en-US" sz="1400" dirty="0">
                          <a:solidFill>
                            <a:schemeClr val="bg1"/>
                          </a:solidFill>
                          <a:effectLst/>
                          <a:latin typeface="Bell MT" pitchFamily="18" charset="0"/>
                        </a:rPr>
                        <a:t>100</a:t>
                      </a:r>
                      <a:endParaRPr lang="en-US" sz="1400" b="1"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r>
                        <a:rPr lang="en-US" sz="1400" kern="1200" dirty="0" smtClean="0">
                          <a:effectLst/>
                        </a:rPr>
                        <a:t>40%</a:t>
                      </a:r>
                      <a:endParaRPr lang="en-US" sz="1400" b="1" kern="1200" dirty="0">
                        <a:solidFill>
                          <a:schemeClr val="tx1"/>
                        </a:solidFill>
                        <a:effectLst/>
                        <a:latin typeface="+mn-lt"/>
                        <a:ea typeface="+mn-ea"/>
                        <a:cs typeface="+mn-cs"/>
                      </a:endParaRPr>
                    </a:p>
                  </a:txBody>
                  <a:tcPr marL="68562" marR="68562" marT="0" marB="0" anchor="ctr">
                    <a:solidFill>
                      <a:srgbClr val="00B050"/>
                    </a:solidFill>
                  </a:tcPr>
                </a:tc>
              </a:tr>
              <a:tr h="367935">
                <a:tc>
                  <a:txBody>
                    <a:bodyPr/>
                    <a:lstStyle/>
                    <a:p>
                      <a:pPr marL="0" marR="0">
                        <a:spcBef>
                          <a:spcPts val="0"/>
                        </a:spcBef>
                        <a:spcAft>
                          <a:spcPts val="0"/>
                        </a:spcAft>
                      </a:pPr>
                      <a:r>
                        <a:rPr lang="en-US" sz="1400" dirty="0">
                          <a:solidFill>
                            <a:srgbClr val="FFFF00"/>
                          </a:solidFill>
                          <a:effectLst/>
                          <a:latin typeface="Bell MT" pitchFamily="18" charset="0"/>
                        </a:rPr>
                        <a:t>Final term</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kern="1200" dirty="0" smtClean="0">
                          <a:solidFill>
                            <a:schemeClr val="bg1"/>
                          </a:solidFill>
                          <a:effectLst/>
                          <a:latin typeface="Bell MT" pitchFamily="18" charset="0"/>
                        </a:rPr>
                        <a:t>Quiz / Assignments (3</a:t>
                      </a:r>
                      <a:r>
                        <a:rPr lang="en-US" sz="1400" kern="1200" baseline="0" dirty="0" smtClean="0">
                          <a:solidFill>
                            <a:schemeClr val="bg1"/>
                          </a:solidFill>
                          <a:effectLst/>
                          <a:latin typeface="Bell MT" pitchFamily="18" charset="0"/>
                        </a:rPr>
                        <a:t> Quiz/3Assignments, Best 2 Count</a:t>
                      </a:r>
                      <a:r>
                        <a:rPr lang="en-US" sz="1400" kern="1200" dirty="0" smtClean="0">
                          <a:solidFill>
                            <a:schemeClr val="bg1"/>
                          </a:solidFill>
                          <a:effectLst/>
                          <a:latin typeface="Bell MT" pitchFamily="18" charset="0"/>
                        </a:rPr>
                        <a:t>)</a:t>
                      </a:r>
                      <a:endParaRPr lang="en-US" sz="1400" b="0" kern="1200" dirty="0">
                        <a:solidFill>
                          <a:schemeClr val="bg1"/>
                        </a:solidFill>
                        <a:effectLst/>
                        <a:latin typeface="Bell MT" pitchFamily="18" charset="0"/>
                        <a:ea typeface="+mn-ea"/>
                        <a:cs typeface="+mn-cs"/>
                      </a:endParaRPr>
                    </a:p>
                  </a:txBody>
                  <a:tcPr marL="68562" marR="68562" marT="0" marB="0">
                    <a:solidFill>
                      <a:srgbClr val="00B050"/>
                    </a:solidFill>
                  </a:tcPr>
                </a:tc>
                <a:tc>
                  <a:txBody>
                    <a:bodyPr/>
                    <a:lstStyle/>
                    <a:p>
                      <a:pPr marL="0" marR="0" algn="r">
                        <a:spcBef>
                          <a:spcPts val="0"/>
                        </a:spcBef>
                        <a:spcAft>
                          <a:spcPts val="0"/>
                        </a:spcAft>
                      </a:pPr>
                      <a:r>
                        <a:rPr lang="en-US" sz="1400" dirty="0" smtClean="0">
                          <a:solidFill>
                            <a:schemeClr val="bg1"/>
                          </a:solidFill>
                          <a:effectLst/>
                          <a:latin typeface="Bell MT" pitchFamily="18" charset="0"/>
                        </a:rPr>
                        <a:t>20</a:t>
                      </a:r>
                      <a:endParaRPr lang="en-US" sz="1400" dirty="0">
                        <a:solidFill>
                          <a:schemeClr val="bg1"/>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solidFill>
                      <a:srgbClr val="00B050"/>
                    </a:solidFill>
                  </a:tcPr>
                </a:tc>
              </a:tr>
              <a:tr h="440699">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smtClean="0">
                          <a:solidFill>
                            <a:schemeClr val="bg1"/>
                          </a:solidFill>
                          <a:effectLst/>
                          <a:latin typeface="Bell MT" pitchFamily="18" charset="0"/>
                        </a:rPr>
                        <a:t>Lab (5 tasks x 6)</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r>
                        <a:rPr lang="en-US" sz="1400" dirty="0" smtClean="0">
                          <a:solidFill>
                            <a:schemeClr val="bg1"/>
                          </a:solidFill>
                          <a:effectLst/>
                          <a:latin typeface="Bell MT" pitchFamily="18" charset="0"/>
                        </a:rPr>
                        <a:t>30</a:t>
                      </a:r>
                      <a:endParaRPr lang="en-US" sz="1400" dirty="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nchor="ctr">
                    <a:solidFill>
                      <a:srgbClr val="00B050"/>
                    </a:solidFill>
                  </a:tcPr>
                </a:tc>
              </a:tr>
              <a:tr h="493583">
                <a:tc>
                  <a:txBody>
                    <a:bodyPr/>
                    <a:lstStyle/>
                    <a:p>
                      <a:pPr marL="0" marR="0">
                        <a:spcBef>
                          <a:spcPts val="0"/>
                        </a:spcBef>
                        <a:spcAft>
                          <a:spcPts val="0"/>
                        </a:spcAft>
                      </a:pP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effectLst/>
                          <a:latin typeface="Bell MT" pitchFamily="18" charset="0"/>
                        </a:rPr>
                        <a:t>Class Attendance/Participation</a:t>
                      </a:r>
                      <a:endParaRPr lang="en-US" sz="1400" dirty="0" smtClean="0">
                        <a:solidFill>
                          <a:schemeClr val="bg1"/>
                        </a:solidFill>
                        <a:effectLst/>
                        <a:latin typeface="Bell MT" pitchFamily="18" charset="0"/>
                        <a:ea typeface="MS Mincho" panose="02020609040205080304" pitchFamily="49" charset="-128"/>
                      </a:endParaRPr>
                    </a:p>
                  </a:txBody>
                  <a:tcPr marL="68562" marR="68562" marT="0" marB="0" anchor="ctr">
                    <a:solidFill>
                      <a:srgbClr val="00B050"/>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effectLst/>
                          <a:latin typeface="Bell MT" pitchFamily="18" charset="0"/>
                        </a:rPr>
                        <a:t>10</a:t>
                      </a:r>
                      <a:endParaRPr lang="en-US" sz="1400" dirty="0" smtClean="0">
                        <a:solidFill>
                          <a:schemeClr val="bg1"/>
                        </a:solidFill>
                        <a:effectLst/>
                        <a:latin typeface="Bell MT" pitchFamily="18" charset="0"/>
                        <a:ea typeface="MS Mincho" panose="02020609040205080304" pitchFamily="49" charset="-128"/>
                      </a:endParaRPr>
                    </a:p>
                    <a:p>
                      <a:pPr marL="0" marR="0" algn="r">
                        <a:spcBef>
                          <a:spcPts val="0"/>
                        </a:spcBef>
                        <a:spcAft>
                          <a:spcPts val="0"/>
                        </a:spcAft>
                      </a:pPr>
                      <a:endParaRPr lang="en-US" sz="1400" dirty="0">
                        <a:solidFill>
                          <a:schemeClr val="bg1"/>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solidFill>
                      <a:srgbClr val="00B050"/>
                    </a:solidFill>
                  </a:tcPr>
                </a:tc>
              </a:tr>
              <a:tr h="406193">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a:solidFill>
                            <a:schemeClr val="bg1"/>
                          </a:solidFill>
                          <a:effectLst/>
                          <a:latin typeface="Bell MT" pitchFamily="18" charset="0"/>
                        </a:rPr>
                        <a:t>Final </a:t>
                      </a:r>
                      <a:r>
                        <a:rPr lang="en-US" sz="1400" dirty="0" smtClean="0">
                          <a:solidFill>
                            <a:schemeClr val="bg1"/>
                          </a:solidFill>
                          <a:effectLst/>
                          <a:latin typeface="Bell MT" pitchFamily="18" charset="0"/>
                        </a:rPr>
                        <a:t>term Written Exam </a:t>
                      </a:r>
                      <a:endParaRPr lang="en-US" sz="1400" dirty="0">
                        <a:solidFill>
                          <a:schemeClr val="bg1"/>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lgn="r">
                        <a:spcBef>
                          <a:spcPts val="0"/>
                        </a:spcBef>
                        <a:spcAft>
                          <a:spcPts val="0"/>
                        </a:spcAft>
                      </a:pPr>
                      <a:r>
                        <a:rPr lang="en-US" sz="1400" dirty="0" smtClean="0">
                          <a:solidFill>
                            <a:schemeClr val="bg1"/>
                          </a:solidFill>
                          <a:effectLst/>
                          <a:latin typeface="Bell MT" pitchFamily="18" charset="0"/>
                        </a:rPr>
                        <a:t>40</a:t>
                      </a:r>
                      <a:endParaRPr lang="en-US" sz="1400" dirty="0">
                        <a:solidFill>
                          <a:schemeClr val="bg1"/>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lgn="r">
                        <a:spcBef>
                          <a:spcPts val="0"/>
                        </a:spcBef>
                        <a:spcAft>
                          <a:spcPts val="0"/>
                        </a:spcAft>
                      </a:pPr>
                      <a:endParaRPr lang="en-US" sz="1400" b="1" kern="1200" dirty="0">
                        <a:solidFill>
                          <a:schemeClr val="tx1"/>
                        </a:solidFill>
                        <a:effectLst/>
                        <a:latin typeface="+mn-lt"/>
                        <a:ea typeface="+mn-ea"/>
                        <a:cs typeface="+mn-cs"/>
                      </a:endParaRPr>
                    </a:p>
                  </a:txBody>
                  <a:tcPr marL="68562" marR="68562" marT="0" marB="0">
                    <a:solidFill>
                      <a:srgbClr val="00B050"/>
                    </a:solidFill>
                  </a:tcPr>
                </a:tc>
              </a:tr>
              <a:tr h="406193">
                <a:tc>
                  <a:txBody>
                    <a:bodyPr/>
                    <a:lstStyle/>
                    <a:p>
                      <a:pPr marL="0" marR="0">
                        <a:spcBef>
                          <a:spcPts val="0"/>
                        </a:spcBef>
                        <a:spcAft>
                          <a:spcPts val="0"/>
                        </a:spcAft>
                      </a:pPr>
                      <a:r>
                        <a:rPr lang="en-US" sz="1400" dirty="0">
                          <a:solidFill>
                            <a:srgbClr val="FFFF00"/>
                          </a:solidFill>
                          <a:effectLst/>
                          <a:latin typeface="Bell MT" pitchFamily="18" charset="0"/>
                        </a:rPr>
                        <a:t> </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spcBef>
                          <a:spcPts val="0"/>
                        </a:spcBef>
                        <a:spcAft>
                          <a:spcPts val="0"/>
                        </a:spcAft>
                      </a:pPr>
                      <a:r>
                        <a:rPr lang="en-US" sz="1400" dirty="0" smtClean="0">
                          <a:solidFill>
                            <a:schemeClr val="bg1"/>
                          </a:solidFill>
                          <a:effectLst/>
                          <a:latin typeface="Bell MT" pitchFamily="18" charset="0"/>
                        </a:rPr>
                        <a:t>Final Term Total</a:t>
                      </a:r>
                      <a:endParaRPr lang="en-US" sz="1400" b="1" dirty="0">
                        <a:solidFill>
                          <a:schemeClr val="bg1"/>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lgn="r">
                        <a:spcBef>
                          <a:spcPts val="0"/>
                        </a:spcBef>
                        <a:spcAft>
                          <a:spcPts val="0"/>
                        </a:spcAft>
                      </a:pPr>
                      <a:r>
                        <a:rPr lang="en-US" sz="1400" dirty="0">
                          <a:solidFill>
                            <a:schemeClr val="bg1"/>
                          </a:solidFill>
                          <a:effectLst/>
                          <a:latin typeface="Bell MT" pitchFamily="18" charset="0"/>
                        </a:rPr>
                        <a:t>100</a:t>
                      </a:r>
                      <a:endParaRPr lang="en-US" sz="1400" b="1" dirty="0">
                        <a:solidFill>
                          <a:schemeClr val="bg1"/>
                        </a:solidFill>
                        <a:effectLst/>
                        <a:latin typeface="Bell MT" pitchFamily="18" charset="0"/>
                        <a:ea typeface="MS Mincho" panose="02020609040205080304" pitchFamily="49" charset="-128"/>
                      </a:endParaRPr>
                    </a:p>
                  </a:txBody>
                  <a:tcPr marL="68562" marR="68562" marT="0" marB="0">
                    <a:solidFill>
                      <a:srgbClr val="00B050"/>
                    </a:solidFill>
                  </a:tcPr>
                </a:tc>
                <a:tc>
                  <a:txBody>
                    <a:bodyPr/>
                    <a:lstStyle/>
                    <a:p>
                      <a:pPr marL="0" marR="0" algn="r">
                        <a:spcBef>
                          <a:spcPts val="0"/>
                        </a:spcBef>
                        <a:spcAft>
                          <a:spcPts val="0"/>
                        </a:spcAft>
                      </a:pPr>
                      <a:r>
                        <a:rPr lang="en-US" sz="1400" kern="1200" dirty="0" smtClean="0">
                          <a:effectLst/>
                        </a:rPr>
                        <a:t>60%</a:t>
                      </a:r>
                      <a:endParaRPr lang="en-US" sz="1400" b="1" kern="1200" dirty="0">
                        <a:solidFill>
                          <a:schemeClr val="tx1"/>
                        </a:solidFill>
                        <a:effectLst/>
                        <a:latin typeface="+mn-lt"/>
                        <a:ea typeface="+mn-ea"/>
                        <a:cs typeface="+mn-cs"/>
                      </a:endParaRPr>
                    </a:p>
                  </a:txBody>
                  <a:tcPr marL="68562" marR="68562" marT="0" marB="0">
                    <a:solidFill>
                      <a:srgbClr val="00B050"/>
                    </a:solidFill>
                  </a:tcPr>
                </a:tc>
              </a:tr>
              <a:tr h="738418">
                <a:tc>
                  <a:txBody>
                    <a:bodyPr/>
                    <a:lstStyle/>
                    <a:p>
                      <a:pPr marL="0" marR="0">
                        <a:spcBef>
                          <a:spcPts val="0"/>
                        </a:spcBef>
                        <a:spcAft>
                          <a:spcPts val="0"/>
                        </a:spcAft>
                      </a:pPr>
                      <a:endParaRPr lang="en-US" sz="1400" dirty="0" smtClean="0">
                        <a:solidFill>
                          <a:srgbClr val="FFFF00"/>
                        </a:solidFill>
                        <a:effectLst/>
                        <a:latin typeface="Bell MT" pitchFamily="18" charset="0"/>
                      </a:endParaRPr>
                    </a:p>
                    <a:p>
                      <a:pPr marL="0" marR="0">
                        <a:spcBef>
                          <a:spcPts val="0"/>
                        </a:spcBef>
                        <a:spcAft>
                          <a:spcPts val="0"/>
                        </a:spcAft>
                      </a:pPr>
                      <a:r>
                        <a:rPr lang="en-US" sz="1400" dirty="0" smtClean="0">
                          <a:solidFill>
                            <a:srgbClr val="FFFF00"/>
                          </a:solidFill>
                          <a:effectLst/>
                          <a:latin typeface="Bell MT" pitchFamily="18" charset="0"/>
                        </a:rPr>
                        <a:t>Grand </a:t>
                      </a:r>
                      <a:r>
                        <a:rPr lang="en-US" sz="1400" dirty="0">
                          <a:solidFill>
                            <a:srgbClr val="FFFF00"/>
                          </a:solidFill>
                          <a:effectLst/>
                          <a:latin typeface="Bell MT" pitchFamily="18" charset="0"/>
                        </a:rPr>
                        <a:t>Total</a:t>
                      </a:r>
                      <a:endParaRPr lang="en-US" sz="1400" b="1" dirty="0">
                        <a:solidFill>
                          <a:srgbClr val="FFFF00"/>
                        </a:solidFill>
                        <a:effectLst/>
                        <a:latin typeface="Bell MT" pitchFamily="18" charset="0"/>
                        <a:ea typeface="MS Mincho" panose="02020609040205080304" pitchFamily="49" charset="-128"/>
                      </a:endParaRPr>
                    </a:p>
                  </a:txBody>
                  <a:tcPr marL="68562" marR="68562" marT="0" marB="0">
                    <a:solidFill>
                      <a:srgbClr val="00B050"/>
                    </a:solidFill>
                  </a:tcPr>
                </a:tc>
                <a:tc gridSpan="2">
                  <a:txBody>
                    <a:bodyPr/>
                    <a:lstStyle/>
                    <a:p>
                      <a:pPr marL="0" marR="0">
                        <a:spcBef>
                          <a:spcPts val="0"/>
                        </a:spcBef>
                        <a:spcAft>
                          <a:spcPts val="0"/>
                        </a:spcAft>
                      </a:pPr>
                      <a:endParaRPr lang="en-US" sz="1400" dirty="0" smtClean="0">
                        <a:effectLst/>
                      </a:endParaRPr>
                    </a:p>
                    <a:p>
                      <a:pPr marL="0" marR="0">
                        <a:spcBef>
                          <a:spcPts val="0"/>
                        </a:spcBef>
                        <a:spcAft>
                          <a:spcPts val="0"/>
                        </a:spcAft>
                      </a:pPr>
                      <a:r>
                        <a:rPr lang="en-US" sz="1400" dirty="0" smtClean="0">
                          <a:effectLst/>
                        </a:rPr>
                        <a:t>Final Grade of the Course</a:t>
                      </a:r>
                      <a:endParaRPr lang="en-US" sz="1400" dirty="0">
                        <a:solidFill>
                          <a:schemeClr val="tx1"/>
                        </a:solidFill>
                        <a:effectLst/>
                        <a:latin typeface="Times New Roman" panose="02020603050405020304" pitchFamily="18" charset="0"/>
                        <a:ea typeface="MS Mincho" panose="02020609040205080304" pitchFamily="49" charset="-128"/>
                      </a:endParaRPr>
                    </a:p>
                  </a:txBody>
                  <a:tcPr marL="68562" marR="68562" marT="0" marB="0">
                    <a:solidFill>
                      <a:srgbClr val="00B050"/>
                    </a:solidFill>
                  </a:tcPr>
                </a:tc>
                <a:tc hMerge="1">
                  <a:txBody>
                    <a:bodyPr/>
                    <a:lstStyle/>
                    <a:p>
                      <a:endParaRPr lang="en-US"/>
                    </a:p>
                  </a:txBody>
                  <a:tcPr/>
                </a:tc>
                <a:tc>
                  <a:txBody>
                    <a:bodyPr/>
                    <a:lstStyle/>
                    <a:p>
                      <a:pPr marL="0" marR="0" algn="r">
                        <a:spcBef>
                          <a:spcPts val="0"/>
                        </a:spcBef>
                        <a:spcAft>
                          <a:spcPts val="0"/>
                        </a:spcAft>
                      </a:pPr>
                      <a:endParaRPr lang="en-US" sz="1400" kern="1200" dirty="0" smtClean="0">
                        <a:effectLst/>
                      </a:endParaRPr>
                    </a:p>
                    <a:p>
                      <a:pPr marL="0" marR="0" algn="r">
                        <a:spcBef>
                          <a:spcPts val="0"/>
                        </a:spcBef>
                        <a:spcAft>
                          <a:spcPts val="0"/>
                        </a:spcAft>
                      </a:pPr>
                      <a:r>
                        <a:rPr lang="en-US" sz="1400" kern="1200" dirty="0" smtClean="0">
                          <a:effectLst/>
                        </a:rPr>
                        <a:t>100</a:t>
                      </a:r>
                      <a:endParaRPr lang="en-US" sz="1400" b="1" kern="1200" dirty="0">
                        <a:solidFill>
                          <a:schemeClr val="tx1"/>
                        </a:solidFill>
                        <a:effectLst/>
                        <a:latin typeface="+mn-lt"/>
                        <a:ea typeface="+mn-ea"/>
                        <a:cs typeface="+mn-cs"/>
                      </a:endParaRPr>
                    </a:p>
                  </a:txBody>
                  <a:tcPr marL="68562" marR="68562" marT="0" marB="0">
                    <a:solidFill>
                      <a:srgbClr val="00B050"/>
                    </a:solidFill>
                  </a:tcPr>
                </a:tc>
              </a:tr>
            </a:tbl>
          </a:graphicData>
        </a:graphic>
      </p:graphicFrame>
      <p:sp>
        <p:nvSpPr>
          <p:cNvPr id="5" name="Rectangle 4"/>
          <p:cNvSpPr/>
          <p:nvPr/>
        </p:nvSpPr>
        <p:spPr>
          <a:xfrm>
            <a:off x="1219200" y="6019800"/>
            <a:ext cx="7315200" cy="523220"/>
          </a:xfrm>
          <a:prstGeom prst="rect">
            <a:avLst/>
          </a:prstGeom>
        </p:spPr>
        <p:txBody>
          <a:bodyPr wrap="square">
            <a:spAutoFit/>
          </a:bodyPr>
          <a:lstStyle/>
          <a:p>
            <a:pPr algn="just">
              <a:buFont typeface="Wingdings" pitchFamily="2" charset="2"/>
              <a:buChar char="v"/>
            </a:pPr>
            <a:r>
              <a:rPr lang="en-US" sz="2800" b="1" dirty="0" smtClean="0">
                <a:solidFill>
                  <a:srgbClr val="FF0000"/>
                </a:solidFill>
              </a:rPr>
              <a:t> </a:t>
            </a:r>
            <a:r>
              <a:rPr lang="en-US" sz="2400" b="1" dirty="0" smtClean="0">
                <a:solidFill>
                  <a:srgbClr val="FF0000"/>
                </a:solidFill>
                <a:latin typeface="Bell MT" pitchFamily="18" charset="0"/>
              </a:rPr>
              <a:t>There will be bonus marks for every chapter</a:t>
            </a:r>
          </a:p>
        </p:txBody>
      </p:sp>
      <p:sp>
        <p:nvSpPr>
          <p:cNvPr id="6" name="Slide Number Placeholder 5"/>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10</a:t>
            </a:fld>
            <a:endParaRPr lang="en-US" b="1">
              <a:solidFill>
                <a:srgbClr val="C00000"/>
              </a:solidFill>
              <a:latin typeface="Bell MT" pitchFamily="18" charset="0"/>
            </a:endParaRPr>
          </a:p>
        </p:txBody>
      </p:sp>
      <p:sp>
        <p:nvSpPr>
          <p:cNvPr id="7" name="Footer Placeholder 6"/>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FF00"/>
                </a:solidFill>
                <a:latin typeface="Bell MT" pitchFamily="18" charset="0"/>
              </a:rPr>
              <a:t>Textbooks</a:t>
            </a:r>
            <a:endParaRPr lang="en-US" dirty="0">
              <a:solidFill>
                <a:srgbClr val="FFFF00"/>
              </a:solidFill>
              <a:latin typeface="Bell MT" pitchFamily="18" charset="0"/>
            </a:endParaRPr>
          </a:p>
        </p:txBody>
      </p:sp>
      <p:graphicFrame>
        <p:nvGraphicFramePr>
          <p:cNvPr id="4" name="Table 3"/>
          <p:cNvGraphicFramePr>
            <a:graphicFrameLocks noGrp="1"/>
          </p:cNvGraphicFramePr>
          <p:nvPr/>
        </p:nvGraphicFramePr>
        <p:xfrm>
          <a:off x="381000" y="1676400"/>
          <a:ext cx="8610600" cy="3733800"/>
        </p:xfrm>
        <a:graphic>
          <a:graphicData uri="http://schemas.openxmlformats.org/drawingml/2006/table">
            <a:tbl>
              <a:tblPr firstRow="1" bandRow="1">
                <a:tableStyleId>{5C22544A-7EE6-4342-B048-85BDC9FD1C3A}</a:tableStyleId>
              </a:tblPr>
              <a:tblGrid>
                <a:gridCol w="2870200"/>
                <a:gridCol w="2870200"/>
                <a:gridCol w="2870200"/>
              </a:tblGrid>
              <a:tr h="1666031">
                <a:tc>
                  <a:txBody>
                    <a:bodyPr/>
                    <a:lstStyle/>
                    <a:p>
                      <a:pPr algn="ctr"/>
                      <a:r>
                        <a:rPr lang="en-US" sz="2800" dirty="0" smtClean="0">
                          <a:solidFill>
                            <a:srgbClr val="92D050"/>
                          </a:solidFill>
                        </a:rPr>
                        <a:t> </a:t>
                      </a:r>
                    </a:p>
                    <a:p>
                      <a:pPr algn="ctr"/>
                      <a:r>
                        <a:rPr lang="en-US" sz="2800" dirty="0" smtClean="0">
                          <a:solidFill>
                            <a:srgbClr val="92D050"/>
                          </a:solidFill>
                        </a:rPr>
                        <a:t>Name</a:t>
                      </a:r>
                      <a:endParaRPr lang="en-US" sz="2800" dirty="0">
                        <a:solidFill>
                          <a:srgbClr val="92D050"/>
                        </a:solidFill>
                      </a:endParaRPr>
                    </a:p>
                  </a:txBody>
                  <a:tcPr/>
                </a:tc>
                <a:tc>
                  <a:txBody>
                    <a:bodyPr/>
                    <a:lstStyle/>
                    <a:p>
                      <a:pPr algn="ctr"/>
                      <a:endParaRPr lang="en-US" sz="2800" dirty="0" smtClean="0">
                        <a:solidFill>
                          <a:srgbClr val="92D050"/>
                        </a:solidFill>
                      </a:endParaRPr>
                    </a:p>
                    <a:p>
                      <a:pPr algn="ctr"/>
                      <a:r>
                        <a:rPr lang="en-US" sz="2800" dirty="0" smtClean="0">
                          <a:solidFill>
                            <a:srgbClr val="92D050"/>
                          </a:solidFill>
                        </a:rPr>
                        <a:t>Author</a:t>
                      </a:r>
                      <a:endParaRPr lang="en-US" sz="2800" dirty="0">
                        <a:solidFill>
                          <a:srgbClr val="92D050"/>
                        </a:solidFill>
                      </a:endParaRPr>
                    </a:p>
                  </a:txBody>
                  <a:tcPr/>
                </a:tc>
                <a:tc>
                  <a:txBody>
                    <a:bodyPr/>
                    <a:lstStyle/>
                    <a:p>
                      <a:pPr algn="ctr"/>
                      <a:endParaRPr lang="en-US" sz="2800" dirty="0" smtClean="0">
                        <a:solidFill>
                          <a:srgbClr val="92D050"/>
                        </a:solidFill>
                      </a:endParaRPr>
                    </a:p>
                    <a:p>
                      <a:pPr algn="ctr"/>
                      <a:r>
                        <a:rPr lang="en-US" sz="2800" dirty="0" smtClean="0">
                          <a:solidFill>
                            <a:srgbClr val="92D050"/>
                          </a:solidFill>
                        </a:rPr>
                        <a:t>Type of Resource</a:t>
                      </a:r>
                      <a:endParaRPr lang="en-US" sz="2800" dirty="0">
                        <a:solidFill>
                          <a:srgbClr val="92D050"/>
                        </a:solidFill>
                      </a:endParaRPr>
                    </a:p>
                  </a:txBody>
                  <a:tcPr/>
                </a:tc>
              </a:tr>
              <a:tr h="890807">
                <a:tc>
                  <a:txBody>
                    <a:bodyPr/>
                    <a:lstStyle/>
                    <a:p>
                      <a:r>
                        <a:rPr lang="en-US" sz="1800" dirty="0" smtClean="0"/>
                        <a:t>Artificial Intelligence: A Modern Approach</a:t>
                      </a:r>
                      <a:endParaRPr lang="en-US" sz="1800" u="none" dirty="0">
                        <a:solidFill>
                          <a:schemeClr val="tx1"/>
                        </a:solidFill>
                      </a:endParaRPr>
                    </a:p>
                  </a:txBody>
                  <a:tcPr/>
                </a:tc>
                <a:tc>
                  <a:txBody>
                    <a:bodyPr/>
                    <a:lstStyle/>
                    <a:p>
                      <a:r>
                        <a:rPr lang="en-US" sz="1800" dirty="0" smtClean="0"/>
                        <a:t>Stuart Russell and Peter Norvig</a:t>
                      </a:r>
                      <a:endParaRPr lang="en-US" sz="1800" dirty="0">
                        <a:solidFill>
                          <a:schemeClr val="tx1"/>
                        </a:solidFill>
                      </a:endParaRPr>
                    </a:p>
                  </a:txBody>
                  <a:tcPr/>
                </a:tc>
                <a:tc>
                  <a:txBody>
                    <a:bodyPr/>
                    <a:lstStyle/>
                    <a:p>
                      <a:pPr algn="ctr"/>
                      <a:r>
                        <a:rPr lang="en-US" sz="1800" dirty="0" smtClean="0">
                          <a:solidFill>
                            <a:schemeClr val="tx1"/>
                          </a:solidFill>
                          <a:hlinkClick r:id="rId2"/>
                        </a:rPr>
                        <a:t>Click Here to Download</a:t>
                      </a:r>
                      <a:r>
                        <a:rPr lang="en-US" sz="1800" dirty="0" smtClean="0">
                          <a:solidFill>
                            <a:schemeClr val="tx1"/>
                          </a:solidFill>
                        </a:rPr>
                        <a:t> , </a:t>
                      </a:r>
                    </a:p>
                    <a:p>
                      <a:pPr algn="ctr"/>
                      <a:r>
                        <a:rPr lang="en-US" sz="1800" dirty="0" smtClean="0">
                          <a:solidFill>
                            <a:schemeClr val="tx1"/>
                          </a:solidFill>
                        </a:rPr>
                        <a:t>Also Available</a:t>
                      </a:r>
                      <a:r>
                        <a:rPr lang="en-US" sz="1800" baseline="0" dirty="0" smtClean="0">
                          <a:solidFill>
                            <a:schemeClr val="tx1"/>
                          </a:solidFill>
                        </a:rPr>
                        <a:t> in Our Library</a:t>
                      </a:r>
                      <a:endParaRPr lang="en-US" sz="1800" dirty="0">
                        <a:solidFill>
                          <a:schemeClr val="tx1"/>
                        </a:solidFill>
                      </a:endParaRPr>
                    </a:p>
                  </a:txBody>
                  <a:tcPr/>
                </a:tc>
              </a:tr>
              <a:tr h="1176962">
                <a:tc>
                  <a:txBody>
                    <a:bodyPr/>
                    <a:lstStyle/>
                    <a:p>
                      <a:r>
                        <a:rPr lang="en-US" sz="1800" dirty="0" smtClean="0"/>
                        <a:t>Artificial Intelligence</a:t>
                      </a:r>
                      <a:endParaRPr lang="en-US" sz="1800" u="none" dirty="0">
                        <a:solidFill>
                          <a:schemeClr val="tx1"/>
                        </a:solidFill>
                      </a:endParaRPr>
                    </a:p>
                  </a:txBody>
                  <a:tcPr/>
                </a:tc>
                <a:tc>
                  <a:txBody>
                    <a:bodyPr/>
                    <a:lstStyle/>
                    <a:p>
                      <a:pPr marL="0" marR="0">
                        <a:lnSpc>
                          <a:spcPts val="1000"/>
                        </a:lnSpc>
                        <a:spcBef>
                          <a:spcPts val="600"/>
                        </a:spcBef>
                        <a:spcAft>
                          <a:spcPts val="600"/>
                        </a:spcAft>
                      </a:pPr>
                      <a:r>
                        <a:rPr lang="en-US" sz="1800" dirty="0" smtClean="0"/>
                        <a:t>George F Luger</a:t>
                      </a:r>
                      <a:endParaRPr lang="en-US" sz="1800" dirty="0">
                        <a:solidFill>
                          <a:schemeClr val="tx1"/>
                        </a:solidFill>
                      </a:endParaRPr>
                    </a:p>
                  </a:txBody>
                  <a:tcPr/>
                </a:tc>
                <a:tc>
                  <a:txBody>
                    <a:bodyPr/>
                    <a:lstStyle/>
                    <a:p>
                      <a:pPr algn="ctr"/>
                      <a:r>
                        <a:rPr lang="en-US" sz="1800" dirty="0" smtClean="0">
                          <a:solidFill>
                            <a:schemeClr val="tx1"/>
                          </a:solidFill>
                          <a:hlinkClick r:id="rId3"/>
                        </a:rPr>
                        <a:t>Click Here to Download</a:t>
                      </a:r>
                      <a:endParaRPr lang="en-US" sz="1800" dirty="0">
                        <a:solidFill>
                          <a:schemeClr val="tx1"/>
                        </a:solidFill>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11</a:t>
            </a:fld>
            <a:endParaRPr lang="en-US" b="1">
              <a:solidFill>
                <a:srgbClr val="C00000"/>
              </a:solidFill>
              <a:latin typeface="Bell MT" pitchFamily="18" charset="0"/>
            </a:endParaRPr>
          </a:p>
        </p:txBody>
      </p:sp>
      <p:sp>
        <p:nvSpPr>
          <p:cNvPr id="6" name="Footer Placeholder 5"/>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pPr eaLnBrk="1" fontAlgn="auto" hangingPunct="1">
              <a:spcAft>
                <a:spcPts val="0"/>
              </a:spcAft>
              <a:defRPr/>
            </a:pPr>
            <a:r>
              <a:rPr lang="en-US" dirty="0" smtClean="0">
                <a:solidFill>
                  <a:srgbClr val="FFFF00"/>
                </a:solidFill>
                <a:latin typeface="Bell MT" pitchFamily="18" charset="0"/>
              </a:rPr>
              <a:t>Facts to know </a:t>
            </a:r>
            <a:endParaRPr lang="en-US" dirty="0">
              <a:solidFill>
                <a:srgbClr val="FFFF00"/>
              </a:solidFill>
              <a:latin typeface="Bell MT" pitchFamily="18" charset="0"/>
            </a:endParaRPr>
          </a:p>
        </p:txBody>
      </p:sp>
      <p:sp>
        <p:nvSpPr>
          <p:cNvPr id="21507" name="Content Placeholder 2"/>
          <p:cNvSpPr>
            <a:spLocks noGrp="1"/>
          </p:cNvSpPr>
          <p:nvPr>
            <p:ph idx="1"/>
          </p:nvPr>
        </p:nvSpPr>
        <p:spPr/>
        <p:txBody>
          <a:bodyPr/>
          <a:lstStyle/>
          <a:p>
            <a:pPr algn="just">
              <a:buFont typeface="Wingdings" pitchFamily="2" charset="2"/>
              <a:buChar char="v"/>
            </a:pPr>
            <a:r>
              <a:rPr lang="en-US" sz="2800" dirty="0" smtClean="0">
                <a:solidFill>
                  <a:schemeClr val="bg1"/>
                </a:solidFill>
                <a:latin typeface="Bell MT" pitchFamily="18" charset="0"/>
              </a:rPr>
              <a:t>Each one of you can consult with me regularly to update me about your individual progress about each topics and  records for individual will be maintained by the course teacher.</a:t>
            </a:r>
            <a:r>
              <a:rPr lang="en-US" sz="2800" dirty="0" smtClean="0"/>
              <a:t>  </a:t>
            </a:r>
            <a:r>
              <a:rPr lang="en-US" sz="2800" dirty="0" smtClean="0">
                <a:solidFill>
                  <a:srgbClr val="C00000"/>
                </a:solidFill>
                <a:latin typeface="Bell MT" pitchFamily="18" charset="0"/>
              </a:rPr>
              <a:t>This is very important for your individual progress and achieve good marks.</a:t>
            </a:r>
          </a:p>
          <a:p>
            <a:pPr algn="just">
              <a:buFont typeface="Wingdings" pitchFamily="2" charset="2"/>
              <a:buChar char="v"/>
            </a:pPr>
            <a:r>
              <a:rPr lang="en-US" sz="2800" dirty="0" smtClean="0">
                <a:solidFill>
                  <a:schemeClr val="bg1"/>
                </a:solidFill>
                <a:latin typeface="Bell MT" pitchFamily="18" charset="0"/>
              </a:rPr>
              <a:t>You attitude and behavior is one of the key factor to achieve marks </a:t>
            </a:r>
          </a:p>
          <a:p>
            <a:pPr algn="just" eaLnBrk="1" hangingPunct="1">
              <a:buFont typeface="Wingdings 2" pitchFamily="18" charset="2"/>
              <a:buNone/>
            </a:pPr>
            <a:endParaRPr lang="en-US" sz="2400" dirty="0" smtClean="0">
              <a:solidFill>
                <a:srgbClr val="FF0000"/>
              </a:solidFill>
            </a:endParaRPr>
          </a:p>
          <a:p>
            <a:pPr eaLnBrk="1" hangingPunct="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12</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Some Requests</a:t>
            </a:r>
            <a:endParaRPr lang="en-US" dirty="0">
              <a:solidFill>
                <a:srgbClr val="FFFF00"/>
              </a:solidFill>
              <a:latin typeface="Bell MT" pitchFamily="18" charset="0"/>
            </a:endParaRPr>
          </a:p>
        </p:txBody>
      </p:sp>
      <p:sp>
        <p:nvSpPr>
          <p:cNvPr id="23555" name="Content Placeholder 2"/>
          <p:cNvSpPr>
            <a:spLocks noGrp="1"/>
          </p:cNvSpPr>
          <p:nvPr>
            <p:ph idx="1"/>
          </p:nvPr>
        </p:nvSpPr>
        <p:spPr/>
        <p:txBody>
          <a:bodyPr>
            <a:normAutofit fontScale="92500" lnSpcReduction="20000"/>
          </a:bodyPr>
          <a:lstStyle/>
          <a:p>
            <a:pPr algn="just">
              <a:buClr>
                <a:srgbClr val="7030A0"/>
              </a:buClr>
              <a:buFont typeface="Wingdings 2" pitchFamily="18" charset="2"/>
              <a:buChar char=""/>
              <a:defRPr/>
            </a:pPr>
            <a:r>
              <a:rPr lang="en-US" sz="2400" dirty="0" smtClean="0">
                <a:solidFill>
                  <a:schemeClr val="bg1"/>
                </a:solidFill>
                <a:latin typeface="Bell MT" pitchFamily="18" charset="0"/>
              </a:rPr>
              <a:t>I would like to request to make prior appointment with me by  email if you like to see me so that both of us will be ready mentally for our meeting.</a:t>
            </a:r>
          </a:p>
          <a:p>
            <a:pPr algn="just">
              <a:buClr>
                <a:srgbClr val="7030A0"/>
              </a:buClr>
              <a:buFont typeface="Wingdings 2" pitchFamily="18" charset="2"/>
              <a:buChar char=""/>
              <a:defRPr/>
            </a:pPr>
            <a:r>
              <a:rPr lang="en-US" sz="2400" dirty="0" smtClean="0">
                <a:solidFill>
                  <a:schemeClr val="bg1"/>
                </a:solidFill>
                <a:latin typeface="Bell MT" pitchFamily="18" charset="0"/>
              </a:rPr>
              <a:t>If you look for me in my office and can not find me in room, please email me or sms about your coming because sometimes we may have some other official works.</a:t>
            </a:r>
          </a:p>
          <a:p>
            <a:pPr algn="just">
              <a:buClr>
                <a:srgbClr val="7030A0"/>
              </a:buClr>
              <a:buFont typeface="Wingdings 2" pitchFamily="18" charset="2"/>
              <a:buChar char=""/>
              <a:defRPr/>
            </a:pPr>
            <a:r>
              <a:rPr lang="en-US" sz="2400" dirty="0" smtClean="0">
                <a:solidFill>
                  <a:schemeClr val="bg1"/>
                </a:solidFill>
                <a:latin typeface="Bell MT" pitchFamily="18" charset="0"/>
              </a:rPr>
              <a:t>I would like to request to come only one student at a time. If you see, I am in a meeting with another student, please kindly wait and sit outside of my office (There are some chairs for students to wait outside of my office room in 1</a:t>
            </a:r>
            <a:r>
              <a:rPr lang="en-US" sz="2400" baseline="30000" dirty="0" smtClean="0">
                <a:solidFill>
                  <a:schemeClr val="bg1"/>
                </a:solidFill>
                <a:latin typeface="Bell MT" pitchFamily="18" charset="0"/>
              </a:rPr>
              <a:t>st</a:t>
            </a:r>
            <a:r>
              <a:rPr lang="en-US" sz="2400" dirty="0" smtClean="0">
                <a:solidFill>
                  <a:schemeClr val="bg1"/>
                </a:solidFill>
                <a:latin typeface="Bell MT" pitchFamily="18" charset="0"/>
              </a:rPr>
              <a:t> floor of campus 1). Only when you see meeting finish between me and other student, then I would like to request you to come.</a:t>
            </a:r>
          </a:p>
          <a:p>
            <a:pPr algn="just" eaLnBrk="1" fontAlgn="auto" hangingPunct="1">
              <a:spcAft>
                <a:spcPts val="0"/>
              </a:spcAft>
              <a:buClr>
                <a:srgbClr val="7030A0"/>
              </a:buClr>
              <a:buFont typeface="Wingdings 2" pitchFamily="18" charset="2"/>
              <a:buChar char=""/>
              <a:defRPr/>
            </a:pPr>
            <a:r>
              <a:rPr lang="en-US" sz="2400" dirty="0" smtClean="0">
                <a:solidFill>
                  <a:schemeClr val="bg1"/>
                </a:solidFill>
                <a:latin typeface="Bell MT" pitchFamily="18" charset="0"/>
              </a:rPr>
              <a:t>I would like to request to not give reference of any other respected faculty member for any issues to perform in favor of any individual students.  </a:t>
            </a:r>
          </a:p>
          <a:p>
            <a:pPr algn="just" eaLnBrk="1" fontAlgn="auto" hangingPunct="1">
              <a:spcAft>
                <a:spcPts val="0"/>
              </a:spcAft>
              <a:buFont typeface="Wingdings" pitchFamily="2" charset="2"/>
              <a:buChar char="v"/>
              <a:defRPr/>
            </a:pPr>
            <a:endParaRPr lang="en-US" sz="2400" dirty="0" smtClean="0">
              <a:solidFill>
                <a:schemeClr val="bg1"/>
              </a:solidFill>
              <a:latin typeface="Bell MT" pitchFamily="18" charset="0"/>
            </a:endParaRPr>
          </a:p>
          <a:p>
            <a:pPr algn="just" eaLnBrk="1" fontAlgn="auto" hangingPunct="1">
              <a:spcAft>
                <a:spcPts val="0"/>
              </a:spcAft>
              <a:buFont typeface="Wingdings 2"/>
              <a:buNone/>
              <a:defRPr/>
            </a:pPr>
            <a:endParaRPr lang="en-US" sz="2400" dirty="0" smtClean="0">
              <a:solidFill>
                <a:schemeClr val="bg1"/>
              </a:solidFill>
              <a:latin typeface="Bell MT" pitchFamily="18" charset="0"/>
            </a:endParaRPr>
          </a:p>
          <a:p>
            <a:pPr eaLnBrk="1" fontAlgn="auto" hangingPunct="1">
              <a:spcAft>
                <a:spcPts val="0"/>
              </a:spcAft>
              <a:buFont typeface="Wingdings 2"/>
              <a:buChar char=""/>
              <a:defRPr/>
            </a:pPr>
            <a:endParaRPr lang="en-US" dirty="0" smtClean="0">
              <a:solidFill>
                <a:schemeClr val="bg1"/>
              </a:solidFill>
              <a:latin typeface="Bell MT"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13</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Some Requests</a:t>
            </a:r>
            <a:endParaRPr lang="en-US" dirty="0">
              <a:solidFill>
                <a:srgbClr val="FFFF00"/>
              </a:solidFill>
              <a:latin typeface="Bell MT" pitchFamily="18" charset="0"/>
            </a:endParaRPr>
          </a:p>
        </p:txBody>
      </p:sp>
      <p:sp>
        <p:nvSpPr>
          <p:cNvPr id="23555" name="Content Placeholder 2"/>
          <p:cNvSpPr>
            <a:spLocks noGrp="1"/>
          </p:cNvSpPr>
          <p:nvPr>
            <p:ph idx="1"/>
          </p:nvPr>
        </p:nvSpPr>
        <p:spPr/>
        <p:txBody>
          <a:bodyPr>
            <a:normAutofit/>
          </a:bodyPr>
          <a:lstStyle/>
          <a:p>
            <a:pPr algn="just">
              <a:buClr>
                <a:srgbClr val="7030A0"/>
              </a:buClr>
              <a:buFont typeface="Wingdings 2" pitchFamily="18" charset="2"/>
              <a:buChar char=""/>
            </a:pPr>
            <a:r>
              <a:rPr lang="en-US" sz="2400" dirty="0" smtClean="0">
                <a:solidFill>
                  <a:schemeClr val="bg1"/>
                </a:solidFill>
                <a:latin typeface="Bell MT" pitchFamily="18" charset="0"/>
              </a:rPr>
              <a:t>Please send all assignments, project proposal and project reports to </a:t>
            </a:r>
            <a:r>
              <a:rPr lang="en-US" sz="2400" b="1" dirty="0" smtClean="0">
                <a:solidFill>
                  <a:srgbClr val="FFFF00"/>
                </a:solidFill>
                <a:latin typeface="Bell MT" pitchFamily="18" charset="0"/>
                <a:hlinkClick r:id="rId2"/>
              </a:rPr>
              <a:t>dr.saifuddin.aiub@gmail.com</a:t>
            </a:r>
            <a:r>
              <a:rPr lang="en-US" sz="2400" dirty="0" smtClean="0">
                <a:latin typeface="Bell MT" pitchFamily="18" charset="0"/>
              </a:rPr>
              <a:t>. </a:t>
            </a:r>
          </a:p>
          <a:p>
            <a:pPr algn="just">
              <a:buClr>
                <a:srgbClr val="7030A0"/>
              </a:buClr>
              <a:buFont typeface="Wingdings 2" pitchFamily="18" charset="2"/>
              <a:buChar char=""/>
            </a:pPr>
            <a:r>
              <a:rPr lang="en-US" sz="2400" dirty="0" smtClean="0">
                <a:solidFill>
                  <a:schemeClr val="bg1"/>
                </a:solidFill>
                <a:latin typeface="Bell MT" pitchFamily="18" charset="0"/>
              </a:rPr>
              <a:t>For any general enquiry or any other issues can email me to </a:t>
            </a:r>
            <a:r>
              <a:rPr lang="en-US" sz="2400" b="1" dirty="0" smtClean="0">
                <a:solidFill>
                  <a:srgbClr val="FF0000"/>
                </a:solidFill>
                <a:latin typeface="Bell MT" pitchFamily="18" charset="0"/>
              </a:rPr>
              <a:t>saif@aiub.edu</a:t>
            </a:r>
          </a:p>
          <a:p>
            <a:pPr algn="just">
              <a:buClr>
                <a:srgbClr val="7030A0"/>
              </a:buClr>
              <a:buFont typeface="Wingdings 2" pitchFamily="18" charset="2"/>
              <a:buChar char=""/>
            </a:pPr>
            <a:r>
              <a:rPr lang="en-US" sz="2400" dirty="0" smtClean="0">
                <a:solidFill>
                  <a:schemeClr val="bg1"/>
                </a:solidFill>
                <a:latin typeface="Bell MT" pitchFamily="18" charset="0"/>
              </a:rPr>
              <a:t>If anyone think can not attend the class for any unavoidable reason, please inform me by email before at least 1 day of the class. I would like to request to not inform me at the day of class.</a:t>
            </a:r>
          </a:p>
          <a:p>
            <a:pPr algn="just" eaLnBrk="1" fontAlgn="auto" hangingPunct="1">
              <a:spcAft>
                <a:spcPts val="0"/>
              </a:spcAft>
              <a:buFont typeface="Wingdings 2"/>
              <a:buNone/>
              <a:defRPr/>
            </a:pPr>
            <a:endParaRPr lang="en-US" sz="2400" dirty="0" smtClean="0">
              <a:latin typeface="Bell MT" pitchFamily="18" charset="0"/>
            </a:endParaRPr>
          </a:p>
          <a:p>
            <a:pPr algn="just" eaLnBrk="1" fontAlgn="auto" hangingPunct="1">
              <a:spcAft>
                <a:spcPts val="0"/>
              </a:spcAft>
              <a:buFont typeface="Wingdings" pitchFamily="2" charset="2"/>
              <a:buChar char="v"/>
              <a:defRPr/>
            </a:pPr>
            <a:endParaRPr lang="en-US" sz="2400" dirty="0" smtClean="0">
              <a:latin typeface="Bell MT" pitchFamily="18" charset="0"/>
            </a:endParaRPr>
          </a:p>
          <a:p>
            <a:pPr algn="just" eaLnBrk="1" fontAlgn="auto" hangingPunct="1">
              <a:spcAft>
                <a:spcPts val="0"/>
              </a:spcAft>
              <a:buFont typeface="Wingdings 2"/>
              <a:buNone/>
              <a:defRPr/>
            </a:pPr>
            <a:endParaRPr lang="en-US" sz="2400" dirty="0" smtClean="0">
              <a:solidFill>
                <a:srgbClr val="FF0000"/>
              </a:solidFill>
              <a:latin typeface="Bell MT" pitchFamily="18" charset="0"/>
            </a:endParaRPr>
          </a:p>
          <a:p>
            <a:pPr eaLnBrk="1" fontAlgn="auto" hangingPunct="1">
              <a:spcAft>
                <a:spcPts val="0"/>
              </a:spcAft>
              <a:buFont typeface="Wingdings 2"/>
              <a:buChar char=""/>
              <a:defRPr/>
            </a:pPr>
            <a:endParaRPr lang="en-US" dirty="0" smtClean="0">
              <a:latin typeface="Bell MT"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14</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smtClean="0">
                <a:solidFill>
                  <a:srgbClr val="C00000"/>
                </a:solidFill>
                <a:latin typeface="Bell MT" pitchFamily="18" charset="0"/>
              </a:rPr>
              <a:t>DR. A. F. M. SAIFUDDIN SAIF</a:t>
            </a:r>
            <a:endParaRPr lang="en-US" b="1">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FFFF00"/>
                </a:solidFill>
                <a:latin typeface="Bell MT" pitchFamily="18" charset="0"/>
              </a:rPr>
              <a:t>Request During Class</a:t>
            </a:r>
            <a:endParaRPr lang="en-US" dirty="0">
              <a:solidFill>
                <a:srgbClr val="FFFF00"/>
              </a:solidFill>
              <a:latin typeface="Bell MT" pitchFamily="18" charset="0"/>
            </a:endParaRPr>
          </a:p>
        </p:txBody>
      </p:sp>
      <p:sp>
        <p:nvSpPr>
          <p:cNvPr id="32771" name="Content Placeholder 2"/>
          <p:cNvSpPr>
            <a:spLocks noGrp="1"/>
          </p:cNvSpPr>
          <p:nvPr>
            <p:ph idx="1"/>
          </p:nvPr>
        </p:nvSpPr>
        <p:spPr/>
        <p:txBody>
          <a:bodyPr/>
          <a:lstStyle/>
          <a:p>
            <a:pPr algn="just">
              <a:buClr>
                <a:srgbClr val="7030A0"/>
              </a:buClr>
              <a:buFont typeface="Wingdings 2" pitchFamily="18" charset="2"/>
              <a:buChar char=""/>
            </a:pPr>
            <a:r>
              <a:rPr lang="en-US" sz="2400" dirty="0" smtClean="0">
                <a:solidFill>
                  <a:schemeClr val="bg1"/>
                </a:solidFill>
                <a:latin typeface="Bell MT" pitchFamily="18" charset="0"/>
              </a:rPr>
              <a:t>During the lecture in Class, I would like to listen the class lecture. Last 20 minutes during class will be spent for Q/A session.</a:t>
            </a:r>
          </a:p>
          <a:p>
            <a:pPr algn="just">
              <a:buClr>
                <a:srgbClr val="7030A0"/>
              </a:buClr>
              <a:buFont typeface="Wingdings 2" pitchFamily="18" charset="2"/>
              <a:buChar char=""/>
            </a:pPr>
            <a:r>
              <a:rPr lang="en-US" sz="2400" dirty="0" smtClean="0">
                <a:solidFill>
                  <a:schemeClr val="bg1"/>
                </a:solidFill>
                <a:latin typeface="Bell MT" pitchFamily="18" charset="0"/>
              </a:rPr>
              <a:t>For further understanding any chapters, any ideas, verification of the suggestions are requested to discuss during consulting hours or by sending emails.</a:t>
            </a:r>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15</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Course Policies</a:t>
            </a:r>
            <a:endParaRPr lang="en-US" dirty="0">
              <a:solidFill>
                <a:srgbClr val="FFFF00"/>
              </a:solidFill>
              <a:latin typeface="Bell MT" pitchFamily="18" charset="0"/>
            </a:endParaRPr>
          </a:p>
        </p:txBody>
      </p:sp>
      <p:sp>
        <p:nvSpPr>
          <p:cNvPr id="24579" name="Content Placeholder 2"/>
          <p:cNvSpPr>
            <a:spLocks noGrp="1"/>
          </p:cNvSpPr>
          <p:nvPr>
            <p:ph idx="1"/>
          </p:nvPr>
        </p:nvSpPr>
        <p:spPr/>
        <p:txBody>
          <a:bodyPr/>
          <a:lstStyle/>
          <a:p>
            <a:pPr eaLnBrk="1" hangingPunct="1">
              <a:buClr>
                <a:srgbClr val="7030A0"/>
              </a:buClr>
              <a:buFont typeface="Wingdings 2" pitchFamily="18" charset="2"/>
              <a:buChar char=""/>
            </a:pPr>
            <a:r>
              <a:rPr lang="en-US" dirty="0" smtClean="0">
                <a:solidFill>
                  <a:schemeClr val="bg1"/>
                </a:solidFill>
                <a:latin typeface="Bell MT" pitchFamily="18" charset="0"/>
              </a:rPr>
              <a:t>Attendance</a:t>
            </a:r>
          </a:p>
          <a:p>
            <a:pPr eaLnBrk="1" hangingPunct="1">
              <a:buClr>
                <a:srgbClr val="7030A0"/>
              </a:buClr>
              <a:buFont typeface="Wingdings 2" pitchFamily="18" charset="2"/>
              <a:buChar char=""/>
            </a:pPr>
            <a:r>
              <a:rPr lang="en-US" dirty="0" smtClean="0">
                <a:solidFill>
                  <a:schemeClr val="bg1"/>
                </a:solidFill>
                <a:latin typeface="Bell MT" pitchFamily="18" charset="0"/>
              </a:rPr>
              <a:t>Quiz</a:t>
            </a:r>
          </a:p>
          <a:p>
            <a:pPr eaLnBrk="1" hangingPunct="1">
              <a:buClr>
                <a:srgbClr val="7030A0"/>
              </a:buClr>
              <a:buFont typeface="Wingdings 2" pitchFamily="18" charset="2"/>
              <a:buChar char=""/>
            </a:pPr>
            <a:r>
              <a:rPr lang="en-US" dirty="0" smtClean="0">
                <a:solidFill>
                  <a:schemeClr val="bg1"/>
                </a:solidFill>
                <a:latin typeface="Bell MT" pitchFamily="18" charset="0"/>
              </a:rPr>
              <a:t>Lab Tasks</a:t>
            </a:r>
          </a:p>
          <a:p>
            <a:pPr eaLnBrk="1" hangingPunct="1">
              <a:buClr>
                <a:srgbClr val="7030A0"/>
              </a:buClr>
              <a:buFont typeface="Wingdings 2" pitchFamily="18" charset="2"/>
              <a:buChar char=""/>
            </a:pPr>
            <a:r>
              <a:rPr lang="en-US" dirty="0" smtClean="0">
                <a:solidFill>
                  <a:schemeClr val="bg1"/>
                </a:solidFill>
                <a:latin typeface="Bell MT" pitchFamily="18" charset="0"/>
              </a:rPr>
              <a:t>Written exam</a:t>
            </a:r>
          </a:p>
          <a:p>
            <a:pPr eaLnBrk="1" hangingPunct="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16</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Attendance</a:t>
            </a:r>
            <a:endParaRPr lang="en-US" dirty="0">
              <a:solidFill>
                <a:srgbClr val="FFFF00"/>
              </a:solidFill>
              <a:latin typeface="Bell MT" pitchFamily="18" charset="0"/>
            </a:endParaRPr>
          </a:p>
        </p:txBody>
      </p:sp>
      <p:sp>
        <p:nvSpPr>
          <p:cNvPr id="4" name="Content Placeholder 2"/>
          <p:cNvSpPr>
            <a:spLocks noGrp="1"/>
          </p:cNvSpPr>
          <p:nvPr>
            <p:ph idx="1"/>
          </p:nvPr>
        </p:nvSpPr>
        <p:spPr>
          <a:xfrm>
            <a:off x="228600" y="1600200"/>
            <a:ext cx="8763000" cy="4525963"/>
          </a:xfrm>
        </p:spPr>
        <p:txBody>
          <a:bodyPr>
            <a:normAutofit fontScale="85000" lnSpcReduction="20000"/>
          </a:bodyPr>
          <a:lstStyle/>
          <a:p>
            <a:pPr algn="just" eaLnBrk="1" fontAlgn="auto" hangingPunct="1">
              <a:spcAft>
                <a:spcPts val="0"/>
              </a:spcAft>
              <a:buClr>
                <a:srgbClr val="7030A0"/>
              </a:buClr>
              <a:buFont typeface="Wingdings 2" pitchFamily="18" charset="2"/>
              <a:buChar char=""/>
              <a:defRPr/>
            </a:pPr>
            <a:r>
              <a:rPr lang="en-US" i="1" dirty="0" smtClean="0">
                <a:solidFill>
                  <a:schemeClr val="bg1"/>
                </a:solidFill>
                <a:latin typeface="Bell MT" pitchFamily="18" charset="0"/>
              </a:rPr>
              <a:t>90</a:t>
            </a:r>
            <a:r>
              <a:rPr lang="en-US" dirty="0" smtClean="0">
                <a:solidFill>
                  <a:schemeClr val="bg1"/>
                </a:solidFill>
                <a:latin typeface="Bell MT" pitchFamily="18" charset="0"/>
              </a:rPr>
              <a:t>% </a:t>
            </a:r>
            <a:r>
              <a:rPr lang="en-US" dirty="0">
                <a:solidFill>
                  <a:schemeClr val="bg1"/>
                </a:solidFill>
                <a:latin typeface="Bell MT" pitchFamily="18" charset="0"/>
              </a:rPr>
              <a:t>presence is required by the student. Absent classes must be defended by the student through application and proper documentation to the course teacher. </a:t>
            </a:r>
          </a:p>
          <a:p>
            <a:pPr algn="just" eaLnBrk="1" fontAlgn="auto" hangingPunct="1">
              <a:spcAft>
                <a:spcPts val="0"/>
              </a:spcAft>
              <a:buClr>
                <a:srgbClr val="7030A0"/>
              </a:buClr>
              <a:buFont typeface="Wingdings 2" pitchFamily="18" charset="2"/>
              <a:buChar char=""/>
              <a:defRPr/>
            </a:pPr>
            <a:r>
              <a:rPr lang="en-US" dirty="0">
                <a:solidFill>
                  <a:schemeClr val="bg1"/>
                </a:solidFill>
                <a:latin typeface="Bell MT" pitchFamily="18" charset="0"/>
              </a:rPr>
              <a:t>Single absences or absences within </a:t>
            </a:r>
            <a:r>
              <a:rPr lang="en-US" dirty="0" smtClean="0">
                <a:solidFill>
                  <a:schemeClr val="bg1"/>
                </a:solidFill>
                <a:latin typeface="Bell MT" pitchFamily="18" charset="0"/>
              </a:rPr>
              <a:t>10% </a:t>
            </a:r>
            <a:r>
              <a:rPr lang="en-US" dirty="0">
                <a:solidFill>
                  <a:schemeClr val="bg1"/>
                </a:solidFill>
                <a:latin typeface="Bell MT" pitchFamily="18" charset="0"/>
              </a:rPr>
              <a:t>range will be judged by the course teacher. </a:t>
            </a:r>
            <a:endParaRPr lang="en-US" dirty="0" smtClean="0">
              <a:solidFill>
                <a:schemeClr val="bg1"/>
              </a:solidFill>
              <a:latin typeface="Bell MT" pitchFamily="18" charset="0"/>
            </a:endParaRPr>
          </a:p>
          <a:p>
            <a:pPr algn="just" eaLnBrk="1" fontAlgn="auto" hangingPunct="1">
              <a:spcAft>
                <a:spcPts val="0"/>
              </a:spcAft>
              <a:buClr>
                <a:srgbClr val="7030A0"/>
              </a:buClr>
              <a:buFont typeface="Wingdings 2" pitchFamily="18" charset="2"/>
              <a:buChar char=""/>
              <a:defRPr/>
            </a:pPr>
            <a:r>
              <a:rPr lang="en-US" dirty="0" smtClean="0">
                <a:solidFill>
                  <a:schemeClr val="bg1"/>
                </a:solidFill>
                <a:latin typeface="Bell MT" pitchFamily="18" charset="0"/>
              </a:rPr>
              <a:t>Long </a:t>
            </a:r>
            <a:r>
              <a:rPr lang="en-US" dirty="0">
                <a:solidFill>
                  <a:schemeClr val="bg1"/>
                </a:solidFill>
                <a:latin typeface="Bell MT" pitchFamily="18" charset="0"/>
              </a:rPr>
              <a:t>absences/irregular presence/absences out of </a:t>
            </a:r>
            <a:r>
              <a:rPr lang="en-US" dirty="0" smtClean="0">
                <a:solidFill>
                  <a:schemeClr val="bg1"/>
                </a:solidFill>
                <a:latin typeface="Bell MT" pitchFamily="18" charset="0"/>
              </a:rPr>
              <a:t>10% range (More than one 1 class) </a:t>
            </a:r>
            <a:r>
              <a:rPr lang="en-US" dirty="0">
                <a:solidFill>
                  <a:schemeClr val="bg1"/>
                </a:solidFill>
                <a:latin typeface="Bell MT" pitchFamily="18" charset="0"/>
              </a:rPr>
              <a:t>must go through </a:t>
            </a:r>
            <a:r>
              <a:rPr lang="en-US" i="1" dirty="0">
                <a:solidFill>
                  <a:schemeClr val="bg1"/>
                </a:solidFill>
                <a:latin typeface="Bell MT" pitchFamily="18" charset="0"/>
              </a:rPr>
              <a:t>application procedures</a:t>
            </a:r>
            <a:r>
              <a:rPr lang="en-US" dirty="0">
                <a:solidFill>
                  <a:schemeClr val="bg1"/>
                </a:solidFill>
                <a:latin typeface="Bell MT" pitchFamily="18" charset="0"/>
              </a:rPr>
              <a:t> </a:t>
            </a:r>
            <a:r>
              <a:rPr lang="en-US" dirty="0" smtClean="0">
                <a:solidFill>
                  <a:schemeClr val="bg1"/>
                </a:solidFill>
                <a:latin typeface="Bell MT" pitchFamily="18" charset="0"/>
              </a:rPr>
              <a:t>to attend the following classes.</a:t>
            </a:r>
          </a:p>
          <a:p>
            <a:pPr algn="just" eaLnBrk="1" fontAlgn="auto" hangingPunct="1">
              <a:spcAft>
                <a:spcPts val="0"/>
              </a:spcAft>
              <a:buClr>
                <a:srgbClr val="7030A0"/>
              </a:buClr>
              <a:buFont typeface="Wingdings 2" pitchFamily="18" charset="2"/>
              <a:buChar char=""/>
              <a:defRPr/>
            </a:pPr>
            <a:r>
              <a:rPr lang="en-US" dirty="0" smtClean="0">
                <a:solidFill>
                  <a:schemeClr val="bg1"/>
                </a:solidFill>
                <a:latin typeface="Bell MT" pitchFamily="18" charset="0"/>
              </a:rPr>
              <a:t>Acceptance of an application for absence only gives permission to attend the following classes. This might still result in deduction of marks which will be judged by the course teacher.</a:t>
            </a:r>
          </a:p>
          <a:p>
            <a:pPr lvl="1" eaLnBrk="1" fontAlgn="auto" hangingPunct="1">
              <a:spcAft>
                <a:spcPts val="0"/>
              </a:spcAft>
              <a:buFont typeface="Wingdings 2"/>
              <a:buChar char=""/>
              <a:defRPr/>
            </a:pPr>
            <a:endParaRPr lang="en-US" dirty="0" smtClean="0"/>
          </a:p>
        </p:txBody>
      </p:sp>
      <p:sp>
        <p:nvSpPr>
          <p:cNvPr id="5" name="Slide Number Placeholder 4"/>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17</a:t>
            </a:fld>
            <a:endParaRPr lang="en-US" b="1">
              <a:solidFill>
                <a:srgbClr val="C00000"/>
              </a:solidFill>
              <a:latin typeface="Bell MT" pitchFamily="18" charset="0"/>
            </a:endParaRPr>
          </a:p>
        </p:txBody>
      </p:sp>
      <p:sp>
        <p:nvSpPr>
          <p:cNvPr id="6" name="Footer Placeholder 5"/>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eaLnBrk="1" fontAlgn="auto" hangingPunct="1">
              <a:spcAft>
                <a:spcPts val="0"/>
              </a:spcAft>
              <a:defRPr/>
            </a:pPr>
            <a:r>
              <a:rPr lang="en-US" dirty="0" smtClean="0">
                <a:solidFill>
                  <a:srgbClr val="FFFF00"/>
                </a:solidFill>
                <a:latin typeface="Bell MT" pitchFamily="18" charset="0"/>
              </a:rPr>
              <a:t>Makeup Evaluation</a:t>
            </a:r>
            <a:endParaRPr lang="en-US" dirty="0">
              <a:solidFill>
                <a:srgbClr val="FFFF00"/>
              </a:solidFill>
              <a:latin typeface="Bell MT" pitchFamily="18" charset="0"/>
            </a:endParaRPr>
          </a:p>
        </p:txBody>
      </p:sp>
      <p:sp>
        <p:nvSpPr>
          <p:cNvPr id="4" name="Content Placeholder 2"/>
          <p:cNvSpPr>
            <a:spLocks noGrp="1"/>
          </p:cNvSpPr>
          <p:nvPr>
            <p:ph idx="1"/>
          </p:nvPr>
        </p:nvSpPr>
        <p:spPr>
          <a:xfrm>
            <a:off x="227013" y="1447800"/>
            <a:ext cx="8688387" cy="4800600"/>
          </a:xfrm>
        </p:spPr>
        <p:txBody>
          <a:bodyPr>
            <a:normAutofit fontScale="62500" lnSpcReduction="20000"/>
          </a:bodyPr>
          <a:lstStyle/>
          <a:p>
            <a:pPr algn="just" eaLnBrk="1" fontAlgn="auto" hangingPunct="1">
              <a:spcAft>
                <a:spcPts val="0"/>
              </a:spcAft>
              <a:buClr>
                <a:srgbClr val="7030A0"/>
              </a:buClr>
              <a:buFont typeface="Wingdings 2" pitchFamily="18" charset="2"/>
              <a:buChar char=""/>
              <a:defRPr/>
            </a:pPr>
            <a:r>
              <a:rPr lang="en-US" dirty="0">
                <a:solidFill>
                  <a:schemeClr val="bg1"/>
                </a:solidFill>
                <a:latin typeface="Bell MT" pitchFamily="18" charset="0"/>
              </a:rPr>
              <a:t>There will be no makeup quiz as long as a student </a:t>
            </a:r>
            <a:r>
              <a:rPr lang="en-US" dirty="0" smtClean="0">
                <a:solidFill>
                  <a:schemeClr val="bg1"/>
                </a:solidFill>
                <a:latin typeface="Bell MT" pitchFamily="18" charset="0"/>
              </a:rPr>
              <a:t>will be </a:t>
            </a:r>
            <a:r>
              <a:rPr lang="en-US" dirty="0">
                <a:solidFill>
                  <a:schemeClr val="bg1"/>
                </a:solidFill>
                <a:latin typeface="Bell MT" pitchFamily="18" charset="0"/>
              </a:rPr>
              <a:t>appeared in </a:t>
            </a:r>
            <a:r>
              <a:rPr lang="en-US" dirty="0" smtClean="0">
                <a:solidFill>
                  <a:schemeClr val="bg1"/>
                </a:solidFill>
                <a:latin typeface="Bell MT" pitchFamily="18" charset="0"/>
              </a:rPr>
              <a:t>3 quizzes.</a:t>
            </a:r>
          </a:p>
          <a:p>
            <a:pPr algn="just" eaLnBrk="1" fontAlgn="auto" hangingPunct="1">
              <a:spcAft>
                <a:spcPts val="0"/>
              </a:spcAft>
              <a:buClr>
                <a:srgbClr val="7030A0"/>
              </a:buClr>
              <a:buFont typeface="Wingdings 2" pitchFamily="18" charset="2"/>
              <a:buChar char=""/>
              <a:defRPr/>
            </a:pPr>
            <a:r>
              <a:rPr lang="en-US" dirty="0" smtClean="0">
                <a:solidFill>
                  <a:schemeClr val="bg1"/>
                </a:solidFill>
                <a:latin typeface="Bell MT" pitchFamily="18" charset="0"/>
              </a:rPr>
              <a:t>Makeup </a:t>
            </a:r>
            <a:r>
              <a:rPr lang="en-US" dirty="0">
                <a:solidFill>
                  <a:schemeClr val="bg1"/>
                </a:solidFill>
                <a:latin typeface="Bell MT" pitchFamily="18" charset="0"/>
              </a:rPr>
              <a:t>for missing evaluations like quizzes/assignment submission date/presentation date/viva </a:t>
            </a:r>
            <a:r>
              <a:rPr lang="en-US" dirty="0" smtClean="0">
                <a:solidFill>
                  <a:schemeClr val="bg1"/>
                </a:solidFill>
                <a:latin typeface="Bell MT" pitchFamily="18" charset="0"/>
              </a:rPr>
              <a:t>date/etc., </a:t>
            </a:r>
            <a:r>
              <a:rPr lang="en-US" dirty="0">
                <a:solidFill>
                  <a:schemeClr val="bg1"/>
                </a:solidFill>
                <a:latin typeface="Bell MT" pitchFamily="18" charset="0"/>
              </a:rPr>
              <a:t>must go through valid </a:t>
            </a:r>
            <a:r>
              <a:rPr lang="en-US" dirty="0" smtClean="0">
                <a:solidFill>
                  <a:schemeClr val="bg1"/>
                </a:solidFill>
                <a:latin typeface="Bell MT" pitchFamily="18" charset="0"/>
              </a:rPr>
              <a:t>application procedure </a:t>
            </a:r>
            <a:r>
              <a:rPr lang="en-US" dirty="0">
                <a:solidFill>
                  <a:schemeClr val="bg1"/>
                </a:solidFill>
                <a:latin typeface="Bell MT" pitchFamily="18" charset="0"/>
              </a:rPr>
              <a:t>with supporting document </a:t>
            </a:r>
            <a:r>
              <a:rPr lang="en-US" u="sng" dirty="0">
                <a:solidFill>
                  <a:schemeClr val="bg1"/>
                </a:solidFill>
                <a:latin typeface="Bell MT" pitchFamily="18" charset="0"/>
              </a:rPr>
              <a:t>within the deadline of the actual </a:t>
            </a:r>
            <a:r>
              <a:rPr lang="en-US" u="sng" dirty="0" smtClean="0">
                <a:solidFill>
                  <a:schemeClr val="bg1"/>
                </a:solidFill>
                <a:latin typeface="Bell MT" pitchFamily="18" charset="0"/>
              </a:rPr>
              <a:t>evaluation date</a:t>
            </a:r>
            <a:r>
              <a:rPr lang="en-US" dirty="0" smtClean="0">
                <a:solidFill>
                  <a:schemeClr val="bg1"/>
                </a:solidFill>
                <a:latin typeface="Bell MT" pitchFamily="18" charset="0"/>
              </a:rPr>
              <a:t>. </a:t>
            </a:r>
            <a:endParaRPr lang="en-US" dirty="0">
              <a:solidFill>
                <a:schemeClr val="bg1"/>
              </a:solidFill>
              <a:latin typeface="Bell MT" pitchFamily="18" charset="0"/>
            </a:endParaRPr>
          </a:p>
          <a:p>
            <a:pPr algn="just" eaLnBrk="1" fontAlgn="auto" hangingPunct="1">
              <a:spcAft>
                <a:spcPts val="0"/>
              </a:spcAft>
              <a:buClr>
                <a:srgbClr val="7030A0"/>
              </a:buClr>
              <a:buFont typeface="Wingdings 2" pitchFamily="18" charset="2"/>
              <a:buChar char=""/>
              <a:defRPr/>
            </a:pPr>
            <a:r>
              <a:rPr lang="en-US" dirty="0">
                <a:solidFill>
                  <a:schemeClr val="bg1"/>
                </a:solidFill>
                <a:latin typeface="Bell MT" pitchFamily="18" charset="0"/>
              </a:rPr>
              <a:t>Makeup for missing Midterm/Final term must go through </a:t>
            </a:r>
            <a:r>
              <a:rPr lang="en-US" u="sng" dirty="0">
                <a:solidFill>
                  <a:schemeClr val="bg1"/>
                </a:solidFill>
                <a:latin typeface="Bell MT" pitchFamily="18" charset="0"/>
              </a:rPr>
              <a:t>Set B form</a:t>
            </a:r>
            <a:r>
              <a:rPr lang="en-US" dirty="0">
                <a:solidFill>
                  <a:schemeClr val="bg1"/>
                </a:solidFill>
                <a:latin typeface="Bell MT" pitchFamily="18" charset="0"/>
              </a:rPr>
              <a:t> along with </a:t>
            </a:r>
            <a:r>
              <a:rPr lang="en-US" dirty="0" smtClean="0">
                <a:solidFill>
                  <a:schemeClr val="bg1"/>
                </a:solidFill>
                <a:latin typeface="Bell MT" pitchFamily="18" charset="0"/>
              </a:rPr>
              <a:t>the supporting document within the 1</a:t>
            </a:r>
            <a:r>
              <a:rPr lang="en-US" baseline="30000" dirty="0" smtClean="0">
                <a:solidFill>
                  <a:schemeClr val="bg1"/>
                </a:solidFill>
                <a:latin typeface="Bell MT" pitchFamily="18" charset="0"/>
              </a:rPr>
              <a:t>st</a:t>
            </a:r>
            <a:r>
              <a:rPr lang="en-US" dirty="0" smtClean="0">
                <a:solidFill>
                  <a:schemeClr val="bg1"/>
                </a:solidFill>
                <a:latin typeface="Bell MT" pitchFamily="18" charset="0"/>
              </a:rPr>
              <a:t> working day after exam week. The set B exam is generally scheduled from the 2</a:t>
            </a:r>
            <a:r>
              <a:rPr lang="en-US" baseline="30000" dirty="0" smtClean="0">
                <a:solidFill>
                  <a:schemeClr val="bg1"/>
                </a:solidFill>
                <a:latin typeface="Bell MT" pitchFamily="18" charset="0"/>
              </a:rPr>
              <a:t>nd</a:t>
            </a:r>
            <a:r>
              <a:rPr lang="en-US" dirty="0" smtClean="0">
                <a:solidFill>
                  <a:schemeClr val="bg1"/>
                </a:solidFill>
                <a:latin typeface="Bell MT" pitchFamily="18" charset="0"/>
              </a:rPr>
              <a:t> working day after the exam week. </a:t>
            </a:r>
            <a:r>
              <a:rPr lang="en-US" dirty="0">
                <a:solidFill>
                  <a:schemeClr val="bg1"/>
                </a:solidFill>
                <a:latin typeface="Bell MT" pitchFamily="18" charset="0"/>
              </a:rPr>
              <a:t>Must get signature and exam date from the course teacher and get it approved by the department Head (monetary penalty might be imposed).</a:t>
            </a:r>
          </a:p>
          <a:p>
            <a:pPr algn="just" eaLnBrk="1" fontAlgn="auto" hangingPunct="1">
              <a:spcAft>
                <a:spcPts val="0"/>
              </a:spcAft>
              <a:buClr>
                <a:srgbClr val="7030A0"/>
              </a:buClr>
              <a:buFont typeface="Wingdings 2" pitchFamily="18" charset="2"/>
              <a:buChar char=""/>
              <a:defRPr/>
            </a:pPr>
            <a:r>
              <a:rPr lang="en-US" dirty="0" smtClean="0">
                <a:solidFill>
                  <a:schemeClr val="bg1"/>
                </a:solidFill>
                <a:latin typeface="Bell MT" pitchFamily="18" charset="0"/>
              </a:rPr>
              <a:t>Students unable to attend the set B exam may apply for set C exam within the same time limit as set B. Such applications must be supported by very strong reason and documentation, as they are generally rejected. </a:t>
            </a:r>
          </a:p>
          <a:p>
            <a:pPr algn="just" eaLnBrk="1" fontAlgn="auto" hangingPunct="1">
              <a:spcAft>
                <a:spcPts val="0"/>
              </a:spcAft>
              <a:buClr>
                <a:srgbClr val="7030A0"/>
              </a:buClr>
              <a:buFont typeface="Wingdings 2" pitchFamily="18" charset="2"/>
              <a:buChar char=""/>
              <a:defRPr/>
            </a:pPr>
            <a:r>
              <a:rPr lang="en-US" dirty="0" smtClean="0">
                <a:solidFill>
                  <a:schemeClr val="bg1"/>
                </a:solidFill>
                <a:latin typeface="Bell MT" pitchFamily="18" charset="0"/>
              </a:rPr>
              <a:t>The </a:t>
            </a:r>
            <a:r>
              <a:rPr lang="en-US" dirty="0">
                <a:solidFill>
                  <a:schemeClr val="bg1"/>
                </a:solidFill>
                <a:latin typeface="Bell MT" pitchFamily="18" charset="0"/>
              </a:rPr>
              <a:t>course teacher will be the judge of accepting/rejecting the request for makeup.</a:t>
            </a:r>
          </a:p>
          <a:p>
            <a:pPr algn="just" eaLnBrk="1" fontAlgn="auto" hangingPunct="1">
              <a:spcAft>
                <a:spcPts val="0"/>
              </a:spcAft>
              <a:buFont typeface="Wingdings 2"/>
              <a:buChar char=""/>
              <a:defRPr/>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C00000"/>
                </a:solidFill>
                <a:latin typeface="Bell MT" pitchFamily="18" charset="0"/>
              </a:rPr>
              <a:pPr/>
              <a:t>18</a:t>
            </a:fld>
            <a:endParaRPr lang="en-US">
              <a:solidFill>
                <a:srgbClr val="C00000"/>
              </a:solidFill>
              <a:latin typeface="Bell MT" pitchFamily="18" charset="0"/>
            </a:endParaRPr>
          </a:p>
        </p:txBody>
      </p:sp>
      <p:sp>
        <p:nvSpPr>
          <p:cNvPr id="6" name="Footer Placeholder 5"/>
          <p:cNvSpPr>
            <a:spLocks noGrp="1"/>
          </p:cNvSpPr>
          <p:nvPr>
            <p:ph type="ftr" sz="quarter" idx="11"/>
          </p:nvPr>
        </p:nvSpPr>
        <p:spPr/>
        <p:txBody>
          <a:bodyPr/>
          <a:lstStyle/>
          <a:p>
            <a:r>
              <a:rPr lang="en-US" dirty="0" smtClean="0">
                <a:solidFill>
                  <a:srgbClr val="C00000"/>
                </a:solidFill>
                <a:latin typeface="Bell MT" pitchFamily="18" charset="0"/>
              </a:rPr>
              <a:t>DR. A. F. M. SAIFUDDIN SAIF</a:t>
            </a:r>
            <a:endParaRPr lang="en-US"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Grading Policies</a:t>
            </a:r>
            <a:endParaRPr lang="en-US" dirty="0">
              <a:solidFill>
                <a:srgbClr val="FFFF00"/>
              </a:solidFill>
              <a:latin typeface="Bell MT" pitchFamily="18" charset="0"/>
            </a:endParaRPr>
          </a:p>
        </p:txBody>
      </p:sp>
      <p:sp>
        <p:nvSpPr>
          <p:cNvPr id="4" name="Content Placeholder 2"/>
          <p:cNvSpPr>
            <a:spLocks noGrp="1"/>
          </p:cNvSpPr>
          <p:nvPr>
            <p:ph idx="1"/>
          </p:nvPr>
        </p:nvSpPr>
        <p:spPr>
          <a:xfrm>
            <a:off x="227013" y="1371600"/>
            <a:ext cx="8688387" cy="4876800"/>
          </a:xfrm>
        </p:spPr>
        <p:txBody>
          <a:bodyPr>
            <a:normAutofit fontScale="62500" lnSpcReduction="20000"/>
          </a:bodyPr>
          <a:lstStyle/>
          <a:p>
            <a:pPr algn="just" eaLnBrk="1" fontAlgn="auto" hangingPunct="1">
              <a:spcBef>
                <a:spcPts val="600"/>
              </a:spcBef>
              <a:spcAft>
                <a:spcPts val="0"/>
              </a:spcAft>
              <a:buClr>
                <a:srgbClr val="7030A0"/>
              </a:buClr>
              <a:buFont typeface="Wingdings 2" pitchFamily="18" charset="2"/>
              <a:buChar char=""/>
              <a:defRPr/>
            </a:pPr>
            <a:r>
              <a:rPr lang="en-US" dirty="0" smtClean="0">
                <a:solidFill>
                  <a:schemeClr val="bg1"/>
                </a:solidFill>
                <a:latin typeface="Bell MT" pitchFamily="18" charset="0"/>
              </a:rPr>
              <a:t>Total evaluation marks </a:t>
            </a:r>
            <a:r>
              <a:rPr lang="en-US" dirty="0">
                <a:solidFill>
                  <a:schemeClr val="bg1"/>
                </a:solidFill>
                <a:latin typeface="Bell MT" pitchFamily="18" charset="0"/>
              </a:rPr>
              <a:t>will be uploaded to the VUES </a:t>
            </a:r>
            <a:r>
              <a:rPr lang="en-US" dirty="0" smtClean="0">
                <a:solidFill>
                  <a:schemeClr val="bg1"/>
                </a:solidFill>
                <a:latin typeface="Bell MT" pitchFamily="18" charset="0"/>
              </a:rPr>
              <a:t>after (</a:t>
            </a:r>
            <a:r>
              <a:rPr lang="en-US" dirty="0">
                <a:solidFill>
                  <a:schemeClr val="bg1"/>
                </a:solidFill>
                <a:latin typeface="Bell MT" pitchFamily="18" charset="0"/>
              </a:rPr>
              <a:t>mid/final term) written </a:t>
            </a:r>
            <a:r>
              <a:rPr lang="en-US" dirty="0" smtClean="0">
                <a:solidFill>
                  <a:schemeClr val="bg1"/>
                </a:solidFill>
                <a:latin typeface="Bell MT" pitchFamily="18" charset="0"/>
              </a:rPr>
              <a:t>exam. If any of you wish to see invidual marks for each category of the marks, I would like to request you to send me an email about your interest to see all the marks in each category, I will be very to reply you back about your marks. For midterm, invidual answer sheets will be shown after mid term evaluation.</a:t>
            </a:r>
            <a:endParaRPr lang="en-US" dirty="0">
              <a:solidFill>
                <a:schemeClr val="bg1"/>
              </a:solidFill>
              <a:latin typeface="Bell MT" pitchFamily="18" charset="0"/>
            </a:endParaRPr>
          </a:p>
          <a:p>
            <a:pPr algn="just" eaLnBrk="1" fontAlgn="auto" hangingPunct="1">
              <a:spcBef>
                <a:spcPts val="600"/>
              </a:spcBef>
              <a:spcAft>
                <a:spcPts val="0"/>
              </a:spcAft>
              <a:buClr>
                <a:srgbClr val="7030A0"/>
              </a:buClr>
              <a:buFont typeface="Wingdings 2" pitchFamily="18" charset="2"/>
              <a:buChar char=""/>
              <a:defRPr/>
            </a:pPr>
            <a:r>
              <a:rPr lang="en-US" dirty="0">
                <a:solidFill>
                  <a:schemeClr val="bg1"/>
                </a:solidFill>
                <a:latin typeface="Bell MT" pitchFamily="18" charset="0"/>
              </a:rPr>
              <a:t>Letter grades ‘</a:t>
            </a:r>
            <a:r>
              <a:rPr lang="en-US" b="1" dirty="0">
                <a:solidFill>
                  <a:schemeClr val="bg1"/>
                </a:solidFill>
                <a:latin typeface="Bell MT" pitchFamily="18" charset="0"/>
              </a:rPr>
              <a:t>A+</a:t>
            </a:r>
            <a:r>
              <a:rPr lang="en-US" dirty="0">
                <a:solidFill>
                  <a:schemeClr val="bg1"/>
                </a:solidFill>
                <a:latin typeface="Bell MT" pitchFamily="18" charset="0"/>
              </a:rPr>
              <a:t>’ through ‘</a:t>
            </a:r>
            <a:r>
              <a:rPr lang="en-US" b="1" dirty="0">
                <a:solidFill>
                  <a:schemeClr val="bg1"/>
                </a:solidFill>
                <a:latin typeface="Bell MT" pitchFamily="18" charset="0"/>
              </a:rPr>
              <a:t>F</a:t>
            </a:r>
            <a:r>
              <a:rPr lang="en-US" dirty="0">
                <a:solidFill>
                  <a:schemeClr val="bg1"/>
                </a:solidFill>
                <a:latin typeface="Bell MT" pitchFamily="18" charset="0"/>
              </a:rPr>
              <a:t>’ is counted as grades. Other grades ‘</a:t>
            </a:r>
            <a:r>
              <a:rPr lang="en-US" b="1" dirty="0">
                <a:solidFill>
                  <a:schemeClr val="bg1"/>
                </a:solidFill>
                <a:latin typeface="Bell MT" pitchFamily="18" charset="0"/>
              </a:rPr>
              <a:t>I</a:t>
            </a:r>
            <a:r>
              <a:rPr lang="en-US" dirty="0">
                <a:solidFill>
                  <a:schemeClr val="bg1"/>
                </a:solidFill>
                <a:latin typeface="Bell MT" pitchFamily="18" charset="0"/>
              </a:rPr>
              <a:t>’ and ‘</a:t>
            </a:r>
            <a:r>
              <a:rPr lang="en-US" b="1" dirty="0">
                <a:solidFill>
                  <a:schemeClr val="bg1"/>
                </a:solidFill>
                <a:latin typeface="Bell MT" pitchFamily="18" charset="0"/>
              </a:rPr>
              <a:t>UW</a:t>
            </a:r>
            <a:r>
              <a:rPr lang="en-US" dirty="0">
                <a:solidFill>
                  <a:schemeClr val="bg1"/>
                </a:solidFill>
                <a:latin typeface="Bell MT" pitchFamily="18" charset="0"/>
              </a:rPr>
              <a:t>’ are considered as temporary grades which are </a:t>
            </a:r>
            <a:r>
              <a:rPr lang="en-US" u="sng" dirty="0">
                <a:solidFill>
                  <a:schemeClr val="bg1"/>
                </a:solidFill>
                <a:latin typeface="Bell MT" pitchFamily="18" charset="0"/>
              </a:rPr>
              <a:t>counted/calculated as ‘</a:t>
            </a:r>
            <a:r>
              <a:rPr lang="en-US" b="1" u="sng" dirty="0">
                <a:solidFill>
                  <a:schemeClr val="bg1"/>
                </a:solidFill>
                <a:latin typeface="Bell MT" pitchFamily="18" charset="0"/>
              </a:rPr>
              <a:t>F</a:t>
            </a:r>
            <a:r>
              <a:rPr lang="en-US" u="sng" dirty="0">
                <a:solidFill>
                  <a:schemeClr val="bg1"/>
                </a:solidFill>
                <a:latin typeface="Bell MT" pitchFamily="18" charset="0"/>
              </a:rPr>
              <a:t>’ grade </a:t>
            </a:r>
            <a:r>
              <a:rPr lang="en-US" dirty="0">
                <a:solidFill>
                  <a:schemeClr val="bg1"/>
                </a:solidFill>
                <a:latin typeface="Bell MT" pitchFamily="18" charset="0"/>
              </a:rPr>
              <a:t>in the </a:t>
            </a:r>
            <a:r>
              <a:rPr lang="en-US" b="1" dirty="0">
                <a:solidFill>
                  <a:schemeClr val="bg1"/>
                </a:solidFill>
                <a:latin typeface="Bell MT" pitchFamily="18" charset="0"/>
              </a:rPr>
              <a:t>CGPA</a:t>
            </a:r>
            <a:r>
              <a:rPr lang="en-US" dirty="0">
                <a:solidFill>
                  <a:schemeClr val="bg1"/>
                </a:solidFill>
                <a:latin typeface="Bell MT" pitchFamily="18" charset="0"/>
              </a:rPr>
              <a:t>. These grades must/will be converted to the actual grades, i.e. ‘</a:t>
            </a:r>
            <a:r>
              <a:rPr lang="en-US" b="1" dirty="0">
                <a:solidFill>
                  <a:schemeClr val="bg1"/>
                </a:solidFill>
                <a:latin typeface="Bell MT" pitchFamily="18" charset="0"/>
              </a:rPr>
              <a:t>A+</a:t>
            </a:r>
            <a:r>
              <a:rPr lang="en-US" dirty="0">
                <a:solidFill>
                  <a:schemeClr val="bg1"/>
                </a:solidFill>
                <a:latin typeface="Bell MT" pitchFamily="18" charset="0"/>
              </a:rPr>
              <a:t>’ through ‘</a:t>
            </a:r>
            <a:r>
              <a:rPr lang="en-US" b="1" dirty="0">
                <a:solidFill>
                  <a:schemeClr val="bg1"/>
                </a:solidFill>
                <a:latin typeface="Bell MT" pitchFamily="18" charset="0"/>
              </a:rPr>
              <a:t>F</a:t>
            </a:r>
            <a:r>
              <a:rPr lang="en-US" dirty="0">
                <a:solidFill>
                  <a:schemeClr val="bg1"/>
                </a:solidFill>
                <a:latin typeface="Bell MT" pitchFamily="18" charset="0"/>
              </a:rPr>
              <a:t>’. </a:t>
            </a:r>
          </a:p>
          <a:p>
            <a:pPr algn="just" eaLnBrk="1" fontAlgn="auto" hangingPunct="1">
              <a:spcBef>
                <a:spcPts val="600"/>
              </a:spcBef>
              <a:spcAft>
                <a:spcPts val="0"/>
              </a:spcAft>
              <a:buClr>
                <a:srgbClr val="7030A0"/>
              </a:buClr>
              <a:buFont typeface="Wingdings 2" pitchFamily="18" charset="2"/>
              <a:buChar char=""/>
              <a:defRPr/>
            </a:pPr>
            <a:r>
              <a:rPr lang="en-US" dirty="0">
                <a:solidFill>
                  <a:schemeClr val="bg1"/>
                </a:solidFill>
                <a:latin typeface="Bell MT" pitchFamily="18" charset="0"/>
              </a:rPr>
              <a:t>‘</a:t>
            </a:r>
            <a:r>
              <a:rPr lang="en-US" b="1" dirty="0">
                <a:solidFill>
                  <a:schemeClr val="bg1"/>
                </a:solidFill>
                <a:latin typeface="Bell MT" pitchFamily="18" charset="0"/>
              </a:rPr>
              <a:t>I: INCOMPLETE</a:t>
            </a:r>
            <a:r>
              <a:rPr lang="en-US" dirty="0">
                <a:solidFill>
                  <a:schemeClr val="bg1"/>
                </a:solidFill>
                <a:latin typeface="Bell MT" pitchFamily="18" charset="0"/>
              </a:rPr>
              <a:t>’ is given to students who have </a:t>
            </a:r>
            <a:r>
              <a:rPr lang="en-US" i="1" dirty="0">
                <a:solidFill>
                  <a:schemeClr val="bg1"/>
                </a:solidFill>
                <a:latin typeface="Bell MT" pitchFamily="18" charset="0"/>
              </a:rPr>
              <a:t>missed </a:t>
            </a:r>
            <a:r>
              <a:rPr lang="en-US" dirty="0">
                <a:solidFill>
                  <a:schemeClr val="bg1"/>
                </a:solidFill>
                <a:latin typeface="Bell MT" pitchFamily="18" charset="0"/>
              </a:rPr>
              <a:t>at most 30</a:t>
            </a:r>
            <a:r>
              <a:rPr lang="en-US" dirty="0" smtClean="0">
                <a:solidFill>
                  <a:schemeClr val="bg1"/>
                </a:solidFill>
                <a:latin typeface="Bell MT" pitchFamily="18" charset="0"/>
              </a:rPr>
              <a:t>% of </a:t>
            </a:r>
            <a:r>
              <a:rPr lang="en-US" i="1" dirty="0">
                <a:solidFill>
                  <a:schemeClr val="bg1"/>
                </a:solidFill>
                <a:latin typeface="Bell MT" pitchFamily="18" charset="0"/>
              </a:rPr>
              <a:t>evaluation categories</a:t>
            </a:r>
            <a:r>
              <a:rPr lang="en-US" dirty="0">
                <a:solidFill>
                  <a:schemeClr val="bg1"/>
                </a:solidFill>
                <a:latin typeface="Bell MT" pitchFamily="18" charset="0"/>
              </a:rPr>
              <a:t> (quiz/assignment/etc.).  Students must contact the course teacher for </a:t>
            </a:r>
            <a:r>
              <a:rPr lang="en-US" u="sng" dirty="0">
                <a:solidFill>
                  <a:schemeClr val="bg1"/>
                </a:solidFill>
                <a:latin typeface="Bell MT" pitchFamily="18" charset="0"/>
              </a:rPr>
              <a:t>makeup</a:t>
            </a:r>
            <a:r>
              <a:rPr lang="en-US" dirty="0">
                <a:solidFill>
                  <a:schemeClr val="bg1"/>
                </a:solidFill>
                <a:latin typeface="Bell MT" pitchFamily="18" charset="0"/>
              </a:rPr>
              <a:t>, through valid application </a:t>
            </a:r>
            <a:r>
              <a:rPr lang="en-US" dirty="0" smtClean="0">
                <a:solidFill>
                  <a:schemeClr val="bg1"/>
                </a:solidFill>
                <a:latin typeface="Bell MT" pitchFamily="18" charset="0"/>
              </a:rPr>
              <a:t>procedures</a:t>
            </a:r>
            <a:r>
              <a:rPr lang="en-US" dirty="0">
                <a:solidFill>
                  <a:schemeClr val="bg1"/>
                </a:solidFill>
                <a:latin typeface="Bell MT" pitchFamily="18" charset="0"/>
              </a:rPr>
              <a:t> </a:t>
            </a:r>
            <a:r>
              <a:rPr lang="en-US" dirty="0" smtClean="0">
                <a:solidFill>
                  <a:schemeClr val="bg1"/>
                </a:solidFill>
                <a:latin typeface="Bell MT" pitchFamily="18" charset="0"/>
              </a:rPr>
              <a:t>immediately after grade release. </a:t>
            </a:r>
            <a:endParaRPr lang="en-US" dirty="0">
              <a:solidFill>
                <a:schemeClr val="bg1"/>
              </a:solidFill>
              <a:latin typeface="Bell MT" pitchFamily="18" charset="0"/>
            </a:endParaRPr>
          </a:p>
          <a:p>
            <a:pPr algn="just" eaLnBrk="1" fontAlgn="auto" hangingPunct="1">
              <a:spcBef>
                <a:spcPts val="600"/>
              </a:spcBef>
              <a:spcAft>
                <a:spcPts val="0"/>
              </a:spcAft>
              <a:buClr>
                <a:srgbClr val="7030A0"/>
              </a:buClr>
              <a:buFont typeface="Wingdings 2" pitchFamily="18" charset="2"/>
              <a:buChar char=""/>
              <a:defRPr/>
            </a:pPr>
            <a:r>
              <a:rPr lang="en-US" dirty="0">
                <a:solidFill>
                  <a:schemeClr val="bg1"/>
                </a:solidFill>
                <a:latin typeface="Bell MT" pitchFamily="18" charset="0"/>
              </a:rPr>
              <a:t>‘</a:t>
            </a:r>
            <a:r>
              <a:rPr lang="en-US" b="1" dirty="0">
                <a:solidFill>
                  <a:schemeClr val="bg1"/>
                </a:solidFill>
                <a:latin typeface="Bell MT" pitchFamily="18" charset="0"/>
              </a:rPr>
              <a:t>UW: UNOFFICIAL WITHDRAW</a:t>
            </a:r>
            <a:r>
              <a:rPr lang="en-US" dirty="0">
                <a:solidFill>
                  <a:schemeClr val="bg1"/>
                </a:solidFill>
                <a:latin typeface="Bell MT" pitchFamily="18" charset="0"/>
              </a:rPr>
              <a:t>’ is given when the </a:t>
            </a:r>
            <a:r>
              <a:rPr lang="en-US" i="1" dirty="0">
                <a:solidFill>
                  <a:schemeClr val="bg1"/>
                </a:solidFill>
                <a:latin typeface="Bell MT" pitchFamily="18" charset="0"/>
              </a:rPr>
              <a:t>missing evaluation categories</a:t>
            </a:r>
            <a:r>
              <a:rPr lang="en-US" dirty="0">
                <a:solidFill>
                  <a:schemeClr val="bg1"/>
                </a:solidFill>
                <a:latin typeface="Bell MT" pitchFamily="18" charset="0"/>
              </a:rPr>
              <a:t> are too high (more than 30%) to makeup. A student getting ‘UW’ has </a:t>
            </a:r>
            <a:r>
              <a:rPr lang="en-US" u="sng" dirty="0">
                <a:solidFill>
                  <a:schemeClr val="bg1"/>
                </a:solidFill>
                <a:latin typeface="Bell MT" pitchFamily="18" charset="0"/>
              </a:rPr>
              <a:t>no option</a:t>
            </a:r>
            <a:r>
              <a:rPr lang="en-US" dirty="0">
                <a:solidFill>
                  <a:schemeClr val="bg1"/>
                </a:solidFill>
                <a:latin typeface="Bell MT" pitchFamily="18" charset="0"/>
              </a:rPr>
              <a:t> but to </a:t>
            </a:r>
            <a:r>
              <a:rPr lang="en-US" u="sng" dirty="0">
                <a:solidFill>
                  <a:schemeClr val="bg1"/>
                </a:solidFill>
                <a:latin typeface="Bell MT" pitchFamily="18" charset="0"/>
              </a:rPr>
              <a:t>drop</a:t>
            </a:r>
            <a:r>
              <a:rPr lang="en-US" dirty="0">
                <a:solidFill>
                  <a:schemeClr val="bg1"/>
                </a:solidFill>
                <a:latin typeface="Bell MT" pitchFamily="18" charset="0"/>
              </a:rPr>
              <a:t> the </a:t>
            </a:r>
            <a:r>
              <a:rPr lang="en-US" dirty="0" smtClean="0">
                <a:solidFill>
                  <a:schemeClr val="bg1"/>
                </a:solidFill>
                <a:latin typeface="Bell MT" pitchFamily="18" charset="0"/>
              </a:rPr>
              <a:t>course</a:t>
            </a:r>
            <a:r>
              <a:rPr lang="en-US" dirty="0">
                <a:solidFill>
                  <a:schemeClr val="bg1"/>
                </a:solidFill>
                <a:latin typeface="Bell MT" pitchFamily="18" charset="0"/>
              </a:rPr>
              <a:t> immediately after grade release</a:t>
            </a:r>
          </a:p>
          <a:p>
            <a:pPr marL="0" indent="0" algn="just" eaLnBrk="1" fontAlgn="auto" hangingPunct="1">
              <a:spcAft>
                <a:spcPts val="0"/>
              </a:spcAft>
              <a:buFont typeface="Arial" charset="0"/>
              <a:buNone/>
              <a:defRPr/>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19</a:t>
            </a:fld>
            <a:endParaRPr lang="en-US" b="1">
              <a:solidFill>
                <a:srgbClr val="C00000"/>
              </a:solidFill>
              <a:latin typeface="Bell MT" pitchFamily="18" charset="0"/>
            </a:endParaRPr>
          </a:p>
        </p:txBody>
      </p:sp>
      <p:sp>
        <p:nvSpPr>
          <p:cNvPr id="6" name="Footer Placeholder 5"/>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FF00"/>
                </a:solidFill>
                <a:latin typeface="Bell MT" pitchFamily="18" charset="0"/>
              </a:rPr>
              <a:t>Framework for Today’s Lecture</a:t>
            </a:r>
            <a:endParaRPr lang="en-US" dirty="0">
              <a:solidFill>
                <a:srgbClr val="FFFF00"/>
              </a:solidFill>
              <a:latin typeface="Bell MT" pitchFamily="18" charset="0"/>
            </a:endParaRPr>
          </a:p>
        </p:txBody>
      </p:sp>
      <p:sp>
        <p:nvSpPr>
          <p:cNvPr id="4" name="Subtitle 2"/>
          <p:cNvSpPr txBox="1">
            <a:spLocks/>
          </p:cNvSpPr>
          <p:nvPr/>
        </p:nvSpPr>
        <p:spPr>
          <a:xfrm>
            <a:off x="2667000" y="990600"/>
            <a:ext cx="3886200" cy="4572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400" dirty="0" smtClean="0">
                <a:solidFill>
                  <a:srgbClr val="7030A0"/>
                </a:solidFill>
                <a:latin typeface="AR JULIAN" pitchFamily="2" charset="0"/>
              </a:rPr>
              <a:t>About me</a:t>
            </a:r>
            <a:endParaRPr lang="en-US" sz="24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5" name="Subtitle 2"/>
          <p:cNvSpPr txBox="1">
            <a:spLocks/>
          </p:cNvSpPr>
          <p:nvPr/>
        </p:nvSpPr>
        <p:spPr>
          <a:xfrm>
            <a:off x="2667000" y="1676400"/>
            <a:ext cx="3886200" cy="533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000" dirty="0" smtClean="0">
                <a:solidFill>
                  <a:srgbClr val="7030A0"/>
                </a:solidFill>
                <a:latin typeface="AR JULIAN" pitchFamily="2" charset="0"/>
              </a:rPr>
              <a:t>Some Facts for This Course</a:t>
            </a:r>
            <a:endParaRPr lang="en-US" sz="20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6" name="Subtitle 2"/>
          <p:cNvSpPr txBox="1">
            <a:spLocks/>
          </p:cNvSpPr>
          <p:nvPr/>
        </p:nvSpPr>
        <p:spPr>
          <a:xfrm>
            <a:off x="2743200" y="3352800"/>
            <a:ext cx="3886200" cy="533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000" dirty="0" smtClean="0">
                <a:solidFill>
                  <a:srgbClr val="7030A0"/>
                </a:solidFill>
                <a:latin typeface="AR JULIAN" pitchFamily="2" charset="0"/>
              </a:rPr>
              <a:t>Syllabus</a:t>
            </a:r>
            <a:endParaRPr lang="en-US" sz="20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7" name="Subtitle 2"/>
          <p:cNvSpPr txBox="1">
            <a:spLocks/>
          </p:cNvSpPr>
          <p:nvPr/>
        </p:nvSpPr>
        <p:spPr>
          <a:xfrm>
            <a:off x="2743200" y="4114800"/>
            <a:ext cx="3886200" cy="533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000" dirty="0" smtClean="0">
                <a:solidFill>
                  <a:srgbClr val="7030A0"/>
                </a:solidFill>
                <a:latin typeface="AR JULIAN" pitchFamily="2" charset="0"/>
              </a:rPr>
              <a:t>Course Evaluation</a:t>
            </a:r>
            <a:endParaRPr lang="en-US" sz="20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8" name="Subtitle 2"/>
          <p:cNvSpPr txBox="1">
            <a:spLocks/>
          </p:cNvSpPr>
          <p:nvPr/>
        </p:nvSpPr>
        <p:spPr>
          <a:xfrm>
            <a:off x="2743200" y="4876800"/>
            <a:ext cx="3886200" cy="533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000" dirty="0" smtClean="0">
                <a:solidFill>
                  <a:srgbClr val="7030A0"/>
                </a:solidFill>
                <a:latin typeface="AR JULIAN" pitchFamily="2" charset="0"/>
              </a:rPr>
              <a:t>Text Book</a:t>
            </a:r>
            <a:endParaRPr lang="en-US" sz="20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9" name="Subtitle 2"/>
          <p:cNvSpPr txBox="1">
            <a:spLocks/>
          </p:cNvSpPr>
          <p:nvPr/>
        </p:nvSpPr>
        <p:spPr>
          <a:xfrm>
            <a:off x="2743200" y="5715000"/>
            <a:ext cx="3886200" cy="533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000" dirty="0" smtClean="0">
                <a:solidFill>
                  <a:srgbClr val="7030A0"/>
                </a:solidFill>
                <a:latin typeface="AR JULIAN" pitchFamily="2" charset="0"/>
              </a:rPr>
              <a:t>Some Facts and Requests</a:t>
            </a:r>
            <a:endParaRPr lang="en-US" sz="20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10" name="Down Arrow 9"/>
          <p:cNvSpPr/>
          <p:nvPr/>
        </p:nvSpPr>
        <p:spPr>
          <a:xfrm>
            <a:off x="4419600" y="1447800"/>
            <a:ext cx="3048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495800" y="30480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495800" y="38862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495800" y="46482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495800" y="54102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b="1" smtClean="0">
                <a:solidFill>
                  <a:srgbClr val="C00000"/>
                </a:solidFill>
              </a:rPr>
              <a:pPr/>
              <a:t>2</a:t>
            </a:fld>
            <a:endParaRPr lang="en-US" b="1">
              <a:solidFill>
                <a:srgbClr val="C00000"/>
              </a:solidFill>
            </a:endParaRPr>
          </a:p>
        </p:txBody>
      </p:sp>
      <p:sp>
        <p:nvSpPr>
          <p:cNvPr id="16" name="Footer Placeholder 15"/>
          <p:cNvSpPr>
            <a:spLocks noGrp="1"/>
          </p:cNvSpPr>
          <p:nvPr>
            <p:ph type="ftr" sz="quarter" idx="11"/>
          </p:nvPr>
        </p:nvSpPr>
        <p:spPr/>
        <p:txBody>
          <a:bodyPr/>
          <a:lstStyle/>
          <a:p>
            <a:r>
              <a:rPr lang="en-US" b="1" dirty="0" smtClean="0">
                <a:solidFill>
                  <a:srgbClr val="C00000"/>
                </a:solidFill>
              </a:rPr>
              <a:t>DR. A. F. M. SAIFUDDIN SAIF</a:t>
            </a:r>
            <a:endParaRPr lang="en-US" b="1" dirty="0">
              <a:solidFill>
                <a:srgbClr val="C00000"/>
              </a:solidFill>
            </a:endParaRPr>
          </a:p>
        </p:txBody>
      </p:sp>
      <p:sp>
        <p:nvSpPr>
          <p:cNvPr id="17" name="Subtitle 2"/>
          <p:cNvSpPr txBox="1">
            <a:spLocks/>
          </p:cNvSpPr>
          <p:nvPr/>
        </p:nvSpPr>
        <p:spPr>
          <a:xfrm>
            <a:off x="2743200" y="2514600"/>
            <a:ext cx="3886200" cy="533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indent="-342900" algn="ctr">
              <a:spcBef>
                <a:spcPct val="20000"/>
              </a:spcBef>
              <a:defRPr/>
            </a:pPr>
            <a:r>
              <a:rPr lang="en-US" sz="2000" smtClean="0">
                <a:solidFill>
                  <a:srgbClr val="7030A0"/>
                </a:solidFill>
                <a:latin typeface="AR JULIAN" pitchFamily="2" charset="0"/>
              </a:rPr>
              <a:t>Motivation Factors</a:t>
            </a:r>
            <a:endParaRPr lang="en-US" sz="2000" dirty="0" smtClean="0">
              <a:solidFill>
                <a:schemeClr val="accent6">
                  <a:lumMod val="50000"/>
                </a:schemeClr>
              </a:solidFill>
              <a:latin typeface="AR JULIAN" pitchFamily="2"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p:txBody>
      </p:sp>
      <p:sp>
        <p:nvSpPr>
          <p:cNvPr id="18" name="Down Arrow 17"/>
          <p:cNvSpPr/>
          <p:nvPr/>
        </p:nvSpPr>
        <p:spPr>
          <a:xfrm>
            <a:off x="4495800" y="22098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Grading Policies…</a:t>
            </a:r>
            <a:endParaRPr lang="en-US" dirty="0">
              <a:solidFill>
                <a:srgbClr val="FFFF00"/>
              </a:solidFill>
              <a:latin typeface="Bell MT" pitchFamily="18" charset="0"/>
            </a:endParaRPr>
          </a:p>
        </p:txBody>
      </p:sp>
      <p:sp>
        <p:nvSpPr>
          <p:cNvPr id="4" name="Content Placeholder 2"/>
          <p:cNvSpPr>
            <a:spLocks noGrp="1"/>
          </p:cNvSpPr>
          <p:nvPr>
            <p:ph idx="1"/>
          </p:nvPr>
        </p:nvSpPr>
        <p:spPr>
          <a:xfrm>
            <a:off x="609600" y="1600200"/>
            <a:ext cx="8229600" cy="4525963"/>
          </a:xfrm>
        </p:spPr>
        <p:txBody>
          <a:bodyPr>
            <a:normAutofit fontScale="85000" lnSpcReduction="20000"/>
          </a:bodyPr>
          <a:lstStyle/>
          <a:p>
            <a:pPr algn="just" eaLnBrk="1" fontAlgn="auto" hangingPunct="1">
              <a:spcBef>
                <a:spcPts val="600"/>
              </a:spcBef>
              <a:spcAft>
                <a:spcPts val="0"/>
              </a:spcAft>
              <a:buClr>
                <a:srgbClr val="7030A0"/>
              </a:buClr>
              <a:buFont typeface="Wingdings 2" pitchFamily="18" charset="2"/>
              <a:buChar char=""/>
              <a:defRPr/>
            </a:pPr>
            <a:r>
              <a:rPr lang="en-US" dirty="0">
                <a:solidFill>
                  <a:schemeClr val="bg1"/>
                </a:solidFill>
                <a:latin typeface="Bell MT" pitchFamily="18" charset="0"/>
              </a:rPr>
              <a:t>Once a student’s gets ‘I’ or ‘UW’ and unable to fulfill the requirements with the course teacher for makeup, </a:t>
            </a:r>
            <a:r>
              <a:rPr lang="en-US" u="sng" dirty="0">
                <a:solidFill>
                  <a:schemeClr val="bg1"/>
                </a:solidFill>
                <a:latin typeface="Bell MT" pitchFamily="18" charset="0"/>
              </a:rPr>
              <a:t>must drop the course</a:t>
            </a:r>
            <a:r>
              <a:rPr lang="en-US" dirty="0">
                <a:solidFill>
                  <a:schemeClr val="bg1"/>
                </a:solidFill>
                <a:latin typeface="Bell MT" pitchFamily="18" charset="0"/>
              </a:rPr>
              <a:t> within officially </a:t>
            </a:r>
            <a:r>
              <a:rPr lang="en-US" i="1" dirty="0">
                <a:solidFill>
                  <a:schemeClr val="bg1"/>
                </a:solidFill>
                <a:latin typeface="Bell MT" pitchFamily="18" charset="0"/>
              </a:rPr>
              <a:t>mentioned time period</a:t>
            </a:r>
            <a:r>
              <a:rPr lang="en-US" dirty="0">
                <a:solidFill>
                  <a:schemeClr val="bg1"/>
                </a:solidFill>
                <a:latin typeface="Bell MT" pitchFamily="18" charset="0"/>
              </a:rPr>
              <a:t> from the </a:t>
            </a:r>
            <a:r>
              <a:rPr lang="en-US" i="1" dirty="0">
                <a:solidFill>
                  <a:schemeClr val="bg1"/>
                </a:solidFill>
                <a:latin typeface="Bell MT" pitchFamily="18" charset="0"/>
              </a:rPr>
              <a:t>registration </a:t>
            </a:r>
            <a:r>
              <a:rPr lang="en-US" i="1" dirty="0" smtClean="0">
                <a:solidFill>
                  <a:schemeClr val="bg1"/>
                </a:solidFill>
                <a:latin typeface="Bell MT" pitchFamily="18" charset="0"/>
              </a:rPr>
              <a:t>department</a:t>
            </a:r>
            <a:r>
              <a:rPr lang="en-US" dirty="0" smtClean="0">
                <a:solidFill>
                  <a:schemeClr val="bg1"/>
                </a:solidFill>
                <a:latin typeface="Bell MT" pitchFamily="18" charset="0"/>
              </a:rPr>
              <a:t>. </a:t>
            </a:r>
          </a:p>
          <a:p>
            <a:pPr algn="just" eaLnBrk="1" fontAlgn="auto" hangingPunct="1">
              <a:spcBef>
                <a:spcPts val="600"/>
              </a:spcBef>
              <a:spcAft>
                <a:spcPts val="0"/>
              </a:spcAft>
              <a:buClr>
                <a:srgbClr val="7030A0"/>
              </a:buClr>
              <a:buFont typeface="Wingdings 2" pitchFamily="18" charset="2"/>
              <a:buChar char=""/>
              <a:defRPr/>
            </a:pPr>
            <a:r>
              <a:rPr lang="en-US" dirty="0" smtClean="0">
                <a:solidFill>
                  <a:schemeClr val="bg1"/>
                </a:solidFill>
                <a:latin typeface="Bell MT" pitchFamily="18" charset="0"/>
              </a:rPr>
              <a:t>Students </a:t>
            </a:r>
            <a:r>
              <a:rPr lang="en-US" dirty="0">
                <a:solidFill>
                  <a:schemeClr val="bg1"/>
                </a:solidFill>
                <a:latin typeface="Bell MT" pitchFamily="18" charset="0"/>
              </a:rPr>
              <a:t>in probation or falls into the probation due to ‘I’/’UW’ grade are not allowed to drop the course.</a:t>
            </a:r>
          </a:p>
          <a:p>
            <a:pPr algn="just" eaLnBrk="1" fontAlgn="auto" hangingPunct="1">
              <a:spcBef>
                <a:spcPts val="400"/>
              </a:spcBef>
              <a:spcAft>
                <a:spcPts val="0"/>
              </a:spcAft>
              <a:buClr>
                <a:srgbClr val="7030A0"/>
              </a:buClr>
              <a:buFont typeface="Wingdings 2" pitchFamily="18" charset="2"/>
              <a:buChar char=""/>
              <a:defRPr/>
            </a:pPr>
            <a:r>
              <a:rPr lang="en-US" dirty="0">
                <a:solidFill>
                  <a:schemeClr val="bg1"/>
                </a:solidFill>
                <a:latin typeface="Bell MT" pitchFamily="18" charset="0"/>
              </a:rPr>
              <a:t>Unable to do so will result in the automatic conversion of the grades ‘</a:t>
            </a:r>
            <a:r>
              <a:rPr lang="en-US" b="1" dirty="0">
                <a:solidFill>
                  <a:schemeClr val="bg1"/>
                </a:solidFill>
                <a:latin typeface="Bell MT" pitchFamily="18" charset="0"/>
              </a:rPr>
              <a:t>I</a:t>
            </a:r>
            <a:r>
              <a:rPr lang="en-US" dirty="0">
                <a:solidFill>
                  <a:schemeClr val="bg1"/>
                </a:solidFill>
                <a:latin typeface="Bell MT" pitchFamily="18" charset="0"/>
              </a:rPr>
              <a:t>’/’</a:t>
            </a:r>
            <a:r>
              <a:rPr lang="en-US" b="1" dirty="0">
                <a:solidFill>
                  <a:schemeClr val="bg1"/>
                </a:solidFill>
                <a:latin typeface="Bell MT" pitchFamily="18" charset="0"/>
              </a:rPr>
              <a:t>UW</a:t>
            </a:r>
            <a:r>
              <a:rPr lang="en-US" dirty="0">
                <a:solidFill>
                  <a:schemeClr val="bg1"/>
                </a:solidFill>
                <a:latin typeface="Bell MT" pitchFamily="18" charset="0"/>
              </a:rPr>
              <a:t>’ to ‘</a:t>
            </a:r>
            <a:r>
              <a:rPr lang="en-US" b="1" dirty="0">
                <a:solidFill>
                  <a:schemeClr val="bg1"/>
                </a:solidFill>
                <a:latin typeface="Bell MT" pitchFamily="18" charset="0"/>
              </a:rPr>
              <a:t>F</a:t>
            </a:r>
            <a:r>
              <a:rPr lang="en-US" dirty="0">
                <a:solidFill>
                  <a:schemeClr val="bg1"/>
                </a:solidFill>
                <a:latin typeface="Bell MT" pitchFamily="18" charset="0"/>
              </a:rPr>
              <a:t>’ grade </a:t>
            </a:r>
            <a:r>
              <a:rPr lang="en-US" u="sng" dirty="0">
                <a:solidFill>
                  <a:schemeClr val="bg1"/>
                </a:solidFill>
                <a:latin typeface="Bell MT" pitchFamily="18" charset="0"/>
              </a:rPr>
              <a:t>after the 4</a:t>
            </a:r>
            <a:r>
              <a:rPr lang="en-US" u="sng" baseline="30000" dirty="0">
                <a:solidFill>
                  <a:schemeClr val="bg1"/>
                </a:solidFill>
                <a:latin typeface="Bell MT" pitchFamily="18" charset="0"/>
              </a:rPr>
              <a:t>th</a:t>
            </a:r>
            <a:r>
              <a:rPr lang="en-US" u="sng" dirty="0">
                <a:solidFill>
                  <a:schemeClr val="bg1"/>
                </a:solidFill>
                <a:latin typeface="Bell MT" pitchFamily="18" charset="0"/>
              </a:rPr>
              <a:t> week of the following semester</a:t>
            </a:r>
            <a:r>
              <a:rPr lang="en-US" dirty="0">
                <a:solidFill>
                  <a:schemeClr val="bg1"/>
                </a:solidFill>
                <a:latin typeface="Bell MT" pitchFamily="18" charset="0"/>
              </a:rPr>
              <a:t>.</a:t>
            </a:r>
          </a:p>
          <a:p>
            <a:pPr algn="just" eaLnBrk="1" fontAlgn="auto" hangingPunct="1">
              <a:spcBef>
                <a:spcPts val="400"/>
              </a:spcBef>
              <a:spcAft>
                <a:spcPts val="0"/>
              </a:spcAft>
              <a:buClr>
                <a:srgbClr val="7030A0"/>
              </a:buClr>
              <a:buFont typeface="Wingdings 2" pitchFamily="18" charset="2"/>
              <a:buChar char=""/>
              <a:defRPr/>
            </a:pPr>
            <a:r>
              <a:rPr lang="en-US" dirty="0" smtClean="0">
                <a:solidFill>
                  <a:srgbClr val="C00000"/>
                </a:solidFill>
                <a:latin typeface="Bell MT" pitchFamily="18" charset="0"/>
              </a:rPr>
              <a:t>Any </a:t>
            </a:r>
            <a:r>
              <a:rPr lang="en-US" i="1" dirty="0">
                <a:solidFill>
                  <a:srgbClr val="C00000"/>
                </a:solidFill>
                <a:latin typeface="Bell MT" pitchFamily="18" charset="0"/>
              </a:rPr>
              <a:t>problem with the mark/grade</a:t>
            </a:r>
            <a:r>
              <a:rPr lang="en-US" dirty="0">
                <a:solidFill>
                  <a:srgbClr val="C00000"/>
                </a:solidFill>
                <a:latin typeface="Bell MT" pitchFamily="18" charset="0"/>
              </a:rPr>
              <a:t> </a:t>
            </a:r>
            <a:r>
              <a:rPr lang="en-US" u="sng" dirty="0">
                <a:solidFill>
                  <a:srgbClr val="C00000"/>
                </a:solidFill>
                <a:latin typeface="Bell MT" pitchFamily="18" charset="0"/>
              </a:rPr>
              <a:t>must be consulted</a:t>
            </a:r>
            <a:r>
              <a:rPr lang="en-US" dirty="0">
                <a:solidFill>
                  <a:srgbClr val="C00000"/>
                </a:solidFill>
                <a:latin typeface="Bell MT" pitchFamily="18" charset="0"/>
              </a:rPr>
              <a:t> with the course teacher within </a:t>
            </a:r>
            <a:r>
              <a:rPr lang="en-US" i="1" dirty="0">
                <a:solidFill>
                  <a:srgbClr val="C00000"/>
                </a:solidFill>
                <a:latin typeface="Bell MT" pitchFamily="18" charset="0"/>
              </a:rPr>
              <a:t>one </a:t>
            </a:r>
            <a:r>
              <a:rPr lang="en-US" i="1" dirty="0" smtClean="0">
                <a:solidFill>
                  <a:srgbClr val="C00000"/>
                </a:solidFill>
                <a:latin typeface="Bell MT" pitchFamily="18" charset="0"/>
              </a:rPr>
              <a:t>1 day </a:t>
            </a:r>
            <a:r>
              <a:rPr lang="en-US" i="1" dirty="0">
                <a:solidFill>
                  <a:srgbClr val="C00000"/>
                </a:solidFill>
                <a:latin typeface="Bell MT" pitchFamily="18" charset="0"/>
              </a:rPr>
              <a:t>of the release of grades</a:t>
            </a:r>
            <a:r>
              <a:rPr lang="en-US" dirty="0">
                <a:solidFill>
                  <a:srgbClr val="C00000"/>
                </a:solidFill>
                <a:latin typeface="Bell MT" pitchFamily="18" charset="0"/>
              </a:rPr>
              <a:t>. </a:t>
            </a:r>
          </a:p>
          <a:p>
            <a:pPr algn="just" eaLnBrk="1" fontAlgn="auto" hangingPunct="1">
              <a:spcAft>
                <a:spcPts val="0"/>
              </a:spcAft>
              <a:buFont typeface="Wingdings 2"/>
              <a:buChar char=""/>
              <a:defRPr/>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20</a:t>
            </a:fld>
            <a:endParaRPr lang="en-US" b="1">
              <a:solidFill>
                <a:srgbClr val="C00000"/>
              </a:solidFill>
              <a:latin typeface="Bell MT" pitchFamily="18" charset="0"/>
            </a:endParaRPr>
          </a:p>
        </p:txBody>
      </p:sp>
      <p:sp>
        <p:nvSpPr>
          <p:cNvPr id="6" name="Footer Placeholder 5"/>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Dropping a Course</a:t>
            </a:r>
            <a:endParaRPr lang="en-US" dirty="0">
              <a:solidFill>
                <a:srgbClr val="FFFF00"/>
              </a:solidFill>
              <a:latin typeface="Bell MT" pitchFamily="18" charset="0"/>
            </a:endParaRPr>
          </a:p>
        </p:txBody>
      </p:sp>
      <p:sp>
        <p:nvSpPr>
          <p:cNvPr id="4" name="Content Placeholder 2"/>
          <p:cNvSpPr>
            <a:spLocks noGrp="1"/>
          </p:cNvSpPr>
          <p:nvPr>
            <p:ph idx="1"/>
          </p:nvPr>
        </p:nvSpPr>
        <p:spPr>
          <a:xfrm>
            <a:off x="228600" y="1600200"/>
            <a:ext cx="8610600" cy="4525963"/>
          </a:xfrm>
        </p:spPr>
        <p:txBody>
          <a:bodyPr>
            <a:normAutofit fontScale="70000" lnSpcReduction="20000"/>
          </a:bodyPr>
          <a:lstStyle/>
          <a:p>
            <a:pPr algn="just" eaLnBrk="1" fontAlgn="auto" hangingPunct="1">
              <a:spcAft>
                <a:spcPts val="0"/>
              </a:spcAft>
              <a:buFont typeface="Wingdings 2" pitchFamily="18" charset="2"/>
              <a:buChar char=""/>
              <a:defRPr/>
            </a:pPr>
            <a:r>
              <a:rPr lang="en-US" dirty="0" smtClean="0">
                <a:solidFill>
                  <a:schemeClr val="bg1"/>
                </a:solidFill>
                <a:latin typeface="Bell MT" pitchFamily="18" charset="0"/>
              </a:rPr>
              <a:t>Must fill up the drop form and get it signed by the course teacher, write an application to the vice chancellor and get it signed by the department Head, and finally submit the form &amp; application to the registration department.</a:t>
            </a:r>
          </a:p>
          <a:p>
            <a:pPr algn="just" eaLnBrk="1" fontAlgn="auto" hangingPunct="1">
              <a:spcAft>
                <a:spcPts val="0"/>
              </a:spcAft>
              <a:buFont typeface="Wingdings 2" pitchFamily="18" charset="2"/>
              <a:buChar char=""/>
              <a:defRPr/>
            </a:pPr>
            <a:r>
              <a:rPr lang="en-US" dirty="0">
                <a:solidFill>
                  <a:schemeClr val="bg1"/>
                </a:solidFill>
                <a:latin typeface="Bell MT" pitchFamily="18" charset="0"/>
              </a:rPr>
              <a:t>The course teacher must write down the grades (if any) obtained in midterm, final, and grand total on the drop form.</a:t>
            </a:r>
          </a:p>
          <a:p>
            <a:pPr algn="just" eaLnBrk="1" fontAlgn="auto" hangingPunct="1">
              <a:spcAft>
                <a:spcPts val="0"/>
              </a:spcAft>
              <a:buFont typeface="Wingdings 2" pitchFamily="18" charset="2"/>
              <a:buChar char=""/>
              <a:defRPr/>
            </a:pPr>
            <a:r>
              <a:rPr lang="en-US" dirty="0" smtClean="0">
                <a:solidFill>
                  <a:schemeClr val="bg1"/>
                </a:solidFill>
                <a:latin typeface="Bell MT" pitchFamily="18" charset="0"/>
              </a:rPr>
              <a:t>No drop is accepted during the following periods:</a:t>
            </a:r>
          </a:p>
          <a:p>
            <a:pPr lvl="1" algn="just" eaLnBrk="1" fontAlgn="auto" hangingPunct="1">
              <a:spcAft>
                <a:spcPts val="0"/>
              </a:spcAft>
              <a:buFont typeface="Wingdings 2" pitchFamily="18" charset="2"/>
              <a:buChar char=""/>
              <a:defRPr/>
            </a:pPr>
            <a:r>
              <a:rPr lang="en-US" dirty="0" smtClean="0">
                <a:solidFill>
                  <a:schemeClr val="bg1"/>
                </a:solidFill>
                <a:latin typeface="Bell MT" pitchFamily="18" charset="0"/>
              </a:rPr>
              <a:t>One week before midterm exam – grade release date of midterm exam.</a:t>
            </a:r>
          </a:p>
          <a:p>
            <a:pPr lvl="1" algn="just" eaLnBrk="1" fontAlgn="auto" hangingPunct="1">
              <a:spcAft>
                <a:spcPts val="0"/>
              </a:spcAft>
              <a:buFont typeface="Wingdings 2" pitchFamily="18" charset="2"/>
              <a:buChar char=""/>
              <a:defRPr/>
            </a:pPr>
            <a:r>
              <a:rPr lang="en-US" dirty="0" smtClean="0">
                <a:solidFill>
                  <a:schemeClr val="bg1"/>
                </a:solidFill>
                <a:latin typeface="Bell MT" pitchFamily="18" charset="0"/>
              </a:rPr>
              <a:t>One week before final term exam – grade release date of final grade.</a:t>
            </a:r>
          </a:p>
          <a:p>
            <a:pPr algn="just" eaLnBrk="1" fontAlgn="auto" hangingPunct="1">
              <a:spcAft>
                <a:spcPts val="0"/>
              </a:spcAft>
              <a:buFont typeface="Wingdings 2" pitchFamily="18" charset="2"/>
              <a:buChar char=""/>
              <a:defRPr/>
            </a:pPr>
            <a:r>
              <a:rPr lang="en-US" dirty="0" smtClean="0">
                <a:solidFill>
                  <a:schemeClr val="bg1"/>
                </a:solidFill>
                <a:latin typeface="Bell MT" pitchFamily="18" charset="0"/>
              </a:rPr>
              <a:t>Student with ‘F’ grades in midterm, final term, or grand total cannot drop.</a:t>
            </a:r>
          </a:p>
          <a:p>
            <a:pPr algn="just" eaLnBrk="1" fontAlgn="auto" hangingPunct="1">
              <a:spcAft>
                <a:spcPts val="0"/>
              </a:spcAft>
              <a:buFont typeface="Wingdings 2" pitchFamily="18" charset="2"/>
              <a:buChar char=""/>
              <a:defRPr/>
            </a:pPr>
            <a:r>
              <a:rPr lang="en-US" dirty="0" smtClean="0">
                <a:solidFill>
                  <a:schemeClr val="bg1"/>
                </a:solidFill>
                <a:latin typeface="Bell MT" pitchFamily="18" charset="0"/>
              </a:rPr>
              <a:t>Probation student are not allowed to drop any course.</a:t>
            </a:r>
          </a:p>
        </p:txBody>
      </p:sp>
      <p:sp>
        <p:nvSpPr>
          <p:cNvPr id="5" name="Slide Number Placeholder 4"/>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21</a:t>
            </a:fld>
            <a:endParaRPr lang="en-US" b="1">
              <a:solidFill>
                <a:srgbClr val="C00000"/>
              </a:solidFill>
              <a:latin typeface="Bell MT" pitchFamily="18" charset="0"/>
            </a:endParaRPr>
          </a:p>
        </p:txBody>
      </p:sp>
      <p:sp>
        <p:nvSpPr>
          <p:cNvPr id="6" name="Footer Placeholder 5"/>
          <p:cNvSpPr>
            <a:spLocks noGrp="1"/>
          </p:cNvSpPr>
          <p:nvPr>
            <p:ph type="ftr" sz="quarter" idx="11"/>
          </p:nvPr>
        </p:nvSpPr>
        <p:spPr/>
        <p:txBody>
          <a:bodyPr/>
          <a:lstStyle/>
          <a:p>
            <a:r>
              <a:rPr lang="en-US" b="1" smtClean="0">
                <a:solidFill>
                  <a:srgbClr val="C00000"/>
                </a:solidFill>
                <a:latin typeface="Bell MT" pitchFamily="18" charset="0"/>
              </a:rPr>
              <a:t>DR. A. F. M. SAIFUDDIN SAIF</a:t>
            </a:r>
            <a:endParaRPr lang="en-US" b="1">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FFFF00"/>
                </a:solidFill>
                <a:latin typeface="Bell MT" pitchFamily="18" charset="0"/>
              </a:rPr>
              <a:t>Contacts</a:t>
            </a:r>
            <a:endParaRPr lang="en-US" dirty="0">
              <a:solidFill>
                <a:srgbClr val="FFFF00"/>
              </a:solidFill>
              <a:latin typeface="Bell MT" pitchFamily="18" charset="0"/>
            </a:endParaRPr>
          </a:p>
        </p:txBody>
      </p:sp>
      <p:sp>
        <p:nvSpPr>
          <p:cNvPr id="30723" name="Content Placeholder 2"/>
          <p:cNvSpPr>
            <a:spLocks noGrp="1"/>
          </p:cNvSpPr>
          <p:nvPr>
            <p:ph idx="1"/>
          </p:nvPr>
        </p:nvSpPr>
        <p:spPr>
          <a:xfrm>
            <a:off x="609600" y="1600200"/>
            <a:ext cx="8077200" cy="4525963"/>
          </a:xfrm>
        </p:spPr>
        <p:txBody>
          <a:bodyPr/>
          <a:lstStyle/>
          <a:p>
            <a:pPr algn="just">
              <a:buClr>
                <a:srgbClr val="7030A0"/>
              </a:buClr>
              <a:buFont typeface="Wingdings 2" pitchFamily="18" charset="2"/>
              <a:buChar char=""/>
            </a:pPr>
            <a:r>
              <a:rPr lang="en-US" dirty="0" smtClean="0">
                <a:solidFill>
                  <a:schemeClr val="bg1"/>
                </a:solidFill>
                <a:latin typeface="Bell MT" pitchFamily="18" charset="0"/>
              </a:rPr>
              <a:t>Email </a:t>
            </a:r>
            <a:r>
              <a:rPr lang="en-US" dirty="0" smtClean="0">
                <a:solidFill>
                  <a:srgbClr val="FFFF00"/>
                </a:solidFill>
                <a:latin typeface="Bell MT" pitchFamily="18" charset="0"/>
                <a:hlinkClick r:id="rId2"/>
              </a:rPr>
              <a:t>saif@aiub.edu</a:t>
            </a:r>
            <a:r>
              <a:rPr lang="en-US" dirty="0" smtClean="0">
                <a:solidFill>
                  <a:schemeClr val="bg1"/>
                </a:solidFill>
                <a:latin typeface="Bell MT" pitchFamily="18" charset="0"/>
              </a:rPr>
              <a:t> and consulting schedule are requested to store for any discussion.</a:t>
            </a:r>
          </a:p>
          <a:p>
            <a:pPr algn="just" eaLnBrk="1" hangingPunct="1"/>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rPr>
              <a:pPr/>
              <a:t>22</a:t>
            </a:fld>
            <a:endParaRPr lang="en-US" b="1">
              <a:solidFill>
                <a:srgbClr val="C00000"/>
              </a:solidFill>
            </a:endParaRPr>
          </a:p>
        </p:txBody>
      </p:sp>
      <p:sp>
        <p:nvSpPr>
          <p:cNvPr id="5" name="Footer Placeholder 4"/>
          <p:cNvSpPr>
            <a:spLocks noGrp="1"/>
          </p:cNvSpPr>
          <p:nvPr>
            <p:ph type="ftr" sz="quarter" idx="11"/>
          </p:nvPr>
        </p:nvSpPr>
        <p:spPr/>
        <p:txBody>
          <a:bodyPr/>
          <a:lstStyle/>
          <a:p>
            <a:r>
              <a:rPr lang="en-US" b="1" dirty="0" smtClean="0">
                <a:solidFill>
                  <a:srgbClr val="C00000"/>
                </a:solidFill>
              </a:rPr>
              <a:t>DR. A. F. M. SAIFUDDIN SAIF</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23</a:t>
            </a:fld>
            <a:endParaRPr lang="en-US" b="1">
              <a:solidFill>
                <a:srgbClr val="C00000"/>
              </a:solidFill>
              <a:latin typeface="Bell MT" pitchFamily="18" charset="0"/>
            </a:endParaRPr>
          </a:p>
        </p:txBody>
      </p:sp>
      <p:sp>
        <p:nvSpPr>
          <p:cNvPr id="7" name="Rectangle 6"/>
          <p:cNvSpPr/>
          <p:nvPr/>
        </p:nvSpPr>
        <p:spPr>
          <a:xfrm>
            <a:off x="1447800" y="2590800"/>
            <a:ext cx="6650731" cy="923330"/>
          </a:xfrm>
          <a:prstGeom prst="rect">
            <a:avLst/>
          </a:prstGeom>
        </p:spPr>
        <p:txBody>
          <a:bodyPr wrap="none">
            <a:spAutoFit/>
          </a:bodyPr>
          <a:lstStyle/>
          <a:p>
            <a:pPr algn="ctr">
              <a:buNone/>
            </a:pPr>
            <a:r>
              <a:rPr lang="en-US" sz="5400" dirty="0" smtClean="0">
                <a:solidFill>
                  <a:srgbClr val="FFFF00"/>
                </a:solidFill>
                <a:latin typeface="Bell MT" pitchFamily="18" charset="0"/>
              </a:rPr>
              <a:t>HAVE A GOOD DAY!</a:t>
            </a:r>
            <a:endParaRPr lang="en-US" sz="5400" dirty="0">
              <a:solidFill>
                <a:srgbClr val="FFFF00"/>
              </a:solidFill>
              <a:latin typeface="Bell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85800" y="1447800"/>
            <a:ext cx="7467600" cy="3200400"/>
          </a:xfrm>
          <a:prstGeom prst="rect">
            <a:avLst/>
          </a:prstGeom>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rgbClr val="7030A0"/>
                </a:solidFill>
                <a:effectLst/>
                <a:uLnTx/>
                <a:uFillTx/>
                <a:latin typeface="AR JULIAN" pitchFamily="2" charset="0"/>
                <a:ea typeface="+mn-ea"/>
                <a:cs typeface="+mn-cs"/>
              </a:rPr>
              <a:t>Dr. A.F.M. Saifuddin Saif</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accent6">
                    <a:lumMod val="50000"/>
                  </a:schemeClr>
                </a:solidFill>
                <a:effectLst/>
                <a:uLnTx/>
                <a:uFillTx/>
                <a:latin typeface="AR JULIAN" pitchFamily="2" charset="0"/>
                <a:ea typeface="+mn-ea"/>
                <a:cs typeface="+mn-cs"/>
              </a:rPr>
              <a:t>Assistant Professor</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accent6">
                    <a:lumMod val="50000"/>
                  </a:schemeClr>
                </a:solidFill>
                <a:effectLst/>
                <a:uLnTx/>
                <a:uFillTx/>
                <a:latin typeface="AR JULIAN" pitchFamily="2" charset="0"/>
                <a:ea typeface="+mn-ea"/>
                <a:cs typeface="+mn-cs"/>
              </a:rPr>
              <a:t>Department of Computer Science</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accent6">
                    <a:lumMod val="50000"/>
                  </a:schemeClr>
                </a:solidFill>
                <a:effectLst/>
                <a:uLnTx/>
                <a:uFillTx/>
                <a:latin typeface="AR JULIAN" pitchFamily="2" charset="0"/>
                <a:ea typeface="+mn-ea"/>
                <a:cs typeface="+mn-cs"/>
              </a:rPr>
              <a:t>American International University - Bangladesh</a:t>
            </a:r>
            <a:endParaRPr kumimoji="0" lang="en-US" sz="2400" b="0" i="0" u="none" strike="noStrike" kern="1200" cap="none" spc="0" normalizeH="0" baseline="0" noProof="0" dirty="0">
              <a:ln>
                <a:noFill/>
              </a:ln>
              <a:solidFill>
                <a:schemeClr val="accent6">
                  <a:lumMod val="50000"/>
                </a:schemeClr>
              </a:solidFill>
              <a:effectLst/>
              <a:uLnTx/>
              <a:uFillTx/>
              <a:latin typeface="AR JULIAN" pitchFamily="2"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3</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smtClean="0">
                <a:solidFill>
                  <a:srgbClr val="C00000"/>
                </a:solidFill>
                <a:latin typeface="Bell MT" pitchFamily="18" charset="0"/>
              </a:rPr>
              <a:t>DR. A. F. M. SAIFUDDIN SAIF</a:t>
            </a:r>
            <a:endParaRPr lang="en-US" b="1">
              <a:solidFill>
                <a:srgbClr val="C00000"/>
              </a:solidFill>
              <a:latin typeface="Bell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762000"/>
          <a:ext cx="7696200" cy="5638801"/>
        </p:xfrm>
        <a:graphic>
          <a:graphicData uri="http://schemas.openxmlformats.org/drawingml/2006/table">
            <a:tbl>
              <a:tblPr/>
              <a:tblGrid>
                <a:gridCol w="1619936">
                  <a:extLst>
                    <a:ext uri="{9D8B030D-6E8A-4147-A177-3AD203B41FA5}">
                      <a16:colId xmlns="" xmlns:a16="http://schemas.microsoft.com/office/drawing/2014/main" val="20000"/>
                    </a:ext>
                  </a:extLst>
                </a:gridCol>
                <a:gridCol w="6076264">
                  <a:extLst>
                    <a:ext uri="{9D8B030D-6E8A-4147-A177-3AD203B41FA5}">
                      <a16:colId xmlns="" xmlns:a16="http://schemas.microsoft.com/office/drawing/2014/main" val="20001"/>
                    </a:ext>
                  </a:extLst>
                </a:gridCol>
              </a:tblGrid>
              <a:tr h="2170352">
                <a:tc>
                  <a:txBody>
                    <a:bodyPr/>
                    <a:lstStyle/>
                    <a:p>
                      <a:pPr marL="0" marR="0" algn="just">
                        <a:lnSpc>
                          <a:spcPct val="115000"/>
                        </a:lnSpc>
                        <a:spcBef>
                          <a:spcPts val="400"/>
                        </a:spcBef>
                        <a:spcAft>
                          <a:spcPts val="0"/>
                        </a:spcAft>
                      </a:pPr>
                      <a:r>
                        <a:rPr lang="en-US" sz="1400" b="1" dirty="0">
                          <a:solidFill>
                            <a:schemeClr val="accent2">
                              <a:lumMod val="75000"/>
                            </a:schemeClr>
                          </a:solidFill>
                          <a:latin typeface="Times New Roman" pitchFamily="18" charset="0"/>
                          <a:ea typeface="MS PMincho"/>
                          <a:cs typeface="Times New Roman" pitchFamily="18" charset="0"/>
                        </a:rPr>
                        <a:t>2015-2016</a:t>
                      </a:r>
                      <a:endParaRPr lang="en-US" sz="1400"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just">
                        <a:lnSpc>
                          <a:spcPct val="115000"/>
                        </a:lnSpc>
                        <a:spcBef>
                          <a:spcPts val="400"/>
                        </a:spcBef>
                        <a:spcAft>
                          <a:spcPts val="0"/>
                        </a:spcAft>
                      </a:pPr>
                      <a:r>
                        <a:rPr lang="en-US" sz="1400" b="1" dirty="0">
                          <a:solidFill>
                            <a:schemeClr val="accent2">
                              <a:lumMod val="75000"/>
                            </a:schemeClr>
                          </a:solidFill>
                          <a:latin typeface="Times New Roman" pitchFamily="18" charset="0"/>
                          <a:ea typeface="MS PMincho"/>
                          <a:cs typeface="Times New Roman" pitchFamily="18" charset="0"/>
                        </a:rPr>
                        <a:t>Post Doctorate</a:t>
                      </a:r>
                      <a:endParaRPr lang="en-US" sz="1400" dirty="0">
                        <a:solidFill>
                          <a:schemeClr val="accent2">
                            <a:lumMod val="75000"/>
                          </a:schemeClr>
                        </a:solidFill>
                        <a:latin typeface="Times New Roman" pitchFamily="18" charset="0"/>
                        <a:ea typeface="MS PMincho"/>
                        <a:cs typeface="Times New Roman" pitchFamily="18" charset="0"/>
                      </a:endParaRPr>
                    </a:p>
                    <a:p>
                      <a:pPr marL="0" marR="0" algn="just">
                        <a:lnSpc>
                          <a:spcPct val="115000"/>
                        </a:lnSpc>
                        <a:spcBef>
                          <a:spcPts val="4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Center of Excellence in Research and Development in Mixed Reality and Pervasive Technologies (MyXLab),</a:t>
                      </a:r>
                    </a:p>
                    <a:p>
                      <a:pPr marL="0" marR="0" algn="just">
                        <a:lnSpc>
                          <a:spcPct val="115000"/>
                        </a:lnSpc>
                        <a:spcBef>
                          <a:spcPts val="4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Department of Industrial Computing,</a:t>
                      </a:r>
                    </a:p>
                    <a:p>
                      <a:pPr marL="0" marR="0" algn="just">
                        <a:lnSpc>
                          <a:spcPct val="115000"/>
                        </a:lnSpc>
                        <a:spcBef>
                          <a:spcPts val="4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Center for Artificial Intelligence and Technology (CAIT),</a:t>
                      </a: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Faculty of Information Science and Technology(FTSM),</a:t>
                      </a: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University Kebangsaan Malaysia (UKM) - The National University of Malaysia.</a:t>
                      </a: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 xmlns:a16="http://schemas.microsoft.com/office/drawing/2014/main" val="10000"/>
                  </a:ext>
                </a:extLst>
              </a:tr>
              <a:tr h="1558451">
                <a:tc>
                  <a:txBody>
                    <a:bodyPr/>
                    <a:lstStyle/>
                    <a:p>
                      <a:pPr marL="0" marR="0" algn="just">
                        <a:lnSpc>
                          <a:spcPct val="115000"/>
                        </a:lnSpc>
                        <a:spcBef>
                          <a:spcPts val="400"/>
                        </a:spcBef>
                        <a:spcAft>
                          <a:spcPts val="0"/>
                        </a:spcAft>
                      </a:pPr>
                      <a:r>
                        <a:rPr lang="en-US" sz="1400" b="1">
                          <a:solidFill>
                            <a:schemeClr val="accent2">
                              <a:lumMod val="75000"/>
                            </a:schemeClr>
                          </a:solidFill>
                          <a:latin typeface="Times New Roman" pitchFamily="18" charset="0"/>
                          <a:ea typeface="MS PMincho"/>
                          <a:cs typeface="Times New Roman" pitchFamily="18" charset="0"/>
                        </a:rPr>
                        <a:t>2012 to 2015</a:t>
                      </a:r>
                      <a:endParaRPr lang="en-US" sz="140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just">
                        <a:lnSpc>
                          <a:spcPct val="115000"/>
                        </a:lnSpc>
                        <a:spcBef>
                          <a:spcPts val="400"/>
                        </a:spcBef>
                        <a:spcAft>
                          <a:spcPts val="0"/>
                        </a:spcAft>
                      </a:pPr>
                      <a:r>
                        <a:rPr lang="en-US" sz="1400" b="1" dirty="0">
                          <a:solidFill>
                            <a:schemeClr val="accent2">
                              <a:lumMod val="75000"/>
                            </a:schemeClr>
                          </a:solidFill>
                          <a:latin typeface="Times New Roman" pitchFamily="18" charset="0"/>
                          <a:ea typeface="MS PMincho"/>
                          <a:cs typeface="Times New Roman" pitchFamily="18" charset="0"/>
                        </a:rPr>
                        <a:t>Doctor Of Philosophy(PhD)</a:t>
                      </a:r>
                      <a:endParaRPr lang="en-US" sz="1400" dirty="0">
                        <a:solidFill>
                          <a:schemeClr val="accent2">
                            <a:lumMod val="75000"/>
                          </a:schemeClr>
                        </a:solidFill>
                        <a:latin typeface="Times New Roman" pitchFamily="18" charset="0"/>
                        <a:ea typeface="MS PMincho"/>
                        <a:cs typeface="Times New Roman" pitchFamily="18" charset="0"/>
                      </a:endParaRPr>
                    </a:p>
                    <a:p>
                      <a:pPr marL="0" marR="0" algn="just">
                        <a:lnSpc>
                          <a:spcPct val="115000"/>
                        </a:lnSpc>
                        <a:spcBef>
                          <a:spcPts val="4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Department of Industrial Computing,</a:t>
                      </a:r>
                    </a:p>
                    <a:p>
                      <a:pPr marL="0" marR="0" algn="just">
                        <a:lnSpc>
                          <a:spcPct val="115000"/>
                        </a:lnSpc>
                        <a:spcBef>
                          <a:spcPts val="4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Center for Artificial Intelligence and Technology (CAIT),</a:t>
                      </a: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Faculty of Information Science and Technology(FTSM),</a:t>
                      </a: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University </a:t>
                      </a:r>
                      <a:r>
                        <a:rPr lang="en-US" sz="1400" dirty="0" err="1">
                          <a:solidFill>
                            <a:schemeClr val="accent2">
                              <a:lumMod val="75000"/>
                            </a:schemeClr>
                          </a:solidFill>
                          <a:latin typeface="Times New Roman" pitchFamily="18" charset="0"/>
                          <a:ea typeface="MS PMincho"/>
                          <a:cs typeface="Times New Roman" pitchFamily="18" charset="0"/>
                        </a:rPr>
                        <a:t>Kebangsaan</a:t>
                      </a:r>
                      <a:r>
                        <a:rPr lang="en-US" sz="1400" dirty="0">
                          <a:solidFill>
                            <a:schemeClr val="accent2">
                              <a:lumMod val="75000"/>
                            </a:schemeClr>
                          </a:solidFill>
                          <a:latin typeface="Times New Roman" pitchFamily="18" charset="0"/>
                          <a:ea typeface="MS PMincho"/>
                          <a:cs typeface="Times New Roman" pitchFamily="18" charset="0"/>
                        </a:rPr>
                        <a:t> Malaysia (UKM) - The National University of Malaysia.</a:t>
                      </a: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 xmlns:a16="http://schemas.microsoft.com/office/drawing/2014/main" val="10001"/>
                  </a:ext>
                </a:extLst>
              </a:tr>
              <a:tr h="1020848">
                <a:tc>
                  <a:txBody>
                    <a:bodyPr/>
                    <a:lstStyle/>
                    <a:p>
                      <a:pPr marL="0" marR="0" algn="just">
                        <a:lnSpc>
                          <a:spcPct val="115000"/>
                        </a:lnSpc>
                        <a:spcBef>
                          <a:spcPts val="400"/>
                        </a:spcBef>
                        <a:spcAft>
                          <a:spcPts val="0"/>
                        </a:spcAft>
                      </a:pPr>
                      <a:r>
                        <a:rPr lang="en-US" sz="1400" b="1">
                          <a:solidFill>
                            <a:schemeClr val="accent2">
                              <a:lumMod val="75000"/>
                            </a:schemeClr>
                          </a:solidFill>
                          <a:latin typeface="Times New Roman" pitchFamily="18" charset="0"/>
                          <a:ea typeface="MS PMincho"/>
                          <a:cs typeface="Times New Roman" pitchFamily="18" charset="0"/>
                        </a:rPr>
                        <a:t>2010 to 2012</a:t>
                      </a:r>
                      <a:endParaRPr lang="en-US" sz="140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just">
                        <a:lnSpc>
                          <a:spcPct val="115000"/>
                        </a:lnSpc>
                        <a:spcBef>
                          <a:spcPts val="400"/>
                        </a:spcBef>
                        <a:spcAft>
                          <a:spcPts val="0"/>
                        </a:spcAft>
                      </a:pPr>
                      <a:r>
                        <a:rPr lang="en-US" sz="1400" b="1" dirty="0">
                          <a:solidFill>
                            <a:schemeClr val="accent2">
                              <a:lumMod val="75000"/>
                            </a:schemeClr>
                          </a:solidFill>
                          <a:latin typeface="Times New Roman" pitchFamily="18" charset="0"/>
                          <a:ea typeface="MS PMincho"/>
                          <a:cs typeface="Times New Roman" pitchFamily="18" charset="0"/>
                        </a:rPr>
                        <a:t>Master of Science in Computer System Engineering(Software System</a:t>
                      </a:r>
                      <a:endParaRPr lang="en-US" sz="1400" dirty="0">
                        <a:solidFill>
                          <a:schemeClr val="accent2">
                            <a:lumMod val="75000"/>
                          </a:schemeClr>
                        </a:solidFill>
                        <a:latin typeface="Times New Roman" pitchFamily="18" charset="0"/>
                        <a:ea typeface="MS PMincho"/>
                        <a:cs typeface="Times New Roman" pitchFamily="18" charset="0"/>
                      </a:endParaRP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School of Architecture ,Computing and Engineering(ACE),</a:t>
                      </a: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University of East London(UEL), UK</a:t>
                      </a: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 xmlns:a16="http://schemas.microsoft.com/office/drawing/2014/main" val="10002"/>
                  </a:ext>
                </a:extLst>
              </a:tr>
              <a:tr h="889150">
                <a:tc>
                  <a:txBody>
                    <a:bodyPr/>
                    <a:lstStyle/>
                    <a:p>
                      <a:pPr marL="0" marR="0" algn="just">
                        <a:lnSpc>
                          <a:spcPct val="115000"/>
                        </a:lnSpc>
                        <a:spcBef>
                          <a:spcPts val="400"/>
                        </a:spcBef>
                        <a:spcAft>
                          <a:spcPts val="0"/>
                        </a:spcAft>
                      </a:pPr>
                      <a:r>
                        <a:rPr lang="en-US" sz="1400" b="1" dirty="0">
                          <a:solidFill>
                            <a:schemeClr val="accent2">
                              <a:lumMod val="75000"/>
                            </a:schemeClr>
                          </a:solidFill>
                          <a:latin typeface="Times New Roman" pitchFamily="18" charset="0"/>
                          <a:ea typeface="MS PMincho"/>
                          <a:cs typeface="Times New Roman" pitchFamily="18" charset="0"/>
                        </a:rPr>
                        <a:t>2004 to 2009</a:t>
                      </a:r>
                      <a:endParaRPr lang="en-US" sz="1400"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just">
                        <a:lnSpc>
                          <a:spcPct val="115000"/>
                        </a:lnSpc>
                        <a:spcBef>
                          <a:spcPts val="400"/>
                        </a:spcBef>
                        <a:spcAft>
                          <a:spcPts val="0"/>
                        </a:spcAft>
                      </a:pPr>
                      <a:r>
                        <a:rPr lang="en-US" sz="1400" b="1" dirty="0">
                          <a:solidFill>
                            <a:schemeClr val="accent2">
                              <a:lumMod val="75000"/>
                            </a:schemeClr>
                          </a:solidFill>
                          <a:latin typeface="Times New Roman" pitchFamily="18" charset="0"/>
                          <a:ea typeface="MS PMincho"/>
                          <a:cs typeface="Times New Roman" pitchFamily="18" charset="0"/>
                        </a:rPr>
                        <a:t>Bachelor of Science in Computer Science and Engineering</a:t>
                      </a:r>
                      <a:endParaRPr lang="en-US" sz="1400" dirty="0">
                        <a:solidFill>
                          <a:schemeClr val="accent2">
                            <a:lumMod val="75000"/>
                          </a:schemeClr>
                        </a:solidFill>
                        <a:latin typeface="Times New Roman" pitchFamily="18" charset="0"/>
                        <a:ea typeface="MS PMincho"/>
                        <a:cs typeface="Times New Roman" pitchFamily="18" charset="0"/>
                      </a:endParaRP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School of Applied Sciences &amp; Technology.</a:t>
                      </a:r>
                    </a:p>
                    <a:p>
                      <a:pPr marL="0" marR="0" algn="just">
                        <a:lnSpc>
                          <a:spcPct val="115000"/>
                        </a:lnSpc>
                        <a:spcBef>
                          <a:spcPts val="200"/>
                        </a:spcBef>
                        <a:spcAft>
                          <a:spcPts val="0"/>
                        </a:spcAft>
                      </a:pPr>
                      <a:r>
                        <a:rPr lang="en-US" sz="1400" dirty="0">
                          <a:solidFill>
                            <a:schemeClr val="accent2">
                              <a:lumMod val="75000"/>
                            </a:schemeClr>
                          </a:solidFill>
                          <a:latin typeface="Times New Roman" pitchFamily="18" charset="0"/>
                          <a:ea typeface="MS PMincho"/>
                          <a:cs typeface="Times New Roman" pitchFamily="18" charset="0"/>
                        </a:rPr>
                        <a:t>Shahjalal University of Science and Technology (SUST), Bangladesh.</a:t>
                      </a: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 xmlns:a16="http://schemas.microsoft.com/office/drawing/2014/main" val="10003"/>
                  </a:ext>
                </a:extLst>
              </a:tr>
            </a:tbl>
          </a:graphicData>
        </a:graphic>
      </p:graphicFrame>
      <p:sp>
        <p:nvSpPr>
          <p:cNvPr id="5" name="Subtitle 6"/>
          <p:cNvSpPr txBox="1">
            <a:spLocks/>
          </p:cNvSpPr>
          <p:nvPr/>
        </p:nvSpPr>
        <p:spPr>
          <a:xfrm>
            <a:off x="1219200" y="76200"/>
            <a:ext cx="6400800" cy="457200"/>
          </a:xfrm>
          <a:prstGeom prst="rect">
            <a:avLst/>
          </a:prstGeom>
        </p:spPr>
        <p:txBody>
          <a:bodyPr>
            <a:noAutofit/>
          </a:bodyPr>
          <a:lstStyle/>
          <a:p>
            <a:pPr marL="274320" indent="-274320" algn="ctr" eaLnBrk="1" fontAlgn="auto" hangingPunct="1">
              <a:lnSpc>
                <a:spcPct val="120000"/>
              </a:lnSpc>
              <a:spcBef>
                <a:spcPts val="0"/>
              </a:spcBef>
              <a:spcAft>
                <a:spcPts val="0"/>
              </a:spcAft>
              <a:buClr>
                <a:schemeClr val="accent1"/>
              </a:buClr>
              <a:buSzPct val="85000"/>
              <a:buFont typeface="Arial" charset="0"/>
              <a:buNone/>
              <a:defRPr/>
            </a:pPr>
            <a:r>
              <a:rPr lang="en-US" sz="2800" b="1" dirty="0">
                <a:solidFill>
                  <a:srgbClr val="FFFF00"/>
                </a:solidFill>
                <a:latin typeface="Bell MT" pitchFamily="18" charset="0"/>
                <a:cs typeface="Times New Roman" panose="02020603050405020304" pitchFamily="18" charset="0"/>
              </a:rPr>
              <a:t>Course Teacher Details</a:t>
            </a:r>
          </a:p>
          <a:p>
            <a:pPr marL="274320" indent="-274320" algn="ctr" eaLnBrk="1" fontAlgn="auto" hangingPunct="1">
              <a:spcBef>
                <a:spcPts val="580"/>
              </a:spcBef>
              <a:spcAft>
                <a:spcPts val="0"/>
              </a:spcAft>
              <a:buClr>
                <a:schemeClr val="accent1"/>
              </a:buClr>
              <a:buSzPct val="85000"/>
              <a:buFont typeface="Arial" charset="0"/>
              <a:buNone/>
              <a:defRPr/>
            </a:pPr>
            <a:endParaRPr lang="en-US" sz="2800" b="1" dirty="0">
              <a:solidFill>
                <a:srgbClr val="FFFF00"/>
              </a:solidFill>
              <a:latin typeface="Bell MT" pitchFamily="18" charset="0"/>
            </a:endParaRPr>
          </a:p>
        </p:txBody>
      </p:sp>
      <p:sp>
        <p:nvSpPr>
          <p:cNvPr id="6" name="Slide Number Placeholder 5"/>
          <p:cNvSpPr>
            <a:spLocks noGrp="1"/>
          </p:cNvSpPr>
          <p:nvPr>
            <p:ph type="sldNum" sz="quarter" idx="12"/>
          </p:nvPr>
        </p:nvSpPr>
        <p:spPr>
          <a:xfrm>
            <a:off x="6553200" y="6492875"/>
            <a:ext cx="2133600" cy="365125"/>
          </a:xfrm>
        </p:spPr>
        <p:txBody>
          <a:bodyPr/>
          <a:lstStyle/>
          <a:p>
            <a:fld id="{B6F15528-21DE-4FAA-801E-634DDDAF4B2B}" type="slidenum">
              <a:rPr lang="en-US" b="1" smtClean="0">
                <a:solidFill>
                  <a:srgbClr val="C00000"/>
                </a:solidFill>
                <a:latin typeface="Bell MT" pitchFamily="18" charset="0"/>
              </a:rPr>
              <a:pPr/>
              <a:t>4</a:t>
            </a:fld>
            <a:endParaRPr lang="en-US" b="1">
              <a:solidFill>
                <a:srgbClr val="C00000"/>
              </a:solidFill>
              <a:latin typeface="Bell MT" pitchFamily="18" charset="0"/>
            </a:endParaRPr>
          </a:p>
        </p:txBody>
      </p:sp>
      <p:sp>
        <p:nvSpPr>
          <p:cNvPr id="7" name="Footer Placeholder 6"/>
          <p:cNvSpPr>
            <a:spLocks noGrp="1"/>
          </p:cNvSpPr>
          <p:nvPr>
            <p:ph type="ftr" sz="quarter" idx="11"/>
          </p:nvPr>
        </p:nvSpPr>
        <p:spPr>
          <a:xfrm>
            <a:off x="3124200" y="6492875"/>
            <a:ext cx="2895600" cy="365125"/>
          </a:xfrm>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6"/>
          <p:cNvSpPr txBox="1">
            <a:spLocks/>
          </p:cNvSpPr>
          <p:nvPr/>
        </p:nvSpPr>
        <p:spPr>
          <a:xfrm>
            <a:off x="1295400" y="152400"/>
            <a:ext cx="6400800" cy="457200"/>
          </a:xfrm>
          <a:prstGeom prst="rect">
            <a:avLst/>
          </a:prstGeom>
        </p:spPr>
        <p:txBody>
          <a:bodyPr>
            <a:noAutofit/>
          </a:bodyPr>
          <a:lstStyle/>
          <a:p>
            <a:pPr marL="274320" indent="-274320" algn="ctr" eaLnBrk="1" fontAlgn="auto" hangingPunct="1">
              <a:lnSpc>
                <a:spcPct val="120000"/>
              </a:lnSpc>
              <a:spcBef>
                <a:spcPts val="0"/>
              </a:spcBef>
              <a:spcAft>
                <a:spcPts val="0"/>
              </a:spcAft>
              <a:buClr>
                <a:schemeClr val="accent1"/>
              </a:buClr>
              <a:buSzPct val="85000"/>
              <a:buFont typeface="Arial" charset="0"/>
              <a:buNone/>
              <a:defRPr/>
            </a:pPr>
            <a:r>
              <a:rPr lang="en-US" sz="2400" b="1" dirty="0" smtClean="0">
                <a:solidFill>
                  <a:srgbClr val="FFFF00"/>
                </a:solidFill>
                <a:latin typeface="Bell MT" pitchFamily="18" charset="0"/>
                <a:cs typeface="Times New Roman" panose="02020603050405020304" pitchFamily="18" charset="0"/>
              </a:rPr>
              <a:t>Research Profiles</a:t>
            </a:r>
            <a:endParaRPr lang="en-US" sz="2400" b="1" dirty="0">
              <a:solidFill>
                <a:srgbClr val="FFFF00"/>
              </a:solidFill>
              <a:latin typeface="Bell MT" pitchFamily="18" charset="0"/>
              <a:cs typeface="Times New Roman" panose="02020603050405020304" pitchFamily="18" charset="0"/>
            </a:endParaRPr>
          </a:p>
          <a:p>
            <a:pPr marL="274320" indent="-274320" algn="ctr" eaLnBrk="1" fontAlgn="auto" hangingPunct="1">
              <a:spcBef>
                <a:spcPts val="580"/>
              </a:spcBef>
              <a:spcAft>
                <a:spcPts val="0"/>
              </a:spcAft>
              <a:buClr>
                <a:schemeClr val="accent1"/>
              </a:buClr>
              <a:buSzPct val="85000"/>
              <a:buFont typeface="Arial" charset="0"/>
              <a:buNone/>
              <a:defRPr/>
            </a:pPr>
            <a:endParaRPr lang="en-US" sz="2400" b="1" dirty="0">
              <a:solidFill>
                <a:srgbClr val="FFFF00"/>
              </a:solidFill>
              <a:latin typeface="Bell MT" pitchFamily="18" charset="0"/>
            </a:endParaRPr>
          </a:p>
        </p:txBody>
      </p:sp>
      <p:graphicFrame>
        <p:nvGraphicFramePr>
          <p:cNvPr id="6" name="Table 5"/>
          <p:cNvGraphicFramePr>
            <a:graphicFrameLocks noGrp="1"/>
          </p:cNvGraphicFramePr>
          <p:nvPr/>
        </p:nvGraphicFramePr>
        <p:xfrm>
          <a:off x="838200" y="685800"/>
          <a:ext cx="7696200" cy="5685069"/>
        </p:xfrm>
        <a:graphic>
          <a:graphicData uri="http://schemas.openxmlformats.org/drawingml/2006/table">
            <a:tbl>
              <a:tblPr/>
              <a:tblGrid>
                <a:gridCol w="1981200">
                  <a:extLst>
                    <a:ext uri="{9D8B030D-6E8A-4147-A177-3AD203B41FA5}"/>
                  </a:extLst>
                </a:gridCol>
                <a:gridCol w="5715000">
                  <a:extLst>
                    <a:ext uri="{9D8B030D-6E8A-4147-A177-3AD203B41FA5}"/>
                  </a:extLst>
                </a:gridCol>
              </a:tblGrid>
              <a:tr h="1303337">
                <a:tc>
                  <a:txBody>
                    <a:bodyPr/>
                    <a:lstStyle/>
                    <a:p>
                      <a:pPr marL="0" marR="0" algn="ctr">
                        <a:lnSpc>
                          <a:spcPct val="115000"/>
                        </a:lnSpc>
                        <a:spcBef>
                          <a:spcPts val="400"/>
                        </a:spcBef>
                        <a:spcAft>
                          <a:spcPts val="0"/>
                        </a:spcAft>
                      </a:pPr>
                      <a:endParaRPr lang="en-US" sz="1600" dirty="0" smtClean="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400"/>
                        </a:spcBef>
                        <a:spcAft>
                          <a:spcPts val="0"/>
                        </a:spcAft>
                      </a:pPr>
                      <a:endParaRPr lang="en-US" sz="1600" dirty="0" smtClean="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4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Research Interest</a:t>
                      </a:r>
                      <a:endParaRPr lang="en-US" sz="1600" b="1"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ctr">
                        <a:lnSpc>
                          <a:spcPct val="115000"/>
                        </a:lnSpc>
                        <a:spcBef>
                          <a:spcPts val="200"/>
                        </a:spcBef>
                        <a:spcAft>
                          <a:spcPts val="0"/>
                        </a:spcAft>
                      </a:pPr>
                      <a:endParaRPr lang="en-US" sz="1600" dirty="0" smtClean="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200"/>
                        </a:spcBef>
                        <a:spcAft>
                          <a:spcPts val="0"/>
                        </a:spcAft>
                      </a:pPr>
                      <a:endParaRPr lang="en-US" sz="1600" dirty="0" smtClean="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2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Artificial Intelligence, Computer Vision,  Image Processing</a:t>
                      </a:r>
                      <a:endParaRPr lang="en-US" sz="1600" b="1" dirty="0">
                        <a:solidFill>
                          <a:schemeClr val="accent2">
                            <a:lumMod val="75000"/>
                          </a:schemeClr>
                        </a:solidFill>
                        <a:latin typeface="Times New Roman" pitchFamily="18" charset="0"/>
                        <a:ea typeface="MS PMincho"/>
                        <a:cs typeface="Times New Roman" pitchFamily="18" charset="0"/>
                      </a:endParaRPr>
                    </a:p>
                  </a:txBody>
                  <a:tcPr marL="114300" marR="114300"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r>
              <a:tr h="1371600">
                <a:tc>
                  <a:txBody>
                    <a:bodyPr/>
                    <a:lstStyle/>
                    <a:p>
                      <a:pPr marL="0" marR="0" algn="ctr">
                        <a:lnSpc>
                          <a:spcPct val="115000"/>
                        </a:lnSpc>
                        <a:spcBef>
                          <a:spcPts val="400"/>
                        </a:spcBef>
                        <a:spcAft>
                          <a:spcPts val="0"/>
                        </a:spcAft>
                      </a:pPr>
                      <a:r>
                        <a:rPr lang="en-US" sz="1600" b="1" dirty="0">
                          <a:solidFill>
                            <a:schemeClr val="accent2">
                              <a:lumMod val="75000"/>
                            </a:schemeClr>
                          </a:solidFill>
                          <a:latin typeface="Times New Roman" pitchFamily="18" charset="0"/>
                          <a:ea typeface="MS PMincho"/>
                          <a:cs typeface="Times New Roman" pitchFamily="18" charset="0"/>
                        </a:rPr>
                        <a:t> </a:t>
                      </a:r>
                    </a:p>
                    <a:p>
                      <a:pPr marL="0" marR="0" algn="ctr">
                        <a:lnSpc>
                          <a:spcPct val="115000"/>
                        </a:lnSpc>
                        <a:spcBef>
                          <a:spcPts val="4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   Researcher Identity</a:t>
                      </a:r>
                      <a:endParaRPr lang="en-US" sz="1600"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ctr">
                        <a:lnSpc>
                          <a:spcPct val="115000"/>
                        </a:lnSpc>
                        <a:spcBef>
                          <a:spcPts val="200"/>
                        </a:spcBef>
                        <a:spcAft>
                          <a:spcPts val="0"/>
                        </a:spcAft>
                      </a:pPr>
                      <a:endParaRPr lang="en-US" sz="1600" b="1" dirty="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200"/>
                        </a:spcBef>
                        <a:spcAft>
                          <a:spcPts val="0"/>
                        </a:spcAft>
                      </a:pPr>
                      <a:r>
                        <a:rPr lang="en-US" sz="1600" b="1" dirty="0">
                          <a:solidFill>
                            <a:schemeClr val="accent2">
                              <a:lumMod val="75000"/>
                            </a:schemeClr>
                          </a:solidFill>
                          <a:latin typeface="Times New Roman" pitchFamily="18" charset="0"/>
                          <a:ea typeface="MS PMincho"/>
                          <a:cs typeface="Times New Roman" pitchFamily="18" charset="0"/>
                        </a:rPr>
                        <a:t>Scopus Author ID: 36070931300</a:t>
                      </a:r>
                      <a:endParaRPr lang="en-US" sz="1600" dirty="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200"/>
                        </a:spcBef>
                        <a:spcAft>
                          <a:spcPts val="0"/>
                        </a:spcAft>
                      </a:pPr>
                      <a:r>
                        <a:rPr lang="en-US" sz="1600" b="1" dirty="0">
                          <a:solidFill>
                            <a:schemeClr val="accent2">
                              <a:lumMod val="75000"/>
                            </a:schemeClr>
                          </a:solidFill>
                          <a:latin typeface="Times New Roman" pitchFamily="18" charset="0"/>
                          <a:ea typeface="MS PMincho"/>
                          <a:cs typeface="Times New Roman" pitchFamily="18" charset="0"/>
                        </a:rPr>
                        <a:t>ORCID ID : 0000-0002-6163-4678</a:t>
                      </a:r>
                      <a:endParaRPr lang="en-US" sz="1600" dirty="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200"/>
                        </a:spcBef>
                        <a:spcAft>
                          <a:spcPts val="0"/>
                        </a:spcAft>
                      </a:pPr>
                      <a:r>
                        <a:rPr lang="en-US" sz="1600" b="1" dirty="0">
                          <a:solidFill>
                            <a:schemeClr val="accent2">
                              <a:lumMod val="75000"/>
                            </a:schemeClr>
                          </a:solidFill>
                          <a:latin typeface="Times New Roman" pitchFamily="18" charset="0"/>
                          <a:ea typeface="MS PMincho"/>
                          <a:cs typeface="Times New Roman" pitchFamily="18" charset="0"/>
                        </a:rPr>
                        <a:t>Researcher ID : N-7238-2014</a:t>
                      </a:r>
                      <a:endParaRPr lang="en-US" sz="1600" dirty="0">
                        <a:solidFill>
                          <a:schemeClr val="accent2">
                            <a:lumMod val="75000"/>
                          </a:schemeClr>
                        </a:solidFill>
                        <a:latin typeface="Times New Roman" pitchFamily="18" charset="0"/>
                        <a:ea typeface="MS PMincho"/>
                        <a:cs typeface="Times New Roman" pitchFamily="18" charset="0"/>
                      </a:endParaRPr>
                    </a:p>
                  </a:txBody>
                  <a:tcPr marL="114300" marR="114300"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extLst>
              </a:tr>
              <a:tr h="1371600">
                <a:tc>
                  <a:txBody>
                    <a:bodyPr/>
                    <a:lstStyle/>
                    <a:p>
                      <a:pPr marL="0" marR="0" algn="ctr">
                        <a:lnSpc>
                          <a:spcPct val="115000"/>
                        </a:lnSpc>
                        <a:spcBef>
                          <a:spcPts val="400"/>
                        </a:spcBef>
                        <a:spcAft>
                          <a:spcPts val="0"/>
                        </a:spcAft>
                      </a:pPr>
                      <a:endParaRPr lang="en-US" sz="1600" dirty="0" smtClean="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4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Research Achievement</a:t>
                      </a:r>
                      <a:endParaRPr lang="en-US" sz="1600" b="1"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ctr">
                        <a:lnSpc>
                          <a:spcPct val="115000"/>
                        </a:lnSpc>
                        <a:spcBef>
                          <a:spcPts val="200"/>
                        </a:spcBef>
                        <a:spcAft>
                          <a:spcPts val="0"/>
                        </a:spcAft>
                      </a:pPr>
                      <a:endParaRPr lang="en-US" sz="1600" dirty="0" smtClean="0">
                        <a:solidFill>
                          <a:schemeClr val="accent2">
                            <a:lumMod val="75000"/>
                          </a:schemeClr>
                        </a:solidFill>
                        <a:latin typeface="Times New Roman" pitchFamily="18" charset="0"/>
                        <a:ea typeface="MS PMincho"/>
                        <a:cs typeface="Times New Roman" pitchFamily="18" charset="0"/>
                      </a:endParaRPr>
                    </a:p>
                    <a:p>
                      <a:pPr marL="0" marR="0" algn="ctr">
                        <a:lnSpc>
                          <a:spcPct val="115000"/>
                        </a:lnSpc>
                        <a:spcBef>
                          <a:spcPts val="2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Available Research Articles in ISI Q1 and Scopus,</a:t>
                      </a:r>
                      <a:r>
                        <a:rPr lang="en-US" sz="1600" b="1" baseline="0" dirty="0" smtClean="0">
                          <a:solidFill>
                            <a:schemeClr val="accent2">
                              <a:lumMod val="75000"/>
                            </a:schemeClr>
                          </a:solidFill>
                          <a:latin typeface="Times New Roman" pitchFamily="18" charset="0"/>
                          <a:ea typeface="MS PMincho"/>
                          <a:cs typeface="Times New Roman" pitchFamily="18" charset="0"/>
                        </a:rPr>
                        <a:t> Springer Indexed Journals, Conferences and Book Chapters etc</a:t>
                      </a:r>
                      <a:endParaRPr lang="en-US" sz="1600" b="1" dirty="0">
                        <a:solidFill>
                          <a:schemeClr val="accent2">
                            <a:lumMod val="75000"/>
                          </a:schemeClr>
                        </a:solidFill>
                        <a:latin typeface="Times New Roman" pitchFamily="18" charset="0"/>
                        <a:ea typeface="MS PMincho"/>
                        <a:cs typeface="Times New Roman" pitchFamily="18" charset="0"/>
                      </a:endParaRPr>
                    </a:p>
                  </a:txBody>
                  <a:tcPr marL="114300" marR="114300"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r>
              <a:tr h="1638532">
                <a:tc>
                  <a:txBody>
                    <a:bodyPr/>
                    <a:lstStyle/>
                    <a:p>
                      <a:pPr marL="0" marR="0" algn="ctr">
                        <a:lnSpc>
                          <a:spcPct val="115000"/>
                        </a:lnSpc>
                        <a:spcBef>
                          <a:spcPts val="400"/>
                        </a:spcBef>
                        <a:spcAft>
                          <a:spcPts val="0"/>
                        </a:spcAft>
                      </a:pPr>
                      <a:r>
                        <a:rPr lang="en-US" sz="1600" b="1" dirty="0">
                          <a:solidFill>
                            <a:schemeClr val="accent2">
                              <a:lumMod val="75000"/>
                            </a:schemeClr>
                          </a:solidFill>
                          <a:latin typeface="Times New Roman" pitchFamily="18" charset="0"/>
                          <a:ea typeface="MS PMincho"/>
                          <a:cs typeface="Times New Roman" pitchFamily="18" charset="0"/>
                        </a:rPr>
                        <a:t>    </a:t>
                      </a:r>
                    </a:p>
                    <a:p>
                      <a:pPr marL="0" marR="0" algn="ctr">
                        <a:lnSpc>
                          <a:spcPct val="115000"/>
                        </a:lnSpc>
                        <a:spcBef>
                          <a:spcPts val="400"/>
                        </a:spcBef>
                        <a:spcAft>
                          <a:spcPts val="0"/>
                        </a:spcAft>
                      </a:pPr>
                      <a:r>
                        <a:rPr lang="en-US" sz="1600" b="1" dirty="0">
                          <a:solidFill>
                            <a:schemeClr val="accent2">
                              <a:lumMod val="75000"/>
                            </a:schemeClr>
                          </a:solidFill>
                          <a:latin typeface="Times New Roman" pitchFamily="18" charset="0"/>
                          <a:ea typeface="MS PMincho"/>
                          <a:cs typeface="Times New Roman" pitchFamily="18" charset="0"/>
                        </a:rPr>
                        <a:t>    Contact Details</a:t>
                      </a:r>
                      <a:endParaRPr lang="en-US" sz="1600"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gn="ctr">
                        <a:lnSpc>
                          <a:spcPct val="115000"/>
                        </a:lnSpc>
                        <a:spcBef>
                          <a:spcPts val="4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Email:  1.  </a:t>
                      </a:r>
                      <a:r>
                        <a:rPr lang="en-US" sz="1600" b="1" dirty="0" smtClean="0">
                          <a:solidFill>
                            <a:schemeClr val="accent2">
                              <a:lumMod val="75000"/>
                            </a:schemeClr>
                          </a:solidFill>
                          <a:latin typeface="Times New Roman" pitchFamily="18" charset="0"/>
                          <a:ea typeface="MS PMincho"/>
                          <a:cs typeface="Times New Roman" pitchFamily="18" charset="0"/>
                          <a:hlinkClick r:id=""/>
                        </a:rPr>
                        <a:t>saif@aiub.edu</a:t>
                      </a:r>
                      <a:r>
                        <a:rPr lang="en-US" sz="1600" b="1" dirty="0" smtClean="0">
                          <a:solidFill>
                            <a:schemeClr val="accent2">
                              <a:lumMod val="75000"/>
                            </a:schemeClr>
                          </a:solidFill>
                          <a:latin typeface="Times New Roman" pitchFamily="18" charset="0"/>
                          <a:ea typeface="MS PMincho"/>
                          <a:cs typeface="Times New Roman" pitchFamily="18" charset="0"/>
                        </a:rPr>
                        <a:t>  (For any enquiry like research</a:t>
                      </a:r>
                      <a:r>
                        <a:rPr lang="en-US" sz="1600" b="1" baseline="0" dirty="0" smtClean="0">
                          <a:solidFill>
                            <a:schemeClr val="accent2">
                              <a:lumMod val="75000"/>
                            </a:schemeClr>
                          </a:solidFill>
                          <a:latin typeface="Times New Roman" pitchFamily="18" charset="0"/>
                          <a:ea typeface="MS PMincho"/>
                          <a:cs typeface="Times New Roman" pitchFamily="18" charset="0"/>
                        </a:rPr>
                        <a:t> issue, thesis issue, recommendation letter issue</a:t>
                      </a:r>
                      <a:r>
                        <a:rPr lang="en-US" sz="1600" b="1" dirty="0" smtClean="0">
                          <a:solidFill>
                            <a:schemeClr val="accent2">
                              <a:lumMod val="75000"/>
                            </a:schemeClr>
                          </a:solidFill>
                          <a:latin typeface="Times New Roman" pitchFamily="18" charset="0"/>
                          <a:ea typeface="MS PMincho"/>
                          <a:cs typeface="Times New Roman" pitchFamily="18" charset="0"/>
                        </a:rPr>
                        <a:t>)</a:t>
                      </a:r>
                    </a:p>
                    <a:p>
                      <a:pPr marL="0" marR="0" algn="ctr">
                        <a:lnSpc>
                          <a:spcPct val="115000"/>
                        </a:lnSpc>
                        <a:spcBef>
                          <a:spcPts val="400"/>
                        </a:spcBef>
                        <a:spcAft>
                          <a:spcPts val="0"/>
                        </a:spcAft>
                      </a:pPr>
                      <a:r>
                        <a:rPr lang="en-US" sz="1600" b="1" dirty="0" smtClean="0">
                          <a:solidFill>
                            <a:schemeClr val="accent2">
                              <a:lumMod val="75000"/>
                            </a:schemeClr>
                          </a:solidFill>
                          <a:latin typeface="Times New Roman" pitchFamily="18" charset="0"/>
                          <a:ea typeface="MS PMincho"/>
                          <a:cs typeface="Times New Roman" pitchFamily="18" charset="0"/>
                        </a:rPr>
                        <a:t>2. </a:t>
                      </a:r>
                      <a:r>
                        <a:rPr lang="en-US" sz="1600" b="1" dirty="0" smtClean="0">
                          <a:solidFill>
                            <a:schemeClr val="accent2">
                              <a:lumMod val="75000"/>
                            </a:schemeClr>
                          </a:solidFill>
                          <a:latin typeface="Times New Roman" pitchFamily="18" charset="0"/>
                          <a:ea typeface="MS PMincho"/>
                          <a:cs typeface="Times New Roman" pitchFamily="18" charset="0"/>
                          <a:hlinkClick r:id="rId2"/>
                        </a:rPr>
                        <a:t>dr.saifuddin.aiub@gmail.com</a:t>
                      </a:r>
                      <a:r>
                        <a:rPr lang="en-US" sz="1600" b="1" dirty="0" smtClean="0">
                          <a:solidFill>
                            <a:schemeClr val="accent2">
                              <a:lumMod val="75000"/>
                            </a:schemeClr>
                          </a:solidFill>
                          <a:latin typeface="Times New Roman" pitchFamily="18" charset="0"/>
                          <a:ea typeface="MS PMincho"/>
                          <a:cs typeface="Times New Roman" pitchFamily="18" charset="0"/>
                        </a:rPr>
                        <a:t> (For report submission, assignment submission</a:t>
                      </a:r>
                      <a:r>
                        <a:rPr lang="en-US" sz="1600" b="1" baseline="0" dirty="0" smtClean="0">
                          <a:solidFill>
                            <a:schemeClr val="accent2">
                              <a:lumMod val="75000"/>
                            </a:schemeClr>
                          </a:solidFill>
                          <a:latin typeface="Times New Roman" pitchFamily="18" charset="0"/>
                          <a:ea typeface="MS PMincho"/>
                          <a:cs typeface="Times New Roman" pitchFamily="18" charset="0"/>
                        </a:rPr>
                        <a:t>, bonus assignment submission etc</a:t>
                      </a:r>
                      <a:r>
                        <a:rPr lang="en-US" sz="1600" b="1" dirty="0" smtClean="0">
                          <a:solidFill>
                            <a:schemeClr val="accent2">
                              <a:lumMod val="75000"/>
                            </a:schemeClr>
                          </a:solidFill>
                          <a:latin typeface="Times New Roman" pitchFamily="18" charset="0"/>
                          <a:ea typeface="MS PMincho"/>
                          <a:cs typeface="Times New Roman" pitchFamily="18" charset="0"/>
                        </a:rPr>
                        <a:t>)</a:t>
                      </a:r>
                    </a:p>
                    <a:p>
                      <a:pPr marL="0" marR="0" algn="ctr">
                        <a:lnSpc>
                          <a:spcPct val="115000"/>
                        </a:lnSpc>
                        <a:spcBef>
                          <a:spcPts val="400"/>
                        </a:spcBef>
                        <a:spcAft>
                          <a:spcPts val="0"/>
                        </a:spcAft>
                      </a:pPr>
                      <a:r>
                        <a:rPr lang="en-US" sz="1600" b="1" baseline="0" dirty="0" smtClean="0">
                          <a:solidFill>
                            <a:schemeClr val="accent2">
                              <a:lumMod val="75000"/>
                            </a:schemeClr>
                          </a:solidFill>
                          <a:latin typeface="Times New Roman" pitchFamily="18" charset="0"/>
                          <a:ea typeface="MS PMincho"/>
                          <a:cs typeface="Times New Roman" pitchFamily="18" charset="0"/>
                        </a:rPr>
                        <a:t>Office: 42128</a:t>
                      </a:r>
                      <a:endParaRPr lang="en-US" sz="1600" dirty="0">
                        <a:solidFill>
                          <a:schemeClr val="accent2">
                            <a:lumMod val="75000"/>
                          </a:schemeClr>
                        </a:solidFill>
                        <a:latin typeface="Times New Roman" pitchFamily="18" charset="0"/>
                        <a:ea typeface="MS PMincho"/>
                        <a:cs typeface="Times New Roman" pitchFamily="18" charset="0"/>
                      </a:endParaRPr>
                    </a:p>
                  </a:txBody>
                  <a:tcPr marL="64514" marR="64514" marT="0" marB="0">
                    <a:lnL w="19050" cap="flat" cmpd="sng" algn="ctr">
                      <a:solidFill>
                        <a:srgbClr val="FBD4B4"/>
                      </a:solidFill>
                      <a:prstDash val="solid"/>
                      <a:round/>
                      <a:headEnd type="none" w="med" len="med"/>
                      <a:tailEnd type="none" w="med" len="med"/>
                    </a:lnL>
                    <a:lnR w="19050" cap="flat" cmpd="sng" algn="ctr">
                      <a:solidFill>
                        <a:srgbClr val="FBD4B4"/>
                      </a:solidFill>
                      <a:prstDash val="solid"/>
                      <a:round/>
                      <a:headEnd type="none" w="med" len="med"/>
                      <a:tailEnd type="none" w="med" len="med"/>
                    </a:lnR>
                    <a:lnT w="19050" cap="flat" cmpd="sng" algn="ctr">
                      <a:solidFill>
                        <a:srgbClr val="FBD4B4"/>
                      </a:solidFill>
                      <a:prstDash val="solid"/>
                      <a:round/>
                      <a:headEnd type="none" w="med" len="med"/>
                      <a:tailEnd type="none" w="med" len="med"/>
                    </a:lnT>
                    <a:lnB w="19050" cap="flat" cmpd="sng" algn="ctr">
                      <a:solidFill>
                        <a:srgbClr val="FBD4B4"/>
                      </a:solidFill>
                      <a:prstDash val="solid"/>
                      <a:round/>
                      <a:headEnd type="none" w="med" len="med"/>
                      <a:tailEnd type="none" w="med" len="med"/>
                    </a:lnB>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extLst>
              </a:tr>
            </a:tbl>
          </a:graphicData>
        </a:graphic>
      </p:graphicFrame>
      <p:sp>
        <p:nvSpPr>
          <p:cNvPr id="4" name="Slide Number Placeholder 3"/>
          <p:cNvSpPr>
            <a:spLocks noGrp="1"/>
          </p:cNvSpPr>
          <p:nvPr>
            <p:ph type="sldNum" sz="quarter" idx="12"/>
          </p:nvPr>
        </p:nvSpPr>
        <p:spPr>
          <a:xfrm>
            <a:off x="6553200" y="6492875"/>
            <a:ext cx="2133600" cy="365125"/>
          </a:xfrm>
        </p:spPr>
        <p:txBody>
          <a:bodyPr/>
          <a:lstStyle/>
          <a:p>
            <a:fld id="{B6F15528-21DE-4FAA-801E-634DDDAF4B2B}" type="slidenum">
              <a:rPr lang="en-US" b="1" smtClean="0">
                <a:solidFill>
                  <a:srgbClr val="C00000"/>
                </a:solidFill>
                <a:latin typeface="Bell MT" pitchFamily="18" charset="0"/>
              </a:rPr>
              <a:pPr/>
              <a:t>5</a:t>
            </a:fld>
            <a:endParaRPr lang="en-US" b="1">
              <a:solidFill>
                <a:srgbClr val="C00000"/>
              </a:solidFill>
              <a:latin typeface="Bell MT" pitchFamily="18" charset="0"/>
            </a:endParaRPr>
          </a:p>
        </p:txBody>
      </p:sp>
      <p:sp>
        <p:nvSpPr>
          <p:cNvPr id="7" name="Footer Placeholder 6"/>
          <p:cNvSpPr>
            <a:spLocks noGrp="1"/>
          </p:cNvSpPr>
          <p:nvPr>
            <p:ph type="ftr" sz="quarter" idx="11"/>
          </p:nvPr>
        </p:nvSpPr>
        <p:spPr>
          <a:xfrm>
            <a:off x="3124200" y="6492875"/>
            <a:ext cx="2895600" cy="365125"/>
          </a:xfrm>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smtClean="0">
                <a:solidFill>
                  <a:srgbClr val="FFFF00"/>
                </a:solidFill>
                <a:latin typeface="Bell MT" pitchFamily="18" charset="0"/>
              </a:rPr>
              <a:t>Some Facts For This Course</a:t>
            </a:r>
            <a:endParaRPr lang="en-US" sz="3200" dirty="0">
              <a:solidFill>
                <a:srgbClr val="FFFF00"/>
              </a:solidFill>
              <a:latin typeface="Bell MT" pitchFamily="18" charset="0"/>
            </a:endParaRPr>
          </a:p>
        </p:txBody>
      </p:sp>
      <p:sp>
        <p:nvSpPr>
          <p:cNvPr id="16387" name="Content Placeholder 2"/>
          <p:cNvSpPr>
            <a:spLocks noGrp="1"/>
          </p:cNvSpPr>
          <p:nvPr>
            <p:ph idx="1"/>
          </p:nvPr>
        </p:nvSpPr>
        <p:spPr>
          <a:xfrm>
            <a:off x="457200" y="1371600"/>
            <a:ext cx="8229600" cy="4525963"/>
          </a:xfrm>
        </p:spPr>
        <p:txBody>
          <a:bodyPr>
            <a:normAutofit/>
          </a:bodyPr>
          <a:lstStyle/>
          <a:p>
            <a:pPr algn="just" eaLnBrk="1" fontAlgn="auto" hangingPunct="1">
              <a:spcAft>
                <a:spcPts val="0"/>
              </a:spcAft>
              <a:buClr>
                <a:srgbClr val="FFFF00"/>
              </a:buClr>
              <a:buFont typeface="Wingdings 2" pitchFamily="18" charset="2"/>
              <a:buChar char="ã"/>
              <a:defRPr/>
            </a:pPr>
            <a:r>
              <a:rPr lang="en-US" dirty="0" smtClean="0">
                <a:solidFill>
                  <a:schemeClr val="bg1"/>
                </a:solidFill>
                <a:latin typeface="Bell MT" pitchFamily="18" charset="0"/>
                <a:cs typeface="Times New Roman" pitchFamily="18" charset="0"/>
              </a:rPr>
              <a:t>Justify the reasoning of choosing this course</a:t>
            </a:r>
          </a:p>
          <a:p>
            <a:pPr algn="just" eaLnBrk="1" fontAlgn="auto" hangingPunct="1">
              <a:spcAft>
                <a:spcPts val="0"/>
              </a:spcAft>
              <a:buClr>
                <a:srgbClr val="FFFF00"/>
              </a:buClr>
              <a:buFont typeface="Wingdings 2" pitchFamily="18" charset="2"/>
              <a:buChar char="ã"/>
              <a:defRPr/>
            </a:pPr>
            <a:r>
              <a:rPr lang="en-US" dirty="0" smtClean="0">
                <a:solidFill>
                  <a:schemeClr val="bg1"/>
                </a:solidFill>
                <a:latin typeface="Bell MT" pitchFamily="18" charset="0"/>
                <a:cs typeface="Times New Roman" pitchFamily="18" charset="0"/>
              </a:rPr>
              <a:t> Try to solve any specific problem that was not solved before using the knowledge gathered from this course</a:t>
            </a:r>
          </a:p>
          <a:p>
            <a:pPr algn="just" eaLnBrk="1" fontAlgn="auto" hangingPunct="1">
              <a:spcAft>
                <a:spcPts val="0"/>
              </a:spcAft>
              <a:buClr>
                <a:srgbClr val="FFFF00"/>
              </a:buClr>
              <a:buFont typeface="Wingdings 2" pitchFamily="18" charset="2"/>
              <a:buChar char="ã"/>
              <a:defRPr/>
            </a:pPr>
            <a:r>
              <a:rPr lang="en-US" dirty="0" smtClean="0">
                <a:solidFill>
                  <a:schemeClr val="bg1"/>
                </a:solidFill>
                <a:latin typeface="Bell MT" pitchFamily="18" charset="0"/>
                <a:cs typeface="Times New Roman" pitchFamily="18" charset="0"/>
              </a:rPr>
              <a:t>All the applications mostly previously exists, so when an application is developed make sure you improved something in comparison with the previous one.</a:t>
            </a:r>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6</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eaLnBrk="1" fontAlgn="auto" hangingPunct="1">
              <a:spcAft>
                <a:spcPts val="0"/>
              </a:spcAft>
              <a:defRPr/>
            </a:pPr>
            <a:r>
              <a:rPr lang="en-US" sz="3200" dirty="0" smtClean="0">
                <a:solidFill>
                  <a:srgbClr val="FFFF00"/>
                </a:solidFill>
                <a:latin typeface="Bell MT" pitchFamily="18" charset="0"/>
              </a:rPr>
              <a:t>Motivation Factors</a:t>
            </a:r>
            <a:endParaRPr lang="en-US" sz="3200" dirty="0">
              <a:solidFill>
                <a:srgbClr val="FFFF00"/>
              </a:solidFill>
              <a:latin typeface="Bell MT"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b="1" smtClean="0">
                <a:solidFill>
                  <a:srgbClr val="C00000"/>
                </a:solidFill>
                <a:latin typeface="Bell MT" pitchFamily="18" charset="0"/>
              </a:rPr>
              <a:pPr/>
              <a:t>7</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graphicFrame>
        <p:nvGraphicFramePr>
          <p:cNvPr id="7" name="Table 6"/>
          <p:cNvGraphicFramePr>
            <a:graphicFrameLocks noGrp="1"/>
          </p:cNvGraphicFramePr>
          <p:nvPr/>
        </p:nvGraphicFramePr>
        <p:xfrm>
          <a:off x="762000" y="1295400"/>
          <a:ext cx="7924800" cy="4800600"/>
        </p:xfrm>
        <a:graphic>
          <a:graphicData uri="http://schemas.openxmlformats.org/drawingml/2006/table">
            <a:tbl>
              <a:tblPr firstRow="1" bandRow="1">
                <a:tableStyleId>{93296810-A885-4BE3-A3E7-6D5BEEA58F35}</a:tableStyleId>
              </a:tblPr>
              <a:tblGrid>
                <a:gridCol w="5638800"/>
                <a:gridCol w="2286000"/>
              </a:tblGrid>
              <a:tr h="504825">
                <a:tc>
                  <a:txBody>
                    <a:bodyPr/>
                    <a:lstStyle/>
                    <a:p>
                      <a:pPr algn="ctr"/>
                      <a:r>
                        <a:rPr lang="en-US" sz="2000" dirty="0" smtClean="0">
                          <a:solidFill>
                            <a:srgbClr val="FFFF00"/>
                          </a:solidFill>
                          <a:latin typeface="Bell MT" pitchFamily="18" charset="0"/>
                        </a:rPr>
                        <a:t> Course Name</a:t>
                      </a:r>
                      <a:endParaRPr lang="en-US" sz="2000" dirty="0">
                        <a:solidFill>
                          <a:srgbClr val="FFFF00"/>
                        </a:solidFill>
                        <a:latin typeface="Bell MT" pitchFamily="18" charset="0"/>
                      </a:endParaRPr>
                    </a:p>
                  </a:txBody>
                  <a:tcPr>
                    <a:solidFill>
                      <a:srgbClr val="00B050"/>
                    </a:solidFill>
                  </a:tcPr>
                </a:tc>
                <a:tc>
                  <a:txBody>
                    <a:bodyPr/>
                    <a:lstStyle/>
                    <a:p>
                      <a:pPr algn="ctr"/>
                      <a:r>
                        <a:rPr lang="en-US" sz="2000" dirty="0" smtClean="0">
                          <a:solidFill>
                            <a:srgbClr val="FFFF00"/>
                          </a:solidFill>
                          <a:latin typeface="Bell MT" pitchFamily="18" charset="0"/>
                        </a:rPr>
                        <a:t>Credit</a:t>
                      </a:r>
                      <a:endParaRPr lang="en-US" sz="2000" dirty="0">
                        <a:solidFill>
                          <a:srgbClr val="FFFF00"/>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Artificial Intelligence and Expert System(BSc) </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3</a:t>
                      </a:r>
                      <a:endParaRPr lang="en-US" sz="2000" dirty="0">
                        <a:solidFill>
                          <a:schemeClr val="bg1"/>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Computer Vision and Pattern Recognition (BSc) </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3</a:t>
                      </a:r>
                      <a:endParaRPr lang="en-US" sz="2000" dirty="0">
                        <a:solidFill>
                          <a:schemeClr val="bg1"/>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Research Methodology (BSc) </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3</a:t>
                      </a:r>
                      <a:endParaRPr lang="en-US" sz="2000" dirty="0">
                        <a:solidFill>
                          <a:schemeClr val="bg1"/>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Computer Vision and Pattern Recognition (MS) </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3</a:t>
                      </a:r>
                      <a:endParaRPr lang="en-US" sz="2000" dirty="0">
                        <a:solidFill>
                          <a:schemeClr val="bg1"/>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Image Processing (MS) </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3</a:t>
                      </a:r>
                      <a:endParaRPr lang="en-US" sz="2000" dirty="0">
                        <a:solidFill>
                          <a:schemeClr val="bg1"/>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Thesis (BSc) </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3</a:t>
                      </a:r>
                      <a:endParaRPr lang="en-US" sz="2000" dirty="0">
                        <a:solidFill>
                          <a:schemeClr val="bg1"/>
                        </a:solidFill>
                        <a:latin typeface="Bell MT" pitchFamily="18" charset="0"/>
                      </a:endParaRPr>
                    </a:p>
                  </a:txBody>
                  <a:tcPr>
                    <a:solidFill>
                      <a:srgbClr val="00B050"/>
                    </a:solidFill>
                  </a:tcPr>
                </a:tc>
              </a:tr>
              <a:tr h="504825">
                <a:tc>
                  <a:txBody>
                    <a:bodyPr/>
                    <a:lstStyle/>
                    <a:p>
                      <a:r>
                        <a:rPr lang="en-US" sz="2000" dirty="0" smtClean="0">
                          <a:solidFill>
                            <a:schemeClr val="bg1"/>
                          </a:solidFill>
                          <a:latin typeface="Bell MT" pitchFamily="18" charset="0"/>
                          <a:cs typeface="Times New Roman" pitchFamily="18" charset="0"/>
                        </a:rPr>
                        <a:t>Thesis(MS)</a:t>
                      </a:r>
                      <a:endParaRPr lang="en-US" sz="2000" dirty="0">
                        <a:latin typeface="Bell MT" pitchFamily="18" charset="0"/>
                      </a:endParaRPr>
                    </a:p>
                  </a:txBody>
                  <a:tcPr>
                    <a:solidFill>
                      <a:srgbClr val="00B050"/>
                    </a:solidFill>
                  </a:tcPr>
                </a:tc>
                <a:tc>
                  <a:txBody>
                    <a:bodyPr/>
                    <a:lstStyle/>
                    <a:p>
                      <a:pPr algn="ctr"/>
                      <a:r>
                        <a:rPr lang="en-US" sz="2000" dirty="0" smtClean="0">
                          <a:solidFill>
                            <a:schemeClr val="bg1"/>
                          </a:solidFill>
                          <a:latin typeface="Bell MT" pitchFamily="18" charset="0"/>
                        </a:rPr>
                        <a:t>6</a:t>
                      </a:r>
                      <a:endParaRPr lang="en-US" sz="2000" dirty="0">
                        <a:solidFill>
                          <a:schemeClr val="bg1"/>
                        </a:solidFill>
                        <a:latin typeface="Bell MT" pitchFamily="18" charset="0"/>
                      </a:endParaRPr>
                    </a:p>
                  </a:txBody>
                  <a:tcPr>
                    <a:solidFill>
                      <a:srgbClr val="00B050"/>
                    </a:solidFill>
                  </a:tcPr>
                </a:tc>
              </a:tr>
              <a:tr h="504825">
                <a:tc>
                  <a:txBody>
                    <a:bodyPr/>
                    <a:lstStyle/>
                    <a:p>
                      <a:pPr algn="ctr"/>
                      <a:r>
                        <a:rPr lang="en-US" sz="4000" b="1" dirty="0" smtClean="0">
                          <a:solidFill>
                            <a:srgbClr val="FFFF00"/>
                          </a:solidFill>
                          <a:latin typeface="Bell MT" pitchFamily="18" charset="0"/>
                        </a:rPr>
                        <a:t>Total</a:t>
                      </a:r>
                      <a:endParaRPr lang="en-US" sz="4000" b="1" dirty="0">
                        <a:solidFill>
                          <a:srgbClr val="FFFF00"/>
                        </a:solidFill>
                        <a:latin typeface="Bell MT" pitchFamily="18" charset="0"/>
                      </a:endParaRPr>
                    </a:p>
                  </a:txBody>
                  <a:tcPr>
                    <a:solidFill>
                      <a:srgbClr val="00B050"/>
                    </a:solidFill>
                  </a:tcPr>
                </a:tc>
                <a:tc>
                  <a:txBody>
                    <a:bodyPr/>
                    <a:lstStyle/>
                    <a:p>
                      <a:pPr algn="ctr"/>
                      <a:r>
                        <a:rPr lang="en-US" sz="4400" b="1" dirty="0" smtClean="0">
                          <a:solidFill>
                            <a:srgbClr val="FFFF00"/>
                          </a:solidFill>
                          <a:latin typeface="Bell MT" pitchFamily="18" charset="0"/>
                        </a:rPr>
                        <a:t>24</a:t>
                      </a:r>
                      <a:endParaRPr lang="en-US" sz="4400" b="1" dirty="0">
                        <a:solidFill>
                          <a:srgbClr val="FFFF00"/>
                        </a:solidFill>
                        <a:latin typeface="Bell MT" pitchFamily="18" charset="0"/>
                      </a:endParaRPr>
                    </a:p>
                  </a:txBody>
                  <a:tcPr>
                    <a:solidFill>
                      <a:srgbClr val="00B05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2" name="Rectangle 4"/>
          <p:cNvSpPr>
            <a:spLocks noGrp="1" noChangeArrowheads="1"/>
          </p:cNvSpPr>
          <p:nvPr>
            <p:ph type="ctrTitle"/>
          </p:nvPr>
        </p:nvSpPr>
        <p:spPr>
          <a:xfrm>
            <a:off x="304800" y="2667000"/>
            <a:ext cx="8458200" cy="1222375"/>
          </a:xfrm>
        </p:spPr>
        <p:txBody>
          <a:bodyPr/>
          <a:lstStyle/>
          <a:p>
            <a:pPr eaLnBrk="1" fontAlgn="auto" hangingPunct="1">
              <a:spcAft>
                <a:spcPts val="0"/>
              </a:spcAft>
              <a:defRPr/>
            </a:pPr>
            <a:r>
              <a:rPr lang="en-US" dirty="0">
                <a:solidFill>
                  <a:srgbClr val="FFFF00"/>
                </a:solidFill>
                <a:latin typeface="Bell MT" pitchFamily="18" charset="0"/>
              </a:rPr>
              <a:t>Syllabus</a:t>
            </a:r>
          </a:p>
        </p:txBody>
      </p:sp>
      <p:sp>
        <p:nvSpPr>
          <p:cNvPr id="145413" name="Rectangle 5"/>
          <p:cNvSpPr>
            <a:spLocks noGrp="1" noChangeArrowheads="1"/>
          </p:cNvSpPr>
          <p:nvPr>
            <p:ph type="subTitle" idx="1"/>
          </p:nvPr>
        </p:nvSpPr>
        <p:spPr>
          <a:xfrm>
            <a:off x="304800" y="1371600"/>
            <a:ext cx="8458200" cy="914400"/>
          </a:xfrm>
        </p:spPr>
        <p:txBody>
          <a:bodyPr>
            <a:normAutofit/>
          </a:bodyPr>
          <a:lstStyle/>
          <a:p>
            <a:pPr eaLnBrk="1" fontAlgn="auto" hangingPunct="1">
              <a:spcAft>
                <a:spcPts val="0"/>
              </a:spcAft>
              <a:buFont typeface="Wingdings 2"/>
              <a:buNone/>
              <a:defRPr/>
            </a:pPr>
            <a:r>
              <a:rPr lang="en-US" dirty="0">
                <a:solidFill>
                  <a:srgbClr val="FFFF00"/>
                </a:solidFill>
                <a:latin typeface="Bell MT" pitchFamily="18" charset="0"/>
              </a:rPr>
              <a:t>What we will be covering in </a:t>
            </a:r>
            <a:r>
              <a:rPr lang="en-US" i="1" dirty="0">
                <a:solidFill>
                  <a:srgbClr val="FFFF00"/>
                </a:solidFill>
                <a:latin typeface="Bell MT" pitchFamily="18" charset="0"/>
              </a:rPr>
              <a:t>this</a:t>
            </a:r>
            <a:r>
              <a:rPr lang="en-US" dirty="0">
                <a:solidFill>
                  <a:srgbClr val="FFFF00"/>
                </a:solidFill>
                <a:latin typeface="Bell MT" pitchFamily="18" charset="0"/>
              </a:rPr>
              <a:t> course</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397560"/>
          <a:ext cx="8382000" cy="5850840"/>
        </p:xfrm>
        <a:graphic>
          <a:graphicData uri="http://schemas.openxmlformats.org/drawingml/2006/table">
            <a:tbl>
              <a:tblPr/>
              <a:tblGrid>
                <a:gridCol w="2514600"/>
                <a:gridCol w="1828800"/>
                <a:gridCol w="1905000"/>
                <a:gridCol w="2133600"/>
              </a:tblGrid>
              <a:tr h="275157">
                <a:tc>
                  <a:txBody>
                    <a:bodyPr/>
                    <a:lstStyle/>
                    <a:p>
                      <a:pPr marL="0" marR="0" algn="ctr">
                        <a:lnSpc>
                          <a:spcPct val="115000"/>
                        </a:lnSpc>
                        <a:spcBef>
                          <a:spcPts val="0"/>
                        </a:spcBef>
                        <a:spcAft>
                          <a:spcPts val="1000"/>
                        </a:spcAft>
                      </a:pPr>
                      <a:r>
                        <a:rPr lang="en-US" sz="1600" b="1" dirty="0">
                          <a:solidFill>
                            <a:srgbClr val="FFFF00"/>
                          </a:solidFill>
                          <a:latin typeface="Bell MT" pitchFamily="18" charset="0"/>
                          <a:ea typeface="Times New Roman"/>
                          <a:cs typeface="Times New Roman"/>
                        </a:rPr>
                        <a:t>TOPICS</a:t>
                      </a:r>
                      <a:endParaRPr lang="en-US" sz="1600" dirty="0">
                        <a:solidFill>
                          <a:srgbClr val="FFFF00"/>
                        </a:solidFill>
                        <a:latin typeface="Bell MT" pitchFamily="18" charset="0"/>
                        <a:ea typeface="Times New Roman"/>
                        <a:cs typeface="Times New Roman"/>
                      </a:endParaRP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600" b="1" dirty="0">
                          <a:solidFill>
                            <a:srgbClr val="FFFF00"/>
                          </a:solidFill>
                          <a:latin typeface="Bell MT" pitchFamily="18" charset="0"/>
                          <a:ea typeface="Times New Roman"/>
                          <a:cs typeface="Times New Roman"/>
                        </a:rPr>
                        <a:t>Time Frame</a:t>
                      </a:r>
                      <a:endParaRPr lang="en-US" sz="1600" dirty="0">
                        <a:solidFill>
                          <a:srgbClr val="FFFF00"/>
                        </a:solidFill>
                        <a:latin typeface="Bell MT" pitchFamily="18" charset="0"/>
                        <a:ea typeface="Times New Roman"/>
                        <a:cs typeface="Times New Roman"/>
                      </a:endParaRP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600" b="1" dirty="0" smtClean="0">
                          <a:solidFill>
                            <a:srgbClr val="FFFF00"/>
                          </a:solidFill>
                          <a:latin typeface="Bell MT" pitchFamily="18" charset="0"/>
                          <a:ea typeface="Times New Roman"/>
                          <a:cs typeface="Times New Roman"/>
                        </a:rPr>
                        <a:t>Activities </a:t>
                      </a:r>
                      <a:endParaRPr lang="en-US" sz="1600" dirty="0">
                        <a:solidFill>
                          <a:srgbClr val="FFFF00"/>
                        </a:solidFill>
                        <a:latin typeface="Bell MT" pitchFamily="18" charset="0"/>
                        <a:ea typeface="Times New Roman"/>
                        <a:cs typeface="Times New Roman"/>
                      </a:endParaRP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600" b="1" dirty="0">
                          <a:solidFill>
                            <a:srgbClr val="FFFF00"/>
                          </a:solidFill>
                          <a:latin typeface="Bell MT" pitchFamily="18" charset="0"/>
                          <a:ea typeface="Times New Roman"/>
                          <a:cs typeface="Times New Roman"/>
                        </a:rPr>
                        <a:t>Teaching Strategy(s)</a:t>
                      </a:r>
                      <a:endParaRPr lang="en-US" sz="1600" dirty="0">
                        <a:solidFill>
                          <a:srgbClr val="FFFF00"/>
                        </a:solidFill>
                        <a:latin typeface="Bell MT" pitchFamily="18" charset="0"/>
                        <a:ea typeface="Times New Roman"/>
                        <a:cs typeface="Times New Roman"/>
                      </a:endParaRP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06053">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Introductory </a:t>
                      </a:r>
                      <a:r>
                        <a:rPr lang="en-US" sz="1600" dirty="0">
                          <a:solidFill>
                            <a:schemeClr val="bg1"/>
                          </a:solidFill>
                          <a:latin typeface="Bell MT" pitchFamily="18" charset="0"/>
                          <a:ea typeface="Times New Roman"/>
                          <a:cs typeface="Times New Roman"/>
                        </a:rPr>
                        <a:t>Lecture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Week 1</a:t>
                      </a:r>
                    </a:p>
                  </a:txBody>
                  <a:tcPr marL="27723" marR="27723" marT="848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p>
                    <a:p>
                      <a:pPr marL="0" marR="0" algn="ctr">
                        <a:lnSpc>
                          <a:spcPct val="115000"/>
                        </a:lnSpc>
                        <a:spcBef>
                          <a:spcPts val="0"/>
                        </a:spcBef>
                        <a:spcAft>
                          <a:spcPts val="1000"/>
                        </a:spcAft>
                      </a:pPr>
                      <a:r>
                        <a:rPr lang="en-US" sz="1600" dirty="0" smtClean="0">
                          <a:solidFill>
                            <a:schemeClr val="bg1"/>
                          </a:solidFill>
                          <a:latin typeface="Bell MT" pitchFamily="18" charset="0"/>
                          <a:ea typeface="Times New Roman"/>
                          <a:cs typeface="Times New Roman"/>
                        </a:rPr>
                        <a:t>    Assignment</a:t>
                      </a:r>
                      <a:endParaRPr lang="en-US" sz="1600" dirty="0">
                        <a:solidFill>
                          <a:schemeClr val="bg1"/>
                        </a:solidFill>
                        <a:latin typeface="Bell MT" pitchFamily="18" charset="0"/>
                        <a:ea typeface="Times New Roman"/>
                        <a:cs typeface="Times New Roman"/>
                      </a:endParaRP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726">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Introduction To Artificial Intelligence and Expert System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1000"/>
                        </a:spcAft>
                      </a:pPr>
                      <a:endParaRPr lang="en-US" sz="1600" dirty="0" smtClean="0">
                        <a:solidFill>
                          <a:schemeClr val="bg1"/>
                        </a:solidFill>
                        <a:latin typeface="Bell MT" pitchFamily="18" charset="0"/>
                        <a:ea typeface="Times New Roman"/>
                        <a:cs typeface="Times New Roman"/>
                      </a:endParaRPr>
                    </a:p>
                    <a:p>
                      <a:pPr marL="0" marR="0" algn="ctr">
                        <a:lnSpc>
                          <a:spcPct val="115000"/>
                        </a:lnSpc>
                        <a:spcBef>
                          <a:spcPts val="0"/>
                        </a:spcBef>
                        <a:spcAft>
                          <a:spcPts val="1000"/>
                        </a:spcAft>
                      </a:pPr>
                      <a:r>
                        <a:rPr lang="en-US" sz="1600" dirty="0" smtClean="0">
                          <a:solidFill>
                            <a:schemeClr val="bg1"/>
                          </a:solidFill>
                          <a:latin typeface="Bell MT" pitchFamily="18" charset="0"/>
                          <a:ea typeface="Times New Roman"/>
                          <a:cs typeface="Times New Roman"/>
                        </a:rPr>
                        <a:t> Lecture </a:t>
                      </a:r>
                      <a:r>
                        <a:rPr lang="en-US" sz="1600" dirty="0">
                          <a:solidFill>
                            <a:schemeClr val="bg1"/>
                          </a:solidFill>
                          <a:latin typeface="Bell MT" pitchFamily="18" charset="0"/>
                          <a:ea typeface="Times New Roman"/>
                          <a:cs typeface="Times New Roman"/>
                        </a:rPr>
                        <a:t>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524">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Intelligence </a:t>
                      </a:r>
                      <a:r>
                        <a:rPr lang="en-US" sz="1600" dirty="0">
                          <a:solidFill>
                            <a:schemeClr val="bg1"/>
                          </a:solidFill>
                          <a:latin typeface="Bell MT" pitchFamily="18" charset="0"/>
                          <a:ea typeface="Times New Roman"/>
                          <a:cs typeface="Times New Roman"/>
                        </a:rPr>
                        <a:t>Agent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solidFill>
                            <a:schemeClr val="bg1"/>
                          </a:solidFill>
                          <a:latin typeface="Bell MT" pitchFamily="18" charset="0"/>
                          <a:ea typeface="Times New Roman"/>
                          <a:cs typeface="Times New Roman"/>
                        </a:rPr>
                        <a:t>Week 2</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Assignment</a:t>
                      </a:r>
                      <a:endParaRPr lang="en-US" sz="1600" dirty="0">
                        <a:solidFill>
                          <a:schemeClr val="bg1"/>
                        </a:solidFill>
                        <a:latin typeface="Bell MT" pitchFamily="18" charset="0"/>
                        <a:ea typeface="Times New Roman"/>
                        <a:cs typeface="Times New Roman"/>
                      </a:endParaRP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rowSpan="2">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Problem solving, search and control strategy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Week 3</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Assignment and </a:t>
                      </a:r>
                    </a:p>
                    <a:p>
                      <a:pPr marL="0" marR="0" algn="ctr">
                        <a:lnSpc>
                          <a:spcPct val="115000"/>
                        </a:lnSpc>
                        <a:spcBef>
                          <a:spcPts val="0"/>
                        </a:spcBef>
                        <a:spcAft>
                          <a:spcPts val="1000"/>
                        </a:spcAft>
                      </a:pPr>
                      <a:r>
                        <a:rPr lang="en-US" sz="1600" dirty="0" smtClean="0">
                          <a:solidFill>
                            <a:schemeClr val="bg1"/>
                          </a:solidFill>
                          <a:latin typeface="Bell MT" pitchFamily="18" charset="0"/>
                          <a:ea typeface="Times New Roman"/>
                          <a:cs typeface="Times New Roman"/>
                        </a:rPr>
                        <a:t>Lab </a:t>
                      </a:r>
                      <a:r>
                        <a:rPr lang="en-US" sz="1600" dirty="0">
                          <a:solidFill>
                            <a:schemeClr val="bg1"/>
                          </a:solidFill>
                          <a:latin typeface="Bell MT" pitchFamily="18" charset="0"/>
                          <a:ea typeface="Times New Roman"/>
                          <a:cs typeface="Times New Roman"/>
                        </a:rPr>
                        <a:t>Task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284">
                <a:tc vMerge="1">
                  <a:txBody>
                    <a:bodyPr/>
                    <a:lstStyle/>
                    <a:p>
                      <a:endParaRPr lang="en-US"/>
                    </a:p>
                  </a:txBody>
                  <a:tcPr/>
                </a:tc>
                <a:tc>
                  <a:txBody>
                    <a:bodyPr/>
                    <a:lstStyle/>
                    <a:p>
                      <a:pPr marL="0" marR="0" algn="ctr">
                        <a:lnSpc>
                          <a:spcPct val="115000"/>
                        </a:lnSpc>
                        <a:spcBef>
                          <a:spcPts val="0"/>
                        </a:spcBef>
                        <a:spcAft>
                          <a:spcPts val="1000"/>
                        </a:spcAft>
                      </a:pPr>
                      <a:r>
                        <a:rPr lang="en-US" sz="1600">
                          <a:solidFill>
                            <a:schemeClr val="bg1"/>
                          </a:solidFill>
                          <a:latin typeface="Bell MT" pitchFamily="18" charset="0"/>
                          <a:ea typeface="Times New Roman"/>
                          <a:cs typeface="Times New Roman"/>
                        </a:rPr>
                        <a:t>Week 4</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smtClean="0">
                          <a:solidFill>
                            <a:schemeClr val="bg1"/>
                          </a:solidFill>
                          <a:latin typeface="Bell MT" pitchFamily="18" charset="0"/>
                          <a:ea typeface="Times New Roman"/>
                          <a:cs typeface="Times New Roman"/>
                        </a:rPr>
                        <a:t>Lab </a:t>
                      </a:r>
                      <a:r>
                        <a:rPr lang="en-US" sz="1600" dirty="0">
                          <a:solidFill>
                            <a:schemeClr val="bg1"/>
                          </a:solidFill>
                          <a:latin typeface="Bell MT" pitchFamily="18" charset="0"/>
                          <a:ea typeface="Times New Roman"/>
                          <a:cs typeface="Times New Roman"/>
                        </a:rPr>
                        <a:t>Task</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Lectures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231">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Statistical </a:t>
                      </a:r>
                      <a:r>
                        <a:rPr lang="en-US" sz="1600" dirty="0">
                          <a:solidFill>
                            <a:schemeClr val="bg1"/>
                          </a:solidFill>
                          <a:latin typeface="Bell MT" pitchFamily="18" charset="0"/>
                          <a:ea typeface="Times New Roman"/>
                          <a:cs typeface="Times New Roman"/>
                        </a:rPr>
                        <a:t>Reasoning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solidFill>
                            <a:schemeClr val="bg1"/>
                          </a:solidFill>
                          <a:latin typeface="Bell MT" pitchFamily="18" charset="0"/>
                          <a:ea typeface="Times New Roman"/>
                          <a:cs typeface="Times New Roman"/>
                        </a:rPr>
                        <a:t>Week 5</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smtClean="0">
                          <a:solidFill>
                            <a:schemeClr val="bg1"/>
                          </a:solidFill>
                          <a:latin typeface="Bell MT" pitchFamily="18" charset="0"/>
                          <a:ea typeface="Times New Roman"/>
                          <a:cs typeface="Times New Roman"/>
                        </a:rPr>
                        <a:t>Lab </a:t>
                      </a:r>
                      <a:r>
                        <a:rPr lang="en-US" sz="1600" dirty="0">
                          <a:solidFill>
                            <a:schemeClr val="bg1"/>
                          </a:solidFill>
                          <a:latin typeface="Bell MT" pitchFamily="18" charset="0"/>
                          <a:ea typeface="Times New Roman"/>
                          <a:cs typeface="Times New Roman"/>
                        </a:rPr>
                        <a:t>Task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053">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Genetic </a:t>
                      </a:r>
                      <a:r>
                        <a:rPr lang="en-US" sz="1600" dirty="0">
                          <a:solidFill>
                            <a:schemeClr val="bg1"/>
                          </a:solidFill>
                          <a:latin typeface="Bell MT" pitchFamily="18" charset="0"/>
                          <a:ea typeface="Times New Roman"/>
                          <a:cs typeface="Times New Roman"/>
                        </a:rPr>
                        <a:t>Algorithm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solidFill>
                            <a:schemeClr val="bg1"/>
                          </a:solidFill>
                          <a:latin typeface="Bell MT" pitchFamily="18" charset="0"/>
                          <a:ea typeface="Times New Roman"/>
                          <a:cs typeface="Times New Roman"/>
                        </a:rPr>
                        <a:t>Week 7</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Lab </a:t>
                      </a:r>
                      <a:r>
                        <a:rPr lang="en-US" sz="1600" dirty="0">
                          <a:solidFill>
                            <a:schemeClr val="bg1"/>
                          </a:solidFill>
                          <a:latin typeface="Bell MT" pitchFamily="18" charset="0"/>
                          <a:ea typeface="Times New Roman"/>
                          <a:cs typeface="Times New Roman"/>
                        </a:rPr>
                        <a:t>Task</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189">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Knowledge Representation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Week 8</a:t>
                      </a:r>
                    </a:p>
                  </a:txBody>
                  <a:tcPr marL="27723" marR="27723" marT="848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baseline="0" dirty="0" smtClean="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Lab </a:t>
                      </a:r>
                      <a:r>
                        <a:rPr lang="en-US" sz="1600" dirty="0">
                          <a:solidFill>
                            <a:schemeClr val="bg1"/>
                          </a:solidFill>
                          <a:latin typeface="Bell MT" pitchFamily="18" charset="0"/>
                          <a:ea typeface="Times New Roman"/>
                          <a:cs typeface="Times New Roman"/>
                        </a:rPr>
                        <a:t>Task</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868">
                <a:tc>
                  <a:txBody>
                    <a:bodyPr/>
                    <a:lstStyle/>
                    <a:p>
                      <a:pPr marL="0" marR="0" algn="l">
                        <a:lnSpc>
                          <a:spcPct val="115000"/>
                        </a:lnSpc>
                        <a:spcBef>
                          <a:spcPts val="0"/>
                        </a:spcBef>
                        <a:spcAft>
                          <a:spcPts val="1000"/>
                        </a:spcAft>
                      </a:pPr>
                      <a:r>
                        <a:rPr lang="en-US" sz="1600">
                          <a:solidFill>
                            <a:schemeClr val="bg1"/>
                          </a:solidFill>
                          <a:latin typeface="Bell MT" pitchFamily="18" charset="0"/>
                          <a:ea typeface="Times New Roman"/>
                          <a:cs typeface="Times New Roman"/>
                        </a:rPr>
                        <a:t>Neural Network</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solidFill>
                            <a:schemeClr val="bg1"/>
                          </a:solidFill>
                          <a:latin typeface="Bell MT" pitchFamily="18" charset="0"/>
                          <a:ea typeface="Times New Roman"/>
                          <a:cs typeface="Times New Roman"/>
                        </a:rPr>
                        <a:t>Week 9</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Lab </a:t>
                      </a:r>
                      <a:r>
                        <a:rPr lang="en-US" sz="1600" dirty="0">
                          <a:solidFill>
                            <a:schemeClr val="bg1"/>
                          </a:solidFill>
                          <a:latin typeface="Bell MT" pitchFamily="18" charset="0"/>
                          <a:ea typeface="Times New Roman"/>
                          <a:cs typeface="Times New Roman"/>
                        </a:rPr>
                        <a:t>Task</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498">
                <a:tc>
                  <a:txBody>
                    <a:bodyPr/>
                    <a:lstStyle/>
                    <a:p>
                      <a:pPr marL="0" marR="0" algn="l">
                        <a:lnSpc>
                          <a:spcPct val="115000"/>
                        </a:lnSpc>
                        <a:spcBef>
                          <a:spcPts val="0"/>
                        </a:spcBef>
                        <a:spcAft>
                          <a:spcPts val="1000"/>
                        </a:spcAft>
                      </a:pPr>
                      <a:r>
                        <a:rPr lang="en-US" sz="1600">
                          <a:solidFill>
                            <a:schemeClr val="bg1"/>
                          </a:solidFill>
                          <a:latin typeface="Bell MT" pitchFamily="18" charset="0"/>
                          <a:ea typeface="Times New Roman"/>
                          <a:cs typeface="Times New Roman"/>
                        </a:rPr>
                        <a:t>Expert System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1000"/>
                        </a:spcAft>
                      </a:pPr>
                      <a:r>
                        <a:rPr lang="en-US" sz="1600">
                          <a:solidFill>
                            <a:schemeClr val="bg1"/>
                          </a:solidFill>
                          <a:latin typeface="Bell MT" pitchFamily="18" charset="0"/>
                          <a:ea typeface="Times New Roman"/>
                          <a:cs typeface="Times New Roman"/>
                        </a:rPr>
                        <a:t>Week 10 ,11</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a:t>
                      </a:r>
                      <a:r>
                        <a:rPr lang="en-US" sz="1600" dirty="0" smtClean="0">
                          <a:solidFill>
                            <a:schemeClr val="bg1"/>
                          </a:solidFill>
                          <a:latin typeface="Bell MT" pitchFamily="18" charset="0"/>
                          <a:ea typeface="Times New Roman"/>
                          <a:cs typeface="Times New Roman"/>
                        </a:rPr>
                        <a:t>Assignment </a:t>
                      </a:r>
                      <a:r>
                        <a:rPr lang="en-US" sz="1600" dirty="0">
                          <a:solidFill>
                            <a:schemeClr val="bg1"/>
                          </a:solidFill>
                          <a:latin typeface="Bell MT" pitchFamily="18" charset="0"/>
                          <a:ea typeface="Times New Roman"/>
                          <a:cs typeface="Times New Roman"/>
                        </a:rPr>
                        <a:t>8</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192">
                <a:tc>
                  <a:txBody>
                    <a:bodyPr/>
                    <a:lstStyle/>
                    <a:p>
                      <a:pPr marL="0" marR="0" algn="l">
                        <a:lnSpc>
                          <a:spcPct val="115000"/>
                        </a:lnSpc>
                        <a:spcBef>
                          <a:spcPts val="0"/>
                        </a:spcBef>
                        <a:spcAft>
                          <a:spcPts val="1000"/>
                        </a:spcAft>
                      </a:pPr>
                      <a:r>
                        <a:rPr lang="en-US" sz="1600" dirty="0">
                          <a:solidFill>
                            <a:schemeClr val="bg1"/>
                          </a:solidFill>
                          <a:latin typeface="Bell MT" pitchFamily="18" charset="0"/>
                          <a:ea typeface="Times New Roman"/>
                          <a:cs typeface="Times New Roman"/>
                        </a:rPr>
                        <a:t>Real Time Applications </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1000"/>
                        </a:spcAft>
                      </a:pPr>
                      <a:r>
                        <a:rPr lang="en-US" sz="1600" dirty="0">
                          <a:solidFill>
                            <a:schemeClr val="bg1"/>
                          </a:solidFill>
                          <a:latin typeface="Bell MT" pitchFamily="18" charset="0"/>
                          <a:ea typeface="Times New Roman"/>
                          <a:cs typeface="Times New Roman"/>
                        </a:rPr>
                        <a:t>     Lecture notes</a:t>
                      </a:r>
                    </a:p>
                  </a:txBody>
                  <a:tcPr marL="27723" marR="27723" marT="84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a:xfrm>
            <a:off x="6553200" y="6492875"/>
            <a:ext cx="2133600" cy="365125"/>
          </a:xfrm>
        </p:spPr>
        <p:txBody>
          <a:bodyPr/>
          <a:lstStyle/>
          <a:p>
            <a:fld id="{B6F15528-21DE-4FAA-801E-634DDDAF4B2B}" type="slidenum">
              <a:rPr lang="en-US" b="1" smtClean="0">
                <a:solidFill>
                  <a:srgbClr val="C00000"/>
                </a:solidFill>
                <a:latin typeface="Bell MT" pitchFamily="18" charset="0"/>
              </a:rPr>
              <a:pPr/>
              <a:t>9</a:t>
            </a:fld>
            <a:endParaRPr lang="en-US" b="1">
              <a:solidFill>
                <a:srgbClr val="C00000"/>
              </a:solidFill>
              <a:latin typeface="Bell MT" pitchFamily="18" charset="0"/>
            </a:endParaRPr>
          </a:p>
        </p:txBody>
      </p:sp>
      <p:sp>
        <p:nvSpPr>
          <p:cNvPr id="5" name="Footer Placeholder 4"/>
          <p:cNvSpPr>
            <a:spLocks noGrp="1"/>
          </p:cNvSpPr>
          <p:nvPr>
            <p:ph type="ftr" sz="quarter" idx="11"/>
          </p:nvPr>
        </p:nvSpPr>
        <p:spPr>
          <a:xfrm>
            <a:off x="3124200" y="6492875"/>
            <a:ext cx="2895600" cy="365125"/>
          </a:xfrm>
        </p:spPr>
        <p:txBody>
          <a:bodyPr/>
          <a:lstStyle/>
          <a:p>
            <a:r>
              <a:rPr lang="en-US" b="1" dirty="0" smtClean="0">
                <a:solidFill>
                  <a:srgbClr val="C00000"/>
                </a:solidFill>
                <a:latin typeface="Bell MT" pitchFamily="18" charset="0"/>
              </a:rPr>
              <a:t>DR. A. F. M. SAIFUDDIN SAIF</a:t>
            </a:r>
            <a:endParaRPr lang="en-US" b="1" dirty="0">
              <a:solidFill>
                <a:srgbClr val="C00000"/>
              </a:solidFill>
              <a:latin typeface="Bell MT"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2013</Words>
  <Application>Microsoft Office PowerPoint</Application>
  <PresentationFormat>On-screen Show (4:3)</PresentationFormat>
  <Paragraphs>279</Paragraphs>
  <Slides>23</Slides>
  <Notes>0</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Artificial Intelligence and Expert System by DR. A. F. M. SAIFUDDIN SAIF </vt:lpstr>
      <vt:lpstr>Framework for Today’s Lecture</vt:lpstr>
      <vt:lpstr>Slide 3</vt:lpstr>
      <vt:lpstr>Slide 4</vt:lpstr>
      <vt:lpstr>Slide 5</vt:lpstr>
      <vt:lpstr>Some Facts For This Course</vt:lpstr>
      <vt:lpstr>Motivation Factors</vt:lpstr>
      <vt:lpstr>Syllabus</vt:lpstr>
      <vt:lpstr>Slide 9</vt:lpstr>
      <vt:lpstr>Course Evaluation</vt:lpstr>
      <vt:lpstr>Textbooks</vt:lpstr>
      <vt:lpstr>Facts to know </vt:lpstr>
      <vt:lpstr>Some Requests</vt:lpstr>
      <vt:lpstr>Some Requests</vt:lpstr>
      <vt:lpstr>Request During Class</vt:lpstr>
      <vt:lpstr>Course Policies</vt:lpstr>
      <vt:lpstr>Attendance</vt:lpstr>
      <vt:lpstr>Makeup Evaluation</vt:lpstr>
      <vt:lpstr>Grading Policies</vt:lpstr>
      <vt:lpstr>Grading Policies…</vt:lpstr>
      <vt:lpstr>Dropping a Course</vt:lpstr>
      <vt:lpstr>Contacts</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dc:title>
  <dc:creator>Teacher</dc:creator>
  <cp:lastModifiedBy>saif</cp:lastModifiedBy>
  <cp:revision>330</cp:revision>
  <dcterms:created xsi:type="dcterms:W3CDTF">2006-08-16T00:00:00Z</dcterms:created>
  <dcterms:modified xsi:type="dcterms:W3CDTF">2018-01-23T16:59:50Z</dcterms:modified>
</cp:coreProperties>
</file>