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58" r:id="rId3"/>
    <p:sldId id="259" r:id="rId4"/>
    <p:sldId id="271" r:id="rId5"/>
    <p:sldId id="272" r:id="rId6"/>
    <p:sldId id="274" r:id="rId7"/>
    <p:sldId id="273" r:id="rId8"/>
    <p:sldId id="275" r:id="rId9"/>
    <p:sldId id="276" r:id="rId10"/>
    <p:sldId id="266" r:id="rId11"/>
    <p:sldId id="267"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2" d="100"/>
          <a:sy n="82"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4C5B-2672-4ECF-B860-8DE1329C16C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EDAC842-54C1-4E7F-9C98-8C5BC48DF79C}">
      <dgm:prSet/>
      <dgm:spPr/>
      <dgm:t>
        <a:bodyPr/>
        <a:lstStyle/>
        <a:p>
          <a:pPr>
            <a:lnSpc>
              <a:spcPct val="100000"/>
            </a:lnSpc>
          </a:pPr>
          <a:r>
            <a:rPr lang="en-US">
              <a:latin typeface="Aptos" panose="020B0004020202020204" pitchFamily="34" charset="0"/>
              <a:cs typeface="Arial" panose="020B0604020202020204" pitchFamily="34" charset="0"/>
            </a:rPr>
            <a:t>Introduction</a:t>
          </a:r>
        </a:p>
      </dgm:t>
    </dgm:pt>
    <dgm:pt modelId="{8A9768EE-D4B5-4877-8945-04D7A6F873D0}" type="par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0961DAFC-C41B-4379-B2B8-0BD3DC46A803}" type="sib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647BFA5B-F7D8-4C05-9BA8-13920309D771}">
      <dgm:prSet/>
      <dgm:spPr/>
      <dgm:t>
        <a:bodyPr/>
        <a:lstStyle/>
        <a:p>
          <a:pPr>
            <a:lnSpc>
              <a:spcPct val="100000"/>
            </a:lnSpc>
          </a:pPr>
          <a:r>
            <a:rPr lang="en-US">
              <a:latin typeface="Aptos" panose="020B0004020202020204" pitchFamily="34" charset="0"/>
              <a:cs typeface="Arial" panose="020B0604020202020204" pitchFamily="34" charset="0"/>
            </a:rPr>
            <a:t>Implementation</a:t>
          </a:r>
        </a:p>
      </dgm:t>
    </dgm:pt>
    <dgm:pt modelId="{4954730A-600D-44CD-B842-1B8E3CF0DE17}" type="par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15F1B1B3-C3AA-4F28-8C57-641B81DC8069}" type="sib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B905B68A-066B-4908-B61F-6B62477006D9}">
      <dgm:prSet/>
      <dgm:spPr/>
      <dgm:t>
        <a:bodyPr/>
        <a:lstStyle/>
        <a:p>
          <a:pPr>
            <a:lnSpc>
              <a:spcPct val="100000"/>
            </a:lnSpc>
          </a:pPr>
          <a:r>
            <a:rPr lang="en-US">
              <a:latin typeface="Aptos" panose="020B0004020202020204" pitchFamily="34" charset="0"/>
              <a:cs typeface="Arial" panose="020B0604020202020204" pitchFamily="34" charset="0"/>
            </a:rPr>
            <a:t>Results</a:t>
          </a:r>
        </a:p>
      </dgm:t>
    </dgm:pt>
    <dgm:pt modelId="{BB2520BC-3753-41D2-952B-A1749C2A13F0}" type="par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175A182C-321A-4246-8514-93951525A4A3}" type="sib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DE61E1BE-3107-4AF5-85D6-2010DA115631}">
      <dgm:prSet/>
      <dgm:spPr/>
      <dgm:t>
        <a:bodyPr/>
        <a:lstStyle/>
        <a:p>
          <a:pPr>
            <a:lnSpc>
              <a:spcPct val="100000"/>
            </a:lnSpc>
          </a:pPr>
          <a:r>
            <a:rPr lang="en-US">
              <a:latin typeface="Aptos" panose="020B0004020202020204" pitchFamily="34" charset="0"/>
              <a:cs typeface="Arial" panose="020B0604020202020204" pitchFamily="34" charset="0"/>
            </a:rPr>
            <a:t>Conclusion</a:t>
          </a:r>
        </a:p>
      </dgm:t>
    </dgm:pt>
    <dgm:pt modelId="{E7309761-06F3-48A5-8ED7-4063BDB48E0A}" type="par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D189DA1F-5CB5-4B59-9F16-9C0AA45FE0B6}" type="sib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1C327870-1BEC-49D2-891F-A2C61E4221D7}">
      <dgm:prSet/>
      <dgm:spPr/>
      <dgm:t>
        <a:bodyPr/>
        <a:lstStyle/>
        <a:p>
          <a:pPr>
            <a:lnSpc>
              <a:spcPct val="100000"/>
            </a:lnSpc>
          </a:pPr>
          <a:r>
            <a:rPr lang="en-US">
              <a:latin typeface="Aptos" panose="020B0004020202020204" pitchFamily="34" charset="0"/>
              <a:cs typeface="Arial" panose="020B0604020202020204" pitchFamily="34" charset="0"/>
            </a:rPr>
            <a:t>References</a:t>
          </a:r>
        </a:p>
      </dgm:t>
    </dgm:pt>
    <dgm:pt modelId="{D7F31CE7-E852-4CCC-86CB-87C3CB0755B5}" type="par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0B580D40-5283-48AA-A081-0CCE0E718FC1}" type="sib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555B8B5B-EF9B-4E72-A1BF-690C8541687B}">
      <dgm:prSet/>
      <dgm:spPr/>
      <dgm:t>
        <a:bodyPr/>
        <a:lstStyle/>
        <a:p>
          <a:pPr>
            <a:lnSpc>
              <a:spcPct val="100000"/>
            </a:lnSpc>
          </a:pPr>
          <a:r>
            <a:rPr lang="en-US">
              <a:latin typeface="Aptos" panose="020B0004020202020204" pitchFamily="34" charset="0"/>
              <a:cs typeface="Arial" panose="020B0604020202020204" pitchFamily="34" charset="0"/>
            </a:rPr>
            <a:t>Project Objective</a:t>
          </a:r>
        </a:p>
      </dgm:t>
    </dgm:pt>
    <dgm:pt modelId="{247DBD04-D25A-487D-96A2-F0504FD4DEB9}" type="par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567852B4-1E10-42B4-BD3E-93F3BA689CD8}" type="sib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304C74C4-7F63-466D-81AB-68CF38E391E9}" type="pres">
      <dgm:prSet presAssocID="{25E74C5B-2672-4ECF-B860-8DE1329C16C1}" presName="root" presStyleCnt="0">
        <dgm:presLayoutVars>
          <dgm:dir/>
          <dgm:resizeHandles val="exact"/>
        </dgm:presLayoutVars>
      </dgm:prSet>
      <dgm:spPr/>
    </dgm:pt>
    <dgm:pt modelId="{81784343-788E-41CB-B4EC-4AC10468D5D3}" type="pres">
      <dgm:prSet presAssocID="{4EDAC842-54C1-4E7F-9C98-8C5BC48DF79C}" presName="compNode" presStyleCnt="0"/>
      <dgm:spPr/>
    </dgm:pt>
    <dgm:pt modelId="{9482CFC1-1339-487B-B9B2-7316F7A06163}" type="pres">
      <dgm:prSet presAssocID="{4EDAC842-54C1-4E7F-9C98-8C5BC48DF79C}"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F0565A6-5A56-447C-A7D6-AAD9CA675252}" type="pres">
      <dgm:prSet presAssocID="{4EDAC842-54C1-4E7F-9C98-8C5BC48DF79C}" presName="spaceRect" presStyleCnt="0"/>
      <dgm:spPr/>
    </dgm:pt>
    <dgm:pt modelId="{14189B67-782B-454A-AB4F-539B0F1DF49E}" type="pres">
      <dgm:prSet presAssocID="{4EDAC842-54C1-4E7F-9C98-8C5BC48DF79C}" presName="textRect" presStyleLbl="revTx" presStyleIdx="0" presStyleCnt="6">
        <dgm:presLayoutVars>
          <dgm:chMax val="1"/>
          <dgm:chPref val="1"/>
        </dgm:presLayoutVars>
      </dgm:prSet>
      <dgm:spPr/>
    </dgm:pt>
    <dgm:pt modelId="{64BEFC8C-05C6-4D1F-AB35-DBAD2164D84A}" type="pres">
      <dgm:prSet presAssocID="{0961DAFC-C41B-4379-B2B8-0BD3DC46A803}" presName="sibTrans" presStyleCnt="0"/>
      <dgm:spPr/>
    </dgm:pt>
    <dgm:pt modelId="{AA1827F2-ECFD-4054-82FC-2F910E199964}" type="pres">
      <dgm:prSet presAssocID="{555B8B5B-EF9B-4E72-A1BF-690C8541687B}" presName="compNode" presStyleCnt="0"/>
      <dgm:spPr/>
    </dgm:pt>
    <dgm:pt modelId="{EECE7CBE-338D-46DA-BE3D-3B73DCF84996}" type="pres">
      <dgm:prSet presAssocID="{555B8B5B-EF9B-4E72-A1BF-690C8541687B}"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4DB3D1D-F746-4132-9E04-1B6391001C1F}" type="pres">
      <dgm:prSet presAssocID="{555B8B5B-EF9B-4E72-A1BF-690C8541687B}" presName="spaceRect" presStyleCnt="0"/>
      <dgm:spPr/>
    </dgm:pt>
    <dgm:pt modelId="{A549B15F-4E9A-4B58-8F61-8AE7255B9D15}" type="pres">
      <dgm:prSet presAssocID="{555B8B5B-EF9B-4E72-A1BF-690C8541687B}" presName="textRect" presStyleLbl="revTx" presStyleIdx="1" presStyleCnt="6">
        <dgm:presLayoutVars>
          <dgm:chMax val="1"/>
          <dgm:chPref val="1"/>
        </dgm:presLayoutVars>
      </dgm:prSet>
      <dgm:spPr/>
    </dgm:pt>
    <dgm:pt modelId="{54667BFA-16DA-425D-B05B-BF97227F7192}" type="pres">
      <dgm:prSet presAssocID="{567852B4-1E10-42B4-BD3E-93F3BA689CD8}" presName="sibTrans" presStyleCnt="0"/>
      <dgm:spPr/>
    </dgm:pt>
    <dgm:pt modelId="{3E7E61F2-8323-4FDB-A815-2BEC8BD36734}" type="pres">
      <dgm:prSet presAssocID="{647BFA5B-F7D8-4C05-9BA8-13920309D771}" presName="compNode" presStyleCnt="0"/>
      <dgm:spPr/>
    </dgm:pt>
    <dgm:pt modelId="{ECF03F46-F5D7-4C1B-98D3-4D76E9F06C06}" type="pres">
      <dgm:prSet presAssocID="{647BFA5B-F7D8-4C05-9BA8-13920309D77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58ABF-62DE-4D88-8C7D-70DA3644447F}" type="pres">
      <dgm:prSet presAssocID="{647BFA5B-F7D8-4C05-9BA8-13920309D771}" presName="spaceRect" presStyleCnt="0"/>
      <dgm:spPr/>
    </dgm:pt>
    <dgm:pt modelId="{1F807767-40A8-413F-889B-B5039E41FB50}" type="pres">
      <dgm:prSet presAssocID="{647BFA5B-F7D8-4C05-9BA8-13920309D771}" presName="textRect" presStyleLbl="revTx" presStyleIdx="2" presStyleCnt="6">
        <dgm:presLayoutVars>
          <dgm:chMax val="1"/>
          <dgm:chPref val="1"/>
        </dgm:presLayoutVars>
      </dgm:prSet>
      <dgm:spPr/>
    </dgm:pt>
    <dgm:pt modelId="{4215AEA0-04B1-492E-80A8-5331BF7730C5}" type="pres">
      <dgm:prSet presAssocID="{15F1B1B3-C3AA-4F28-8C57-641B81DC8069}" presName="sibTrans" presStyleCnt="0"/>
      <dgm:spPr/>
    </dgm:pt>
    <dgm:pt modelId="{E6036417-89BD-4157-8120-4970E2B39F6B}" type="pres">
      <dgm:prSet presAssocID="{B905B68A-066B-4908-B61F-6B62477006D9}" presName="compNode" presStyleCnt="0"/>
      <dgm:spPr/>
    </dgm:pt>
    <dgm:pt modelId="{1FD52781-51D7-4270-93BE-0B5A1646882B}" type="pres">
      <dgm:prSet presAssocID="{B905B68A-066B-4908-B61F-6B62477006D9}" presName="iconRect" presStyleLbl="node1" presStyleIdx="3"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BEFDD-CB5A-48BE-B8BF-B7CCFC879DC4}" type="pres">
      <dgm:prSet presAssocID="{B905B68A-066B-4908-B61F-6B62477006D9}" presName="spaceRect" presStyleCnt="0"/>
      <dgm:spPr/>
    </dgm:pt>
    <dgm:pt modelId="{2F3064E7-8078-4B0E-8356-51AD90E234CA}" type="pres">
      <dgm:prSet presAssocID="{B905B68A-066B-4908-B61F-6B62477006D9}" presName="textRect" presStyleLbl="revTx" presStyleIdx="3" presStyleCnt="6">
        <dgm:presLayoutVars>
          <dgm:chMax val="1"/>
          <dgm:chPref val="1"/>
        </dgm:presLayoutVars>
      </dgm:prSet>
      <dgm:spPr/>
    </dgm:pt>
    <dgm:pt modelId="{DE7DAB89-BE69-47BB-9C76-449CFF2DFA71}" type="pres">
      <dgm:prSet presAssocID="{175A182C-321A-4246-8514-93951525A4A3}" presName="sibTrans" presStyleCnt="0"/>
      <dgm:spPr/>
    </dgm:pt>
    <dgm:pt modelId="{4310CBA7-615E-4F01-BBFB-71242C61567F}" type="pres">
      <dgm:prSet presAssocID="{DE61E1BE-3107-4AF5-85D6-2010DA115631}" presName="compNode" presStyleCnt="0"/>
      <dgm:spPr/>
    </dgm:pt>
    <dgm:pt modelId="{6B6D8941-B195-4E45-908B-7DB08470161E}" type="pres">
      <dgm:prSet presAssocID="{DE61E1BE-3107-4AF5-85D6-2010DA115631}" presName="iconRect" presStyleLbl="node1" presStyleIdx="4"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5EDA747-343B-4B8B-B552-CBD8E26CDA4E}" type="pres">
      <dgm:prSet presAssocID="{DE61E1BE-3107-4AF5-85D6-2010DA115631}" presName="spaceRect" presStyleCnt="0"/>
      <dgm:spPr/>
    </dgm:pt>
    <dgm:pt modelId="{7AE32A8A-B008-459B-9A12-792F91A5CCB5}" type="pres">
      <dgm:prSet presAssocID="{DE61E1BE-3107-4AF5-85D6-2010DA115631}" presName="textRect" presStyleLbl="revTx" presStyleIdx="4" presStyleCnt="6">
        <dgm:presLayoutVars>
          <dgm:chMax val="1"/>
          <dgm:chPref val="1"/>
        </dgm:presLayoutVars>
      </dgm:prSet>
      <dgm:spPr/>
    </dgm:pt>
    <dgm:pt modelId="{21BBB4E9-707A-4BE6-8349-82916E11F5E5}" type="pres">
      <dgm:prSet presAssocID="{D189DA1F-5CB5-4B59-9F16-9C0AA45FE0B6}" presName="sibTrans" presStyleCnt="0"/>
      <dgm:spPr/>
    </dgm:pt>
    <dgm:pt modelId="{818EC85B-C1F4-4464-A7A2-C48F244E4E81}" type="pres">
      <dgm:prSet presAssocID="{1C327870-1BEC-49D2-891F-A2C61E4221D7}" presName="compNode" presStyleCnt="0"/>
      <dgm:spPr/>
    </dgm:pt>
    <dgm:pt modelId="{BDB7D374-8EE5-4BB4-BBBE-05C250E11468}" type="pres">
      <dgm:prSet presAssocID="{1C327870-1BEC-49D2-891F-A2C61E4221D7}" presName="iconRect" presStyleLbl="node1" presStyleIdx="5"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B270B150-7C2B-4A2C-9823-8769CF2F7DD0}" type="pres">
      <dgm:prSet presAssocID="{1C327870-1BEC-49D2-891F-A2C61E4221D7}" presName="spaceRect" presStyleCnt="0"/>
      <dgm:spPr/>
    </dgm:pt>
    <dgm:pt modelId="{0D69C5E4-0A3C-4832-A770-A8184C370919}" type="pres">
      <dgm:prSet presAssocID="{1C327870-1BEC-49D2-891F-A2C61E4221D7}" presName="textRect" presStyleLbl="revTx" presStyleIdx="5" presStyleCnt="6">
        <dgm:presLayoutVars>
          <dgm:chMax val="1"/>
          <dgm:chPref val="1"/>
        </dgm:presLayoutVars>
      </dgm:prSet>
      <dgm:spPr/>
    </dgm:pt>
  </dgm:ptLst>
  <dgm:cxnLst>
    <dgm:cxn modelId="{A58AAF0A-62BB-4467-83E1-D8C35D60B3A8}" type="presOf" srcId="{555B8B5B-EF9B-4E72-A1BF-690C8541687B}" destId="{A549B15F-4E9A-4B58-8F61-8AE7255B9D15}" srcOrd="0" destOrd="0" presId="urn:microsoft.com/office/officeart/2018/2/layout/IconLabelList"/>
    <dgm:cxn modelId="{0EBD8D0D-C11D-42C6-973C-1A2CD9ED6E7D}" type="presOf" srcId="{B905B68A-066B-4908-B61F-6B62477006D9}" destId="{2F3064E7-8078-4B0E-8356-51AD90E234CA}" srcOrd="0" destOrd="0" presId="urn:microsoft.com/office/officeart/2018/2/layout/IconLabelList"/>
    <dgm:cxn modelId="{BBE9A326-B5A3-43B4-8047-13F5BAE7BB46}" type="presOf" srcId="{25E74C5B-2672-4ECF-B860-8DE1329C16C1}" destId="{304C74C4-7F63-466D-81AB-68CF38E391E9}" srcOrd="0" destOrd="0" presId="urn:microsoft.com/office/officeart/2018/2/layout/IconLabelList"/>
    <dgm:cxn modelId="{8841656A-0F07-4665-9B79-F874A87CF7B7}" type="presOf" srcId="{4EDAC842-54C1-4E7F-9C98-8C5BC48DF79C}" destId="{14189B67-782B-454A-AB4F-539B0F1DF49E}" srcOrd="0" destOrd="0" presId="urn:microsoft.com/office/officeart/2018/2/layout/IconLabelList"/>
    <dgm:cxn modelId="{2BB80D96-CF72-4E11-8F60-352E5EFD92C1}" srcId="{25E74C5B-2672-4ECF-B860-8DE1329C16C1}" destId="{B905B68A-066B-4908-B61F-6B62477006D9}" srcOrd="3" destOrd="0" parTransId="{BB2520BC-3753-41D2-952B-A1749C2A13F0}" sibTransId="{175A182C-321A-4246-8514-93951525A4A3}"/>
    <dgm:cxn modelId="{2F078A9B-7D08-4978-9926-8281461330C6}" type="presOf" srcId="{1C327870-1BEC-49D2-891F-A2C61E4221D7}" destId="{0D69C5E4-0A3C-4832-A770-A8184C370919}" srcOrd="0" destOrd="0" presId="urn:microsoft.com/office/officeart/2018/2/layout/IconLabelList"/>
    <dgm:cxn modelId="{0FC86AA2-0CF8-4CBE-B00F-D2424F4AD4D9}" srcId="{25E74C5B-2672-4ECF-B860-8DE1329C16C1}" destId="{4EDAC842-54C1-4E7F-9C98-8C5BC48DF79C}" srcOrd="0" destOrd="0" parTransId="{8A9768EE-D4B5-4877-8945-04D7A6F873D0}" sibTransId="{0961DAFC-C41B-4379-B2B8-0BD3DC46A803}"/>
    <dgm:cxn modelId="{332F43A7-0328-4B3A-A1FC-F6DB5F19DD4A}" type="presOf" srcId="{DE61E1BE-3107-4AF5-85D6-2010DA115631}" destId="{7AE32A8A-B008-459B-9A12-792F91A5CCB5}" srcOrd="0" destOrd="0" presId="urn:microsoft.com/office/officeart/2018/2/layout/IconLabelList"/>
    <dgm:cxn modelId="{BC137CA9-F8DA-4602-B882-270EC46523B5}" srcId="{25E74C5B-2672-4ECF-B860-8DE1329C16C1}" destId="{1C327870-1BEC-49D2-891F-A2C61E4221D7}" srcOrd="5" destOrd="0" parTransId="{D7F31CE7-E852-4CCC-86CB-87C3CB0755B5}" sibTransId="{0B580D40-5283-48AA-A081-0CCE0E718FC1}"/>
    <dgm:cxn modelId="{853B1BB0-3D64-4656-BCF6-360FAE694240}" type="presOf" srcId="{647BFA5B-F7D8-4C05-9BA8-13920309D771}" destId="{1F807767-40A8-413F-889B-B5039E41FB50}" srcOrd="0" destOrd="0" presId="urn:microsoft.com/office/officeart/2018/2/layout/IconLabelList"/>
    <dgm:cxn modelId="{1CEF58B7-4319-45B5-8B96-D532DD5516E6}" srcId="{25E74C5B-2672-4ECF-B860-8DE1329C16C1}" destId="{DE61E1BE-3107-4AF5-85D6-2010DA115631}" srcOrd="4" destOrd="0" parTransId="{E7309761-06F3-48A5-8ED7-4063BDB48E0A}" sibTransId="{D189DA1F-5CB5-4B59-9F16-9C0AA45FE0B6}"/>
    <dgm:cxn modelId="{D281C8D0-F024-42F8-A930-C0EF5082DD38}" srcId="{25E74C5B-2672-4ECF-B860-8DE1329C16C1}" destId="{647BFA5B-F7D8-4C05-9BA8-13920309D771}" srcOrd="2" destOrd="0" parTransId="{4954730A-600D-44CD-B842-1B8E3CF0DE17}" sibTransId="{15F1B1B3-C3AA-4F28-8C57-641B81DC8069}"/>
    <dgm:cxn modelId="{B79BE8E6-3E35-47A2-B14D-4C905CB2E8CF}" srcId="{25E74C5B-2672-4ECF-B860-8DE1329C16C1}" destId="{555B8B5B-EF9B-4E72-A1BF-690C8541687B}" srcOrd="1" destOrd="0" parTransId="{247DBD04-D25A-487D-96A2-F0504FD4DEB9}" sibTransId="{567852B4-1E10-42B4-BD3E-93F3BA689CD8}"/>
    <dgm:cxn modelId="{A9475288-A395-413E-A010-A5386C75136E}" type="presParOf" srcId="{304C74C4-7F63-466D-81AB-68CF38E391E9}" destId="{81784343-788E-41CB-B4EC-4AC10468D5D3}" srcOrd="0" destOrd="0" presId="urn:microsoft.com/office/officeart/2018/2/layout/IconLabelList"/>
    <dgm:cxn modelId="{878565F1-597C-4BFA-BC6C-B1A2E1E5F65F}" type="presParOf" srcId="{81784343-788E-41CB-B4EC-4AC10468D5D3}" destId="{9482CFC1-1339-487B-B9B2-7316F7A06163}" srcOrd="0" destOrd="0" presId="urn:microsoft.com/office/officeart/2018/2/layout/IconLabelList"/>
    <dgm:cxn modelId="{64D2DE3B-2A8F-4F21-B542-1AFF56E8E825}" type="presParOf" srcId="{81784343-788E-41CB-B4EC-4AC10468D5D3}" destId="{4F0565A6-5A56-447C-A7D6-AAD9CA675252}" srcOrd="1" destOrd="0" presId="urn:microsoft.com/office/officeart/2018/2/layout/IconLabelList"/>
    <dgm:cxn modelId="{8558C078-3FF1-439E-9400-4FA0B81537E9}" type="presParOf" srcId="{81784343-788E-41CB-B4EC-4AC10468D5D3}" destId="{14189B67-782B-454A-AB4F-539B0F1DF49E}" srcOrd="2" destOrd="0" presId="urn:microsoft.com/office/officeart/2018/2/layout/IconLabelList"/>
    <dgm:cxn modelId="{D083823A-857E-43D5-942A-58A576884745}" type="presParOf" srcId="{304C74C4-7F63-466D-81AB-68CF38E391E9}" destId="{64BEFC8C-05C6-4D1F-AB35-DBAD2164D84A}" srcOrd="1" destOrd="0" presId="urn:microsoft.com/office/officeart/2018/2/layout/IconLabelList"/>
    <dgm:cxn modelId="{28077434-0B8F-4026-B1AF-51DC975E5B7F}" type="presParOf" srcId="{304C74C4-7F63-466D-81AB-68CF38E391E9}" destId="{AA1827F2-ECFD-4054-82FC-2F910E199964}" srcOrd="2" destOrd="0" presId="urn:microsoft.com/office/officeart/2018/2/layout/IconLabelList"/>
    <dgm:cxn modelId="{49EAEB87-D68A-4E51-A9EC-99B9F37F4232}" type="presParOf" srcId="{AA1827F2-ECFD-4054-82FC-2F910E199964}" destId="{EECE7CBE-338D-46DA-BE3D-3B73DCF84996}" srcOrd="0" destOrd="0" presId="urn:microsoft.com/office/officeart/2018/2/layout/IconLabelList"/>
    <dgm:cxn modelId="{0757E76F-E99A-4BE0-97B0-557631DDE4C2}" type="presParOf" srcId="{AA1827F2-ECFD-4054-82FC-2F910E199964}" destId="{64DB3D1D-F746-4132-9E04-1B6391001C1F}" srcOrd="1" destOrd="0" presId="urn:microsoft.com/office/officeart/2018/2/layout/IconLabelList"/>
    <dgm:cxn modelId="{51A09CF8-BD04-4C12-9ACA-6BF726E21539}" type="presParOf" srcId="{AA1827F2-ECFD-4054-82FC-2F910E199964}" destId="{A549B15F-4E9A-4B58-8F61-8AE7255B9D15}" srcOrd="2" destOrd="0" presId="urn:microsoft.com/office/officeart/2018/2/layout/IconLabelList"/>
    <dgm:cxn modelId="{AB4D2A95-68D4-4617-8635-A782194ACB87}" type="presParOf" srcId="{304C74C4-7F63-466D-81AB-68CF38E391E9}" destId="{54667BFA-16DA-425D-B05B-BF97227F7192}" srcOrd="3" destOrd="0" presId="urn:microsoft.com/office/officeart/2018/2/layout/IconLabelList"/>
    <dgm:cxn modelId="{69D54F23-906E-4D9D-9CD1-E397BAECA6B3}" type="presParOf" srcId="{304C74C4-7F63-466D-81AB-68CF38E391E9}" destId="{3E7E61F2-8323-4FDB-A815-2BEC8BD36734}" srcOrd="4" destOrd="0" presId="urn:microsoft.com/office/officeart/2018/2/layout/IconLabelList"/>
    <dgm:cxn modelId="{10F933B5-C647-4461-A64D-4C8B32F7C024}" type="presParOf" srcId="{3E7E61F2-8323-4FDB-A815-2BEC8BD36734}" destId="{ECF03F46-F5D7-4C1B-98D3-4D76E9F06C06}" srcOrd="0" destOrd="0" presId="urn:microsoft.com/office/officeart/2018/2/layout/IconLabelList"/>
    <dgm:cxn modelId="{99FCB9F3-8453-4208-9506-0C748AE90B88}" type="presParOf" srcId="{3E7E61F2-8323-4FDB-A815-2BEC8BD36734}" destId="{68158ABF-62DE-4D88-8C7D-70DA3644447F}" srcOrd="1" destOrd="0" presId="urn:microsoft.com/office/officeart/2018/2/layout/IconLabelList"/>
    <dgm:cxn modelId="{34A88993-D20F-4C50-9F60-091FBABF358A}" type="presParOf" srcId="{3E7E61F2-8323-4FDB-A815-2BEC8BD36734}" destId="{1F807767-40A8-413F-889B-B5039E41FB50}" srcOrd="2" destOrd="0" presId="urn:microsoft.com/office/officeart/2018/2/layout/IconLabelList"/>
    <dgm:cxn modelId="{B2ACADD4-F159-4C46-BF77-C0DBAAD9439F}" type="presParOf" srcId="{304C74C4-7F63-466D-81AB-68CF38E391E9}" destId="{4215AEA0-04B1-492E-80A8-5331BF7730C5}" srcOrd="5" destOrd="0" presId="urn:microsoft.com/office/officeart/2018/2/layout/IconLabelList"/>
    <dgm:cxn modelId="{D6CE1758-2616-4836-A4DB-9E20A9913367}" type="presParOf" srcId="{304C74C4-7F63-466D-81AB-68CF38E391E9}" destId="{E6036417-89BD-4157-8120-4970E2B39F6B}" srcOrd="6" destOrd="0" presId="urn:microsoft.com/office/officeart/2018/2/layout/IconLabelList"/>
    <dgm:cxn modelId="{ECA1F9DD-0A95-47E8-A42F-927DC52E192D}" type="presParOf" srcId="{E6036417-89BD-4157-8120-4970E2B39F6B}" destId="{1FD52781-51D7-4270-93BE-0B5A1646882B}" srcOrd="0" destOrd="0" presId="urn:microsoft.com/office/officeart/2018/2/layout/IconLabelList"/>
    <dgm:cxn modelId="{FF6F9E40-FEF4-456D-A583-7811E030E15D}" type="presParOf" srcId="{E6036417-89BD-4157-8120-4970E2B39F6B}" destId="{681BEFDD-CB5A-48BE-B8BF-B7CCFC879DC4}" srcOrd="1" destOrd="0" presId="urn:microsoft.com/office/officeart/2018/2/layout/IconLabelList"/>
    <dgm:cxn modelId="{32BFED5F-69EF-4025-90CB-04CEBD83B42E}" type="presParOf" srcId="{E6036417-89BD-4157-8120-4970E2B39F6B}" destId="{2F3064E7-8078-4B0E-8356-51AD90E234CA}" srcOrd="2" destOrd="0" presId="urn:microsoft.com/office/officeart/2018/2/layout/IconLabelList"/>
    <dgm:cxn modelId="{C171C3C0-6EF4-4D93-88F5-4703D654B54D}" type="presParOf" srcId="{304C74C4-7F63-466D-81AB-68CF38E391E9}" destId="{DE7DAB89-BE69-47BB-9C76-449CFF2DFA71}" srcOrd="7" destOrd="0" presId="urn:microsoft.com/office/officeart/2018/2/layout/IconLabelList"/>
    <dgm:cxn modelId="{2540A44E-C264-4A8A-B92E-419A54911156}" type="presParOf" srcId="{304C74C4-7F63-466D-81AB-68CF38E391E9}" destId="{4310CBA7-615E-4F01-BBFB-71242C61567F}" srcOrd="8" destOrd="0" presId="urn:microsoft.com/office/officeart/2018/2/layout/IconLabelList"/>
    <dgm:cxn modelId="{43535C1E-183E-4E9C-8285-CC07DC7A693B}" type="presParOf" srcId="{4310CBA7-615E-4F01-BBFB-71242C61567F}" destId="{6B6D8941-B195-4E45-908B-7DB08470161E}" srcOrd="0" destOrd="0" presId="urn:microsoft.com/office/officeart/2018/2/layout/IconLabelList"/>
    <dgm:cxn modelId="{74690800-E160-421C-9D12-AFB61E143EF2}" type="presParOf" srcId="{4310CBA7-615E-4F01-BBFB-71242C61567F}" destId="{D5EDA747-343B-4B8B-B552-CBD8E26CDA4E}" srcOrd="1" destOrd="0" presId="urn:microsoft.com/office/officeart/2018/2/layout/IconLabelList"/>
    <dgm:cxn modelId="{66AF7E32-7AA4-46A5-8AAB-FBCDEFC79A6A}" type="presParOf" srcId="{4310CBA7-615E-4F01-BBFB-71242C61567F}" destId="{7AE32A8A-B008-459B-9A12-792F91A5CCB5}" srcOrd="2" destOrd="0" presId="urn:microsoft.com/office/officeart/2018/2/layout/IconLabelList"/>
    <dgm:cxn modelId="{668250D1-F593-4C47-8081-0B832C685C0C}" type="presParOf" srcId="{304C74C4-7F63-466D-81AB-68CF38E391E9}" destId="{21BBB4E9-707A-4BE6-8349-82916E11F5E5}" srcOrd="9" destOrd="0" presId="urn:microsoft.com/office/officeart/2018/2/layout/IconLabelList"/>
    <dgm:cxn modelId="{C512B5C5-3BC1-4AC9-A341-33E94310EFBA}" type="presParOf" srcId="{304C74C4-7F63-466D-81AB-68CF38E391E9}" destId="{818EC85B-C1F4-4464-A7A2-C48F244E4E81}" srcOrd="10" destOrd="0" presId="urn:microsoft.com/office/officeart/2018/2/layout/IconLabelList"/>
    <dgm:cxn modelId="{1561AEA2-1B05-403B-8C5A-2D26F825EAE9}" type="presParOf" srcId="{818EC85B-C1F4-4464-A7A2-C48F244E4E81}" destId="{BDB7D374-8EE5-4BB4-BBBE-05C250E11468}" srcOrd="0" destOrd="0" presId="urn:microsoft.com/office/officeart/2018/2/layout/IconLabelList"/>
    <dgm:cxn modelId="{745DCE59-76C8-4039-8EDB-3C4F46B5DB9F}" type="presParOf" srcId="{818EC85B-C1F4-4464-A7A2-C48F244E4E81}" destId="{B270B150-7C2B-4A2C-9823-8769CF2F7DD0}" srcOrd="1" destOrd="0" presId="urn:microsoft.com/office/officeart/2018/2/layout/IconLabelList"/>
    <dgm:cxn modelId="{19BF2D90-4401-4B40-8148-746819CB3A96}" type="presParOf" srcId="{818EC85B-C1F4-4464-A7A2-C48F244E4E81}" destId="{0D69C5E4-0A3C-4832-A770-A8184C370919}" srcOrd="2" destOrd="0" presId="urn:microsoft.com/office/officeart/2018/2/layout/IconLabelList"/>
  </dgm:cxnLst>
  <dgm:bg>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92B76-4EBF-42EE-842A-E20C422CFC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9BF204-3037-4A5E-B416-AC907A0994CD}">
      <dgm:prSet/>
      <dgm:spPr/>
      <dgm:t>
        <a:bodyPr/>
        <a:lstStyle/>
        <a:p>
          <a:r>
            <a:rPr lang="en-US" b="0" i="0"/>
            <a:t>Low False Negative Rate (FNR) is crucial in anomaly detection, particularly in sensitive areas like fraud detection, to avoid overlooking anomalies and wasting resources on unnecessary investigations.</a:t>
          </a:r>
          <a:endParaRPr lang="en-US"/>
        </a:p>
      </dgm:t>
    </dgm:pt>
    <dgm:pt modelId="{7C1E3E0A-26DF-4A3C-9081-43749A2A2BE3}" type="parTrans" cxnId="{849B014A-4E4D-45F1-BB90-B223BF6226BF}">
      <dgm:prSet/>
      <dgm:spPr/>
      <dgm:t>
        <a:bodyPr/>
        <a:lstStyle/>
        <a:p>
          <a:endParaRPr lang="en-US"/>
        </a:p>
      </dgm:t>
    </dgm:pt>
    <dgm:pt modelId="{9CB43FA3-1BB0-4446-8995-E88CAB5EF820}" type="sibTrans" cxnId="{849B014A-4E4D-45F1-BB90-B223BF6226BF}">
      <dgm:prSet/>
      <dgm:spPr/>
      <dgm:t>
        <a:bodyPr/>
        <a:lstStyle/>
        <a:p>
          <a:endParaRPr lang="en-US"/>
        </a:p>
      </dgm:t>
    </dgm:pt>
    <dgm:pt modelId="{5F7FBEF5-078E-46B7-AE94-106347F91206}">
      <dgm:prSet/>
      <dgm:spPr/>
      <dgm:t>
        <a:bodyPr/>
        <a:lstStyle/>
        <a:p>
          <a:r>
            <a:rPr lang="en-US" b="0" i="0"/>
            <a:t>Hierarchical Temporal Memory (HTM) stands out for real-time anomaly detection without pre-training, making it ideal for dynamic data streams and resilient to noise.</a:t>
          </a:r>
          <a:endParaRPr lang="en-US"/>
        </a:p>
      </dgm:t>
    </dgm:pt>
    <dgm:pt modelId="{736F4025-81BA-4665-AEC6-14FB5926007C}" type="parTrans" cxnId="{75E66155-B6D4-4728-BC84-80C2140DDC86}">
      <dgm:prSet/>
      <dgm:spPr/>
      <dgm:t>
        <a:bodyPr/>
        <a:lstStyle/>
        <a:p>
          <a:endParaRPr lang="en-US"/>
        </a:p>
      </dgm:t>
    </dgm:pt>
    <dgm:pt modelId="{2432F4CC-5C69-4CB4-B992-0BB222569E03}" type="sibTrans" cxnId="{75E66155-B6D4-4728-BC84-80C2140DDC86}">
      <dgm:prSet/>
      <dgm:spPr/>
      <dgm:t>
        <a:bodyPr/>
        <a:lstStyle/>
        <a:p>
          <a:endParaRPr lang="en-US"/>
        </a:p>
      </dgm:t>
    </dgm:pt>
    <dgm:pt modelId="{F6937E21-265F-4588-A698-11F7D370BED1}">
      <dgm:prSet/>
      <dgm:spPr/>
      <dgm:t>
        <a:bodyPr/>
        <a:lstStyle/>
        <a:p>
          <a:r>
            <a:rPr lang="en-US" b="0" i="0"/>
            <a:t>Enhanced computational resources and time allocation, potentially through cloud platforms, can optimize HTM model performance by allowing for more data and hyperparameter tuning in anomaly detection applications.</a:t>
          </a:r>
          <a:endParaRPr lang="en-US"/>
        </a:p>
      </dgm:t>
    </dgm:pt>
    <dgm:pt modelId="{E6017DE8-E492-4055-82B1-8F9D20BC0720}" type="parTrans" cxnId="{B03F2F0D-97CB-434E-BB5C-EC7DB358BC44}">
      <dgm:prSet/>
      <dgm:spPr/>
      <dgm:t>
        <a:bodyPr/>
        <a:lstStyle/>
        <a:p>
          <a:endParaRPr lang="en-US"/>
        </a:p>
      </dgm:t>
    </dgm:pt>
    <dgm:pt modelId="{37B98DD1-B561-414B-88A1-069016C226CC}" type="sibTrans" cxnId="{B03F2F0D-97CB-434E-BB5C-EC7DB358BC44}">
      <dgm:prSet/>
      <dgm:spPr/>
      <dgm:t>
        <a:bodyPr/>
        <a:lstStyle/>
        <a:p>
          <a:endParaRPr lang="en-US"/>
        </a:p>
      </dgm:t>
    </dgm:pt>
    <dgm:pt modelId="{751030AC-F4E5-4F31-A328-A12793063543}" type="pres">
      <dgm:prSet presAssocID="{47892B76-4EBF-42EE-842A-E20C422CFCD2}" presName="root" presStyleCnt="0">
        <dgm:presLayoutVars>
          <dgm:dir/>
          <dgm:resizeHandles val="exact"/>
        </dgm:presLayoutVars>
      </dgm:prSet>
      <dgm:spPr/>
    </dgm:pt>
    <dgm:pt modelId="{CF477608-CBC2-481C-A1B5-2088144B002C}" type="pres">
      <dgm:prSet presAssocID="{239BF204-3037-4A5E-B416-AC907A0994CD}" presName="compNode" presStyleCnt="0"/>
      <dgm:spPr/>
    </dgm:pt>
    <dgm:pt modelId="{2EC7EF32-10F7-483D-8E42-CC98E2E52416}" type="pres">
      <dgm:prSet presAssocID="{239BF204-3037-4A5E-B416-AC907A0994CD}" presName="bgRect" presStyleLbl="bgShp" presStyleIdx="0" presStyleCnt="3"/>
      <dgm:spPr/>
    </dgm:pt>
    <dgm:pt modelId="{8CAFC3D4-5E19-4D58-A2E3-AF24B6B08C4F}" type="pres">
      <dgm:prSet presAssocID="{239BF204-3037-4A5E-B416-AC907A0994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D88BB21-29EE-4A44-8F26-4D2395DE4280}" type="pres">
      <dgm:prSet presAssocID="{239BF204-3037-4A5E-B416-AC907A0994CD}" presName="spaceRect" presStyleCnt="0"/>
      <dgm:spPr/>
    </dgm:pt>
    <dgm:pt modelId="{0AEDC209-6A4D-4DC9-AC28-7871FAA90190}" type="pres">
      <dgm:prSet presAssocID="{239BF204-3037-4A5E-B416-AC907A0994CD}" presName="parTx" presStyleLbl="revTx" presStyleIdx="0" presStyleCnt="3">
        <dgm:presLayoutVars>
          <dgm:chMax val="0"/>
          <dgm:chPref val="0"/>
        </dgm:presLayoutVars>
      </dgm:prSet>
      <dgm:spPr/>
    </dgm:pt>
    <dgm:pt modelId="{A5030693-49DB-43DE-B2CD-508707D33A04}" type="pres">
      <dgm:prSet presAssocID="{9CB43FA3-1BB0-4446-8995-E88CAB5EF820}" presName="sibTrans" presStyleCnt="0"/>
      <dgm:spPr/>
    </dgm:pt>
    <dgm:pt modelId="{BCC20600-DE33-4CCF-95DF-DBDF77FC1D01}" type="pres">
      <dgm:prSet presAssocID="{5F7FBEF5-078E-46B7-AE94-106347F91206}" presName="compNode" presStyleCnt="0"/>
      <dgm:spPr/>
    </dgm:pt>
    <dgm:pt modelId="{EB3CDFB4-3DA7-4D65-9CDA-8D596497693C}" type="pres">
      <dgm:prSet presAssocID="{5F7FBEF5-078E-46B7-AE94-106347F91206}" presName="bgRect" presStyleLbl="bgShp" presStyleIdx="1" presStyleCnt="3"/>
      <dgm:spPr/>
    </dgm:pt>
    <dgm:pt modelId="{094A6045-75D2-4B5E-BF6E-E8061FE3975B}" type="pres">
      <dgm:prSet presAssocID="{5F7FBEF5-078E-46B7-AE94-106347F912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29AEA97-8ECC-495C-9321-F9FADCEB4250}" type="pres">
      <dgm:prSet presAssocID="{5F7FBEF5-078E-46B7-AE94-106347F91206}" presName="spaceRect" presStyleCnt="0"/>
      <dgm:spPr/>
    </dgm:pt>
    <dgm:pt modelId="{74C405A3-EA91-46C3-99F0-71B5AA56AE54}" type="pres">
      <dgm:prSet presAssocID="{5F7FBEF5-078E-46B7-AE94-106347F91206}" presName="parTx" presStyleLbl="revTx" presStyleIdx="1" presStyleCnt="3">
        <dgm:presLayoutVars>
          <dgm:chMax val="0"/>
          <dgm:chPref val="0"/>
        </dgm:presLayoutVars>
      </dgm:prSet>
      <dgm:spPr/>
    </dgm:pt>
    <dgm:pt modelId="{7DEBC12A-048E-43FA-A126-6B8E5564E772}" type="pres">
      <dgm:prSet presAssocID="{2432F4CC-5C69-4CB4-B992-0BB222569E03}" presName="sibTrans" presStyleCnt="0"/>
      <dgm:spPr/>
    </dgm:pt>
    <dgm:pt modelId="{2E117B3A-E4EB-47FA-A435-A7A1E05C61D2}" type="pres">
      <dgm:prSet presAssocID="{F6937E21-265F-4588-A698-11F7D370BED1}" presName="compNode" presStyleCnt="0"/>
      <dgm:spPr/>
    </dgm:pt>
    <dgm:pt modelId="{D27EF144-56F6-48F7-A659-B7732D7446E0}" type="pres">
      <dgm:prSet presAssocID="{F6937E21-265F-4588-A698-11F7D370BED1}" presName="bgRect" presStyleLbl="bgShp" presStyleIdx="2" presStyleCnt="3"/>
      <dgm:spPr/>
    </dgm:pt>
    <dgm:pt modelId="{966F3100-EE37-480E-988E-C2FF4B624C5F}" type="pres">
      <dgm:prSet presAssocID="{F6937E21-265F-4588-A698-11F7D370BE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61D9C6C-7184-45F6-8ACE-7A78B4EAF022}" type="pres">
      <dgm:prSet presAssocID="{F6937E21-265F-4588-A698-11F7D370BED1}" presName="spaceRect" presStyleCnt="0"/>
      <dgm:spPr/>
    </dgm:pt>
    <dgm:pt modelId="{C83BBB53-E93C-4A27-935F-E56727B348C4}" type="pres">
      <dgm:prSet presAssocID="{F6937E21-265F-4588-A698-11F7D370BED1}" presName="parTx" presStyleLbl="revTx" presStyleIdx="2" presStyleCnt="3">
        <dgm:presLayoutVars>
          <dgm:chMax val="0"/>
          <dgm:chPref val="0"/>
        </dgm:presLayoutVars>
      </dgm:prSet>
      <dgm:spPr/>
    </dgm:pt>
  </dgm:ptLst>
  <dgm:cxnLst>
    <dgm:cxn modelId="{B03F2F0D-97CB-434E-BB5C-EC7DB358BC44}" srcId="{47892B76-4EBF-42EE-842A-E20C422CFCD2}" destId="{F6937E21-265F-4588-A698-11F7D370BED1}" srcOrd="2" destOrd="0" parTransId="{E6017DE8-E492-4055-82B1-8F9D20BC0720}" sibTransId="{37B98DD1-B561-414B-88A1-069016C226CC}"/>
    <dgm:cxn modelId="{984FD241-57F9-49ED-B92B-1028EC04D2BA}" type="presOf" srcId="{5F7FBEF5-078E-46B7-AE94-106347F91206}" destId="{74C405A3-EA91-46C3-99F0-71B5AA56AE54}" srcOrd="0" destOrd="0" presId="urn:microsoft.com/office/officeart/2018/2/layout/IconVerticalSolidList"/>
    <dgm:cxn modelId="{849B014A-4E4D-45F1-BB90-B223BF6226BF}" srcId="{47892B76-4EBF-42EE-842A-E20C422CFCD2}" destId="{239BF204-3037-4A5E-B416-AC907A0994CD}" srcOrd="0" destOrd="0" parTransId="{7C1E3E0A-26DF-4A3C-9081-43749A2A2BE3}" sibTransId="{9CB43FA3-1BB0-4446-8995-E88CAB5EF820}"/>
    <dgm:cxn modelId="{1337444D-D888-44FA-91FC-9A11C7C4AB31}" type="presOf" srcId="{239BF204-3037-4A5E-B416-AC907A0994CD}" destId="{0AEDC209-6A4D-4DC9-AC28-7871FAA90190}" srcOrd="0" destOrd="0" presId="urn:microsoft.com/office/officeart/2018/2/layout/IconVerticalSolidList"/>
    <dgm:cxn modelId="{75E66155-B6D4-4728-BC84-80C2140DDC86}" srcId="{47892B76-4EBF-42EE-842A-E20C422CFCD2}" destId="{5F7FBEF5-078E-46B7-AE94-106347F91206}" srcOrd="1" destOrd="0" parTransId="{736F4025-81BA-4665-AEC6-14FB5926007C}" sibTransId="{2432F4CC-5C69-4CB4-B992-0BB222569E03}"/>
    <dgm:cxn modelId="{1B9B7D80-9759-4CBB-8E7C-79750FFBE5F2}" type="presOf" srcId="{F6937E21-265F-4588-A698-11F7D370BED1}" destId="{C83BBB53-E93C-4A27-935F-E56727B348C4}" srcOrd="0" destOrd="0" presId="urn:microsoft.com/office/officeart/2018/2/layout/IconVerticalSolidList"/>
    <dgm:cxn modelId="{AF8DBE98-9AF4-4CED-BAFA-8F9F898D2DB9}" type="presOf" srcId="{47892B76-4EBF-42EE-842A-E20C422CFCD2}" destId="{751030AC-F4E5-4F31-A328-A12793063543}" srcOrd="0" destOrd="0" presId="urn:microsoft.com/office/officeart/2018/2/layout/IconVerticalSolidList"/>
    <dgm:cxn modelId="{42275D15-64EC-4AC9-8EE7-AABA0449A706}" type="presParOf" srcId="{751030AC-F4E5-4F31-A328-A12793063543}" destId="{CF477608-CBC2-481C-A1B5-2088144B002C}" srcOrd="0" destOrd="0" presId="urn:microsoft.com/office/officeart/2018/2/layout/IconVerticalSolidList"/>
    <dgm:cxn modelId="{47CF4E52-729D-43FF-A743-97843E0B5C81}" type="presParOf" srcId="{CF477608-CBC2-481C-A1B5-2088144B002C}" destId="{2EC7EF32-10F7-483D-8E42-CC98E2E52416}" srcOrd="0" destOrd="0" presId="urn:microsoft.com/office/officeart/2018/2/layout/IconVerticalSolidList"/>
    <dgm:cxn modelId="{73A465F3-7E49-4EBE-8500-941F1A805B5A}" type="presParOf" srcId="{CF477608-CBC2-481C-A1B5-2088144B002C}" destId="{8CAFC3D4-5E19-4D58-A2E3-AF24B6B08C4F}" srcOrd="1" destOrd="0" presId="urn:microsoft.com/office/officeart/2018/2/layout/IconVerticalSolidList"/>
    <dgm:cxn modelId="{EB71B54D-9FD0-4C1B-A7C8-7A287D2B236D}" type="presParOf" srcId="{CF477608-CBC2-481C-A1B5-2088144B002C}" destId="{5D88BB21-29EE-4A44-8F26-4D2395DE4280}" srcOrd="2" destOrd="0" presId="urn:microsoft.com/office/officeart/2018/2/layout/IconVerticalSolidList"/>
    <dgm:cxn modelId="{79FE1359-37ED-48D8-86EA-E0F9BBC6DA35}" type="presParOf" srcId="{CF477608-CBC2-481C-A1B5-2088144B002C}" destId="{0AEDC209-6A4D-4DC9-AC28-7871FAA90190}" srcOrd="3" destOrd="0" presId="urn:microsoft.com/office/officeart/2018/2/layout/IconVerticalSolidList"/>
    <dgm:cxn modelId="{EE44115C-97AE-4B67-8A68-2E56E2DC9DB2}" type="presParOf" srcId="{751030AC-F4E5-4F31-A328-A12793063543}" destId="{A5030693-49DB-43DE-B2CD-508707D33A04}" srcOrd="1" destOrd="0" presId="urn:microsoft.com/office/officeart/2018/2/layout/IconVerticalSolidList"/>
    <dgm:cxn modelId="{E4FA67A9-8CBC-4618-AA96-2554481C1020}" type="presParOf" srcId="{751030AC-F4E5-4F31-A328-A12793063543}" destId="{BCC20600-DE33-4CCF-95DF-DBDF77FC1D01}" srcOrd="2" destOrd="0" presId="urn:microsoft.com/office/officeart/2018/2/layout/IconVerticalSolidList"/>
    <dgm:cxn modelId="{85E6DA38-98BD-4522-9510-C9DFF76D4181}" type="presParOf" srcId="{BCC20600-DE33-4CCF-95DF-DBDF77FC1D01}" destId="{EB3CDFB4-3DA7-4D65-9CDA-8D596497693C}" srcOrd="0" destOrd="0" presId="urn:microsoft.com/office/officeart/2018/2/layout/IconVerticalSolidList"/>
    <dgm:cxn modelId="{DD45566F-BA4B-4282-AEAB-2032202E7203}" type="presParOf" srcId="{BCC20600-DE33-4CCF-95DF-DBDF77FC1D01}" destId="{094A6045-75D2-4B5E-BF6E-E8061FE3975B}" srcOrd="1" destOrd="0" presId="urn:microsoft.com/office/officeart/2018/2/layout/IconVerticalSolidList"/>
    <dgm:cxn modelId="{DDB4CB03-48B7-41B3-B8D1-9EBEEC81C37F}" type="presParOf" srcId="{BCC20600-DE33-4CCF-95DF-DBDF77FC1D01}" destId="{729AEA97-8ECC-495C-9321-F9FADCEB4250}" srcOrd="2" destOrd="0" presId="urn:microsoft.com/office/officeart/2018/2/layout/IconVerticalSolidList"/>
    <dgm:cxn modelId="{F7B8E41C-F2ED-4519-A877-E08603BA6811}" type="presParOf" srcId="{BCC20600-DE33-4CCF-95DF-DBDF77FC1D01}" destId="{74C405A3-EA91-46C3-99F0-71B5AA56AE54}" srcOrd="3" destOrd="0" presId="urn:microsoft.com/office/officeart/2018/2/layout/IconVerticalSolidList"/>
    <dgm:cxn modelId="{AE7D6A3B-956C-472D-A548-2711E8D3D875}" type="presParOf" srcId="{751030AC-F4E5-4F31-A328-A12793063543}" destId="{7DEBC12A-048E-43FA-A126-6B8E5564E772}" srcOrd="3" destOrd="0" presId="urn:microsoft.com/office/officeart/2018/2/layout/IconVerticalSolidList"/>
    <dgm:cxn modelId="{D95B37FD-A240-46F3-B7E0-74131D7317C5}" type="presParOf" srcId="{751030AC-F4E5-4F31-A328-A12793063543}" destId="{2E117B3A-E4EB-47FA-A435-A7A1E05C61D2}" srcOrd="4" destOrd="0" presId="urn:microsoft.com/office/officeart/2018/2/layout/IconVerticalSolidList"/>
    <dgm:cxn modelId="{8AA33B10-AE85-412A-B20D-22E1333A5811}" type="presParOf" srcId="{2E117B3A-E4EB-47FA-A435-A7A1E05C61D2}" destId="{D27EF144-56F6-48F7-A659-B7732D7446E0}" srcOrd="0" destOrd="0" presId="urn:microsoft.com/office/officeart/2018/2/layout/IconVerticalSolidList"/>
    <dgm:cxn modelId="{1EBBE67C-FC85-447D-A4BD-6CE53C346DCE}" type="presParOf" srcId="{2E117B3A-E4EB-47FA-A435-A7A1E05C61D2}" destId="{966F3100-EE37-480E-988E-C2FF4B624C5F}" srcOrd="1" destOrd="0" presId="urn:microsoft.com/office/officeart/2018/2/layout/IconVerticalSolidList"/>
    <dgm:cxn modelId="{EFFDC092-DB9B-4E84-B85F-73A217CBC207}" type="presParOf" srcId="{2E117B3A-E4EB-47FA-A435-A7A1E05C61D2}" destId="{A61D9C6C-7184-45F6-8ACE-7A78B4EAF022}" srcOrd="2" destOrd="0" presId="urn:microsoft.com/office/officeart/2018/2/layout/IconVerticalSolidList"/>
    <dgm:cxn modelId="{184D8D53-FE6C-4E2D-B8C0-FE49EB7CF7FD}" type="presParOf" srcId="{2E117B3A-E4EB-47FA-A435-A7A1E05C61D2}" destId="{C83BBB53-E93C-4A27-935F-E56727B348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2CFC1-1339-487B-B9B2-7316F7A06163}">
      <dsp:nvSpPr>
        <dsp:cNvPr id="0" name=""/>
        <dsp:cNvSpPr/>
      </dsp:nvSpPr>
      <dsp:spPr>
        <a:xfrm>
          <a:off x="445092" y="1105573"/>
          <a:ext cx="721406" cy="7214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89B67-782B-454A-AB4F-539B0F1DF49E}">
      <dsp:nvSpPr>
        <dsp:cNvPr id="0" name=""/>
        <dsp:cNvSpPr/>
      </dsp:nvSpPr>
      <dsp:spPr>
        <a:xfrm>
          <a:off x="423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Introduction</a:t>
          </a:r>
        </a:p>
      </dsp:txBody>
      <dsp:txXfrm>
        <a:off x="4232" y="2067457"/>
        <a:ext cx="1603125" cy="641250"/>
      </dsp:txXfrm>
    </dsp:sp>
    <dsp:sp modelId="{EECE7CBE-338D-46DA-BE3D-3B73DCF84996}">
      <dsp:nvSpPr>
        <dsp:cNvPr id="0" name=""/>
        <dsp:cNvSpPr/>
      </dsp:nvSpPr>
      <dsp:spPr>
        <a:xfrm>
          <a:off x="2328764" y="1105573"/>
          <a:ext cx="721406" cy="7214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49B15F-4E9A-4B58-8F61-8AE7255B9D15}">
      <dsp:nvSpPr>
        <dsp:cNvPr id="0" name=""/>
        <dsp:cNvSpPr/>
      </dsp:nvSpPr>
      <dsp:spPr>
        <a:xfrm>
          <a:off x="1887904"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Project Objective</a:t>
          </a:r>
        </a:p>
      </dsp:txBody>
      <dsp:txXfrm>
        <a:off x="1887904" y="2067457"/>
        <a:ext cx="1603125" cy="641250"/>
      </dsp:txXfrm>
    </dsp:sp>
    <dsp:sp modelId="{ECF03F46-F5D7-4C1B-98D3-4D76E9F06C06}">
      <dsp:nvSpPr>
        <dsp:cNvPr id="0" name=""/>
        <dsp:cNvSpPr/>
      </dsp:nvSpPr>
      <dsp:spPr>
        <a:xfrm>
          <a:off x="4212435"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07767-40A8-413F-889B-B5039E41FB50}">
      <dsp:nvSpPr>
        <dsp:cNvPr id="0" name=""/>
        <dsp:cNvSpPr/>
      </dsp:nvSpPr>
      <dsp:spPr>
        <a:xfrm>
          <a:off x="3771576"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Implementation</a:t>
          </a:r>
        </a:p>
      </dsp:txBody>
      <dsp:txXfrm>
        <a:off x="3771576" y="2067457"/>
        <a:ext cx="1603125" cy="641250"/>
      </dsp:txXfrm>
    </dsp:sp>
    <dsp:sp modelId="{1FD52781-51D7-4270-93BE-0B5A1646882B}">
      <dsp:nvSpPr>
        <dsp:cNvPr id="0" name=""/>
        <dsp:cNvSpPr/>
      </dsp:nvSpPr>
      <dsp:spPr>
        <a:xfrm>
          <a:off x="6096107"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064E7-8078-4B0E-8356-51AD90E234CA}">
      <dsp:nvSpPr>
        <dsp:cNvPr id="0" name=""/>
        <dsp:cNvSpPr/>
      </dsp:nvSpPr>
      <dsp:spPr>
        <a:xfrm>
          <a:off x="5655248"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Results</a:t>
          </a:r>
        </a:p>
      </dsp:txBody>
      <dsp:txXfrm>
        <a:off x="5655248" y="2067457"/>
        <a:ext cx="1603125" cy="641250"/>
      </dsp:txXfrm>
    </dsp:sp>
    <dsp:sp modelId="{6B6D8941-B195-4E45-908B-7DB08470161E}">
      <dsp:nvSpPr>
        <dsp:cNvPr id="0" name=""/>
        <dsp:cNvSpPr/>
      </dsp:nvSpPr>
      <dsp:spPr>
        <a:xfrm>
          <a:off x="7979779" y="1105573"/>
          <a:ext cx="721406" cy="7214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32A8A-B008-459B-9A12-792F91A5CCB5}">
      <dsp:nvSpPr>
        <dsp:cNvPr id="0" name=""/>
        <dsp:cNvSpPr/>
      </dsp:nvSpPr>
      <dsp:spPr>
        <a:xfrm>
          <a:off x="7538920"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Conclusion</a:t>
          </a:r>
        </a:p>
      </dsp:txBody>
      <dsp:txXfrm>
        <a:off x="7538920" y="2067457"/>
        <a:ext cx="1603125" cy="641250"/>
      </dsp:txXfrm>
    </dsp:sp>
    <dsp:sp modelId="{BDB7D374-8EE5-4BB4-BBBE-05C250E11468}">
      <dsp:nvSpPr>
        <dsp:cNvPr id="0" name=""/>
        <dsp:cNvSpPr/>
      </dsp:nvSpPr>
      <dsp:spPr>
        <a:xfrm>
          <a:off x="9863451" y="1105573"/>
          <a:ext cx="721406" cy="72140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9C5E4-0A3C-4832-A770-A8184C370919}">
      <dsp:nvSpPr>
        <dsp:cNvPr id="0" name=""/>
        <dsp:cNvSpPr/>
      </dsp:nvSpPr>
      <dsp:spPr>
        <a:xfrm>
          <a:off x="942259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References</a:t>
          </a:r>
        </a:p>
      </dsp:txBody>
      <dsp:txXfrm>
        <a:off x="9422592" y="2067457"/>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7EF32-10F7-483D-8E42-CC98E2E52416}">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FC3D4-5E19-4D58-A2E3-AF24B6B08C4F}">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EDC209-6A4D-4DC9-AC28-7871FAA90190}">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Low False Negative Rate (FNR) is crucial in anomaly detection, particularly in sensitive areas like fraud detection, to avoid overlooking anomalies and wasting resources on unnecessary investigations.</a:t>
          </a:r>
          <a:endParaRPr lang="en-US" sz="1600" kern="1200"/>
        </a:p>
      </dsp:txBody>
      <dsp:txXfrm>
        <a:off x="1553633" y="574"/>
        <a:ext cx="5458736" cy="1345137"/>
      </dsp:txXfrm>
    </dsp:sp>
    <dsp:sp modelId="{EB3CDFB4-3DA7-4D65-9CDA-8D596497693C}">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6045-75D2-4B5E-BF6E-E8061FE3975B}">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405A3-EA91-46C3-99F0-71B5AA56AE5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Hierarchical Temporal Memory (HTM) stands out for real-time anomaly detection without pre-training, making it ideal for dynamic data streams and resilient to noise.</a:t>
          </a:r>
          <a:endParaRPr lang="en-US" sz="1600" kern="1200"/>
        </a:p>
      </dsp:txBody>
      <dsp:txXfrm>
        <a:off x="1553633" y="1681996"/>
        <a:ext cx="5458736" cy="1345137"/>
      </dsp:txXfrm>
    </dsp:sp>
    <dsp:sp modelId="{D27EF144-56F6-48F7-A659-B7732D7446E0}">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F3100-EE37-480E-988E-C2FF4B624C5F}">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3BBB53-E93C-4A27-935F-E56727B348C4}">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Enhanced computational resources and time allocation, potentially through cloud platforms, can optimize HTM model performance by allowing for more data and hyperparameter tuning in anomaly detection applications.</a:t>
          </a:r>
          <a:endParaRPr lang="en-US" sz="1600" kern="1200"/>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148D4-9014-475C-AC97-8AF4C70FC226}" type="datetimeFigureOut">
              <a:rPr lang="de-DE" smtClean="0"/>
              <a:t>30.03.2024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BE77A-DD76-4E1D-8894-A9B470598ED7}" type="slidenum">
              <a:rPr lang="de-DE" smtClean="0"/>
              <a:t>‹#›</a:t>
            </a:fld>
            <a:endParaRPr lang="de-DE"/>
          </a:p>
        </p:txBody>
      </p:sp>
    </p:spTree>
    <p:extLst>
      <p:ext uri="{BB962C8B-B14F-4D97-AF65-F5344CB8AC3E}">
        <p14:creationId xmlns:p14="http://schemas.microsoft.com/office/powerpoint/2010/main" val="327562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E12E154-F8FB-4181-8C6E-946582017057}" type="datetime1">
              <a:rPr lang="en-US" smtClean="0"/>
              <a:t>3/30/2024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6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6D1A9-48E2-405B-ABFE-133730FF333B}"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Unit Test Code Coverage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0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0E4B351-D277-4D9E-BEB8-E1442F7FAC92}" type="datetime1">
              <a:rPr lang="en-US" smtClean="0"/>
              <a:t>3/30/2024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Unit Test Code Coverage</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5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9843FE9-4D06-4A41-BEF1-B24D90A9F9ED}" type="datetime1">
              <a:rPr lang="en-US" smtClean="0"/>
              <a:t>3/30/2024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74DCBAD-E9EB-4B79-94E3-0DAEA08F2165}" type="datetime1">
              <a:rPr lang="en-US" smtClean="0"/>
              <a:t>3/30/2024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8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F6435-BC5A-4D63-8431-2354F4A14938}"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82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2C01B-FDDF-4844-A5D4-9CE70E85D3C3}" type="datetime1">
              <a:rPr lang="en-US" smtClean="0"/>
              <a:t>3/30/2024</a:t>
            </a:fld>
            <a:endParaRPr lang="en-US" dirty="0"/>
          </a:p>
        </p:txBody>
      </p:sp>
      <p:sp>
        <p:nvSpPr>
          <p:cNvPr id="8" name="Footer Placeholder 7"/>
          <p:cNvSpPr>
            <a:spLocks noGrp="1"/>
          </p:cNvSpPr>
          <p:nvPr>
            <p:ph type="ftr" sz="quarter" idx="11"/>
          </p:nvPr>
        </p:nvSpPr>
        <p:spPr/>
        <p:txBody>
          <a:bodyPr/>
          <a:lstStyle/>
          <a:p>
            <a:r>
              <a:rPr lang="en-US"/>
              <a:t>Unit Test Code Coverage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87636-C395-40B2-BA12-D49A21CA7429}" type="datetime1">
              <a:rPr lang="en-US" smtClean="0"/>
              <a:t>3/30/2024</a:t>
            </a:fld>
            <a:endParaRPr lang="en-US" dirty="0"/>
          </a:p>
        </p:txBody>
      </p:sp>
      <p:sp>
        <p:nvSpPr>
          <p:cNvPr id="4" name="Footer Placeholder 3"/>
          <p:cNvSpPr>
            <a:spLocks noGrp="1"/>
          </p:cNvSpPr>
          <p:nvPr>
            <p:ph type="ftr" sz="quarter" idx="11"/>
          </p:nvPr>
        </p:nvSpPr>
        <p:spPr/>
        <p:txBody>
          <a:bodyPr/>
          <a:lstStyle/>
          <a:p>
            <a:r>
              <a:rPr lang="en-US"/>
              <a:t>Unit Test Code Coverage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37A2E-82AF-4785-A280-7EC9AC00E7CF}" type="datetime1">
              <a:rPr lang="en-US" smtClean="0"/>
              <a:t>3/30/2024</a:t>
            </a:fld>
            <a:endParaRPr lang="en-US" dirty="0"/>
          </a:p>
        </p:txBody>
      </p:sp>
      <p:sp>
        <p:nvSpPr>
          <p:cNvPr id="3" name="Footer Placeholder 2"/>
          <p:cNvSpPr>
            <a:spLocks noGrp="1"/>
          </p:cNvSpPr>
          <p:nvPr>
            <p:ph type="ftr" sz="quarter" idx="11"/>
          </p:nvPr>
        </p:nvSpPr>
        <p:spPr/>
        <p:txBody>
          <a:bodyPr/>
          <a:lstStyle/>
          <a:p>
            <a:r>
              <a:rPr lang="en-US"/>
              <a:t>Unit Test Code Coverage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7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544AF48-6368-4AEB-BA61-86C35A0670BC}" type="datetime1">
              <a:rPr lang="en-US" smtClean="0"/>
              <a:t>3/30/2024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Unit Test Code Coverage</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616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AD317-F3FB-496C-99A4-43A2E3D62B38}" type="datetime1">
              <a:rPr lang="en-US" smtClean="0"/>
              <a:t>3/30/2024</a:t>
            </a:fld>
            <a:endParaRPr lang="en-US" dirty="0"/>
          </a:p>
        </p:txBody>
      </p:sp>
      <p:sp>
        <p:nvSpPr>
          <p:cNvPr id="6" name="Footer Placeholder 5"/>
          <p:cNvSpPr>
            <a:spLocks noGrp="1"/>
          </p:cNvSpPr>
          <p:nvPr>
            <p:ph type="ftr" sz="quarter" idx="11"/>
          </p:nvPr>
        </p:nvSpPr>
        <p:spPr/>
        <p:txBody>
          <a:bodyPr/>
          <a:lstStyle/>
          <a:p>
            <a:pPr algn="l"/>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3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43DAC16-7D30-46B5-81CA-4A6DF4F80339}" type="datetime1">
              <a:rPr lang="en-US" smtClean="0"/>
              <a:t>3/30/2024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Unit Test Code Coverage</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78349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0" name="Rectangle 6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7F693C6B-DC40-BA5E-A313-043904EA6337}"/>
              </a:ext>
            </a:extLst>
          </p:cNvPr>
          <p:cNvSpPr>
            <a:spLocks noGrp="1"/>
          </p:cNvSpPr>
          <p:nvPr>
            <p:ph type="ctrTitle"/>
          </p:nvPr>
        </p:nvSpPr>
        <p:spPr>
          <a:xfrm>
            <a:off x="581192" y="702156"/>
            <a:ext cx="11029616" cy="1188720"/>
          </a:xfrm>
        </p:spPr>
        <p:txBody>
          <a:bodyPr vert="horz" lIns="91440" tIns="45720" rIns="91440" bIns="45720" rtlCol="0" anchor="b" anchorCtr="0">
            <a:normAutofit/>
          </a:bodyPr>
          <a:lstStyle/>
          <a:p>
            <a:r>
              <a:rPr lang="en-US" sz="2800" dirty="0">
                <a:latin typeface="Arial" panose="020B0604020202020204" pitchFamily="34" charset="0"/>
                <a:cs typeface="Arial" panose="020B0604020202020204" pitchFamily="34" charset="0"/>
              </a:rPr>
              <a:t>Implement Anomaly Detection Sample</a:t>
            </a:r>
          </a:p>
        </p:txBody>
      </p:sp>
      <p:sp>
        <p:nvSpPr>
          <p:cNvPr id="72" name="Rectangle 7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EF81AB-8330-1414-5B26-8F5920F42CB5}"/>
              </a:ext>
            </a:extLst>
          </p:cNvPr>
          <p:cNvPicPr>
            <a:picLocks noChangeAspect="1"/>
          </p:cNvPicPr>
          <p:nvPr/>
        </p:nvPicPr>
        <p:blipFill>
          <a:blip r:embed="rId2"/>
          <a:stretch>
            <a:fillRect/>
          </a:stretch>
        </p:blipFill>
        <p:spPr>
          <a:xfrm>
            <a:off x="780698" y="3069357"/>
            <a:ext cx="4748741" cy="2264784"/>
          </a:xfrm>
          <a:prstGeom prst="rect">
            <a:avLst/>
          </a:prstGeom>
        </p:spPr>
      </p:pic>
      <p:sp>
        <p:nvSpPr>
          <p:cNvPr id="15" name="TextBox 14">
            <a:extLst>
              <a:ext uri="{FF2B5EF4-FFF2-40B4-BE49-F238E27FC236}">
                <a16:creationId xmlns:a16="http://schemas.microsoft.com/office/drawing/2014/main" id="{7DF8A82C-F912-F605-2497-C691FF890768}"/>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Supervised By:</a:t>
            </a:r>
            <a:r>
              <a:rPr lang="en-US" dirty="0">
                <a:solidFill>
                  <a:schemeClr val="tx1">
                    <a:lumMod val="75000"/>
                    <a:lumOff val="25000"/>
                  </a:schemeClr>
                </a:solidFill>
                <a:latin typeface="Aptos" panose="020B0004020202020204" pitchFamily="34" charset="0"/>
              </a:rPr>
              <a:t> Damir </a:t>
            </a:r>
            <a:r>
              <a:rPr lang="en-US" dirty="0" err="1">
                <a:solidFill>
                  <a:schemeClr val="tx1">
                    <a:lumMod val="75000"/>
                    <a:lumOff val="25000"/>
                  </a:schemeClr>
                </a:solidFill>
                <a:latin typeface="Aptos" panose="020B0004020202020204" pitchFamily="34" charset="0"/>
              </a:rPr>
              <a:t>Dobric</a:t>
            </a:r>
            <a:r>
              <a:rPr lang="en-US" dirty="0">
                <a:solidFill>
                  <a:schemeClr val="tx1">
                    <a:lumMod val="75000"/>
                    <a:lumOff val="25000"/>
                  </a:schemeClr>
                </a:solidFill>
                <a:latin typeface="Aptos" panose="020B0004020202020204" pitchFamily="34" charset="0"/>
              </a:rPr>
              <a:t> / Prof. Dr. Andreas </a:t>
            </a:r>
            <a:r>
              <a:rPr lang="en-US" dirty="0" err="1">
                <a:solidFill>
                  <a:schemeClr val="tx1">
                    <a:lumMod val="75000"/>
                    <a:lumOff val="25000"/>
                  </a:schemeClr>
                </a:solidFill>
                <a:latin typeface="Aptos" panose="020B0004020202020204" pitchFamily="34" charset="0"/>
              </a:rPr>
              <a:t>Pech</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Group Name:</a:t>
            </a:r>
            <a:r>
              <a:rPr lang="en-US" dirty="0">
                <a:solidFill>
                  <a:schemeClr val="tx1">
                    <a:lumMod val="75000"/>
                    <a:lumOff val="25000"/>
                  </a:schemeClr>
                </a:solidFill>
                <a:latin typeface="Aptos" panose="020B0004020202020204" pitchFamily="34" charset="0"/>
              </a:rPr>
              <a:t> </a:t>
            </a:r>
            <a:r>
              <a:rPr lang="en-US" dirty="0" err="1">
                <a:solidFill>
                  <a:schemeClr val="tx1">
                    <a:lumMod val="75000"/>
                    <a:lumOff val="25000"/>
                  </a:schemeClr>
                </a:solidFill>
                <a:latin typeface="Aptos" panose="020B0004020202020204" pitchFamily="34" charset="0"/>
              </a:rPr>
              <a:t>Team_Anomaly_Detection</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Members:</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err="1">
                <a:solidFill>
                  <a:schemeClr val="tx1">
                    <a:lumMod val="75000"/>
                    <a:lumOff val="25000"/>
                  </a:schemeClr>
                </a:solidFill>
                <a:latin typeface="Aptos" panose="020B0004020202020204" pitchFamily="34" charset="0"/>
              </a:rPr>
              <a:t>Mahbubur</a:t>
            </a:r>
            <a:r>
              <a:rPr lang="en-US" dirty="0">
                <a:solidFill>
                  <a:schemeClr val="tx1">
                    <a:lumMod val="75000"/>
                    <a:lumOff val="25000"/>
                  </a:schemeClr>
                </a:solidFill>
                <a:latin typeface="Aptos" panose="020B0004020202020204" pitchFamily="34" charset="0"/>
              </a:rPr>
              <a:t> Rahman</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Zihadul</a:t>
            </a:r>
            <a:r>
              <a:rPr lang="en-US" dirty="0">
                <a:solidFill>
                  <a:schemeClr val="tx1">
                    <a:lumMod val="75000"/>
                    <a:lumOff val="25000"/>
                  </a:schemeClr>
                </a:solidFill>
                <a:latin typeface="Aptos" panose="020B0004020202020204" pitchFamily="34" charset="0"/>
              </a:rPr>
              <a:t> Islam Joni</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Rakibul</a:t>
            </a:r>
            <a:r>
              <a:rPr lang="en-US" dirty="0">
                <a:solidFill>
                  <a:schemeClr val="tx1">
                    <a:lumMod val="75000"/>
                    <a:lumOff val="25000"/>
                  </a:schemeClr>
                </a:solidFill>
                <a:latin typeface="Aptos" panose="020B0004020202020204" pitchFamily="34" charset="0"/>
              </a:rPr>
              <a:t> Islam</a:t>
            </a:r>
          </a:p>
        </p:txBody>
      </p:sp>
      <p:sp>
        <p:nvSpPr>
          <p:cNvPr id="13" name="Slide Number Placeholder 12">
            <a:extLst>
              <a:ext uri="{FF2B5EF4-FFF2-40B4-BE49-F238E27FC236}">
                <a16:creationId xmlns:a16="http://schemas.microsoft.com/office/drawing/2014/main" id="{896CDD25-D80F-0169-698F-A382053777DD}"/>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4A9ED3"/>
                </a:solidFill>
              </a:rPr>
              <a:pPr defTabSz="457200">
                <a:spcAft>
                  <a:spcPts val="600"/>
                </a:spcAft>
              </a:pPr>
              <a:t>1</a:t>
            </a:fld>
            <a:endParaRPr lang="en-US">
              <a:solidFill>
                <a:srgbClr val="4A9ED3"/>
              </a:solidFill>
            </a:endParaRPr>
          </a:p>
        </p:txBody>
      </p:sp>
    </p:spTree>
    <p:extLst>
      <p:ext uri="{BB962C8B-B14F-4D97-AF65-F5344CB8AC3E}">
        <p14:creationId xmlns:p14="http://schemas.microsoft.com/office/powerpoint/2010/main" val="5858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4622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conclusion</a:t>
            </a:r>
          </a:p>
        </p:txBody>
      </p:sp>
      <p:sp>
        <p:nvSpPr>
          <p:cNvPr id="15" name="Rectangle 14">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10</a:t>
            </a:fld>
            <a:endParaRPr lang="en-US"/>
          </a:p>
        </p:txBody>
      </p:sp>
      <p:graphicFrame>
        <p:nvGraphicFramePr>
          <p:cNvPr id="9" name="TextBox 5">
            <a:extLst>
              <a:ext uri="{FF2B5EF4-FFF2-40B4-BE49-F238E27FC236}">
                <a16:creationId xmlns:a16="http://schemas.microsoft.com/office/drawing/2014/main" id="{709B36D5-304B-E3C2-32E9-CB75C78D55FA}"/>
              </a:ext>
            </a:extLst>
          </p:cNvPr>
          <p:cNvGraphicFramePr/>
          <p:nvPr>
            <p:extLst>
              <p:ext uri="{D42A27DB-BD31-4B8C-83A1-F6EECF244321}">
                <p14:modId xmlns:p14="http://schemas.microsoft.com/office/powerpoint/2010/main" val="266559186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37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7114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rgbClr val="FFFEFF"/>
                </a:solidFill>
                <a:latin typeface="+mj-lt"/>
                <a:ea typeface="+mj-ea"/>
                <a:cs typeface="+mj-cs"/>
              </a:rPr>
              <a:t>references</a:t>
            </a:r>
          </a:p>
        </p:txBody>
      </p:sp>
      <p:sp>
        <p:nvSpPr>
          <p:cNvPr id="9" name="TextBox 8">
            <a:extLst>
              <a:ext uri="{FF2B5EF4-FFF2-40B4-BE49-F238E27FC236}">
                <a16:creationId xmlns:a16="http://schemas.microsoft.com/office/drawing/2014/main" id="{3851D869-D97C-35D8-125C-1C682DD5E824}"/>
              </a:ext>
            </a:extLst>
          </p:cNvPr>
          <p:cNvSpPr txBox="1"/>
          <p:nvPr/>
        </p:nvSpPr>
        <p:spPr>
          <a:xfrm>
            <a:off x="4534935" y="1037968"/>
            <a:ext cx="6725899" cy="482083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[1]	Y. Cui, S. Ahmed, and J. Hawkins, “The HTM Spatial Pooler—A Neocortical Algorithm for Online Sparse Distributed Coding,” Front. Comput.  	Neurosci. November 2017, vol. 11-2017, doi: 10.3389/fncom.2017.00111.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[2]	Ahmad, S., Lavin, A., Purdy, S., and Agha, Z. (2017). Unsupervised real-time anomaly detection for streaming data. Neurocomputing 262, 134–147. 	doi: 10.1016/j.neucom.2017.04.070.</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[3]	Mnatzaganian, J., Fokoué, E., and Kudithipudi, D. (2017). A mathematical formalization of hierarchical temporal memory's spatial pooler. Front. 	Robot. AI 3:81. doi: 10.3389/frobt.2016.00081.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[4]	K. Mountcastle, V. B. (1997). The columnar organization of the neocortex. Brain 120, 701–722. doi: 10.1093/brain/120.4.701.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[5]	Olshausen, B. A., and Field, D. J. (2004). Sparse coding of sensory inputs. Curr. Opin. Neurobiol. 14, 481–487. doi: 10.1016/j.conb.2004.07.007.</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[6]	Y. Cui, S. Ahmed, and J. Hawkins, “Continuous online sequence learning with an unsupervised neural network model,” Neural Computation, Volume 	28, Issue 11, November 2016, pp 2474–2504, doi: 10.1162/NECO_a_00893</a:t>
            </a:r>
          </a:p>
        </p:txBody>
      </p:sp>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a:xfrm>
            <a:off x="581192" y="6423914"/>
            <a:ext cx="6917210" cy="365125"/>
          </a:xfrm>
        </p:spPr>
        <p:txBody>
          <a:bodyPr vert="horz" lIns="91440" tIns="45720" rIns="91440" bIns="45720" rtlCol="0" anchor="ctr">
            <a:normAutofit/>
          </a:bodyPr>
          <a:lstStyle/>
          <a:p>
            <a:pPr defTabSz="457200">
              <a:spcAft>
                <a:spcPts val="600"/>
              </a:spcAft>
            </a:pPr>
            <a:r>
              <a:rPr lang="en-US"/>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11</a:t>
            </a:fld>
            <a:endParaRPr lang="en-US"/>
          </a:p>
        </p:txBody>
      </p:sp>
    </p:spTree>
    <p:extLst>
      <p:ext uri="{BB962C8B-B14F-4D97-AF65-F5344CB8AC3E}">
        <p14:creationId xmlns:p14="http://schemas.microsoft.com/office/powerpoint/2010/main" val="51427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4579243" y="1419225"/>
            <a:ext cx="6798608" cy="2346136"/>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Thank you</a:t>
            </a:r>
          </a:p>
        </p:txBody>
      </p:sp>
      <p:sp>
        <p:nvSpPr>
          <p:cNvPr id="24" name="Rectangle 23">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Graphic 10" descr="Smiling Face with No Fill">
            <a:extLst>
              <a:ext uri="{FF2B5EF4-FFF2-40B4-BE49-F238E27FC236}">
                <a16:creationId xmlns:a16="http://schemas.microsoft.com/office/drawing/2014/main" id="{07680154-48BE-B72D-48D8-41E631E10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457200">
              <a:spcAft>
                <a:spcPts val="600"/>
              </a:spcAft>
            </a:pPr>
            <a:r>
              <a:rPr lang="en-US" kern="1200" cap="all">
                <a:solidFill>
                  <a:schemeClr val="tx1">
                    <a:lumMod val="85000"/>
                    <a:lumOff val="15000"/>
                  </a:schemeClr>
                </a:solidFill>
                <a:latin typeface="+mn-lt"/>
                <a:ea typeface="+mn-ea"/>
                <a:cs typeface="+mn-cs"/>
              </a:rPr>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a:solidFill>
                  <a:schemeClr val="tx1">
                    <a:lumMod val="85000"/>
                    <a:lumOff val="15000"/>
                  </a:schemeClr>
                </a:solidFill>
              </a:rPr>
              <a:pPr defTabSz="457200">
                <a:spcAft>
                  <a:spcPts val="600"/>
                </a:spcAft>
              </a:pPr>
              <a:t>12</a:t>
            </a:fld>
            <a:endParaRPr lang="en-US">
              <a:solidFill>
                <a:schemeClr val="tx1">
                  <a:lumMod val="85000"/>
                  <a:lumOff val="15000"/>
                </a:schemeClr>
              </a:solidFill>
            </a:endParaRPr>
          </a:p>
        </p:txBody>
      </p:sp>
    </p:spTree>
    <p:extLst>
      <p:ext uri="{BB962C8B-B14F-4D97-AF65-F5344CB8AC3E}">
        <p14:creationId xmlns:p14="http://schemas.microsoft.com/office/powerpoint/2010/main" val="23827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Overview</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2</a:t>
            </a:fld>
            <a:endParaRPr lang="en-US"/>
          </a:p>
        </p:txBody>
      </p:sp>
      <p:graphicFrame>
        <p:nvGraphicFramePr>
          <p:cNvPr id="6" name="TextBox 12">
            <a:extLst>
              <a:ext uri="{FF2B5EF4-FFF2-40B4-BE49-F238E27FC236}">
                <a16:creationId xmlns:a16="http://schemas.microsoft.com/office/drawing/2014/main" id="{20A849DE-F2B6-76CA-3767-636DCC681E3F}"/>
              </a:ext>
            </a:extLst>
          </p:cNvPr>
          <p:cNvGraphicFramePr/>
          <p:nvPr>
            <p:extLst>
              <p:ext uri="{D42A27DB-BD31-4B8C-83A1-F6EECF244321}">
                <p14:modId xmlns:p14="http://schemas.microsoft.com/office/powerpoint/2010/main" val="22441471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05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6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solidFill>
                  <a:srgbClr val="FFFFFF"/>
                </a:solidFill>
              </a:rPr>
              <a:t>Introduction</a:t>
            </a:r>
          </a:p>
        </p:txBody>
      </p:sp>
      <p:sp>
        <p:nvSpPr>
          <p:cNvPr id="11" name="TextBox 10">
            <a:extLst>
              <a:ext uri="{FF2B5EF4-FFF2-40B4-BE49-F238E27FC236}">
                <a16:creationId xmlns:a16="http://schemas.microsoft.com/office/drawing/2014/main" id="{0A256CA7-6A0C-FB27-AC2A-B98A50325886}"/>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rPr>
              <a:t>WHAT IS ANOMALY? Deviations from the expected value of an event within a group</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effectLst/>
              </a:rPr>
              <a:t>Anomaly detection is an important technique used in many fields and applications. A recent trend in the field is that more and more applications and systems are being built to detect anomalies continuously in real time. Detection of anomalies is a major issue that has been studied for centuries, but it is only recently that there has been an increase in the number of methods for detecting these outliers. Numerous distinct methods have been developed and used to detect anomalous patterns for different applications. An example of medical application is heart rate monitors, where a shock at a certain interval indicates an irregular rhythm. Other examples include fraud detection, loan application processing or monitoring of medical conditions, cyber security intrusion detection systems that monitor server logs for abnormal activities, fault detection for aviation safety studies</a:t>
            </a:r>
            <a:endParaRPr lang="en-US" sz="11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140FB70-7989-012B-60A8-F4A5E53D89BA}"/>
              </a:ext>
            </a:extLst>
          </p:cNvPr>
          <p:cNvPicPr>
            <a:picLocks noChangeAspect="1"/>
          </p:cNvPicPr>
          <p:nvPr/>
        </p:nvPicPr>
        <p:blipFill>
          <a:blip r:embed="rId2"/>
          <a:srcRect r="3423"/>
          <a:stretch>
            <a:fillRect/>
          </a:stretch>
        </p:blipFill>
        <p:spPr>
          <a:xfrm>
            <a:off x="6093824" y="4149588"/>
            <a:ext cx="4119689"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4200"/>
                </a:solidFill>
              </a:rPr>
              <a:pPr defTabSz="457200">
                <a:spcAft>
                  <a:spcPts val="600"/>
                </a:spcAft>
              </a:pPr>
              <a:t>3</a:t>
            </a:fld>
            <a:endParaRPr lang="en-US">
              <a:solidFill>
                <a:srgbClr val="FF4200"/>
              </a:solidFill>
            </a:endParaRPr>
          </a:p>
        </p:txBody>
      </p:sp>
    </p:spTree>
    <p:extLst>
      <p:ext uri="{BB962C8B-B14F-4D97-AF65-F5344CB8AC3E}">
        <p14:creationId xmlns:p14="http://schemas.microsoft.com/office/powerpoint/2010/main" val="8831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PROject objective</a:t>
            </a:r>
          </a:p>
        </p:txBody>
      </p:sp>
      <p:sp>
        <p:nvSpPr>
          <p:cNvPr id="2" name="TextBox 1">
            <a:extLst>
              <a:ext uri="{FF2B5EF4-FFF2-40B4-BE49-F238E27FC236}">
                <a16:creationId xmlns:a16="http://schemas.microsoft.com/office/drawing/2014/main" id="{4E4FBD38-98FE-708B-176F-660D1AFDE71D}"/>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HTM (Hierarchical Temporal Memory) is a machine learning algorithm that processes time-series data in a distributed manner using a hierarchical network of nodes. Each nodes, or columns, can be trained to learn, and recognize patterns in input data. This can be used in identifying anomalies/deviations from normal patterns. It is a promising method for predicting and detecting anomalies in a range of applications. In this project, we will train our HTM Engine using the </a:t>
            </a:r>
            <a:r>
              <a:rPr lang="en-US" b="0" i="0" dirty="0" err="1">
                <a:solidFill>
                  <a:schemeClr val="tx1">
                    <a:lumMod val="75000"/>
                    <a:lumOff val="25000"/>
                  </a:schemeClr>
                </a:solidFill>
                <a:effectLst/>
              </a:rPr>
              <a:t>multisequencelearning</a:t>
            </a:r>
            <a:r>
              <a:rPr lang="en-US" b="0" i="0" dirty="0">
                <a:solidFill>
                  <a:schemeClr val="tx1">
                    <a:lumMod val="75000"/>
                    <a:lumOff val="25000"/>
                  </a:schemeClr>
                </a:solidFill>
                <a:effectLst/>
              </a:rPr>
              <a:t> class in the </a:t>
            </a:r>
            <a:r>
              <a:rPr lang="en-US" b="0" i="0" dirty="0" err="1">
                <a:solidFill>
                  <a:schemeClr val="tx1">
                    <a:lumMod val="75000"/>
                    <a:lumOff val="25000"/>
                  </a:schemeClr>
                </a:solidFill>
                <a:effectLst/>
              </a:rPr>
              <a:t>NeoCortex</a:t>
            </a:r>
            <a:r>
              <a:rPr lang="en-US" b="0" i="0" dirty="0">
                <a:solidFill>
                  <a:schemeClr val="tx1">
                    <a:lumMod val="75000"/>
                    <a:lumOff val="25000"/>
                  </a:schemeClr>
                </a:solidFill>
                <a:effectLst/>
              </a:rPr>
              <a:t> API, and then use the trained engine to learn patterns and identify anomalies. Specifically, numerical sequences will be read from various CSV files inside a folder in order to create an anomaly detection system.</a:t>
            </a:r>
            <a:endParaRPr lang="en-US" dirty="0">
              <a:solidFill>
                <a:schemeClr val="tx1">
                  <a:lumMod val="75000"/>
                  <a:lumOff val="25000"/>
                </a:schemeClr>
              </a:solidFill>
            </a:endParaRPr>
          </a:p>
        </p:txBody>
      </p:sp>
      <p:pic>
        <p:nvPicPr>
          <p:cNvPr id="34" name="Graphic 33" descr="Fingerprint">
            <a:extLst>
              <a:ext uri="{FF2B5EF4-FFF2-40B4-BE49-F238E27FC236}">
                <a16:creationId xmlns:a16="http://schemas.microsoft.com/office/drawing/2014/main" id="{3D7611D3-C89D-BED0-5F9A-1402C93C3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249" y="4149588"/>
            <a:ext cx="2196838"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4</a:t>
            </a:fld>
            <a:endParaRPr lang="en-US"/>
          </a:p>
        </p:txBody>
      </p:sp>
    </p:spTree>
    <p:extLst>
      <p:ext uri="{BB962C8B-B14F-4D97-AF65-F5344CB8AC3E}">
        <p14:creationId xmlns:p14="http://schemas.microsoft.com/office/powerpoint/2010/main" val="26698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methodology</a:t>
            </a:r>
          </a:p>
        </p:txBody>
      </p:sp>
      <p:sp>
        <p:nvSpPr>
          <p:cNvPr id="16" name="Rectangle 15">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0B0DB645-E53B-7D27-B28E-902D6BB9DE4D}"/>
              </a:ext>
            </a:extLst>
          </p:cNvPr>
          <p:cNvSpPr txBox="1"/>
          <p:nvPr/>
        </p:nvSpPr>
        <p:spPr>
          <a:xfrm>
            <a:off x="581193" y="2340864"/>
            <a:ext cx="10679642" cy="3634486"/>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dirty="0">
                <a:solidFill>
                  <a:schemeClr val="tx1">
                    <a:lumMod val="75000"/>
                    <a:lumOff val="25000"/>
                  </a:schemeClr>
                </a:solidFill>
              </a:rPr>
              <a:t>We are going to use </a:t>
            </a:r>
            <a:r>
              <a:rPr lang="en-US" sz="1500" dirty="0" err="1">
                <a:solidFill>
                  <a:schemeClr val="tx1">
                    <a:lumMod val="75000"/>
                    <a:lumOff val="25000"/>
                  </a:schemeClr>
                </a:solidFill>
              </a:rPr>
              <a:t>multisequencelearning</a:t>
            </a:r>
            <a:r>
              <a:rPr lang="en-US" sz="1500" dirty="0">
                <a:solidFill>
                  <a:schemeClr val="tx1">
                    <a:lumMod val="75000"/>
                    <a:lumOff val="25000"/>
                  </a:schemeClr>
                </a:solidFill>
              </a:rPr>
              <a:t> class of </a:t>
            </a:r>
            <a:r>
              <a:rPr lang="en-US" sz="1500" dirty="0" err="1">
                <a:solidFill>
                  <a:schemeClr val="tx1">
                    <a:lumMod val="75000"/>
                    <a:lumOff val="25000"/>
                  </a:schemeClr>
                </a:solidFill>
              </a:rPr>
              <a:t>NeoCortex</a:t>
            </a:r>
            <a:r>
              <a:rPr lang="en-US" sz="1500" dirty="0">
                <a:solidFill>
                  <a:schemeClr val="tx1">
                    <a:lumMod val="75000"/>
                    <a:lumOff val="25000"/>
                  </a:schemeClr>
                </a:solidFill>
              </a:rPr>
              <a:t> API as base of our project. It will help use with both training our HTM model and using it for prediction. The class works in the following way: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HTM Configuration is taken and memory of connections are initialized. After that, HTM Classifier, Cortex layer and </a:t>
            </a:r>
            <a:r>
              <a:rPr lang="en-US" sz="1500" dirty="0" err="1">
                <a:solidFill>
                  <a:schemeClr val="tx1">
                    <a:lumMod val="75000"/>
                    <a:lumOff val="25000"/>
                  </a:schemeClr>
                </a:solidFill>
              </a:rPr>
              <a:t>HomeostaticPlasticityController</a:t>
            </a:r>
            <a:r>
              <a:rPr lang="en-US" sz="1500" dirty="0">
                <a:solidFill>
                  <a:schemeClr val="tx1">
                    <a:lumMod val="75000"/>
                    <a:lumOff val="25000"/>
                  </a:schemeClr>
                </a:solidFill>
              </a:rPr>
              <a:t> are initialized.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After that, Spatial Pooler and Temporal Memory is initialized.</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After that, spatial pooler memory is added to cortex layer and trained for maximum number of cycles.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After that, temporal memory is added to cortex layer to learn all the input sequences. e. Finally, the trained cortex layer and HTM classifier is returned. </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5</a:t>
            </a:fld>
            <a:endParaRPr lang="en-US"/>
          </a:p>
        </p:txBody>
      </p:sp>
    </p:spTree>
    <p:extLst>
      <p:ext uri="{BB962C8B-B14F-4D97-AF65-F5344CB8AC3E}">
        <p14:creationId xmlns:p14="http://schemas.microsoft.com/office/powerpoint/2010/main" val="6238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Methodology (Cont.)</a:t>
            </a:r>
          </a:p>
        </p:txBody>
      </p:sp>
      <p:sp>
        <p:nvSpPr>
          <p:cNvPr id="5" name="Slide Number Placeholder 4">
            <a:extLst>
              <a:ext uri="{FF2B5EF4-FFF2-40B4-BE49-F238E27FC236}">
                <a16:creationId xmlns:a16="http://schemas.microsoft.com/office/drawing/2014/main" id="{2687D6E6-D5FA-4C9E-C76D-CC433D92DBC4}"/>
              </a:ext>
            </a:extLst>
          </p:cNvPr>
          <p:cNvSpPr>
            <a:spLocks/>
          </p:cNvSpPr>
          <p:nvPr/>
        </p:nvSpPr>
        <p:spPr>
          <a:xfrm>
            <a:off x="9135121" y="5898352"/>
            <a:ext cx="742246" cy="257492"/>
          </a:xfrm>
          <a:prstGeom prst="rect">
            <a:avLst/>
          </a:prstGeom>
        </p:spPr>
        <p:txBody>
          <a:bodyPr/>
          <a:lstStyle/>
          <a:p>
            <a:pPr defTabSz="640080">
              <a:spcAft>
                <a:spcPts val="600"/>
              </a:spcAft>
            </a:pPr>
            <a:fld id="{3A98EE3D-8CD1-4C3F-BD1C-C98C9596463C}" type="slidenum">
              <a:rPr lang="en-US" sz="1260" kern="1200">
                <a:solidFill>
                  <a:schemeClr val="tx1"/>
                </a:solidFill>
                <a:latin typeface="Arial" panose="020B0604020202020204" pitchFamily="34" charset="0"/>
                <a:ea typeface="+mn-ea"/>
                <a:cs typeface="Arial" panose="020B0604020202020204" pitchFamily="34" charset="0"/>
              </a:rPr>
              <a:pPr defTabSz="640080">
                <a:spcAft>
                  <a:spcPts val="600"/>
                </a:spcAft>
              </a:pPr>
              <a:t>6</a:t>
            </a:fld>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295F40-8CA0-038A-7EDC-4E2C87270AEB}"/>
              </a:ext>
            </a:extLst>
          </p:cNvPr>
          <p:cNvSpPr txBox="1"/>
          <p:nvPr/>
        </p:nvSpPr>
        <p:spPr>
          <a:xfrm>
            <a:off x="2053004" y="2341563"/>
            <a:ext cx="4298994" cy="286232"/>
          </a:xfrm>
          <a:prstGeom prst="rect">
            <a:avLst/>
          </a:prstGeom>
          <a:noFill/>
        </p:spPr>
        <p:txBody>
          <a:bodyPr wrap="square">
            <a:spAutoFit/>
          </a:bodyPr>
          <a:lstStyle/>
          <a:p>
            <a:pPr defTabSz="640080">
              <a:spcAft>
                <a:spcPts val="600"/>
              </a:spcAft>
            </a:pPr>
            <a:r>
              <a:rPr lang="en-GB" sz="1260" kern="1200" dirty="0">
                <a:solidFill>
                  <a:schemeClr val="tx1"/>
                </a:solidFill>
                <a:latin typeface="+mn-lt"/>
                <a:ea typeface="+mn-ea"/>
                <a:cs typeface="+mn-cs"/>
              </a:rPr>
              <a:t>Hierarchical Temporal Memory</a:t>
            </a:r>
            <a:r>
              <a:rPr lang="en-US" sz="1260" kern="1200" dirty="0">
                <a:solidFill>
                  <a:schemeClr val="tx1"/>
                </a:solidFill>
                <a:latin typeface="Times New Roman" panose="02020603050405020304" pitchFamily="18" charset="0"/>
                <a:ea typeface="SimSun" panose="02010600030101010101" pitchFamily="2" charset="-122"/>
                <a:cs typeface="+mn-cs"/>
              </a:rPr>
              <a:t> </a:t>
            </a:r>
            <a:r>
              <a:rPr lang="en-GB" sz="1260" kern="1200" dirty="0">
                <a:solidFill>
                  <a:schemeClr val="tx1"/>
                </a:solidFill>
                <a:latin typeface="+mn-lt"/>
                <a:ea typeface="+mn-ea"/>
                <a:cs typeface="+mn-cs"/>
              </a:rPr>
              <a:t>(HTM)</a:t>
            </a:r>
            <a:endParaRPr lang="en-US" dirty="0"/>
          </a:p>
        </p:txBody>
      </p:sp>
      <p:sp>
        <p:nvSpPr>
          <p:cNvPr id="11" name="TextBox 10">
            <a:extLst>
              <a:ext uri="{FF2B5EF4-FFF2-40B4-BE49-F238E27FC236}">
                <a16:creationId xmlns:a16="http://schemas.microsoft.com/office/drawing/2014/main" id="{22AE1F48-CDD7-4A84-D2A9-A0E6FE21100D}"/>
              </a:ext>
            </a:extLst>
          </p:cNvPr>
          <p:cNvSpPr txBox="1"/>
          <p:nvPr/>
        </p:nvSpPr>
        <p:spPr>
          <a:xfrm>
            <a:off x="2135677" y="2918044"/>
            <a:ext cx="4298994" cy="2533001"/>
          </a:xfrm>
          <a:prstGeom prst="rect">
            <a:avLst/>
          </a:prstGeom>
          <a:noFill/>
        </p:spPr>
        <p:txBody>
          <a:bodyPr wrap="square">
            <a:spAutoFit/>
          </a:bodyPr>
          <a:lstStyle/>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Machine learning algorithm based on the core principles of the Thousand Brains Theory.</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Takes inspiration from neocortex of human brain.</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Hierarchical Temporal Memory Cortical Learning Algorithm (HTM CLA): Tries to simulate the way neocortex processes information in human brain. </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Can be used process information, recognize and identify patterns and make future predictions based on past learning.</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Promising approach for anomaly detection and prediction in a variety of applications in sectors, such as healthcare, finance, etc.</a:t>
            </a:r>
            <a:endParaRPr lang="en-DE" dirty="0"/>
          </a:p>
        </p:txBody>
      </p:sp>
      <p:pic>
        <p:nvPicPr>
          <p:cNvPr id="12" name="Image2">
            <a:extLst>
              <a:ext uri="{FF2B5EF4-FFF2-40B4-BE49-F238E27FC236}">
                <a16:creationId xmlns:a16="http://schemas.microsoft.com/office/drawing/2014/main" id="{73EA4231-A7DA-22AA-589E-595ACC58910B}"/>
              </a:ext>
            </a:extLst>
          </p:cNvPr>
          <p:cNvPicPr>
            <a:picLocks noChangeAspect="1"/>
          </p:cNvPicPr>
          <p:nvPr/>
        </p:nvPicPr>
        <p:blipFill>
          <a:blip r:embed="rId2"/>
          <a:stretch>
            <a:fillRect/>
          </a:stretch>
        </p:blipFill>
        <p:spPr bwMode="auto">
          <a:xfrm>
            <a:off x="7454399" y="3554666"/>
            <a:ext cx="3704505" cy="679895"/>
          </a:xfrm>
          <a:prstGeom prst="rect">
            <a:avLst/>
          </a:prstGeom>
        </p:spPr>
      </p:pic>
    </p:spTree>
    <p:extLst>
      <p:ext uri="{BB962C8B-B14F-4D97-AF65-F5344CB8AC3E}">
        <p14:creationId xmlns:p14="http://schemas.microsoft.com/office/powerpoint/2010/main" val="285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7CAEE917-6213-887E-9179-322B3B4AF610}"/>
              </a:ext>
            </a:extLst>
          </p:cNvPr>
          <p:cNvSpPr txBox="1"/>
          <p:nvPr/>
        </p:nvSpPr>
        <p:spPr>
          <a:xfrm>
            <a:off x="961292" y="1438980"/>
            <a:ext cx="6096000" cy="369332"/>
          </a:xfrm>
          <a:prstGeom prst="rect">
            <a:avLst/>
          </a:prstGeom>
          <a:noFill/>
        </p:spPr>
        <p:txBody>
          <a:bodyPr wrap="square">
            <a:spAutoFit/>
          </a:bodyPr>
          <a:lstStyle/>
          <a:p>
            <a:r>
              <a:rPr lang="en-GB" dirty="0"/>
              <a:t>Multisequence learning</a:t>
            </a:r>
            <a:endParaRPr lang="en-US" dirty="0"/>
          </a:p>
        </p:txBody>
      </p:sp>
      <p:sp>
        <p:nvSpPr>
          <p:cNvPr id="9" name="TextBox 8">
            <a:extLst>
              <a:ext uri="{FF2B5EF4-FFF2-40B4-BE49-F238E27FC236}">
                <a16:creationId xmlns:a16="http://schemas.microsoft.com/office/drawing/2014/main" id="{B0D6000C-1BE1-5094-4B79-7AC70B79C8F8}"/>
              </a:ext>
            </a:extLst>
          </p:cNvPr>
          <p:cNvSpPr txBox="1"/>
          <p:nvPr/>
        </p:nvSpPr>
        <p:spPr>
          <a:xfrm>
            <a:off x="961292" y="2274838"/>
            <a:ext cx="6096000" cy="2308324"/>
          </a:xfrm>
          <a:prstGeom prst="rect">
            <a:avLst/>
          </a:prstGeom>
          <a:noFill/>
        </p:spPr>
        <p:txBody>
          <a:bodyPr wrap="square">
            <a:spAutoFit/>
          </a:bodyPr>
          <a:lstStyle/>
          <a:p>
            <a:pPr marL="342900" indent="-342900" algn="l">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 is good is finding patterns in data</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using neocortex </a:t>
            </a:r>
            <a:r>
              <a:rPr lang="en-GB" sz="1800" dirty="0" err="1">
                <a:latin typeface="Times New Roman" panose="02020603050405020304" pitchFamily="18" charset="0"/>
                <a:cs typeface="Times New Roman" panose="02020603050405020304" pitchFamily="18" charset="0"/>
              </a:rPr>
              <a:t>api</a:t>
            </a:r>
            <a:r>
              <a:rPr lang="en-GB" sz="1800" dirty="0">
                <a:latin typeface="Times New Roman" panose="02020603050405020304" pitchFamily="18" charset="0"/>
                <a:cs typeface="Times New Roman" panose="02020603050405020304" pitchFamily="18" charset="0"/>
              </a:rPr>
              <a:t>, specifically multisequence class, which is based on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Multiple number of sequences can be trained with different datatypes. </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going to use simple numerical integer sequences.</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to tune hyper-parameters, like encoder and </a:t>
            </a:r>
            <a:r>
              <a:rPr lang="en-GB" sz="1800" dirty="0" err="1">
                <a:latin typeface="Times New Roman" panose="02020603050405020304" pitchFamily="18" charset="0"/>
                <a:cs typeface="Times New Roman" panose="02020603050405020304" pitchFamily="18" charset="0"/>
              </a:rPr>
              <a:t>htmconfig</a:t>
            </a:r>
            <a:r>
              <a:rPr lang="en-GB" sz="1800" dirty="0">
                <a:latin typeface="Times New Roman" panose="02020603050405020304" pitchFamily="18" charset="0"/>
                <a:cs typeface="Times New Roman" panose="02020603050405020304" pitchFamily="18" charset="0"/>
              </a:rPr>
              <a:t>, which facilitates training this type of data.</a:t>
            </a:r>
          </a:p>
        </p:txBody>
      </p:sp>
    </p:spTree>
    <p:extLst>
      <p:ext uri="{BB962C8B-B14F-4D97-AF65-F5344CB8AC3E}">
        <p14:creationId xmlns:p14="http://schemas.microsoft.com/office/powerpoint/2010/main" val="20631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CA28CC40-A6A1-2352-DEF5-102D5B51ECB6}"/>
              </a:ext>
            </a:extLst>
          </p:cNvPr>
          <p:cNvSpPr txBox="1"/>
          <p:nvPr/>
        </p:nvSpPr>
        <p:spPr>
          <a:xfrm>
            <a:off x="738554" y="1403811"/>
            <a:ext cx="6096000" cy="369332"/>
          </a:xfrm>
          <a:prstGeom prst="rect">
            <a:avLst/>
          </a:prstGeom>
          <a:noFill/>
        </p:spPr>
        <p:txBody>
          <a:bodyPr wrap="square">
            <a:spAutoFit/>
          </a:bodyPr>
          <a:lstStyle/>
          <a:p>
            <a:r>
              <a:rPr lang="en-GB" dirty="0"/>
              <a:t>Anomaly detection</a:t>
            </a:r>
            <a:endParaRPr lang="en-US" dirty="0"/>
          </a:p>
        </p:txBody>
      </p:sp>
      <p:sp>
        <p:nvSpPr>
          <p:cNvPr id="9" name="TextBox 8">
            <a:extLst>
              <a:ext uri="{FF2B5EF4-FFF2-40B4-BE49-F238E27FC236}">
                <a16:creationId xmlns:a16="http://schemas.microsoft.com/office/drawing/2014/main" id="{0DC75764-2918-EC3E-C0B8-2C0C1F1C5EBE}"/>
              </a:ext>
            </a:extLst>
          </p:cNvPr>
          <p:cNvSpPr txBox="1"/>
          <p:nvPr/>
        </p:nvSpPr>
        <p:spPr>
          <a:xfrm>
            <a:off x="355052" y="2352544"/>
            <a:ext cx="6096000" cy="1754326"/>
          </a:xfrm>
          <a:prstGeom prst="rect">
            <a:avLst/>
          </a:prstGeom>
          <a:noFill/>
        </p:spPr>
        <p:txBody>
          <a:bodyPr wrap="square">
            <a:spAutoFit/>
          </a:bodyPr>
          <a:lstStyle/>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taken an artificially generated dataset and trained our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added anomalies to random indexes in our prediction data.</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will try to train our data and detect anomalies using trained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endParaRPr lang="en-DE"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B57976D-5C24-4CAE-9648-CB3AE72884AB}"/>
              </a:ext>
            </a:extLst>
          </p:cNvPr>
          <p:cNvPicPr>
            <a:picLocks noChangeAspect="1"/>
          </p:cNvPicPr>
          <p:nvPr/>
        </p:nvPicPr>
        <p:blipFill>
          <a:blip r:embed="rId2"/>
          <a:stretch>
            <a:fillRect/>
          </a:stretch>
        </p:blipFill>
        <p:spPr>
          <a:xfrm>
            <a:off x="6788427" y="2186609"/>
            <a:ext cx="4591878" cy="2814897"/>
          </a:xfrm>
          <a:prstGeom prst="rect">
            <a:avLst/>
          </a:prstGeom>
        </p:spPr>
      </p:pic>
    </p:spTree>
    <p:extLst>
      <p:ext uri="{BB962C8B-B14F-4D97-AF65-F5344CB8AC3E}">
        <p14:creationId xmlns:p14="http://schemas.microsoft.com/office/powerpoint/2010/main" val="190188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results</a:t>
            </a:r>
          </a:p>
        </p:txBody>
      </p:sp>
      <p:sp>
        <p:nvSpPr>
          <p:cNvPr id="6" name="TextBox 5">
            <a:extLst>
              <a:ext uri="{FF2B5EF4-FFF2-40B4-BE49-F238E27FC236}">
                <a16:creationId xmlns:a16="http://schemas.microsoft.com/office/drawing/2014/main" id="{A57CE0FA-5284-2C21-392D-79C5D5E7A8AE}"/>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We can observe that the accuracy rate is between 50% - 70%. It is desired that high accuracy should on the sequence is required in an anomaly detection program. Due to hardware specification of our machine, we unable to run the program with lots of cycle and sequence. However, accuracy can be improved by running more data sequence and cycle.</a:t>
            </a:r>
          </a:p>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One example of testing sequence for anomaly detection and average accuracy for this sequence given below:</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chemeClr val="tx1">
                  <a:lumMod val="75000"/>
                  <a:lumOff val="25000"/>
                </a:schemeClr>
              </a:solidFill>
            </a:endParaRPr>
          </a:p>
        </p:txBody>
      </p:sp>
      <p:pic>
        <p:nvPicPr>
          <p:cNvPr id="4" name="Picture 3">
            <a:extLst>
              <a:ext uri="{FF2B5EF4-FFF2-40B4-BE49-F238E27FC236}">
                <a16:creationId xmlns:a16="http://schemas.microsoft.com/office/drawing/2014/main" id="{2665CE9A-DE25-BC57-3FA2-06E32EE9D3FF}"/>
              </a:ext>
            </a:extLst>
          </p:cNvPr>
          <p:cNvPicPr>
            <a:picLocks noChangeAspect="1"/>
          </p:cNvPicPr>
          <p:nvPr/>
        </p:nvPicPr>
        <p:blipFill>
          <a:blip r:embed="rId2"/>
          <a:stretch>
            <a:fillRect/>
          </a:stretch>
        </p:blipFill>
        <p:spPr>
          <a:xfrm>
            <a:off x="4771381" y="3501743"/>
            <a:ext cx="6974086"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2BB6F"/>
                </a:solidFill>
              </a:rPr>
              <a:pPr defTabSz="457200">
                <a:spcAft>
                  <a:spcPts val="600"/>
                </a:spcAft>
              </a:pPr>
              <a:t>9</a:t>
            </a:fld>
            <a:endParaRPr lang="en-US">
              <a:solidFill>
                <a:srgbClr val="F2BB6F"/>
              </a:solidFill>
            </a:endParaRPr>
          </a:p>
        </p:txBody>
      </p:sp>
    </p:spTree>
    <p:extLst>
      <p:ext uri="{BB962C8B-B14F-4D97-AF65-F5344CB8AC3E}">
        <p14:creationId xmlns:p14="http://schemas.microsoft.com/office/powerpoint/2010/main" val="356610713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Franklin Gothic Book</vt:lpstr>
      <vt:lpstr>Franklin Gothic Demi</vt:lpstr>
      <vt:lpstr>Times New Roman</vt:lpstr>
      <vt:lpstr>Wingdings 2</vt:lpstr>
      <vt:lpstr>DividendVTI</vt:lpstr>
      <vt:lpstr>Implement Anomaly Detection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Anomaly Detection Sample</dc:title>
  <dc:creator/>
  <cp:lastModifiedBy>Md Rabiul Islam</cp:lastModifiedBy>
  <cp:revision>167</cp:revision>
  <dcterms:created xsi:type="dcterms:W3CDTF">2023-03-26T11:17:48Z</dcterms:created>
  <dcterms:modified xsi:type="dcterms:W3CDTF">2024-03-29T23:49:50Z</dcterms:modified>
</cp:coreProperties>
</file>