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2"/>
  </p:notesMasterIdLst>
  <p:sldIdLst>
    <p:sldId id="256" r:id="rId2"/>
    <p:sldId id="258" r:id="rId3"/>
    <p:sldId id="259" r:id="rId4"/>
    <p:sldId id="271" r:id="rId5"/>
    <p:sldId id="272" r:id="rId6"/>
    <p:sldId id="274" r:id="rId7"/>
    <p:sldId id="273" r:id="rId8"/>
    <p:sldId id="275" r:id="rId9"/>
    <p:sldId id="277" r:id="rId10"/>
    <p:sldId id="278" r:id="rId11"/>
    <p:sldId id="279" r:id="rId12"/>
    <p:sldId id="280" r:id="rId13"/>
    <p:sldId id="281" r:id="rId14"/>
    <p:sldId id="282" r:id="rId15"/>
    <p:sldId id="283" r:id="rId16"/>
    <p:sldId id="284" r:id="rId17"/>
    <p:sldId id="276" r:id="rId18"/>
    <p:sldId id="266" r:id="rId19"/>
    <p:sldId id="267" r:id="rId20"/>
    <p:sldId id="268"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2" d="100"/>
          <a:sy n="82" d="100"/>
        </p:scale>
        <p:origin x="1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E74C5B-2672-4ECF-B860-8DE1329C16C1}"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4EDAC842-54C1-4E7F-9C98-8C5BC48DF79C}">
      <dgm:prSet/>
      <dgm:spPr/>
      <dgm:t>
        <a:bodyPr/>
        <a:lstStyle/>
        <a:p>
          <a:pPr>
            <a:lnSpc>
              <a:spcPct val="100000"/>
            </a:lnSpc>
          </a:pPr>
          <a:r>
            <a:rPr lang="en-US">
              <a:latin typeface="Aptos" panose="020B0004020202020204" pitchFamily="34" charset="0"/>
              <a:cs typeface="Arial" panose="020B0604020202020204" pitchFamily="34" charset="0"/>
            </a:rPr>
            <a:t>Introduction</a:t>
          </a:r>
        </a:p>
      </dgm:t>
    </dgm:pt>
    <dgm:pt modelId="{8A9768EE-D4B5-4877-8945-04D7A6F873D0}" type="parTrans" cxnId="{0FC86AA2-0CF8-4CBE-B00F-D2424F4AD4D9}">
      <dgm:prSet/>
      <dgm:spPr/>
      <dgm:t>
        <a:bodyPr/>
        <a:lstStyle/>
        <a:p>
          <a:endParaRPr lang="en-US">
            <a:latin typeface="Arial" panose="020B0604020202020204" pitchFamily="34" charset="0"/>
            <a:cs typeface="Arial" panose="020B0604020202020204" pitchFamily="34" charset="0"/>
          </a:endParaRPr>
        </a:p>
      </dgm:t>
    </dgm:pt>
    <dgm:pt modelId="{0961DAFC-C41B-4379-B2B8-0BD3DC46A803}" type="sibTrans" cxnId="{0FC86AA2-0CF8-4CBE-B00F-D2424F4AD4D9}">
      <dgm:prSet/>
      <dgm:spPr/>
      <dgm:t>
        <a:bodyPr/>
        <a:lstStyle/>
        <a:p>
          <a:endParaRPr lang="en-US">
            <a:latin typeface="Arial" panose="020B0604020202020204" pitchFamily="34" charset="0"/>
            <a:cs typeface="Arial" panose="020B0604020202020204" pitchFamily="34" charset="0"/>
          </a:endParaRPr>
        </a:p>
      </dgm:t>
    </dgm:pt>
    <dgm:pt modelId="{647BFA5B-F7D8-4C05-9BA8-13920309D771}">
      <dgm:prSet/>
      <dgm:spPr/>
      <dgm:t>
        <a:bodyPr/>
        <a:lstStyle/>
        <a:p>
          <a:pPr>
            <a:lnSpc>
              <a:spcPct val="100000"/>
            </a:lnSpc>
          </a:pPr>
          <a:r>
            <a:rPr lang="en-US">
              <a:latin typeface="Aptos" panose="020B0004020202020204" pitchFamily="34" charset="0"/>
              <a:cs typeface="Arial" panose="020B0604020202020204" pitchFamily="34" charset="0"/>
            </a:rPr>
            <a:t>Implementation</a:t>
          </a:r>
        </a:p>
      </dgm:t>
    </dgm:pt>
    <dgm:pt modelId="{4954730A-600D-44CD-B842-1B8E3CF0DE17}" type="parTrans" cxnId="{D281C8D0-F024-42F8-A930-C0EF5082DD38}">
      <dgm:prSet/>
      <dgm:spPr/>
      <dgm:t>
        <a:bodyPr/>
        <a:lstStyle/>
        <a:p>
          <a:endParaRPr lang="en-US">
            <a:latin typeface="Arial" panose="020B0604020202020204" pitchFamily="34" charset="0"/>
            <a:cs typeface="Arial" panose="020B0604020202020204" pitchFamily="34" charset="0"/>
          </a:endParaRPr>
        </a:p>
      </dgm:t>
    </dgm:pt>
    <dgm:pt modelId="{15F1B1B3-C3AA-4F28-8C57-641B81DC8069}" type="sibTrans" cxnId="{D281C8D0-F024-42F8-A930-C0EF5082DD38}">
      <dgm:prSet/>
      <dgm:spPr/>
      <dgm:t>
        <a:bodyPr/>
        <a:lstStyle/>
        <a:p>
          <a:endParaRPr lang="en-US">
            <a:latin typeface="Arial" panose="020B0604020202020204" pitchFamily="34" charset="0"/>
            <a:cs typeface="Arial" panose="020B0604020202020204" pitchFamily="34" charset="0"/>
          </a:endParaRPr>
        </a:p>
      </dgm:t>
    </dgm:pt>
    <dgm:pt modelId="{B905B68A-066B-4908-B61F-6B62477006D9}">
      <dgm:prSet/>
      <dgm:spPr/>
      <dgm:t>
        <a:bodyPr/>
        <a:lstStyle/>
        <a:p>
          <a:pPr>
            <a:lnSpc>
              <a:spcPct val="100000"/>
            </a:lnSpc>
          </a:pPr>
          <a:r>
            <a:rPr lang="en-US">
              <a:latin typeface="Aptos" panose="020B0004020202020204" pitchFamily="34" charset="0"/>
              <a:cs typeface="Arial" panose="020B0604020202020204" pitchFamily="34" charset="0"/>
            </a:rPr>
            <a:t>Results</a:t>
          </a:r>
        </a:p>
      </dgm:t>
    </dgm:pt>
    <dgm:pt modelId="{BB2520BC-3753-41D2-952B-A1749C2A13F0}" type="parTrans" cxnId="{2BB80D96-CF72-4E11-8F60-352E5EFD92C1}">
      <dgm:prSet/>
      <dgm:spPr/>
      <dgm:t>
        <a:bodyPr/>
        <a:lstStyle/>
        <a:p>
          <a:endParaRPr lang="en-US">
            <a:latin typeface="Arial" panose="020B0604020202020204" pitchFamily="34" charset="0"/>
            <a:cs typeface="Arial" panose="020B0604020202020204" pitchFamily="34" charset="0"/>
          </a:endParaRPr>
        </a:p>
      </dgm:t>
    </dgm:pt>
    <dgm:pt modelId="{175A182C-321A-4246-8514-93951525A4A3}" type="sibTrans" cxnId="{2BB80D96-CF72-4E11-8F60-352E5EFD92C1}">
      <dgm:prSet/>
      <dgm:spPr/>
      <dgm:t>
        <a:bodyPr/>
        <a:lstStyle/>
        <a:p>
          <a:endParaRPr lang="en-US">
            <a:latin typeface="Arial" panose="020B0604020202020204" pitchFamily="34" charset="0"/>
            <a:cs typeface="Arial" panose="020B0604020202020204" pitchFamily="34" charset="0"/>
          </a:endParaRPr>
        </a:p>
      </dgm:t>
    </dgm:pt>
    <dgm:pt modelId="{DE61E1BE-3107-4AF5-85D6-2010DA115631}">
      <dgm:prSet/>
      <dgm:spPr/>
      <dgm:t>
        <a:bodyPr/>
        <a:lstStyle/>
        <a:p>
          <a:pPr>
            <a:lnSpc>
              <a:spcPct val="100000"/>
            </a:lnSpc>
          </a:pPr>
          <a:r>
            <a:rPr lang="en-US">
              <a:latin typeface="Aptos" panose="020B0004020202020204" pitchFamily="34" charset="0"/>
              <a:cs typeface="Arial" panose="020B0604020202020204" pitchFamily="34" charset="0"/>
            </a:rPr>
            <a:t>Conclusion</a:t>
          </a:r>
        </a:p>
      </dgm:t>
    </dgm:pt>
    <dgm:pt modelId="{E7309761-06F3-48A5-8ED7-4063BDB48E0A}" type="parTrans" cxnId="{1CEF58B7-4319-45B5-8B96-D532DD5516E6}">
      <dgm:prSet/>
      <dgm:spPr/>
      <dgm:t>
        <a:bodyPr/>
        <a:lstStyle/>
        <a:p>
          <a:endParaRPr lang="en-US">
            <a:latin typeface="Arial" panose="020B0604020202020204" pitchFamily="34" charset="0"/>
            <a:cs typeface="Arial" panose="020B0604020202020204" pitchFamily="34" charset="0"/>
          </a:endParaRPr>
        </a:p>
      </dgm:t>
    </dgm:pt>
    <dgm:pt modelId="{D189DA1F-5CB5-4B59-9F16-9C0AA45FE0B6}" type="sibTrans" cxnId="{1CEF58B7-4319-45B5-8B96-D532DD5516E6}">
      <dgm:prSet/>
      <dgm:spPr/>
      <dgm:t>
        <a:bodyPr/>
        <a:lstStyle/>
        <a:p>
          <a:endParaRPr lang="en-US">
            <a:latin typeface="Arial" panose="020B0604020202020204" pitchFamily="34" charset="0"/>
            <a:cs typeface="Arial" panose="020B0604020202020204" pitchFamily="34" charset="0"/>
          </a:endParaRPr>
        </a:p>
      </dgm:t>
    </dgm:pt>
    <dgm:pt modelId="{1C327870-1BEC-49D2-891F-A2C61E4221D7}">
      <dgm:prSet/>
      <dgm:spPr/>
      <dgm:t>
        <a:bodyPr/>
        <a:lstStyle/>
        <a:p>
          <a:pPr>
            <a:lnSpc>
              <a:spcPct val="100000"/>
            </a:lnSpc>
          </a:pPr>
          <a:r>
            <a:rPr lang="en-US">
              <a:latin typeface="Aptos" panose="020B0004020202020204" pitchFamily="34" charset="0"/>
              <a:cs typeface="Arial" panose="020B0604020202020204" pitchFamily="34" charset="0"/>
            </a:rPr>
            <a:t>References</a:t>
          </a:r>
        </a:p>
      </dgm:t>
    </dgm:pt>
    <dgm:pt modelId="{D7F31CE7-E852-4CCC-86CB-87C3CB0755B5}" type="parTrans" cxnId="{BC137CA9-F8DA-4602-B882-270EC46523B5}">
      <dgm:prSet/>
      <dgm:spPr/>
      <dgm:t>
        <a:bodyPr/>
        <a:lstStyle/>
        <a:p>
          <a:endParaRPr lang="en-US">
            <a:latin typeface="Arial" panose="020B0604020202020204" pitchFamily="34" charset="0"/>
            <a:cs typeface="Arial" panose="020B0604020202020204" pitchFamily="34" charset="0"/>
          </a:endParaRPr>
        </a:p>
      </dgm:t>
    </dgm:pt>
    <dgm:pt modelId="{0B580D40-5283-48AA-A081-0CCE0E718FC1}" type="sibTrans" cxnId="{BC137CA9-F8DA-4602-B882-270EC46523B5}">
      <dgm:prSet/>
      <dgm:spPr/>
      <dgm:t>
        <a:bodyPr/>
        <a:lstStyle/>
        <a:p>
          <a:endParaRPr lang="en-US">
            <a:latin typeface="Arial" panose="020B0604020202020204" pitchFamily="34" charset="0"/>
            <a:cs typeface="Arial" panose="020B0604020202020204" pitchFamily="34" charset="0"/>
          </a:endParaRPr>
        </a:p>
      </dgm:t>
    </dgm:pt>
    <dgm:pt modelId="{555B8B5B-EF9B-4E72-A1BF-690C8541687B}">
      <dgm:prSet/>
      <dgm:spPr/>
      <dgm:t>
        <a:bodyPr/>
        <a:lstStyle/>
        <a:p>
          <a:pPr>
            <a:lnSpc>
              <a:spcPct val="100000"/>
            </a:lnSpc>
          </a:pPr>
          <a:r>
            <a:rPr lang="en-US">
              <a:latin typeface="Aptos" panose="020B0004020202020204" pitchFamily="34" charset="0"/>
              <a:cs typeface="Arial" panose="020B0604020202020204" pitchFamily="34" charset="0"/>
            </a:rPr>
            <a:t>Project Objective</a:t>
          </a:r>
        </a:p>
      </dgm:t>
    </dgm:pt>
    <dgm:pt modelId="{247DBD04-D25A-487D-96A2-F0504FD4DEB9}" type="parTrans" cxnId="{B79BE8E6-3E35-47A2-B14D-4C905CB2E8CF}">
      <dgm:prSet/>
      <dgm:spPr/>
      <dgm:t>
        <a:bodyPr/>
        <a:lstStyle/>
        <a:p>
          <a:endParaRPr lang="en-US">
            <a:latin typeface="Arial" panose="020B0604020202020204" pitchFamily="34" charset="0"/>
            <a:cs typeface="Arial" panose="020B0604020202020204" pitchFamily="34" charset="0"/>
          </a:endParaRPr>
        </a:p>
      </dgm:t>
    </dgm:pt>
    <dgm:pt modelId="{567852B4-1E10-42B4-BD3E-93F3BA689CD8}" type="sibTrans" cxnId="{B79BE8E6-3E35-47A2-B14D-4C905CB2E8CF}">
      <dgm:prSet/>
      <dgm:spPr/>
      <dgm:t>
        <a:bodyPr/>
        <a:lstStyle/>
        <a:p>
          <a:endParaRPr lang="en-US">
            <a:latin typeface="Arial" panose="020B0604020202020204" pitchFamily="34" charset="0"/>
            <a:cs typeface="Arial" panose="020B0604020202020204" pitchFamily="34" charset="0"/>
          </a:endParaRPr>
        </a:p>
      </dgm:t>
    </dgm:pt>
    <dgm:pt modelId="{304C74C4-7F63-466D-81AB-68CF38E391E9}" type="pres">
      <dgm:prSet presAssocID="{25E74C5B-2672-4ECF-B860-8DE1329C16C1}" presName="root" presStyleCnt="0">
        <dgm:presLayoutVars>
          <dgm:dir/>
          <dgm:resizeHandles val="exact"/>
        </dgm:presLayoutVars>
      </dgm:prSet>
      <dgm:spPr/>
    </dgm:pt>
    <dgm:pt modelId="{81784343-788E-41CB-B4EC-4AC10468D5D3}" type="pres">
      <dgm:prSet presAssocID="{4EDAC842-54C1-4E7F-9C98-8C5BC48DF79C}" presName="compNode" presStyleCnt="0"/>
      <dgm:spPr/>
    </dgm:pt>
    <dgm:pt modelId="{9482CFC1-1339-487B-B9B2-7316F7A06163}" type="pres">
      <dgm:prSet presAssocID="{4EDAC842-54C1-4E7F-9C98-8C5BC48DF79C}" presName="iconRect" presStyleLbl="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4F0565A6-5A56-447C-A7D6-AAD9CA675252}" type="pres">
      <dgm:prSet presAssocID="{4EDAC842-54C1-4E7F-9C98-8C5BC48DF79C}" presName="spaceRect" presStyleCnt="0"/>
      <dgm:spPr/>
    </dgm:pt>
    <dgm:pt modelId="{14189B67-782B-454A-AB4F-539B0F1DF49E}" type="pres">
      <dgm:prSet presAssocID="{4EDAC842-54C1-4E7F-9C98-8C5BC48DF79C}" presName="textRect" presStyleLbl="revTx" presStyleIdx="0" presStyleCnt="6">
        <dgm:presLayoutVars>
          <dgm:chMax val="1"/>
          <dgm:chPref val="1"/>
        </dgm:presLayoutVars>
      </dgm:prSet>
      <dgm:spPr/>
    </dgm:pt>
    <dgm:pt modelId="{64BEFC8C-05C6-4D1F-AB35-DBAD2164D84A}" type="pres">
      <dgm:prSet presAssocID="{0961DAFC-C41B-4379-B2B8-0BD3DC46A803}" presName="sibTrans" presStyleCnt="0"/>
      <dgm:spPr/>
    </dgm:pt>
    <dgm:pt modelId="{AA1827F2-ECFD-4054-82FC-2F910E199964}" type="pres">
      <dgm:prSet presAssocID="{555B8B5B-EF9B-4E72-A1BF-690C8541687B}" presName="compNode" presStyleCnt="0"/>
      <dgm:spPr/>
    </dgm:pt>
    <dgm:pt modelId="{EECE7CBE-338D-46DA-BE3D-3B73DCF84996}" type="pres">
      <dgm:prSet presAssocID="{555B8B5B-EF9B-4E72-A1BF-690C8541687B}" presName="iconRect" presStyleLbl="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64DB3D1D-F746-4132-9E04-1B6391001C1F}" type="pres">
      <dgm:prSet presAssocID="{555B8B5B-EF9B-4E72-A1BF-690C8541687B}" presName="spaceRect" presStyleCnt="0"/>
      <dgm:spPr/>
    </dgm:pt>
    <dgm:pt modelId="{A549B15F-4E9A-4B58-8F61-8AE7255B9D15}" type="pres">
      <dgm:prSet presAssocID="{555B8B5B-EF9B-4E72-A1BF-690C8541687B}" presName="textRect" presStyleLbl="revTx" presStyleIdx="1" presStyleCnt="6">
        <dgm:presLayoutVars>
          <dgm:chMax val="1"/>
          <dgm:chPref val="1"/>
        </dgm:presLayoutVars>
      </dgm:prSet>
      <dgm:spPr/>
    </dgm:pt>
    <dgm:pt modelId="{54667BFA-16DA-425D-B05B-BF97227F7192}" type="pres">
      <dgm:prSet presAssocID="{567852B4-1E10-42B4-BD3E-93F3BA689CD8}" presName="sibTrans" presStyleCnt="0"/>
      <dgm:spPr/>
    </dgm:pt>
    <dgm:pt modelId="{3E7E61F2-8323-4FDB-A815-2BEC8BD36734}" type="pres">
      <dgm:prSet presAssocID="{647BFA5B-F7D8-4C05-9BA8-13920309D771}" presName="compNode" presStyleCnt="0"/>
      <dgm:spPr/>
    </dgm:pt>
    <dgm:pt modelId="{ECF03F46-F5D7-4C1B-98D3-4D76E9F06C06}" type="pres">
      <dgm:prSet presAssocID="{647BFA5B-F7D8-4C05-9BA8-13920309D771}" presName="iconRect" presStyleLbl="node1" presStyleIdx="2"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8158ABF-62DE-4D88-8C7D-70DA3644447F}" type="pres">
      <dgm:prSet presAssocID="{647BFA5B-F7D8-4C05-9BA8-13920309D771}" presName="spaceRect" presStyleCnt="0"/>
      <dgm:spPr/>
    </dgm:pt>
    <dgm:pt modelId="{1F807767-40A8-413F-889B-B5039E41FB50}" type="pres">
      <dgm:prSet presAssocID="{647BFA5B-F7D8-4C05-9BA8-13920309D771}" presName="textRect" presStyleLbl="revTx" presStyleIdx="2" presStyleCnt="6">
        <dgm:presLayoutVars>
          <dgm:chMax val="1"/>
          <dgm:chPref val="1"/>
        </dgm:presLayoutVars>
      </dgm:prSet>
      <dgm:spPr/>
    </dgm:pt>
    <dgm:pt modelId="{4215AEA0-04B1-492E-80A8-5331BF7730C5}" type="pres">
      <dgm:prSet presAssocID="{15F1B1B3-C3AA-4F28-8C57-641B81DC8069}" presName="sibTrans" presStyleCnt="0"/>
      <dgm:spPr/>
    </dgm:pt>
    <dgm:pt modelId="{E6036417-89BD-4157-8120-4970E2B39F6B}" type="pres">
      <dgm:prSet presAssocID="{B905B68A-066B-4908-B61F-6B62477006D9}" presName="compNode" presStyleCnt="0"/>
      <dgm:spPr/>
    </dgm:pt>
    <dgm:pt modelId="{1FD52781-51D7-4270-93BE-0B5A1646882B}" type="pres">
      <dgm:prSet presAssocID="{B905B68A-066B-4908-B61F-6B62477006D9}" presName="iconRect" presStyleLbl="node1" presStyleIdx="3" presStyleCnt="6"/>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81BEFDD-CB5A-48BE-B8BF-B7CCFC879DC4}" type="pres">
      <dgm:prSet presAssocID="{B905B68A-066B-4908-B61F-6B62477006D9}" presName="spaceRect" presStyleCnt="0"/>
      <dgm:spPr/>
    </dgm:pt>
    <dgm:pt modelId="{2F3064E7-8078-4B0E-8356-51AD90E234CA}" type="pres">
      <dgm:prSet presAssocID="{B905B68A-066B-4908-B61F-6B62477006D9}" presName="textRect" presStyleLbl="revTx" presStyleIdx="3" presStyleCnt="6">
        <dgm:presLayoutVars>
          <dgm:chMax val="1"/>
          <dgm:chPref val="1"/>
        </dgm:presLayoutVars>
      </dgm:prSet>
      <dgm:spPr/>
    </dgm:pt>
    <dgm:pt modelId="{DE7DAB89-BE69-47BB-9C76-449CFF2DFA71}" type="pres">
      <dgm:prSet presAssocID="{175A182C-321A-4246-8514-93951525A4A3}" presName="sibTrans" presStyleCnt="0"/>
      <dgm:spPr/>
    </dgm:pt>
    <dgm:pt modelId="{4310CBA7-615E-4F01-BBFB-71242C61567F}" type="pres">
      <dgm:prSet presAssocID="{DE61E1BE-3107-4AF5-85D6-2010DA115631}" presName="compNode" presStyleCnt="0"/>
      <dgm:spPr/>
    </dgm:pt>
    <dgm:pt modelId="{6B6D8941-B195-4E45-908B-7DB08470161E}" type="pres">
      <dgm:prSet presAssocID="{DE61E1BE-3107-4AF5-85D6-2010DA115631}" presName="iconRect" presStyleLbl="node1" presStyleIdx="4" presStyleCnt="6"/>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D5EDA747-343B-4B8B-B552-CBD8E26CDA4E}" type="pres">
      <dgm:prSet presAssocID="{DE61E1BE-3107-4AF5-85D6-2010DA115631}" presName="spaceRect" presStyleCnt="0"/>
      <dgm:spPr/>
    </dgm:pt>
    <dgm:pt modelId="{7AE32A8A-B008-459B-9A12-792F91A5CCB5}" type="pres">
      <dgm:prSet presAssocID="{DE61E1BE-3107-4AF5-85D6-2010DA115631}" presName="textRect" presStyleLbl="revTx" presStyleIdx="4" presStyleCnt="6">
        <dgm:presLayoutVars>
          <dgm:chMax val="1"/>
          <dgm:chPref val="1"/>
        </dgm:presLayoutVars>
      </dgm:prSet>
      <dgm:spPr/>
    </dgm:pt>
    <dgm:pt modelId="{21BBB4E9-707A-4BE6-8349-82916E11F5E5}" type="pres">
      <dgm:prSet presAssocID="{D189DA1F-5CB5-4B59-9F16-9C0AA45FE0B6}" presName="sibTrans" presStyleCnt="0"/>
      <dgm:spPr/>
    </dgm:pt>
    <dgm:pt modelId="{818EC85B-C1F4-4464-A7A2-C48F244E4E81}" type="pres">
      <dgm:prSet presAssocID="{1C327870-1BEC-49D2-891F-A2C61E4221D7}" presName="compNode" presStyleCnt="0"/>
      <dgm:spPr/>
    </dgm:pt>
    <dgm:pt modelId="{BDB7D374-8EE5-4BB4-BBBE-05C250E11468}" type="pres">
      <dgm:prSet presAssocID="{1C327870-1BEC-49D2-891F-A2C61E4221D7}" presName="iconRect" presStyleLbl="node1" presStyleIdx="5" presStyleCnt="6"/>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B270B150-7C2B-4A2C-9823-8769CF2F7DD0}" type="pres">
      <dgm:prSet presAssocID="{1C327870-1BEC-49D2-891F-A2C61E4221D7}" presName="spaceRect" presStyleCnt="0"/>
      <dgm:spPr/>
    </dgm:pt>
    <dgm:pt modelId="{0D69C5E4-0A3C-4832-A770-A8184C370919}" type="pres">
      <dgm:prSet presAssocID="{1C327870-1BEC-49D2-891F-A2C61E4221D7}" presName="textRect" presStyleLbl="revTx" presStyleIdx="5" presStyleCnt="6">
        <dgm:presLayoutVars>
          <dgm:chMax val="1"/>
          <dgm:chPref val="1"/>
        </dgm:presLayoutVars>
      </dgm:prSet>
      <dgm:spPr/>
    </dgm:pt>
  </dgm:ptLst>
  <dgm:cxnLst>
    <dgm:cxn modelId="{A58AAF0A-62BB-4467-83E1-D8C35D60B3A8}" type="presOf" srcId="{555B8B5B-EF9B-4E72-A1BF-690C8541687B}" destId="{A549B15F-4E9A-4B58-8F61-8AE7255B9D15}" srcOrd="0" destOrd="0" presId="urn:microsoft.com/office/officeart/2018/2/layout/IconLabelList"/>
    <dgm:cxn modelId="{0EBD8D0D-C11D-42C6-973C-1A2CD9ED6E7D}" type="presOf" srcId="{B905B68A-066B-4908-B61F-6B62477006D9}" destId="{2F3064E7-8078-4B0E-8356-51AD90E234CA}" srcOrd="0" destOrd="0" presId="urn:microsoft.com/office/officeart/2018/2/layout/IconLabelList"/>
    <dgm:cxn modelId="{BBE9A326-B5A3-43B4-8047-13F5BAE7BB46}" type="presOf" srcId="{25E74C5B-2672-4ECF-B860-8DE1329C16C1}" destId="{304C74C4-7F63-466D-81AB-68CF38E391E9}" srcOrd="0" destOrd="0" presId="urn:microsoft.com/office/officeart/2018/2/layout/IconLabelList"/>
    <dgm:cxn modelId="{8841656A-0F07-4665-9B79-F874A87CF7B7}" type="presOf" srcId="{4EDAC842-54C1-4E7F-9C98-8C5BC48DF79C}" destId="{14189B67-782B-454A-AB4F-539B0F1DF49E}" srcOrd="0" destOrd="0" presId="urn:microsoft.com/office/officeart/2018/2/layout/IconLabelList"/>
    <dgm:cxn modelId="{2BB80D96-CF72-4E11-8F60-352E5EFD92C1}" srcId="{25E74C5B-2672-4ECF-B860-8DE1329C16C1}" destId="{B905B68A-066B-4908-B61F-6B62477006D9}" srcOrd="3" destOrd="0" parTransId="{BB2520BC-3753-41D2-952B-A1749C2A13F0}" sibTransId="{175A182C-321A-4246-8514-93951525A4A3}"/>
    <dgm:cxn modelId="{2F078A9B-7D08-4978-9926-8281461330C6}" type="presOf" srcId="{1C327870-1BEC-49D2-891F-A2C61E4221D7}" destId="{0D69C5E4-0A3C-4832-A770-A8184C370919}" srcOrd="0" destOrd="0" presId="urn:microsoft.com/office/officeart/2018/2/layout/IconLabelList"/>
    <dgm:cxn modelId="{0FC86AA2-0CF8-4CBE-B00F-D2424F4AD4D9}" srcId="{25E74C5B-2672-4ECF-B860-8DE1329C16C1}" destId="{4EDAC842-54C1-4E7F-9C98-8C5BC48DF79C}" srcOrd="0" destOrd="0" parTransId="{8A9768EE-D4B5-4877-8945-04D7A6F873D0}" sibTransId="{0961DAFC-C41B-4379-B2B8-0BD3DC46A803}"/>
    <dgm:cxn modelId="{332F43A7-0328-4B3A-A1FC-F6DB5F19DD4A}" type="presOf" srcId="{DE61E1BE-3107-4AF5-85D6-2010DA115631}" destId="{7AE32A8A-B008-459B-9A12-792F91A5CCB5}" srcOrd="0" destOrd="0" presId="urn:microsoft.com/office/officeart/2018/2/layout/IconLabelList"/>
    <dgm:cxn modelId="{BC137CA9-F8DA-4602-B882-270EC46523B5}" srcId="{25E74C5B-2672-4ECF-B860-8DE1329C16C1}" destId="{1C327870-1BEC-49D2-891F-A2C61E4221D7}" srcOrd="5" destOrd="0" parTransId="{D7F31CE7-E852-4CCC-86CB-87C3CB0755B5}" sibTransId="{0B580D40-5283-48AA-A081-0CCE0E718FC1}"/>
    <dgm:cxn modelId="{853B1BB0-3D64-4656-BCF6-360FAE694240}" type="presOf" srcId="{647BFA5B-F7D8-4C05-9BA8-13920309D771}" destId="{1F807767-40A8-413F-889B-B5039E41FB50}" srcOrd="0" destOrd="0" presId="urn:microsoft.com/office/officeart/2018/2/layout/IconLabelList"/>
    <dgm:cxn modelId="{1CEF58B7-4319-45B5-8B96-D532DD5516E6}" srcId="{25E74C5B-2672-4ECF-B860-8DE1329C16C1}" destId="{DE61E1BE-3107-4AF5-85D6-2010DA115631}" srcOrd="4" destOrd="0" parTransId="{E7309761-06F3-48A5-8ED7-4063BDB48E0A}" sibTransId="{D189DA1F-5CB5-4B59-9F16-9C0AA45FE0B6}"/>
    <dgm:cxn modelId="{D281C8D0-F024-42F8-A930-C0EF5082DD38}" srcId="{25E74C5B-2672-4ECF-B860-8DE1329C16C1}" destId="{647BFA5B-F7D8-4C05-9BA8-13920309D771}" srcOrd="2" destOrd="0" parTransId="{4954730A-600D-44CD-B842-1B8E3CF0DE17}" sibTransId="{15F1B1B3-C3AA-4F28-8C57-641B81DC8069}"/>
    <dgm:cxn modelId="{B79BE8E6-3E35-47A2-B14D-4C905CB2E8CF}" srcId="{25E74C5B-2672-4ECF-B860-8DE1329C16C1}" destId="{555B8B5B-EF9B-4E72-A1BF-690C8541687B}" srcOrd="1" destOrd="0" parTransId="{247DBD04-D25A-487D-96A2-F0504FD4DEB9}" sibTransId="{567852B4-1E10-42B4-BD3E-93F3BA689CD8}"/>
    <dgm:cxn modelId="{A9475288-A395-413E-A010-A5386C75136E}" type="presParOf" srcId="{304C74C4-7F63-466D-81AB-68CF38E391E9}" destId="{81784343-788E-41CB-B4EC-4AC10468D5D3}" srcOrd="0" destOrd="0" presId="urn:microsoft.com/office/officeart/2018/2/layout/IconLabelList"/>
    <dgm:cxn modelId="{878565F1-597C-4BFA-BC6C-B1A2E1E5F65F}" type="presParOf" srcId="{81784343-788E-41CB-B4EC-4AC10468D5D3}" destId="{9482CFC1-1339-487B-B9B2-7316F7A06163}" srcOrd="0" destOrd="0" presId="urn:microsoft.com/office/officeart/2018/2/layout/IconLabelList"/>
    <dgm:cxn modelId="{64D2DE3B-2A8F-4F21-B542-1AFF56E8E825}" type="presParOf" srcId="{81784343-788E-41CB-B4EC-4AC10468D5D3}" destId="{4F0565A6-5A56-447C-A7D6-AAD9CA675252}" srcOrd="1" destOrd="0" presId="urn:microsoft.com/office/officeart/2018/2/layout/IconLabelList"/>
    <dgm:cxn modelId="{8558C078-3FF1-439E-9400-4FA0B81537E9}" type="presParOf" srcId="{81784343-788E-41CB-B4EC-4AC10468D5D3}" destId="{14189B67-782B-454A-AB4F-539B0F1DF49E}" srcOrd="2" destOrd="0" presId="urn:microsoft.com/office/officeart/2018/2/layout/IconLabelList"/>
    <dgm:cxn modelId="{D083823A-857E-43D5-942A-58A576884745}" type="presParOf" srcId="{304C74C4-7F63-466D-81AB-68CF38E391E9}" destId="{64BEFC8C-05C6-4D1F-AB35-DBAD2164D84A}" srcOrd="1" destOrd="0" presId="urn:microsoft.com/office/officeart/2018/2/layout/IconLabelList"/>
    <dgm:cxn modelId="{28077434-0B8F-4026-B1AF-51DC975E5B7F}" type="presParOf" srcId="{304C74C4-7F63-466D-81AB-68CF38E391E9}" destId="{AA1827F2-ECFD-4054-82FC-2F910E199964}" srcOrd="2" destOrd="0" presId="urn:microsoft.com/office/officeart/2018/2/layout/IconLabelList"/>
    <dgm:cxn modelId="{49EAEB87-D68A-4E51-A9EC-99B9F37F4232}" type="presParOf" srcId="{AA1827F2-ECFD-4054-82FC-2F910E199964}" destId="{EECE7CBE-338D-46DA-BE3D-3B73DCF84996}" srcOrd="0" destOrd="0" presId="urn:microsoft.com/office/officeart/2018/2/layout/IconLabelList"/>
    <dgm:cxn modelId="{0757E76F-E99A-4BE0-97B0-557631DDE4C2}" type="presParOf" srcId="{AA1827F2-ECFD-4054-82FC-2F910E199964}" destId="{64DB3D1D-F746-4132-9E04-1B6391001C1F}" srcOrd="1" destOrd="0" presId="urn:microsoft.com/office/officeart/2018/2/layout/IconLabelList"/>
    <dgm:cxn modelId="{51A09CF8-BD04-4C12-9ACA-6BF726E21539}" type="presParOf" srcId="{AA1827F2-ECFD-4054-82FC-2F910E199964}" destId="{A549B15F-4E9A-4B58-8F61-8AE7255B9D15}" srcOrd="2" destOrd="0" presId="urn:microsoft.com/office/officeart/2018/2/layout/IconLabelList"/>
    <dgm:cxn modelId="{AB4D2A95-68D4-4617-8635-A782194ACB87}" type="presParOf" srcId="{304C74C4-7F63-466D-81AB-68CF38E391E9}" destId="{54667BFA-16DA-425D-B05B-BF97227F7192}" srcOrd="3" destOrd="0" presId="urn:microsoft.com/office/officeart/2018/2/layout/IconLabelList"/>
    <dgm:cxn modelId="{69D54F23-906E-4D9D-9CD1-E397BAECA6B3}" type="presParOf" srcId="{304C74C4-7F63-466D-81AB-68CF38E391E9}" destId="{3E7E61F2-8323-4FDB-A815-2BEC8BD36734}" srcOrd="4" destOrd="0" presId="urn:microsoft.com/office/officeart/2018/2/layout/IconLabelList"/>
    <dgm:cxn modelId="{10F933B5-C647-4461-A64D-4C8B32F7C024}" type="presParOf" srcId="{3E7E61F2-8323-4FDB-A815-2BEC8BD36734}" destId="{ECF03F46-F5D7-4C1B-98D3-4D76E9F06C06}" srcOrd="0" destOrd="0" presId="urn:microsoft.com/office/officeart/2018/2/layout/IconLabelList"/>
    <dgm:cxn modelId="{99FCB9F3-8453-4208-9506-0C748AE90B88}" type="presParOf" srcId="{3E7E61F2-8323-4FDB-A815-2BEC8BD36734}" destId="{68158ABF-62DE-4D88-8C7D-70DA3644447F}" srcOrd="1" destOrd="0" presId="urn:microsoft.com/office/officeart/2018/2/layout/IconLabelList"/>
    <dgm:cxn modelId="{34A88993-D20F-4C50-9F60-091FBABF358A}" type="presParOf" srcId="{3E7E61F2-8323-4FDB-A815-2BEC8BD36734}" destId="{1F807767-40A8-413F-889B-B5039E41FB50}" srcOrd="2" destOrd="0" presId="urn:microsoft.com/office/officeart/2018/2/layout/IconLabelList"/>
    <dgm:cxn modelId="{B2ACADD4-F159-4C46-BF77-C0DBAAD9439F}" type="presParOf" srcId="{304C74C4-7F63-466D-81AB-68CF38E391E9}" destId="{4215AEA0-04B1-492E-80A8-5331BF7730C5}" srcOrd="5" destOrd="0" presId="urn:microsoft.com/office/officeart/2018/2/layout/IconLabelList"/>
    <dgm:cxn modelId="{D6CE1758-2616-4836-A4DB-9E20A9913367}" type="presParOf" srcId="{304C74C4-7F63-466D-81AB-68CF38E391E9}" destId="{E6036417-89BD-4157-8120-4970E2B39F6B}" srcOrd="6" destOrd="0" presId="urn:microsoft.com/office/officeart/2018/2/layout/IconLabelList"/>
    <dgm:cxn modelId="{ECA1F9DD-0A95-47E8-A42F-927DC52E192D}" type="presParOf" srcId="{E6036417-89BD-4157-8120-4970E2B39F6B}" destId="{1FD52781-51D7-4270-93BE-0B5A1646882B}" srcOrd="0" destOrd="0" presId="urn:microsoft.com/office/officeart/2018/2/layout/IconLabelList"/>
    <dgm:cxn modelId="{FF6F9E40-FEF4-456D-A583-7811E030E15D}" type="presParOf" srcId="{E6036417-89BD-4157-8120-4970E2B39F6B}" destId="{681BEFDD-CB5A-48BE-B8BF-B7CCFC879DC4}" srcOrd="1" destOrd="0" presId="urn:microsoft.com/office/officeart/2018/2/layout/IconLabelList"/>
    <dgm:cxn modelId="{32BFED5F-69EF-4025-90CB-04CEBD83B42E}" type="presParOf" srcId="{E6036417-89BD-4157-8120-4970E2B39F6B}" destId="{2F3064E7-8078-4B0E-8356-51AD90E234CA}" srcOrd="2" destOrd="0" presId="urn:microsoft.com/office/officeart/2018/2/layout/IconLabelList"/>
    <dgm:cxn modelId="{C171C3C0-6EF4-4D93-88F5-4703D654B54D}" type="presParOf" srcId="{304C74C4-7F63-466D-81AB-68CF38E391E9}" destId="{DE7DAB89-BE69-47BB-9C76-449CFF2DFA71}" srcOrd="7" destOrd="0" presId="urn:microsoft.com/office/officeart/2018/2/layout/IconLabelList"/>
    <dgm:cxn modelId="{2540A44E-C264-4A8A-B92E-419A54911156}" type="presParOf" srcId="{304C74C4-7F63-466D-81AB-68CF38E391E9}" destId="{4310CBA7-615E-4F01-BBFB-71242C61567F}" srcOrd="8" destOrd="0" presId="urn:microsoft.com/office/officeart/2018/2/layout/IconLabelList"/>
    <dgm:cxn modelId="{43535C1E-183E-4E9C-8285-CC07DC7A693B}" type="presParOf" srcId="{4310CBA7-615E-4F01-BBFB-71242C61567F}" destId="{6B6D8941-B195-4E45-908B-7DB08470161E}" srcOrd="0" destOrd="0" presId="urn:microsoft.com/office/officeart/2018/2/layout/IconLabelList"/>
    <dgm:cxn modelId="{74690800-E160-421C-9D12-AFB61E143EF2}" type="presParOf" srcId="{4310CBA7-615E-4F01-BBFB-71242C61567F}" destId="{D5EDA747-343B-4B8B-B552-CBD8E26CDA4E}" srcOrd="1" destOrd="0" presId="urn:microsoft.com/office/officeart/2018/2/layout/IconLabelList"/>
    <dgm:cxn modelId="{66AF7E32-7AA4-46A5-8AAB-FBCDEFC79A6A}" type="presParOf" srcId="{4310CBA7-615E-4F01-BBFB-71242C61567F}" destId="{7AE32A8A-B008-459B-9A12-792F91A5CCB5}" srcOrd="2" destOrd="0" presId="urn:microsoft.com/office/officeart/2018/2/layout/IconLabelList"/>
    <dgm:cxn modelId="{668250D1-F593-4C47-8081-0B832C685C0C}" type="presParOf" srcId="{304C74C4-7F63-466D-81AB-68CF38E391E9}" destId="{21BBB4E9-707A-4BE6-8349-82916E11F5E5}" srcOrd="9" destOrd="0" presId="urn:microsoft.com/office/officeart/2018/2/layout/IconLabelList"/>
    <dgm:cxn modelId="{C512B5C5-3BC1-4AC9-A341-33E94310EFBA}" type="presParOf" srcId="{304C74C4-7F63-466D-81AB-68CF38E391E9}" destId="{818EC85B-C1F4-4464-A7A2-C48F244E4E81}" srcOrd="10" destOrd="0" presId="urn:microsoft.com/office/officeart/2018/2/layout/IconLabelList"/>
    <dgm:cxn modelId="{1561AEA2-1B05-403B-8C5A-2D26F825EAE9}" type="presParOf" srcId="{818EC85B-C1F4-4464-A7A2-C48F244E4E81}" destId="{BDB7D374-8EE5-4BB4-BBBE-05C250E11468}" srcOrd="0" destOrd="0" presId="urn:microsoft.com/office/officeart/2018/2/layout/IconLabelList"/>
    <dgm:cxn modelId="{745DCE59-76C8-4039-8EDB-3C4F46B5DB9F}" type="presParOf" srcId="{818EC85B-C1F4-4464-A7A2-C48F244E4E81}" destId="{B270B150-7C2B-4A2C-9823-8769CF2F7DD0}" srcOrd="1" destOrd="0" presId="urn:microsoft.com/office/officeart/2018/2/layout/IconLabelList"/>
    <dgm:cxn modelId="{19BF2D90-4401-4B40-8148-746819CB3A96}" type="presParOf" srcId="{818EC85B-C1F4-4464-A7A2-C48F244E4E81}" destId="{0D69C5E4-0A3C-4832-A770-A8184C370919}" srcOrd="2" destOrd="0" presId="urn:microsoft.com/office/officeart/2018/2/layout/IconLabelList"/>
  </dgm:cxnLst>
  <dgm:bg>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892B76-4EBF-42EE-842A-E20C422CFC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39BF204-3037-4A5E-B416-AC907A0994CD}">
      <dgm:prSet/>
      <dgm:spPr/>
      <dgm:t>
        <a:bodyPr/>
        <a:lstStyle/>
        <a:p>
          <a:r>
            <a:rPr lang="en-US" b="0" i="0"/>
            <a:t>Low False Negative Rate (FNR) is crucial in anomaly detection, particularly in sensitive areas like fraud detection, to avoid overlooking anomalies and wasting resources on unnecessary investigations.</a:t>
          </a:r>
          <a:endParaRPr lang="en-US"/>
        </a:p>
      </dgm:t>
    </dgm:pt>
    <dgm:pt modelId="{7C1E3E0A-26DF-4A3C-9081-43749A2A2BE3}" type="parTrans" cxnId="{849B014A-4E4D-45F1-BB90-B223BF6226BF}">
      <dgm:prSet/>
      <dgm:spPr/>
      <dgm:t>
        <a:bodyPr/>
        <a:lstStyle/>
        <a:p>
          <a:endParaRPr lang="en-US"/>
        </a:p>
      </dgm:t>
    </dgm:pt>
    <dgm:pt modelId="{9CB43FA3-1BB0-4446-8995-E88CAB5EF820}" type="sibTrans" cxnId="{849B014A-4E4D-45F1-BB90-B223BF6226BF}">
      <dgm:prSet/>
      <dgm:spPr/>
      <dgm:t>
        <a:bodyPr/>
        <a:lstStyle/>
        <a:p>
          <a:endParaRPr lang="en-US"/>
        </a:p>
      </dgm:t>
    </dgm:pt>
    <dgm:pt modelId="{5F7FBEF5-078E-46B7-AE94-106347F91206}">
      <dgm:prSet/>
      <dgm:spPr/>
      <dgm:t>
        <a:bodyPr/>
        <a:lstStyle/>
        <a:p>
          <a:r>
            <a:rPr lang="en-US" b="0" i="0"/>
            <a:t>Hierarchical Temporal Memory (HTM) stands out for real-time anomaly detection without pre-training, making it ideal for dynamic data streams and resilient to noise.</a:t>
          </a:r>
          <a:endParaRPr lang="en-US"/>
        </a:p>
      </dgm:t>
    </dgm:pt>
    <dgm:pt modelId="{736F4025-81BA-4665-AEC6-14FB5926007C}" type="parTrans" cxnId="{75E66155-B6D4-4728-BC84-80C2140DDC86}">
      <dgm:prSet/>
      <dgm:spPr/>
      <dgm:t>
        <a:bodyPr/>
        <a:lstStyle/>
        <a:p>
          <a:endParaRPr lang="en-US"/>
        </a:p>
      </dgm:t>
    </dgm:pt>
    <dgm:pt modelId="{2432F4CC-5C69-4CB4-B992-0BB222569E03}" type="sibTrans" cxnId="{75E66155-B6D4-4728-BC84-80C2140DDC86}">
      <dgm:prSet/>
      <dgm:spPr/>
      <dgm:t>
        <a:bodyPr/>
        <a:lstStyle/>
        <a:p>
          <a:endParaRPr lang="en-US"/>
        </a:p>
      </dgm:t>
    </dgm:pt>
    <dgm:pt modelId="{F6937E21-265F-4588-A698-11F7D370BED1}">
      <dgm:prSet/>
      <dgm:spPr/>
      <dgm:t>
        <a:bodyPr/>
        <a:lstStyle/>
        <a:p>
          <a:r>
            <a:rPr lang="en-US" b="0" i="0"/>
            <a:t>Enhanced computational resources and time allocation, potentially through cloud platforms, can optimize HTM model performance by allowing for more data and hyperparameter tuning in anomaly detection applications.</a:t>
          </a:r>
          <a:endParaRPr lang="en-US"/>
        </a:p>
      </dgm:t>
    </dgm:pt>
    <dgm:pt modelId="{E6017DE8-E492-4055-82B1-8F9D20BC0720}" type="parTrans" cxnId="{B03F2F0D-97CB-434E-BB5C-EC7DB358BC44}">
      <dgm:prSet/>
      <dgm:spPr/>
      <dgm:t>
        <a:bodyPr/>
        <a:lstStyle/>
        <a:p>
          <a:endParaRPr lang="en-US"/>
        </a:p>
      </dgm:t>
    </dgm:pt>
    <dgm:pt modelId="{37B98DD1-B561-414B-88A1-069016C226CC}" type="sibTrans" cxnId="{B03F2F0D-97CB-434E-BB5C-EC7DB358BC44}">
      <dgm:prSet/>
      <dgm:spPr/>
      <dgm:t>
        <a:bodyPr/>
        <a:lstStyle/>
        <a:p>
          <a:endParaRPr lang="en-US"/>
        </a:p>
      </dgm:t>
    </dgm:pt>
    <dgm:pt modelId="{751030AC-F4E5-4F31-A328-A12793063543}" type="pres">
      <dgm:prSet presAssocID="{47892B76-4EBF-42EE-842A-E20C422CFCD2}" presName="root" presStyleCnt="0">
        <dgm:presLayoutVars>
          <dgm:dir/>
          <dgm:resizeHandles val="exact"/>
        </dgm:presLayoutVars>
      </dgm:prSet>
      <dgm:spPr/>
    </dgm:pt>
    <dgm:pt modelId="{CF477608-CBC2-481C-A1B5-2088144B002C}" type="pres">
      <dgm:prSet presAssocID="{239BF204-3037-4A5E-B416-AC907A0994CD}" presName="compNode" presStyleCnt="0"/>
      <dgm:spPr/>
    </dgm:pt>
    <dgm:pt modelId="{2EC7EF32-10F7-483D-8E42-CC98E2E52416}" type="pres">
      <dgm:prSet presAssocID="{239BF204-3037-4A5E-B416-AC907A0994CD}" presName="bgRect" presStyleLbl="bgShp" presStyleIdx="0" presStyleCnt="3"/>
      <dgm:spPr/>
    </dgm:pt>
    <dgm:pt modelId="{8CAFC3D4-5E19-4D58-A2E3-AF24B6B08C4F}" type="pres">
      <dgm:prSet presAssocID="{239BF204-3037-4A5E-B416-AC907A0994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5D88BB21-29EE-4A44-8F26-4D2395DE4280}" type="pres">
      <dgm:prSet presAssocID="{239BF204-3037-4A5E-B416-AC907A0994CD}" presName="spaceRect" presStyleCnt="0"/>
      <dgm:spPr/>
    </dgm:pt>
    <dgm:pt modelId="{0AEDC209-6A4D-4DC9-AC28-7871FAA90190}" type="pres">
      <dgm:prSet presAssocID="{239BF204-3037-4A5E-B416-AC907A0994CD}" presName="parTx" presStyleLbl="revTx" presStyleIdx="0" presStyleCnt="3">
        <dgm:presLayoutVars>
          <dgm:chMax val="0"/>
          <dgm:chPref val="0"/>
        </dgm:presLayoutVars>
      </dgm:prSet>
      <dgm:spPr/>
    </dgm:pt>
    <dgm:pt modelId="{A5030693-49DB-43DE-B2CD-508707D33A04}" type="pres">
      <dgm:prSet presAssocID="{9CB43FA3-1BB0-4446-8995-E88CAB5EF820}" presName="sibTrans" presStyleCnt="0"/>
      <dgm:spPr/>
    </dgm:pt>
    <dgm:pt modelId="{BCC20600-DE33-4CCF-95DF-DBDF77FC1D01}" type="pres">
      <dgm:prSet presAssocID="{5F7FBEF5-078E-46B7-AE94-106347F91206}" presName="compNode" presStyleCnt="0"/>
      <dgm:spPr/>
    </dgm:pt>
    <dgm:pt modelId="{EB3CDFB4-3DA7-4D65-9CDA-8D596497693C}" type="pres">
      <dgm:prSet presAssocID="{5F7FBEF5-078E-46B7-AE94-106347F91206}" presName="bgRect" presStyleLbl="bgShp" presStyleIdx="1" presStyleCnt="3"/>
      <dgm:spPr/>
    </dgm:pt>
    <dgm:pt modelId="{094A6045-75D2-4B5E-BF6E-E8061FE3975B}" type="pres">
      <dgm:prSet presAssocID="{5F7FBEF5-078E-46B7-AE94-106347F912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29AEA97-8ECC-495C-9321-F9FADCEB4250}" type="pres">
      <dgm:prSet presAssocID="{5F7FBEF5-078E-46B7-AE94-106347F91206}" presName="spaceRect" presStyleCnt="0"/>
      <dgm:spPr/>
    </dgm:pt>
    <dgm:pt modelId="{74C405A3-EA91-46C3-99F0-71B5AA56AE54}" type="pres">
      <dgm:prSet presAssocID="{5F7FBEF5-078E-46B7-AE94-106347F91206}" presName="parTx" presStyleLbl="revTx" presStyleIdx="1" presStyleCnt="3">
        <dgm:presLayoutVars>
          <dgm:chMax val="0"/>
          <dgm:chPref val="0"/>
        </dgm:presLayoutVars>
      </dgm:prSet>
      <dgm:spPr/>
    </dgm:pt>
    <dgm:pt modelId="{7DEBC12A-048E-43FA-A126-6B8E5564E772}" type="pres">
      <dgm:prSet presAssocID="{2432F4CC-5C69-4CB4-B992-0BB222569E03}" presName="sibTrans" presStyleCnt="0"/>
      <dgm:spPr/>
    </dgm:pt>
    <dgm:pt modelId="{2E117B3A-E4EB-47FA-A435-A7A1E05C61D2}" type="pres">
      <dgm:prSet presAssocID="{F6937E21-265F-4588-A698-11F7D370BED1}" presName="compNode" presStyleCnt="0"/>
      <dgm:spPr/>
    </dgm:pt>
    <dgm:pt modelId="{D27EF144-56F6-48F7-A659-B7732D7446E0}" type="pres">
      <dgm:prSet presAssocID="{F6937E21-265F-4588-A698-11F7D370BED1}" presName="bgRect" presStyleLbl="bgShp" presStyleIdx="2" presStyleCnt="3"/>
      <dgm:spPr/>
    </dgm:pt>
    <dgm:pt modelId="{966F3100-EE37-480E-988E-C2FF4B624C5F}" type="pres">
      <dgm:prSet presAssocID="{F6937E21-265F-4588-A698-11F7D370BE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A61D9C6C-7184-45F6-8ACE-7A78B4EAF022}" type="pres">
      <dgm:prSet presAssocID="{F6937E21-265F-4588-A698-11F7D370BED1}" presName="spaceRect" presStyleCnt="0"/>
      <dgm:spPr/>
    </dgm:pt>
    <dgm:pt modelId="{C83BBB53-E93C-4A27-935F-E56727B348C4}" type="pres">
      <dgm:prSet presAssocID="{F6937E21-265F-4588-A698-11F7D370BED1}" presName="parTx" presStyleLbl="revTx" presStyleIdx="2" presStyleCnt="3">
        <dgm:presLayoutVars>
          <dgm:chMax val="0"/>
          <dgm:chPref val="0"/>
        </dgm:presLayoutVars>
      </dgm:prSet>
      <dgm:spPr/>
    </dgm:pt>
  </dgm:ptLst>
  <dgm:cxnLst>
    <dgm:cxn modelId="{B03F2F0D-97CB-434E-BB5C-EC7DB358BC44}" srcId="{47892B76-4EBF-42EE-842A-E20C422CFCD2}" destId="{F6937E21-265F-4588-A698-11F7D370BED1}" srcOrd="2" destOrd="0" parTransId="{E6017DE8-E492-4055-82B1-8F9D20BC0720}" sibTransId="{37B98DD1-B561-414B-88A1-069016C226CC}"/>
    <dgm:cxn modelId="{984FD241-57F9-49ED-B92B-1028EC04D2BA}" type="presOf" srcId="{5F7FBEF5-078E-46B7-AE94-106347F91206}" destId="{74C405A3-EA91-46C3-99F0-71B5AA56AE54}" srcOrd="0" destOrd="0" presId="urn:microsoft.com/office/officeart/2018/2/layout/IconVerticalSolidList"/>
    <dgm:cxn modelId="{849B014A-4E4D-45F1-BB90-B223BF6226BF}" srcId="{47892B76-4EBF-42EE-842A-E20C422CFCD2}" destId="{239BF204-3037-4A5E-B416-AC907A0994CD}" srcOrd="0" destOrd="0" parTransId="{7C1E3E0A-26DF-4A3C-9081-43749A2A2BE3}" sibTransId="{9CB43FA3-1BB0-4446-8995-E88CAB5EF820}"/>
    <dgm:cxn modelId="{1337444D-D888-44FA-91FC-9A11C7C4AB31}" type="presOf" srcId="{239BF204-3037-4A5E-B416-AC907A0994CD}" destId="{0AEDC209-6A4D-4DC9-AC28-7871FAA90190}" srcOrd="0" destOrd="0" presId="urn:microsoft.com/office/officeart/2018/2/layout/IconVerticalSolidList"/>
    <dgm:cxn modelId="{75E66155-B6D4-4728-BC84-80C2140DDC86}" srcId="{47892B76-4EBF-42EE-842A-E20C422CFCD2}" destId="{5F7FBEF5-078E-46B7-AE94-106347F91206}" srcOrd="1" destOrd="0" parTransId="{736F4025-81BA-4665-AEC6-14FB5926007C}" sibTransId="{2432F4CC-5C69-4CB4-B992-0BB222569E03}"/>
    <dgm:cxn modelId="{1B9B7D80-9759-4CBB-8E7C-79750FFBE5F2}" type="presOf" srcId="{F6937E21-265F-4588-A698-11F7D370BED1}" destId="{C83BBB53-E93C-4A27-935F-E56727B348C4}" srcOrd="0" destOrd="0" presId="urn:microsoft.com/office/officeart/2018/2/layout/IconVerticalSolidList"/>
    <dgm:cxn modelId="{AF8DBE98-9AF4-4CED-BAFA-8F9F898D2DB9}" type="presOf" srcId="{47892B76-4EBF-42EE-842A-E20C422CFCD2}" destId="{751030AC-F4E5-4F31-A328-A12793063543}" srcOrd="0" destOrd="0" presId="urn:microsoft.com/office/officeart/2018/2/layout/IconVerticalSolidList"/>
    <dgm:cxn modelId="{42275D15-64EC-4AC9-8EE7-AABA0449A706}" type="presParOf" srcId="{751030AC-F4E5-4F31-A328-A12793063543}" destId="{CF477608-CBC2-481C-A1B5-2088144B002C}" srcOrd="0" destOrd="0" presId="urn:microsoft.com/office/officeart/2018/2/layout/IconVerticalSolidList"/>
    <dgm:cxn modelId="{47CF4E52-729D-43FF-A743-97843E0B5C81}" type="presParOf" srcId="{CF477608-CBC2-481C-A1B5-2088144B002C}" destId="{2EC7EF32-10F7-483D-8E42-CC98E2E52416}" srcOrd="0" destOrd="0" presId="urn:microsoft.com/office/officeart/2018/2/layout/IconVerticalSolidList"/>
    <dgm:cxn modelId="{73A465F3-7E49-4EBE-8500-941F1A805B5A}" type="presParOf" srcId="{CF477608-CBC2-481C-A1B5-2088144B002C}" destId="{8CAFC3D4-5E19-4D58-A2E3-AF24B6B08C4F}" srcOrd="1" destOrd="0" presId="urn:microsoft.com/office/officeart/2018/2/layout/IconVerticalSolidList"/>
    <dgm:cxn modelId="{EB71B54D-9FD0-4C1B-A7C8-7A287D2B236D}" type="presParOf" srcId="{CF477608-CBC2-481C-A1B5-2088144B002C}" destId="{5D88BB21-29EE-4A44-8F26-4D2395DE4280}" srcOrd="2" destOrd="0" presId="urn:microsoft.com/office/officeart/2018/2/layout/IconVerticalSolidList"/>
    <dgm:cxn modelId="{79FE1359-37ED-48D8-86EA-E0F9BBC6DA35}" type="presParOf" srcId="{CF477608-CBC2-481C-A1B5-2088144B002C}" destId="{0AEDC209-6A4D-4DC9-AC28-7871FAA90190}" srcOrd="3" destOrd="0" presId="urn:microsoft.com/office/officeart/2018/2/layout/IconVerticalSolidList"/>
    <dgm:cxn modelId="{EE44115C-97AE-4B67-8A68-2E56E2DC9DB2}" type="presParOf" srcId="{751030AC-F4E5-4F31-A328-A12793063543}" destId="{A5030693-49DB-43DE-B2CD-508707D33A04}" srcOrd="1" destOrd="0" presId="urn:microsoft.com/office/officeart/2018/2/layout/IconVerticalSolidList"/>
    <dgm:cxn modelId="{E4FA67A9-8CBC-4618-AA96-2554481C1020}" type="presParOf" srcId="{751030AC-F4E5-4F31-A328-A12793063543}" destId="{BCC20600-DE33-4CCF-95DF-DBDF77FC1D01}" srcOrd="2" destOrd="0" presId="urn:microsoft.com/office/officeart/2018/2/layout/IconVerticalSolidList"/>
    <dgm:cxn modelId="{85E6DA38-98BD-4522-9510-C9DFF76D4181}" type="presParOf" srcId="{BCC20600-DE33-4CCF-95DF-DBDF77FC1D01}" destId="{EB3CDFB4-3DA7-4D65-9CDA-8D596497693C}" srcOrd="0" destOrd="0" presId="urn:microsoft.com/office/officeart/2018/2/layout/IconVerticalSolidList"/>
    <dgm:cxn modelId="{DD45566F-BA4B-4282-AEAB-2032202E7203}" type="presParOf" srcId="{BCC20600-DE33-4CCF-95DF-DBDF77FC1D01}" destId="{094A6045-75D2-4B5E-BF6E-E8061FE3975B}" srcOrd="1" destOrd="0" presId="urn:microsoft.com/office/officeart/2018/2/layout/IconVerticalSolidList"/>
    <dgm:cxn modelId="{DDB4CB03-48B7-41B3-B8D1-9EBEEC81C37F}" type="presParOf" srcId="{BCC20600-DE33-4CCF-95DF-DBDF77FC1D01}" destId="{729AEA97-8ECC-495C-9321-F9FADCEB4250}" srcOrd="2" destOrd="0" presId="urn:microsoft.com/office/officeart/2018/2/layout/IconVerticalSolidList"/>
    <dgm:cxn modelId="{F7B8E41C-F2ED-4519-A877-E08603BA6811}" type="presParOf" srcId="{BCC20600-DE33-4CCF-95DF-DBDF77FC1D01}" destId="{74C405A3-EA91-46C3-99F0-71B5AA56AE54}" srcOrd="3" destOrd="0" presId="urn:microsoft.com/office/officeart/2018/2/layout/IconVerticalSolidList"/>
    <dgm:cxn modelId="{AE7D6A3B-956C-472D-A548-2711E8D3D875}" type="presParOf" srcId="{751030AC-F4E5-4F31-A328-A12793063543}" destId="{7DEBC12A-048E-43FA-A126-6B8E5564E772}" srcOrd="3" destOrd="0" presId="urn:microsoft.com/office/officeart/2018/2/layout/IconVerticalSolidList"/>
    <dgm:cxn modelId="{D95B37FD-A240-46F3-B7E0-74131D7317C5}" type="presParOf" srcId="{751030AC-F4E5-4F31-A328-A12793063543}" destId="{2E117B3A-E4EB-47FA-A435-A7A1E05C61D2}" srcOrd="4" destOrd="0" presId="urn:microsoft.com/office/officeart/2018/2/layout/IconVerticalSolidList"/>
    <dgm:cxn modelId="{8AA33B10-AE85-412A-B20D-22E1333A5811}" type="presParOf" srcId="{2E117B3A-E4EB-47FA-A435-A7A1E05C61D2}" destId="{D27EF144-56F6-48F7-A659-B7732D7446E0}" srcOrd="0" destOrd="0" presId="urn:microsoft.com/office/officeart/2018/2/layout/IconVerticalSolidList"/>
    <dgm:cxn modelId="{1EBBE67C-FC85-447D-A4BD-6CE53C346DCE}" type="presParOf" srcId="{2E117B3A-E4EB-47FA-A435-A7A1E05C61D2}" destId="{966F3100-EE37-480E-988E-C2FF4B624C5F}" srcOrd="1" destOrd="0" presId="urn:microsoft.com/office/officeart/2018/2/layout/IconVerticalSolidList"/>
    <dgm:cxn modelId="{EFFDC092-DB9B-4E84-B85F-73A217CBC207}" type="presParOf" srcId="{2E117B3A-E4EB-47FA-A435-A7A1E05C61D2}" destId="{A61D9C6C-7184-45F6-8ACE-7A78B4EAF022}" srcOrd="2" destOrd="0" presId="urn:microsoft.com/office/officeart/2018/2/layout/IconVerticalSolidList"/>
    <dgm:cxn modelId="{184D8D53-FE6C-4E2D-B8C0-FE49EB7CF7FD}" type="presParOf" srcId="{2E117B3A-E4EB-47FA-A435-A7A1E05C61D2}" destId="{C83BBB53-E93C-4A27-935F-E56727B348C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2CFC1-1339-487B-B9B2-7316F7A06163}">
      <dsp:nvSpPr>
        <dsp:cNvPr id="0" name=""/>
        <dsp:cNvSpPr/>
      </dsp:nvSpPr>
      <dsp:spPr>
        <a:xfrm>
          <a:off x="445092" y="1105573"/>
          <a:ext cx="721406" cy="72140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189B67-782B-454A-AB4F-539B0F1DF49E}">
      <dsp:nvSpPr>
        <dsp:cNvPr id="0" name=""/>
        <dsp:cNvSpPr/>
      </dsp:nvSpPr>
      <dsp:spPr>
        <a:xfrm>
          <a:off x="4232"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Introduction</a:t>
          </a:r>
        </a:p>
      </dsp:txBody>
      <dsp:txXfrm>
        <a:off x="4232" y="2067457"/>
        <a:ext cx="1603125" cy="641250"/>
      </dsp:txXfrm>
    </dsp:sp>
    <dsp:sp modelId="{EECE7CBE-338D-46DA-BE3D-3B73DCF84996}">
      <dsp:nvSpPr>
        <dsp:cNvPr id="0" name=""/>
        <dsp:cNvSpPr/>
      </dsp:nvSpPr>
      <dsp:spPr>
        <a:xfrm>
          <a:off x="2328764" y="1105573"/>
          <a:ext cx="721406" cy="72140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49B15F-4E9A-4B58-8F61-8AE7255B9D15}">
      <dsp:nvSpPr>
        <dsp:cNvPr id="0" name=""/>
        <dsp:cNvSpPr/>
      </dsp:nvSpPr>
      <dsp:spPr>
        <a:xfrm>
          <a:off x="1887904"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Project Objective</a:t>
          </a:r>
        </a:p>
      </dsp:txBody>
      <dsp:txXfrm>
        <a:off x="1887904" y="2067457"/>
        <a:ext cx="1603125" cy="641250"/>
      </dsp:txXfrm>
    </dsp:sp>
    <dsp:sp modelId="{ECF03F46-F5D7-4C1B-98D3-4D76E9F06C06}">
      <dsp:nvSpPr>
        <dsp:cNvPr id="0" name=""/>
        <dsp:cNvSpPr/>
      </dsp:nvSpPr>
      <dsp:spPr>
        <a:xfrm>
          <a:off x="4212435" y="1105573"/>
          <a:ext cx="721406" cy="72140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807767-40A8-413F-889B-B5039E41FB50}">
      <dsp:nvSpPr>
        <dsp:cNvPr id="0" name=""/>
        <dsp:cNvSpPr/>
      </dsp:nvSpPr>
      <dsp:spPr>
        <a:xfrm>
          <a:off x="3771576"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Implementation</a:t>
          </a:r>
        </a:p>
      </dsp:txBody>
      <dsp:txXfrm>
        <a:off x="3771576" y="2067457"/>
        <a:ext cx="1603125" cy="641250"/>
      </dsp:txXfrm>
    </dsp:sp>
    <dsp:sp modelId="{1FD52781-51D7-4270-93BE-0B5A1646882B}">
      <dsp:nvSpPr>
        <dsp:cNvPr id="0" name=""/>
        <dsp:cNvSpPr/>
      </dsp:nvSpPr>
      <dsp:spPr>
        <a:xfrm>
          <a:off x="6096107" y="1105573"/>
          <a:ext cx="721406" cy="72140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3064E7-8078-4B0E-8356-51AD90E234CA}">
      <dsp:nvSpPr>
        <dsp:cNvPr id="0" name=""/>
        <dsp:cNvSpPr/>
      </dsp:nvSpPr>
      <dsp:spPr>
        <a:xfrm>
          <a:off x="5655248"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Results</a:t>
          </a:r>
        </a:p>
      </dsp:txBody>
      <dsp:txXfrm>
        <a:off x="5655248" y="2067457"/>
        <a:ext cx="1603125" cy="641250"/>
      </dsp:txXfrm>
    </dsp:sp>
    <dsp:sp modelId="{6B6D8941-B195-4E45-908B-7DB08470161E}">
      <dsp:nvSpPr>
        <dsp:cNvPr id="0" name=""/>
        <dsp:cNvSpPr/>
      </dsp:nvSpPr>
      <dsp:spPr>
        <a:xfrm>
          <a:off x="7979779" y="1105573"/>
          <a:ext cx="721406" cy="72140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E32A8A-B008-459B-9A12-792F91A5CCB5}">
      <dsp:nvSpPr>
        <dsp:cNvPr id="0" name=""/>
        <dsp:cNvSpPr/>
      </dsp:nvSpPr>
      <dsp:spPr>
        <a:xfrm>
          <a:off x="7538920"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Conclusion</a:t>
          </a:r>
        </a:p>
      </dsp:txBody>
      <dsp:txXfrm>
        <a:off x="7538920" y="2067457"/>
        <a:ext cx="1603125" cy="641250"/>
      </dsp:txXfrm>
    </dsp:sp>
    <dsp:sp modelId="{BDB7D374-8EE5-4BB4-BBBE-05C250E11468}">
      <dsp:nvSpPr>
        <dsp:cNvPr id="0" name=""/>
        <dsp:cNvSpPr/>
      </dsp:nvSpPr>
      <dsp:spPr>
        <a:xfrm>
          <a:off x="9863451" y="1105573"/>
          <a:ext cx="721406" cy="72140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69C5E4-0A3C-4832-A770-A8184C370919}">
      <dsp:nvSpPr>
        <dsp:cNvPr id="0" name=""/>
        <dsp:cNvSpPr/>
      </dsp:nvSpPr>
      <dsp:spPr>
        <a:xfrm>
          <a:off x="9422592" y="2067457"/>
          <a:ext cx="1603125" cy="6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latin typeface="Aptos" panose="020B0004020202020204" pitchFamily="34" charset="0"/>
              <a:cs typeface="Arial" panose="020B0604020202020204" pitchFamily="34" charset="0"/>
            </a:rPr>
            <a:t>References</a:t>
          </a:r>
        </a:p>
      </dsp:txBody>
      <dsp:txXfrm>
        <a:off x="9422592" y="2067457"/>
        <a:ext cx="1603125" cy="641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7EF32-10F7-483D-8E42-CC98E2E52416}">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FC3D4-5E19-4D58-A2E3-AF24B6B08C4F}">
      <dsp:nvSpPr>
        <dsp:cNvPr id="0" name=""/>
        <dsp:cNvSpPr/>
      </dsp:nvSpPr>
      <dsp:spPr>
        <a:xfrm>
          <a:off x="406904" y="303230"/>
          <a:ext cx="739825" cy="73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EDC209-6A4D-4DC9-AC28-7871FAA90190}">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11200">
            <a:lnSpc>
              <a:spcPct val="90000"/>
            </a:lnSpc>
            <a:spcBef>
              <a:spcPct val="0"/>
            </a:spcBef>
            <a:spcAft>
              <a:spcPct val="35000"/>
            </a:spcAft>
            <a:buNone/>
          </a:pPr>
          <a:r>
            <a:rPr lang="en-US" sz="1600" b="0" i="0" kern="1200"/>
            <a:t>Low False Negative Rate (FNR) is crucial in anomaly detection, particularly in sensitive areas like fraud detection, to avoid overlooking anomalies and wasting resources on unnecessary investigations.</a:t>
          </a:r>
          <a:endParaRPr lang="en-US" sz="1600" kern="1200"/>
        </a:p>
      </dsp:txBody>
      <dsp:txXfrm>
        <a:off x="1553633" y="574"/>
        <a:ext cx="5458736" cy="1345137"/>
      </dsp:txXfrm>
    </dsp:sp>
    <dsp:sp modelId="{EB3CDFB4-3DA7-4D65-9CDA-8D596497693C}">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A6045-75D2-4B5E-BF6E-E8061FE3975B}">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C405A3-EA91-46C3-99F0-71B5AA56AE5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11200">
            <a:lnSpc>
              <a:spcPct val="90000"/>
            </a:lnSpc>
            <a:spcBef>
              <a:spcPct val="0"/>
            </a:spcBef>
            <a:spcAft>
              <a:spcPct val="35000"/>
            </a:spcAft>
            <a:buNone/>
          </a:pPr>
          <a:r>
            <a:rPr lang="en-US" sz="1600" b="0" i="0" kern="1200"/>
            <a:t>Hierarchical Temporal Memory (HTM) stands out for real-time anomaly detection without pre-training, making it ideal for dynamic data streams and resilient to noise.</a:t>
          </a:r>
          <a:endParaRPr lang="en-US" sz="1600" kern="1200"/>
        </a:p>
      </dsp:txBody>
      <dsp:txXfrm>
        <a:off x="1553633" y="1681996"/>
        <a:ext cx="5458736" cy="1345137"/>
      </dsp:txXfrm>
    </dsp:sp>
    <dsp:sp modelId="{D27EF144-56F6-48F7-A659-B7732D7446E0}">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6F3100-EE37-480E-988E-C2FF4B624C5F}">
      <dsp:nvSpPr>
        <dsp:cNvPr id="0" name=""/>
        <dsp:cNvSpPr/>
      </dsp:nvSpPr>
      <dsp:spPr>
        <a:xfrm>
          <a:off x="406904" y="3666074"/>
          <a:ext cx="739825" cy="73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3BBB53-E93C-4A27-935F-E56727B348C4}">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11200">
            <a:lnSpc>
              <a:spcPct val="90000"/>
            </a:lnSpc>
            <a:spcBef>
              <a:spcPct val="0"/>
            </a:spcBef>
            <a:spcAft>
              <a:spcPct val="35000"/>
            </a:spcAft>
            <a:buNone/>
          </a:pPr>
          <a:r>
            <a:rPr lang="en-US" sz="1600" b="0" i="0" kern="1200"/>
            <a:t>Enhanced computational resources and time allocation, potentially through cloud platforms, can optimize HTM model performance by allowing for more data and hyperparameter tuning in anomaly detection applications.</a:t>
          </a:r>
          <a:endParaRPr lang="en-US" sz="1600" kern="1200"/>
        </a:p>
      </dsp:txBody>
      <dsp:txXfrm>
        <a:off x="1553633" y="3363418"/>
        <a:ext cx="5458736" cy="13451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148D4-9014-475C-AC97-8AF4C70FC226}" type="datetimeFigureOut">
              <a:rPr lang="de-DE" smtClean="0"/>
              <a:t>30.03.2024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BE77A-DD76-4E1D-8894-A9B470598ED7}" type="slidenum">
              <a:rPr lang="de-DE" smtClean="0"/>
              <a:t>‹#›</a:t>
            </a:fld>
            <a:endParaRPr lang="de-DE"/>
          </a:p>
        </p:txBody>
      </p:sp>
    </p:spTree>
    <p:extLst>
      <p:ext uri="{BB962C8B-B14F-4D97-AF65-F5344CB8AC3E}">
        <p14:creationId xmlns:p14="http://schemas.microsoft.com/office/powerpoint/2010/main" val="3275629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DE12E154-F8FB-4181-8C6E-946582017057}" type="datetime1">
              <a:rPr lang="en-US" smtClean="0"/>
              <a:t>3/30/2024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Unit Test Code Coverage</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706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6D1A9-48E2-405B-ABFE-133730FF333B}" type="datetime1">
              <a:rPr lang="en-US" smtClean="0"/>
              <a:t>3/30/2024</a:t>
            </a:fld>
            <a:endParaRPr lang="en-US" dirty="0"/>
          </a:p>
        </p:txBody>
      </p:sp>
      <p:sp>
        <p:nvSpPr>
          <p:cNvPr id="5" name="Footer Placeholder 4"/>
          <p:cNvSpPr>
            <a:spLocks noGrp="1"/>
          </p:cNvSpPr>
          <p:nvPr>
            <p:ph type="ftr" sz="quarter" idx="11"/>
          </p:nvPr>
        </p:nvSpPr>
        <p:spPr/>
        <p:txBody>
          <a:bodyPr/>
          <a:lstStyle/>
          <a:p>
            <a:r>
              <a:rPr lang="en-US"/>
              <a:t>Unit Test Code Coverage</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40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80E4B351-D277-4D9E-BEB8-E1442F7FAC92}" type="datetime1">
              <a:rPr lang="en-US" smtClean="0"/>
              <a:t>3/30/2024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Unit Test Code Coverage</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9522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09843FE9-4D06-4A41-BEF1-B24D90A9F9ED}" type="datetime1">
              <a:rPr lang="en-US" smtClean="0"/>
              <a:t>3/30/2024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Unit Test Code Coverage</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202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674DCBAD-E9EB-4B79-94E3-0DAEA08F2165}" type="datetime1">
              <a:rPr lang="en-US" smtClean="0"/>
              <a:t>3/30/2024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Unit Test Code Coverage</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5485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6F6435-BC5A-4D63-8431-2354F4A14938}" type="datetime1">
              <a:rPr lang="en-US" smtClean="0"/>
              <a:t>3/30/2024</a:t>
            </a:fld>
            <a:endParaRPr lang="en-US" dirty="0"/>
          </a:p>
        </p:txBody>
      </p:sp>
      <p:sp>
        <p:nvSpPr>
          <p:cNvPr id="6" name="Footer Placeholder 5"/>
          <p:cNvSpPr>
            <a:spLocks noGrp="1"/>
          </p:cNvSpPr>
          <p:nvPr>
            <p:ph type="ftr" sz="quarter" idx="11"/>
          </p:nvPr>
        </p:nvSpPr>
        <p:spPr/>
        <p:txBody>
          <a:bodyPr/>
          <a:lstStyle/>
          <a:p>
            <a:r>
              <a:rPr lang="en-US"/>
              <a:t>Unit Test Code Coverage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982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2C01B-FDDF-4844-A5D4-9CE70E85D3C3}" type="datetime1">
              <a:rPr lang="en-US" smtClean="0"/>
              <a:t>3/30/2024</a:t>
            </a:fld>
            <a:endParaRPr lang="en-US" dirty="0"/>
          </a:p>
        </p:txBody>
      </p:sp>
      <p:sp>
        <p:nvSpPr>
          <p:cNvPr id="8" name="Footer Placeholder 7"/>
          <p:cNvSpPr>
            <a:spLocks noGrp="1"/>
          </p:cNvSpPr>
          <p:nvPr>
            <p:ph type="ftr" sz="quarter" idx="11"/>
          </p:nvPr>
        </p:nvSpPr>
        <p:spPr/>
        <p:txBody>
          <a:bodyPr/>
          <a:lstStyle/>
          <a:p>
            <a:r>
              <a:rPr lang="en-US"/>
              <a:t>Unit Test Code Coverage</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183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87636-C395-40B2-BA12-D49A21CA7429}" type="datetime1">
              <a:rPr lang="en-US" smtClean="0"/>
              <a:t>3/30/2024</a:t>
            </a:fld>
            <a:endParaRPr lang="en-US" dirty="0"/>
          </a:p>
        </p:txBody>
      </p:sp>
      <p:sp>
        <p:nvSpPr>
          <p:cNvPr id="4" name="Footer Placeholder 3"/>
          <p:cNvSpPr>
            <a:spLocks noGrp="1"/>
          </p:cNvSpPr>
          <p:nvPr>
            <p:ph type="ftr" sz="quarter" idx="11"/>
          </p:nvPr>
        </p:nvSpPr>
        <p:spPr/>
        <p:txBody>
          <a:bodyPr/>
          <a:lstStyle/>
          <a:p>
            <a:r>
              <a:rPr lang="en-US"/>
              <a:t>Unit Test Code Coverage</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320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37A2E-82AF-4785-A280-7EC9AC00E7CF}" type="datetime1">
              <a:rPr lang="en-US" smtClean="0"/>
              <a:t>3/30/2024</a:t>
            </a:fld>
            <a:endParaRPr lang="en-US" dirty="0"/>
          </a:p>
        </p:txBody>
      </p:sp>
      <p:sp>
        <p:nvSpPr>
          <p:cNvPr id="3" name="Footer Placeholder 2"/>
          <p:cNvSpPr>
            <a:spLocks noGrp="1"/>
          </p:cNvSpPr>
          <p:nvPr>
            <p:ph type="ftr" sz="quarter" idx="11"/>
          </p:nvPr>
        </p:nvSpPr>
        <p:spPr/>
        <p:txBody>
          <a:bodyPr/>
          <a:lstStyle/>
          <a:p>
            <a:r>
              <a:rPr lang="en-US"/>
              <a:t>Unit Test Code Coverage</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370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9544AF48-6368-4AEB-BA61-86C35A0670BC}" type="datetime1">
              <a:rPr lang="en-US" smtClean="0"/>
              <a:t>3/30/2024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Unit Test Code Coverage</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6616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0AD317-F3FB-496C-99A4-43A2E3D62B38}" type="datetime1">
              <a:rPr lang="en-US" smtClean="0"/>
              <a:t>3/30/2024</a:t>
            </a:fld>
            <a:endParaRPr lang="en-US" dirty="0"/>
          </a:p>
        </p:txBody>
      </p:sp>
      <p:sp>
        <p:nvSpPr>
          <p:cNvPr id="6" name="Footer Placeholder 5"/>
          <p:cNvSpPr>
            <a:spLocks noGrp="1"/>
          </p:cNvSpPr>
          <p:nvPr>
            <p:ph type="ftr" sz="quarter" idx="11"/>
          </p:nvPr>
        </p:nvSpPr>
        <p:spPr/>
        <p:txBody>
          <a:bodyPr/>
          <a:lstStyle/>
          <a:p>
            <a:pPr algn="l"/>
            <a:r>
              <a:rPr lang="en-US"/>
              <a:t>Unit Test Code Coverage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63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F43DAC16-7D30-46B5-81CA-4A6DF4F80339}" type="datetime1">
              <a:rPr lang="en-US" smtClean="0"/>
              <a:t>3/30/2024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Unit Test Code Coverage</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6783498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mahbubur-r/neocortexapi/blob/Team_Anomaly_Detection/source/MySEProject/AnomalyDetectionSample/CsvSequenceFolder.c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mahbubur-r/neocortexapi/blob/Team_Anomaly_Detection/source/MySEProject/AnomalyDetectionSample/CSVToHTMInputConverter.c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mahbubur-r/neocortexapi/blob/Team_Anomaly_Detection/source/MySEProject/AnomalyDetectionSample/HTMTrainingManager.c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mahbubur-r/neocortexapi/blob/Team_Anomaly_Detection/source/MySEProject/AnomalyDetectionSample/HTMAnomalyExperiment.cs"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ahbubur-r/neocortexapi/blob/98ae630c79221e9d7a792282c5faabc08a2b794f/source/MySEProject/AnomalyDetectionSample/HTMAnomalyExperiment.cs#L105" TargetMode="Externa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6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Rectangle 6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70" name="Rectangle 69">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3">
            <a:extLst>
              <a:ext uri="{FF2B5EF4-FFF2-40B4-BE49-F238E27FC236}">
                <a16:creationId xmlns:a16="http://schemas.microsoft.com/office/drawing/2014/main" id="{7F693C6B-DC40-BA5E-A313-043904EA6337}"/>
              </a:ext>
            </a:extLst>
          </p:cNvPr>
          <p:cNvSpPr>
            <a:spLocks noGrp="1"/>
          </p:cNvSpPr>
          <p:nvPr>
            <p:ph type="ctrTitle"/>
          </p:nvPr>
        </p:nvSpPr>
        <p:spPr>
          <a:xfrm>
            <a:off x="581192" y="702156"/>
            <a:ext cx="11029616" cy="1188720"/>
          </a:xfrm>
        </p:spPr>
        <p:txBody>
          <a:bodyPr vert="horz" lIns="91440" tIns="45720" rIns="91440" bIns="45720" rtlCol="0" anchor="b" anchorCtr="0">
            <a:normAutofit/>
          </a:bodyPr>
          <a:lstStyle/>
          <a:p>
            <a:r>
              <a:rPr lang="en-US" sz="2800" dirty="0">
                <a:latin typeface="Arial" panose="020B0604020202020204" pitchFamily="34" charset="0"/>
                <a:cs typeface="Arial" panose="020B0604020202020204" pitchFamily="34" charset="0"/>
              </a:rPr>
              <a:t>Project Title: Implement Anomaly Detection Sample</a:t>
            </a:r>
          </a:p>
        </p:txBody>
      </p:sp>
      <p:sp>
        <p:nvSpPr>
          <p:cNvPr id="72" name="Rectangle 71">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Rectangle 73">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Rectangle 75">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8EF81AB-8330-1414-5B26-8F5920F42CB5}"/>
              </a:ext>
            </a:extLst>
          </p:cNvPr>
          <p:cNvPicPr>
            <a:picLocks noChangeAspect="1"/>
          </p:cNvPicPr>
          <p:nvPr/>
        </p:nvPicPr>
        <p:blipFill>
          <a:blip r:embed="rId2"/>
          <a:stretch>
            <a:fillRect/>
          </a:stretch>
        </p:blipFill>
        <p:spPr>
          <a:xfrm>
            <a:off x="780698" y="3069357"/>
            <a:ext cx="4748741" cy="2264784"/>
          </a:xfrm>
          <a:prstGeom prst="rect">
            <a:avLst/>
          </a:prstGeom>
        </p:spPr>
      </p:pic>
      <p:sp>
        <p:nvSpPr>
          <p:cNvPr id="15" name="TextBox 14">
            <a:extLst>
              <a:ext uri="{FF2B5EF4-FFF2-40B4-BE49-F238E27FC236}">
                <a16:creationId xmlns:a16="http://schemas.microsoft.com/office/drawing/2014/main" id="{7DF8A82C-F912-F605-2497-C691FF890768}"/>
              </a:ext>
            </a:extLst>
          </p:cNvPr>
          <p:cNvSpPr txBox="1"/>
          <p:nvPr/>
        </p:nvSpPr>
        <p:spPr>
          <a:xfrm>
            <a:off x="6335805" y="2180496"/>
            <a:ext cx="5275001" cy="404568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latin typeface="Aptos" panose="020B0004020202020204" pitchFamily="34" charset="0"/>
              </a:rPr>
              <a:t>Supervised By:</a:t>
            </a:r>
            <a:r>
              <a:rPr lang="en-US" dirty="0">
                <a:solidFill>
                  <a:schemeClr val="tx1">
                    <a:lumMod val="75000"/>
                    <a:lumOff val="25000"/>
                  </a:schemeClr>
                </a:solidFill>
                <a:latin typeface="Aptos" panose="020B0004020202020204" pitchFamily="34" charset="0"/>
              </a:rPr>
              <a:t> Damir </a:t>
            </a:r>
            <a:r>
              <a:rPr lang="en-US" dirty="0" err="1">
                <a:solidFill>
                  <a:schemeClr val="tx1">
                    <a:lumMod val="75000"/>
                    <a:lumOff val="25000"/>
                  </a:schemeClr>
                </a:solidFill>
                <a:latin typeface="Aptos" panose="020B0004020202020204" pitchFamily="34" charset="0"/>
              </a:rPr>
              <a:t>Dobric</a:t>
            </a:r>
            <a:r>
              <a:rPr lang="en-US" dirty="0">
                <a:solidFill>
                  <a:schemeClr val="tx1">
                    <a:lumMod val="75000"/>
                    <a:lumOff val="25000"/>
                  </a:schemeClr>
                </a:solidFill>
                <a:latin typeface="Aptos" panose="020B0004020202020204" pitchFamily="34" charset="0"/>
              </a:rPr>
              <a:t> / Prof. Dr. Andreas </a:t>
            </a:r>
            <a:r>
              <a:rPr lang="en-US" dirty="0" err="1">
                <a:solidFill>
                  <a:schemeClr val="tx1">
                    <a:lumMod val="75000"/>
                    <a:lumOff val="25000"/>
                  </a:schemeClr>
                </a:solidFill>
                <a:latin typeface="Aptos" panose="020B0004020202020204" pitchFamily="34" charset="0"/>
              </a:rPr>
              <a:t>Pech</a:t>
            </a:r>
            <a:endParaRPr lang="en-US" dirty="0">
              <a:solidFill>
                <a:schemeClr val="tx1">
                  <a:lumMod val="75000"/>
                  <a:lumOff val="25000"/>
                </a:schemeClr>
              </a:solidFill>
              <a:latin typeface="Aptos" panose="020B0004020202020204" pitchFamily="34" charset="0"/>
            </a:endParaRPr>
          </a:p>
          <a:p>
            <a:pPr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latin typeface="Aptos" panose="020B0004020202020204" pitchFamily="34" charset="0"/>
              </a:rPr>
              <a:t>Group Name:</a:t>
            </a:r>
            <a:r>
              <a:rPr lang="en-US" dirty="0">
                <a:solidFill>
                  <a:schemeClr val="tx1">
                    <a:lumMod val="75000"/>
                    <a:lumOff val="25000"/>
                  </a:schemeClr>
                </a:solidFill>
                <a:latin typeface="Aptos" panose="020B0004020202020204" pitchFamily="34" charset="0"/>
              </a:rPr>
              <a:t> </a:t>
            </a:r>
            <a:r>
              <a:rPr lang="en-US" dirty="0" err="1">
                <a:solidFill>
                  <a:schemeClr val="tx1">
                    <a:lumMod val="75000"/>
                    <a:lumOff val="25000"/>
                  </a:schemeClr>
                </a:solidFill>
                <a:latin typeface="Aptos" panose="020B0004020202020204" pitchFamily="34" charset="0"/>
              </a:rPr>
              <a:t>Team_Anomaly_Detection</a:t>
            </a:r>
            <a:endParaRPr lang="en-US" dirty="0">
              <a:solidFill>
                <a:schemeClr val="tx1">
                  <a:lumMod val="75000"/>
                  <a:lumOff val="25000"/>
                </a:schemeClr>
              </a:solidFill>
              <a:latin typeface="Aptos" panose="020B0004020202020204" pitchFamily="34" charset="0"/>
            </a:endParaRPr>
          </a:p>
          <a:p>
            <a:pPr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latin typeface="Aptos" panose="020B0004020202020204" pitchFamily="34" charset="0"/>
              </a:rPr>
              <a:t>Members:</a:t>
            </a:r>
          </a:p>
          <a:p>
            <a:pPr marL="742950" lvl="1" indent="-285750" defTabSz="457200">
              <a:spcBef>
                <a:spcPct val="20000"/>
              </a:spcBef>
              <a:spcAft>
                <a:spcPts val="600"/>
              </a:spcAft>
              <a:buClr>
                <a:schemeClr val="accent1"/>
              </a:buClr>
              <a:buSzPct val="92000"/>
              <a:buFont typeface="Wingdings 2" panose="05020102010507070707" pitchFamily="18" charset="2"/>
              <a:buChar char=""/>
            </a:pPr>
            <a:r>
              <a:rPr lang="en-US" dirty="0" err="1">
                <a:solidFill>
                  <a:schemeClr val="tx1">
                    <a:lumMod val="75000"/>
                    <a:lumOff val="25000"/>
                  </a:schemeClr>
                </a:solidFill>
                <a:latin typeface="Aptos" panose="020B0004020202020204" pitchFamily="34" charset="0"/>
              </a:rPr>
              <a:t>Mahbubur</a:t>
            </a:r>
            <a:r>
              <a:rPr lang="en-US" dirty="0">
                <a:solidFill>
                  <a:schemeClr val="tx1">
                    <a:lumMod val="75000"/>
                    <a:lumOff val="25000"/>
                  </a:schemeClr>
                </a:solidFill>
                <a:latin typeface="Aptos" panose="020B0004020202020204" pitchFamily="34" charset="0"/>
              </a:rPr>
              <a:t> Rahman</a:t>
            </a:r>
          </a:p>
          <a:p>
            <a:pPr marL="742950" lvl="1"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latin typeface="Aptos" panose="020B0004020202020204" pitchFamily="34" charset="0"/>
              </a:rPr>
              <a:t>Md </a:t>
            </a:r>
            <a:r>
              <a:rPr lang="en-US" dirty="0" err="1">
                <a:solidFill>
                  <a:schemeClr val="tx1">
                    <a:lumMod val="75000"/>
                    <a:lumOff val="25000"/>
                  </a:schemeClr>
                </a:solidFill>
                <a:latin typeface="Aptos" panose="020B0004020202020204" pitchFamily="34" charset="0"/>
              </a:rPr>
              <a:t>Zihadul</a:t>
            </a:r>
            <a:r>
              <a:rPr lang="en-US" dirty="0">
                <a:solidFill>
                  <a:schemeClr val="tx1">
                    <a:lumMod val="75000"/>
                    <a:lumOff val="25000"/>
                  </a:schemeClr>
                </a:solidFill>
                <a:latin typeface="Aptos" panose="020B0004020202020204" pitchFamily="34" charset="0"/>
              </a:rPr>
              <a:t> Islam Joni</a:t>
            </a:r>
          </a:p>
          <a:p>
            <a:pPr marL="742950" lvl="1" indent="-28575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latin typeface="Aptos" panose="020B0004020202020204" pitchFamily="34" charset="0"/>
              </a:rPr>
              <a:t>Md </a:t>
            </a:r>
            <a:r>
              <a:rPr lang="en-US" dirty="0" err="1">
                <a:solidFill>
                  <a:schemeClr val="tx1">
                    <a:lumMod val="75000"/>
                    <a:lumOff val="25000"/>
                  </a:schemeClr>
                </a:solidFill>
                <a:latin typeface="Aptos" panose="020B0004020202020204" pitchFamily="34" charset="0"/>
              </a:rPr>
              <a:t>Rakibul</a:t>
            </a:r>
            <a:r>
              <a:rPr lang="en-US" dirty="0">
                <a:solidFill>
                  <a:schemeClr val="tx1">
                    <a:lumMod val="75000"/>
                    <a:lumOff val="25000"/>
                  </a:schemeClr>
                </a:solidFill>
                <a:latin typeface="Aptos" panose="020B0004020202020204" pitchFamily="34" charset="0"/>
              </a:rPr>
              <a:t> Islam</a:t>
            </a:r>
          </a:p>
        </p:txBody>
      </p:sp>
      <p:sp>
        <p:nvSpPr>
          <p:cNvPr id="13" name="Slide Number Placeholder 12">
            <a:extLst>
              <a:ext uri="{FF2B5EF4-FFF2-40B4-BE49-F238E27FC236}">
                <a16:creationId xmlns:a16="http://schemas.microsoft.com/office/drawing/2014/main" id="{896CDD25-D80F-0169-698F-A382053777DD}"/>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4A9ED3"/>
                </a:solidFill>
              </a:rPr>
              <a:pPr defTabSz="457200">
                <a:spcAft>
                  <a:spcPts val="600"/>
                </a:spcAft>
              </a:pPr>
              <a:t>1</a:t>
            </a:fld>
            <a:endParaRPr lang="en-US">
              <a:solidFill>
                <a:srgbClr val="4A9ED3"/>
              </a:solidFill>
            </a:endParaRPr>
          </a:p>
        </p:txBody>
      </p:sp>
    </p:spTree>
    <p:extLst>
      <p:ext uri="{BB962C8B-B14F-4D97-AF65-F5344CB8AC3E}">
        <p14:creationId xmlns:p14="http://schemas.microsoft.com/office/powerpoint/2010/main" val="585833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674976" y="1863969"/>
            <a:ext cx="9883324" cy="1200329"/>
          </a:xfrm>
          <a:prstGeom prst="rect">
            <a:avLst/>
          </a:prstGeom>
          <a:noFill/>
        </p:spPr>
        <p:txBody>
          <a:bodyPr wrap="square">
            <a:spAutoFit/>
          </a:bodyPr>
          <a:lstStyle/>
          <a:p>
            <a:r>
              <a:rPr lang="en-US" b="0" i="0" dirty="0">
                <a:solidFill>
                  <a:srgbClr val="1F2328"/>
                </a:solidFill>
                <a:effectLst/>
                <a:latin typeface="-apple-system"/>
              </a:rPr>
              <a:t>In the beginning, we have the Extract Sequences From Folder method of </a:t>
            </a:r>
            <a:r>
              <a:rPr lang="en-US" b="0" i="0" u="sng" dirty="0" err="1">
                <a:effectLst/>
                <a:latin typeface="-apple-system"/>
                <a:hlinkClick r:id="rId2"/>
              </a:rPr>
              <a:t>CsvSequenceFolder</a:t>
            </a:r>
            <a:r>
              <a:rPr lang="en-US" b="0" i="0" dirty="0">
                <a:solidFill>
                  <a:srgbClr val="1F2328"/>
                </a:solidFill>
                <a:effectLst/>
                <a:latin typeface="-apple-system"/>
              </a:rPr>
              <a:t> class to read all the files placed inside a folder.</a:t>
            </a:r>
          </a:p>
          <a:p>
            <a:endParaRPr lang="en-US" dirty="0">
              <a:solidFill>
                <a:srgbClr val="1F2328"/>
              </a:solidFill>
              <a:latin typeface="-apple-system"/>
            </a:endParaRPr>
          </a:p>
          <a:p>
            <a:endParaRPr lang="en-US" dirty="0"/>
          </a:p>
        </p:txBody>
      </p:sp>
      <p:pic>
        <p:nvPicPr>
          <p:cNvPr id="12" name="Picture 11">
            <a:extLst>
              <a:ext uri="{FF2B5EF4-FFF2-40B4-BE49-F238E27FC236}">
                <a16:creationId xmlns:a16="http://schemas.microsoft.com/office/drawing/2014/main" id="{EA568224-3995-93C6-193C-431FC17FA572}"/>
              </a:ext>
            </a:extLst>
          </p:cNvPr>
          <p:cNvPicPr>
            <a:picLocks noChangeAspect="1"/>
          </p:cNvPicPr>
          <p:nvPr/>
        </p:nvPicPr>
        <p:blipFill>
          <a:blip r:embed="rId3"/>
          <a:stretch>
            <a:fillRect/>
          </a:stretch>
        </p:blipFill>
        <p:spPr>
          <a:xfrm>
            <a:off x="1167345" y="2927874"/>
            <a:ext cx="7097115" cy="2200582"/>
          </a:xfrm>
          <a:prstGeom prst="rect">
            <a:avLst/>
          </a:prstGeom>
        </p:spPr>
      </p:pic>
    </p:spTree>
    <p:extLst>
      <p:ext uri="{BB962C8B-B14F-4D97-AF65-F5344CB8AC3E}">
        <p14:creationId xmlns:p14="http://schemas.microsoft.com/office/powerpoint/2010/main" val="26045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674976" y="1863969"/>
            <a:ext cx="9883324" cy="1200329"/>
          </a:xfrm>
          <a:prstGeom prst="rect">
            <a:avLst/>
          </a:prstGeom>
          <a:noFill/>
        </p:spPr>
        <p:txBody>
          <a:bodyPr wrap="square">
            <a:spAutoFit/>
          </a:bodyPr>
          <a:lstStyle/>
          <a:p>
            <a:pPr algn="l"/>
            <a:r>
              <a:rPr lang="en-US" b="0" i="0" dirty="0">
                <a:solidFill>
                  <a:srgbClr val="1F2328"/>
                </a:solidFill>
                <a:effectLst/>
                <a:latin typeface="-apple-system"/>
              </a:rPr>
              <a:t>After that, the method </a:t>
            </a:r>
            <a:r>
              <a:rPr lang="en-US" b="0" i="0" dirty="0" err="1">
                <a:solidFill>
                  <a:srgbClr val="1F2328"/>
                </a:solidFill>
                <a:effectLst/>
                <a:latin typeface="-apple-system"/>
              </a:rPr>
              <a:t>ConvertToHTMInput</a:t>
            </a:r>
            <a:r>
              <a:rPr lang="en-US" b="0" i="0" dirty="0">
                <a:solidFill>
                  <a:srgbClr val="1F2328"/>
                </a:solidFill>
                <a:effectLst/>
                <a:latin typeface="-apple-system"/>
              </a:rPr>
              <a:t> of </a:t>
            </a:r>
            <a:r>
              <a:rPr lang="en-US" b="0" i="0" u="sng" dirty="0" err="1">
                <a:solidFill>
                  <a:srgbClr val="1F2328"/>
                </a:solidFill>
                <a:effectLst/>
                <a:latin typeface="-apple-system"/>
                <a:hlinkClick r:id="rId2"/>
              </a:rPr>
              <a:t>CSVToHTMInputConverter</a:t>
            </a:r>
            <a:r>
              <a:rPr lang="en-US" b="0" i="0" dirty="0">
                <a:solidFill>
                  <a:srgbClr val="1F2328"/>
                </a:solidFill>
                <a:effectLst/>
                <a:latin typeface="-apple-system"/>
              </a:rPr>
              <a:t> class is there which converts all the read sequences to a format suitable for HTM training.</a:t>
            </a:r>
          </a:p>
          <a:p>
            <a:endParaRPr lang="en-US" dirty="0">
              <a:solidFill>
                <a:srgbClr val="1F2328"/>
              </a:solidFill>
              <a:latin typeface="-apple-system"/>
            </a:endParaRPr>
          </a:p>
          <a:p>
            <a:endParaRPr lang="en-US" dirty="0"/>
          </a:p>
        </p:txBody>
      </p:sp>
      <p:pic>
        <p:nvPicPr>
          <p:cNvPr id="4" name="Picture 3">
            <a:extLst>
              <a:ext uri="{FF2B5EF4-FFF2-40B4-BE49-F238E27FC236}">
                <a16:creationId xmlns:a16="http://schemas.microsoft.com/office/drawing/2014/main" id="{82A53E7F-D8AA-A16A-A5DE-F74F286522C3}"/>
              </a:ext>
            </a:extLst>
          </p:cNvPr>
          <p:cNvPicPr>
            <a:picLocks noChangeAspect="1"/>
          </p:cNvPicPr>
          <p:nvPr/>
        </p:nvPicPr>
        <p:blipFill>
          <a:blip r:embed="rId3"/>
          <a:stretch>
            <a:fillRect/>
          </a:stretch>
        </p:blipFill>
        <p:spPr>
          <a:xfrm>
            <a:off x="674976" y="2925643"/>
            <a:ext cx="7344800" cy="1905266"/>
          </a:xfrm>
          <a:prstGeom prst="rect">
            <a:avLst/>
          </a:prstGeom>
        </p:spPr>
      </p:pic>
    </p:spTree>
    <p:extLst>
      <p:ext uri="{BB962C8B-B14F-4D97-AF65-F5344CB8AC3E}">
        <p14:creationId xmlns:p14="http://schemas.microsoft.com/office/powerpoint/2010/main" val="200953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792206" y="1875692"/>
            <a:ext cx="9883324" cy="923330"/>
          </a:xfrm>
          <a:prstGeom prst="rect">
            <a:avLst/>
          </a:prstGeom>
          <a:noFill/>
        </p:spPr>
        <p:txBody>
          <a:bodyPr wrap="square">
            <a:spAutoFit/>
          </a:bodyPr>
          <a:lstStyle/>
          <a:p>
            <a:pPr algn="l"/>
            <a:r>
              <a:rPr lang="en-US" b="0" i="0" dirty="0">
                <a:solidFill>
                  <a:srgbClr val="1F2328"/>
                </a:solidFill>
                <a:effectLst/>
                <a:latin typeface="-apple-system"/>
              </a:rPr>
              <a:t>After that, we have </a:t>
            </a:r>
            <a:r>
              <a:rPr lang="en-US" b="0" i="0" dirty="0" err="1">
                <a:solidFill>
                  <a:srgbClr val="1F2328"/>
                </a:solidFill>
                <a:effectLst/>
                <a:latin typeface="-apple-system"/>
              </a:rPr>
              <a:t>ExecuteHTMModelTraining</a:t>
            </a:r>
            <a:r>
              <a:rPr lang="en-US" b="0" i="0" dirty="0">
                <a:solidFill>
                  <a:srgbClr val="1F2328"/>
                </a:solidFill>
                <a:effectLst/>
                <a:latin typeface="-apple-system"/>
              </a:rPr>
              <a:t> method of </a:t>
            </a:r>
            <a:r>
              <a:rPr lang="en-US" b="0" i="0" u="sng" dirty="0" err="1">
                <a:effectLst/>
                <a:latin typeface="-apple-system"/>
                <a:hlinkClick r:id="rId2"/>
              </a:rPr>
              <a:t>HTMTrainingManager</a:t>
            </a:r>
            <a:r>
              <a:rPr lang="en-US" b="0" i="0" dirty="0">
                <a:solidFill>
                  <a:srgbClr val="1F2328"/>
                </a:solidFill>
                <a:effectLst/>
                <a:latin typeface="-apple-system"/>
              </a:rPr>
              <a:t> class to train our model using the converted sequences.</a:t>
            </a:r>
            <a:endParaRPr lang="en-US" dirty="0">
              <a:solidFill>
                <a:srgbClr val="1F2328"/>
              </a:solidFill>
              <a:latin typeface="-apple-system"/>
            </a:endParaRPr>
          </a:p>
          <a:p>
            <a:endParaRPr lang="en-US" dirty="0"/>
          </a:p>
        </p:txBody>
      </p:sp>
      <p:pic>
        <p:nvPicPr>
          <p:cNvPr id="6" name="Picture 5">
            <a:extLst>
              <a:ext uri="{FF2B5EF4-FFF2-40B4-BE49-F238E27FC236}">
                <a16:creationId xmlns:a16="http://schemas.microsoft.com/office/drawing/2014/main" id="{8B66DA3A-FA51-4603-248A-989A1F71B8D5}"/>
              </a:ext>
            </a:extLst>
          </p:cNvPr>
          <p:cNvPicPr>
            <a:picLocks noChangeAspect="1"/>
          </p:cNvPicPr>
          <p:nvPr/>
        </p:nvPicPr>
        <p:blipFill>
          <a:blip r:embed="rId3"/>
          <a:stretch>
            <a:fillRect/>
          </a:stretch>
        </p:blipFill>
        <p:spPr>
          <a:xfrm>
            <a:off x="792206" y="2819675"/>
            <a:ext cx="7192379" cy="1986787"/>
          </a:xfrm>
          <a:prstGeom prst="rect">
            <a:avLst/>
          </a:prstGeom>
        </p:spPr>
      </p:pic>
    </p:spTree>
    <p:extLst>
      <p:ext uri="{BB962C8B-B14F-4D97-AF65-F5344CB8AC3E}">
        <p14:creationId xmlns:p14="http://schemas.microsoft.com/office/powerpoint/2010/main" val="377889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792206" y="1475992"/>
            <a:ext cx="9883324" cy="1200329"/>
          </a:xfrm>
          <a:prstGeom prst="rect">
            <a:avLst/>
          </a:prstGeom>
          <a:noFill/>
        </p:spPr>
        <p:txBody>
          <a:bodyPr wrap="square">
            <a:spAutoFit/>
          </a:bodyPr>
          <a:lstStyle/>
          <a:p>
            <a:pPr algn="l"/>
            <a:r>
              <a:rPr lang="en-US" b="0" i="0" dirty="0">
                <a:solidFill>
                  <a:srgbClr val="1F2328"/>
                </a:solidFill>
                <a:effectLst/>
                <a:latin typeface="-apple-system"/>
              </a:rPr>
              <a:t>In the end, we use </a:t>
            </a:r>
            <a:r>
              <a:rPr lang="en-US" b="0" i="0" u="sng" dirty="0" err="1">
                <a:effectLst/>
                <a:latin typeface="-apple-system"/>
                <a:hlinkClick r:id="rId2"/>
              </a:rPr>
              <a:t>HTMAnomalyExperiment</a:t>
            </a:r>
            <a:r>
              <a:rPr lang="en-US" b="0" i="0" dirty="0" err="1">
                <a:solidFill>
                  <a:srgbClr val="1F2328"/>
                </a:solidFill>
                <a:effectLst/>
                <a:latin typeface="-apple-system"/>
              </a:rPr>
              <a:t>to</a:t>
            </a:r>
            <a:r>
              <a:rPr lang="en-US" b="0" i="0" dirty="0">
                <a:solidFill>
                  <a:srgbClr val="1F2328"/>
                </a:solidFill>
                <a:effectLst/>
                <a:latin typeface="-apple-system"/>
              </a:rPr>
              <a:t> detected anomalies in sequences read from files inside predicting folder. All the classes explained earlier- CSV files reading (</a:t>
            </a:r>
            <a:r>
              <a:rPr lang="en-US" b="0" i="0" dirty="0" err="1">
                <a:solidFill>
                  <a:srgbClr val="1F2328"/>
                </a:solidFill>
                <a:effectLst/>
                <a:latin typeface="-apple-system"/>
              </a:rPr>
              <a:t>CSVFileReader</a:t>
            </a:r>
            <a:r>
              <a:rPr lang="en-US" b="0" i="0" dirty="0">
                <a:solidFill>
                  <a:srgbClr val="1F2328"/>
                </a:solidFill>
                <a:effectLst/>
                <a:latin typeface="-apple-system"/>
              </a:rPr>
              <a:t>), combining and converting them for HTM training (</a:t>
            </a:r>
            <a:r>
              <a:rPr lang="en-US" b="0" i="0" dirty="0" err="1">
                <a:solidFill>
                  <a:srgbClr val="1F2328"/>
                </a:solidFill>
                <a:effectLst/>
                <a:latin typeface="-apple-system"/>
              </a:rPr>
              <a:t>CSVToHTMInput</a:t>
            </a:r>
            <a:r>
              <a:rPr lang="en-US" b="0" i="0" dirty="0">
                <a:solidFill>
                  <a:srgbClr val="1F2328"/>
                </a:solidFill>
                <a:effectLst/>
                <a:latin typeface="-apple-system"/>
              </a:rPr>
              <a:t>) and training the HTM engine (using </a:t>
            </a:r>
            <a:r>
              <a:rPr lang="en-US" b="0" i="0" dirty="0" err="1">
                <a:solidFill>
                  <a:srgbClr val="1F2328"/>
                </a:solidFill>
                <a:effectLst/>
                <a:latin typeface="-apple-system"/>
              </a:rPr>
              <a:t>HTMModelTraining</a:t>
            </a:r>
            <a:r>
              <a:rPr lang="en-US" b="0" i="0" dirty="0">
                <a:solidFill>
                  <a:srgbClr val="1F2328"/>
                </a:solidFill>
                <a:effectLst/>
                <a:latin typeface="-apple-system"/>
              </a:rPr>
              <a:t>) will be used here.</a:t>
            </a:r>
            <a:endParaRPr lang="en-US" dirty="0"/>
          </a:p>
        </p:txBody>
      </p:sp>
      <p:pic>
        <p:nvPicPr>
          <p:cNvPr id="4" name="Picture 3">
            <a:extLst>
              <a:ext uri="{FF2B5EF4-FFF2-40B4-BE49-F238E27FC236}">
                <a16:creationId xmlns:a16="http://schemas.microsoft.com/office/drawing/2014/main" id="{91680CEF-8B3A-376C-E62A-05CAD6B89E2E}"/>
              </a:ext>
            </a:extLst>
          </p:cNvPr>
          <p:cNvPicPr>
            <a:picLocks noChangeAspect="1"/>
          </p:cNvPicPr>
          <p:nvPr/>
        </p:nvPicPr>
        <p:blipFill>
          <a:blip r:embed="rId3"/>
          <a:stretch>
            <a:fillRect/>
          </a:stretch>
        </p:blipFill>
        <p:spPr>
          <a:xfrm>
            <a:off x="792206" y="2819675"/>
            <a:ext cx="7582958" cy="1560128"/>
          </a:xfrm>
          <a:prstGeom prst="rect">
            <a:avLst/>
          </a:prstGeom>
        </p:spPr>
      </p:pic>
      <p:sp>
        <p:nvSpPr>
          <p:cNvPr id="8" name="TextBox 7">
            <a:extLst>
              <a:ext uri="{FF2B5EF4-FFF2-40B4-BE49-F238E27FC236}">
                <a16:creationId xmlns:a16="http://schemas.microsoft.com/office/drawing/2014/main" id="{4CC68AEC-DBA2-17BD-6292-D5299F0D2FC3}"/>
              </a:ext>
            </a:extLst>
          </p:cNvPr>
          <p:cNvSpPr txBox="1"/>
          <p:nvPr/>
        </p:nvSpPr>
        <p:spPr>
          <a:xfrm>
            <a:off x="792205" y="4379803"/>
            <a:ext cx="10321271" cy="646331"/>
          </a:xfrm>
          <a:prstGeom prst="rect">
            <a:avLst/>
          </a:prstGeom>
          <a:noFill/>
        </p:spPr>
        <p:txBody>
          <a:bodyPr wrap="square">
            <a:spAutoFit/>
          </a:bodyPr>
          <a:lstStyle/>
          <a:p>
            <a:r>
              <a:rPr lang="en-US" b="0" i="0" dirty="0">
                <a:solidFill>
                  <a:srgbClr val="1F2328"/>
                </a:solidFill>
                <a:effectLst/>
                <a:latin typeface="-apple-system"/>
              </a:rPr>
              <a:t>Path to training and predicting folder is set as default and passed on the constructor, or can be set inside the class manually.</a:t>
            </a:r>
            <a:endParaRPr lang="en-US" dirty="0"/>
          </a:p>
        </p:txBody>
      </p:sp>
      <p:pic>
        <p:nvPicPr>
          <p:cNvPr id="11" name="Picture 10">
            <a:extLst>
              <a:ext uri="{FF2B5EF4-FFF2-40B4-BE49-F238E27FC236}">
                <a16:creationId xmlns:a16="http://schemas.microsoft.com/office/drawing/2014/main" id="{A0CA7150-C037-D918-7607-A7EC6051B81E}"/>
              </a:ext>
            </a:extLst>
          </p:cNvPr>
          <p:cNvPicPr>
            <a:picLocks noChangeAspect="1"/>
          </p:cNvPicPr>
          <p:nvPr/>
        </p:nvPicPr>
        <p:blipFill>
          <a:blip r:embed="rId4"/>
          <a:stretch>
            <a:fillRect/>
          </a:stretch>
        </p:blipFill>
        <p:spPr>
          <a:xfrm>
            <a:off x="792205" y="5272523"/>
            <a:ext cx="7059010" cy="905001"/>
          </a:xfrm>
          <a:prstGeom prst="rect">
            <a:avLst/>
          </a:prstGeom>
        </p:spPr>
      </p:pic>
    </p:spTree>
    <p:extLst>
      <p:ext uri="{BB962C8B-B14F-4D97-AF65-F5344CB8AC3E}">
        <p14:creationId xmlns:p14="http://schemas.microsoft.com/office/powerpoint/2010/main" val="43016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792206" y="1475992"/>
            <a:ext cx="9883324" cy="646331"/>
          </a:xfrm>
          <a:prstGeom prst="rect">
            <a:avLst/>
          </a:prstGeom>
          <a:noFill/>
        </p:spPr>
        <p:txBody>
          <a:bodyPr wrap="square">
            <a:spAutoFit/>
          </a:bodyPr>
          <a:lstStyle/>
          <a:p>
            <a:pPr algn="l"/>
            <a:r>
              <a:rPr lang="en-US" b="0" i="0" dirty="0">
                <a:solidFill>
                  <a:srgbClr val="1F2328"/>
                </a:solidFill>
                <a:effectLst/>
                <a:latin typeface="-apple-system"/>
              </a:rPr>
              <a:t>In the end, </a:t>
            </a:r>
            <a:r>
              <a:rPr lang="en-US" b="0" i="0" dirty="0" err="1">
                <a:solidFill>
                  <a:srgbClr val="1F2328"/>
                </a:solidFill>
                <a:effectLst/>
                <a:latin typeface="-apple-system"/>
              </a:rPr>
              <a:t>DetectAnomaly</a:t>
            </a:r>
            <a:r>
              <a:rPr lang="en-US" b="0" i="0" dirty="0">
                <a:solidFill>
                  <a:srgbClr val="1F2328"/>
                </a:solidFill>
                <a:effectLst/>
                <a:latin typeface="-apple-system"/>
              </a:rPr>
              <a:t> method is used to detect anomalies in our trimmed sequences one by one, using our trained HTM Model predictor.</a:t>
            </a:r>
            <a:endParaRPr lang="en-US" dirty="0"/>
          </a:p>
        </p:txBody>
      </p:sp>
      <p:pic>
        <p:nvPicPr>
          <p:cNvPr id="6" name="Picture 5">
            <a:extLst>
              <a:ext uri="{FF2B5EF4-FFF2-40B4-BE49-F238E27FC236}">
                <a16:creationId xmlns:a16="http://schemas.microsoft.com/office/drawing/2014/main" id="{9B840754-171B-8DC0-393E-9B661E85DCE5}"/>
              </a:ext>
            </a:extLst>
          </p:cNvPr>
          <p:cNvPicPr>
            <a:picLocks noChangeAspect="1"/>
          </p:cNvPicPr>
          <p:nvPr/>
        </p:nvPicPr>
        <p:blipFill>
          <a:blip r:embed="rId2"/>
          <a:stretch>
            <a:fillRect/>
          </a:stretch>
        </p:blipFill>
        <p:spPr>
          <a:xfrm>
            <a:off x="792206" y="2449326"/>
            <a:ext cx="6744641" cy="1428949"/>
          </a:xfrm>
          <a:prstGeom prst="rect">
            <a:avLst/>
          </a:prstGeom>
        </p:spPr>
      </p:pic>
      <p:sp>
        <p:nvSpPr>
          <p:cNvPr id="8" name="TextBox 7">
            <a:extLst>
              <a:ext uri="{FF2B5EF4-FFF2-40B4-BE49-F238E27FC236}">
                <a16:creationId xmlns:a16="http://schemas.microsoft.com/office/drawing/2014/main" id="{28EB8013-A253-B676-582F-3F3F37CBA901}"/>
              </a:ext>
            </a:extLst>
          </p:cNvPr>
          <p:cNvSpPr txBox="1"/>
          <p:nvPr/>
        </p:nvSpPr>
        <p:spPr>
          <a:xfrm>
            <a:off x="674976" y="3878275"/>
            <a:ext cx="10724818" cy="923330"/>
          </a:xfrm>
          <a:prstGeom prst="rect">
            <a:avLst/>
          </a:prstGeom>
          <a:noFill/>
        </p:spPr>
        <p:txBody>
          <a:bodyPr wrap="square">
            <a:spAutoFit/>
          </a:bodyPr>
          <a:lstStyle/>
          <a:p>
            <a:r>
              <a:rPr lang="en-US" b="0" i="0" u="sng" dirty="0" err="1">
                <a:effectLst/>
                <a:latin typeface="-apple-system"/>
                <a:hlinkClick r:id="rId3"/>
              </a:rPr>
              <a:t>DetectAnomaly</a:t>
            </a:r>
            <a:r>
              <a:rPr lang="en-US" b="0" i="0" dirty="0">
                <a:solidFill>
                  <a:srgbClr val="1F2328"/>
                </a:solidFill>
                <a:effectLst/>
                <a:latin typeface="-apple-system"/>
              </a:rPr>
              <a:t> is the main method from </a:t>
            </a:r>
            <a:r>
              <a:rPr lang="en-US" b="0" i="0" dirty="0" err="1">
                <a:solidFill>
                  <a:srgbClr val="1F2328"/>
                </a:solidFill>
                <a:effectLst/>
                <a:latin typeface="-apple-system"/>
              </a:rPr>
              <a:t>ExtractSequencesFromFolder</a:t>
            </a:r>
            <a:r>
              <a:rPr lang="en-US" b="0" i="0" dirty="0">
                <a:solidFill>
                  <a:srgbClr val="1F2328"/>
                </a:solidFill>
                <a:effectLst/>
                <a:latin typeface="-apple-system"/>
              </a:rPr>
              <a:t> class which detects anomalies in our data. It traverses each value of a list one by one in a sliding window manner, and uses trained model predictor to predict the next element for comparison. </a:t>
            </a:r>
            <a:endParaRPr lang="en-US" dirty="0"/>
          </a:p>
        </p:txBody>
      </p:sp>
      <p:pic>
        <p:nvPicPr>
          <p:cNvPr id="11" name="Picture 10">
            <a:extLst>
              <a:ext uri="{FF2B5EF4-FFF2-40B4-BE49-F238E27FC236}">
                <a16:creationId xmlns:a16="http://schemas.microsoft.com/office/drawing/2014/main" id="{63296744-9891-84A8-5F05-D4E359E00147}"/>
              </a:ext>
            </a:extLst>
          </p:cNvPr>
          <p:cNvPicPr>
            <a:picLocks noChangeAspect="1"/>
          </p:cNvPicPr>
          <p:nvPr/>
        </p:nvPicPr>
        <p:blipFill>
          <a:blip r:embed="rId4"/>
          <a:stretch>
            <a:fillRect/>
          </a:stretch>
        </p:blipFill>
        <p:spPr>
          <a:xfrm>
            <a:off x="792206" y="5301362"/>
            <a:ext cx="3905795" cy="457264"/>
          </a:xfrm>
          <a:prstGeom prst="rect">
            <a:avLst/>
          </a:prstGeom>
        </p:spPr>
      </p:pic>
    </p:spTree>
    <p:extLst>
      <p:ext uri="{BB962C8B-B14F-4D97-AF65-F5344CB8AC3E}">
        <p14:creationId xmlns:p14="http://schemas.microsoft.com/office/powerpoint/2010/main" val="2526094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792206" y="1475992"/>
            <a:ext cx="9883324" cy="646331"/>
          </a:xfrm>
          <a:prstGeom prst="rect">
            <a:avLst/>
          </a:prstGeom>
          <a:noFill/>
        </p:spPr>
        <p:txBody>
          <a:bodyPr wrap="square">
            <a:spAutoFit/>
          </a:bodyPr>
          <a:lstStyle/>
          <a:p>
            <a:pPr algn="l"/>
            <a:r>
              <a:rPr lang="en-US" b="0" i="0" dirty="0">
                <a:solidFill>
                  <a:srgbClr val="1F2328"/>
                </a:solidFill>
                <a:effectLst/>
                <a:latin typeface="-apple-system"/>
              </a:rPr>
              <a:t>Here, assume that item passed to the model is of int type with value 8. We can use this to analyze how prediction works. When this is executed,</a:t>
            </a:r>
            <a:endParaRPr lang="en-US" dirty="0"/>
          </a:p>
        </p:txBody>
      </p:sp>
      <p:sp>
        <p:nvSpPr>
          <p:cNvPr id="8" name="TextBox 7">
            <a:extLst>
              <a:ext uri="{FF2B5EF4-FFF2-40B4-BE49-F238E27FC236}">
                <a16:creationId xmlns:a16="http://schemas.microsoft.com/office/drawing/2014/main" id="{28EB8013-A253-B676-582F-3F3F37CBA901}"/>
              </a:ext>
            </a:extLst>
          </p:cNvPr>
          <p:cNvSpPr txBox="1"/>
          <p:nvPr/>
        </p:nvSpPr>
        <p:spPr>
          <a:xfrm>
            <a:off x="674976" y="3878275"/>
            <a:ext cx="10724818" cy="369332"/>
          </a:xfrm>
          <a:prstGeom prst="rect">
            <a:avLst/>
          </a:prstGeom>
          <a:noFill/>
        </p:spPr>
        <p:txBody>
          <a:bodyPr wrap="square">
            <a:spAutoFit/>
          </a:bodyPr>
          <a:lstStyle/>
          <a:p>
            <a:r>
              <a:rPr lang="en-US" b="0" i="0" dirty="0">
                <a:solidFill>
                  <a:srgbClr val="1F2328"/>
                </a:solidFill>
                <a:effectLst/>
                <a:latin typeface="-apple-system"/>
              </a:rPr>
              <a:t>We get the following output.</a:t>
            </a:r>
            <a:endParaRPr lang="en-US" dirty="0"/>
          </a:p>
        </p:txBody>
      </p:sp>
      <p:pic>
        <p:nvPicPr>
          <p:cNvPr id="4" name="Picture 3">
            <a:extLst>
              <a:ext uri="{FF2B5EF4-FFF2-40B4-BE49-F238E27FC236}">
                <a16:creationId xmlns:a16="http://schemas.microsoft.com/office/drawing/2014/main" id="{2CCF0E66-1FAD-2F05-A345-BF521205AA58}"/>
              </a:ext>
            </a:extLst>
          </p:cNvPr>
          <p:cNvPicPr>
            <a:picLocks noChangeAspect="1"/>
          </p:cNvPicPr>
          <p:nvPr/>
        </p:nvPicPr>
        <p:blipFill>
          <a:blip r:embed="rId2"/>
          <a:stretch>
            <a:fillRect/>
          </a:stretch>
        </p:blipFill>
        <p:spPr>
          <a:xfrm>
            <a:off x="792206" y="2349300"/>
            <a:ext cx="7630590" cy="1019317"/>
          </a:xfrm>
          <a:prstGeom prst="rect">
            <a:avLst/>
          </a:prstGeom>
        </p:spPr>
      </p:pic>
      <p:pic>
        <p:nvPicPr>
          <p:cNvPr id="9" name="Picture 8">
            <a:extLst>
              <a:ext uri="{FF2B5EF4-FFF2-40B4-BE49-F238E27FC236}">
                <a16:creationId xmlns:a16="http://schemas.microsoft.com/office/drawing/2014/main" id="{4CFD010F-BF09-73AD-9DA9-D6D7D842CE92}"/>
              </a:ext>
            </a:extLst>
          </p:cNvPr>
          <p:cNvPicPr>
            <a:picLocks noChangeAspect="1"/>
          </p:cNvPicPr>
          <p:nvPr/>
        </p:nvPicPr>
        <p:blipFill>
          <a:blip r:embed="rId3"/>
          <a:stretch>
            <a:fillRect/>
          </a:stretch>
        </p:blipFill>
        <p:spPr>
          <a:xfrm>
            <a:off x="674976" y="4667960"/>
            <a:ext cx="4458322" cy="1105054"/>
          </a:xfrm>
          <a:prstGeom prst="rect">
            <a:avLst/>
          </a:prstGeom>
        </p:spPr>
      </p:pic>
    </p:spTree>
    <p:extLst>
      <p:ext uri="{BB962C8B-B14F-4D97-AF65-F5344CB8AC3E}">
        <p14:creationId xmlns:p14="http://schemas.microsoft.com/office/powerpoint/2010/main" val="3863329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 (Cont.)</a:t>
            </a:r>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0" name="TextBox 9">
            <a:extLst>
              <a:ext uri="{FF2B5EF4-FFF2-40B4-BE49-F238E27FC236}">
                <a16:creationId xmlns:a16="http://schemas.microsoft.com/office/drawing/2014/main" id="{3710AD9B-9F24-E8D6-B646-8CCC5F54AE35}"/>
              </a:ext>
            </a:extLst>
          </p:cNvPr>
          <p:cNvSpPr txBox="1"/>
          <p:nvPr/>
        </p:nvSpPr>
        <p:spPr>
          <a:xfrm>
            <a:off x="792206" y="1475992"/>
            <a:ext cx="9883324" cy="3970318"/>
          </a:xfrm>
          <a:prstGeom prst="rect">
            <a:avLst/>
          </a:prstGeom>
          <a:noFill/>
        </p:spPr>
        <p:txBody>
          <a:bodyPr wrap="square">
            <a:spAutoFit/>
          </a:bodyPr>
          <a:lstStyle/>
          <a:p>
            <a:pPr algn="l"/>
            <a:r>
              <a:rPr lang="en-US" b="0" i="0" dirty="0">
                <a:solidFill>
                  <a:srgbClr val="1F2328"/>
                </a:solidFill>
                <a:effectLst/>
                <a:latin typeface="-apple-system"/>
              </a:rPr>
              <a:t>We will then use this to detect anomalies.</a:t>
            </a:r>
          </a:p>
          <a:p>
            <a:pPr marL="285750" indent="-285750" algn="l">
              <a:buFont typeface="Wingdings" panose="05000000000000000000" pitchFamily="2" charset="2"/>
              <a:buChar char="§"/>
            </a:pPr>
            <a:endParaRPr lang="en-US" b="0" i="0" dirty="0">
              <a:solidFill>
                <a:srgbClr val="1F2328"/>
              </a:solidFill>
              <a:effectLst/>
              <a:latin typeface="-apple-system"/>
            </a:endParaRPr>
          </a:p>
          <a:p>
            <a:pPr marL="285750" indent="-285750" algn="l">
              <a:buFont typeface="Wingdings" panose="05000000000000000000" pitchFamily="2" charset="2"/>
              <a:buChar char="§"/>
            </a:pPr>
            <a:r>
              <a:rPr lang="en-US" b="0" i="0" dirty="0">
                <a:solidFill>
                  <a:srgbClr val="1F2328"/>
                </a:solidFill>
                <a:effectLst/>
                <a:latin typeface="-apple-system"/>
              </a:rPr>
              <a:t>When we iteratively pass values to </a:t>
            </a:r>
            <a:r>
              <a:rPr lang="en-US" b="0" i="0" dirty="0" err="1">
                <a:solidFill>
                  <a:srgbClr val="1F2328"/>
                </a:solidFill>
                <a:effectLst/>
                <a:latin typeface="-apple-system"/>
              </a:rPr>
              <a:t>DetectAnomaly</a:t>
            </a:r>
            <a:r>
              <a:rPr lang="en-US" b="0" i="0" dirty="0">
                <a:solidFill>
                  <a:srgbClr val="1F2328"/>
                </a:solidFill>
                <a:effectLst/>
                <a:latin typeface="-apple-system"/>
              </a:rPr>
              <a:t> method using our sliding window approach, we will not be able to detect anomaly in the first element. So, in the beginning, we use the second element of the list to predict and compare the previous element (which is the first element). A flag is set to control the command execution; if the first element has anomaly, then we will not use it to detect our second element. We will directly start from second element. Otherwise, we will start from first element as usual.</a:t>
            </a:r>
          </a:p>
          <a:p>
            <a:pPr algn="l"/>
            <a:endParaRPr lang="en-US" b="0" i="0" dirty="0">
              <a:solidFill>
                <a:srgbClr val="1F2328"/>
              </a:solidFill>
              <a:effectLst/>
              <a:latin typeface="-apple-system"/>
            </a:endParaRPr>
          </a:p>
          <a:p>
            <a:pPr marL="285750" indent="-285750" algn="l">
              <a:buFont typeface="Wingdings" panose="05000000000000000000" pitchFamily="2" charset="2"/>
              <a:buChar char="§"/>
            </a:pPr>
            <a:r>
              <a:rPr lang="en-US" b="0" i="0" dirty="0">
                <a:solidFill>
                  <a:srgbClr val="1F2328"/>
                </a:solidFill>
                <a:effectLst/>
                <a:latin typeface="-apple-system"/>
              </a:rPr>
              <a:t>Now, when we traverse the list one by one to the right, we pass the value to the predictor to get the next value and compare the prediction with the actual value. If there's anomaly, then it is outputted to the user, and the anomalous element is skipped. Upon reaching to the last element, we can end our traversal and move on to next list.</a:t>
            </a:r>
          </a:p>
          <a:p>
            <a:pPr algn="l"/>
            <a:endParaRPr lang="en-US" dirty="0"/>
          </a:p>
        </p:txBody>
      </p:sp>
    </p:spTree>
    <p:extLst>
      <p:ext uri="{BB962C8B-B14F-4D97-AF65-F5344CB8AC3E}">
        <p14:creationId xmlns:p14="http://schemas.microsoft.com/office/powerpoint/2010/main" val="4155888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803189" y="1209184"/>
            <a:ext cx="3089189" cy="4734416"/>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solidFill>
                  <a:srgbClr val="FFFFFF"/>
                </a:solidFill>
              </a:rPr>
              <a:t>results</a:t>
            </a:r>
          </a:p>
        </p:txBody>
      </p:sp>
      <p:sp>
        <p:nvSpPr>
          <p:cNvPr id="6" name="TextBox 5">
            <a:extLst>
              <a:ext uri="{FF2B5EF4-FFF2-40B4-BE49-F238E27FC236}">
                <a16:creationId xmlns:a16="http://schemas.microsoft.com/office/drawing/2014/main" id="{A57CE0FA-5284-2C21-392D-79C5D5E7A8AE}"/>
              </a:ext>
            </a:extLst>
          </p:cNvPr>
          <p:cNvSpPr txBox="1"/>
          <p:nvPr/>
        </p:nvSpPr>
        <p:spPr>
          <a:xfrm>
            <a:off x="4561870" y="723900"/>
            <a:ext cx="7183597" cy="315236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b="0" i="0">
                <a:solidFill>
                  <a:schemeClr val="tx1">
                    <a:lumMod val="75000"/>
                    <a:lumOff val="25000"/>
                  </a:schemeClr>
                </a:solidFill>
                <a:effectLst/>
              </a:rPr>
              <a:t>We can observe that the accuracy rate is between 50% - 70%. It is desired that high accuracy should on the sequence is required in an anomaly detection program. Due to hardware specification of our machine, we unable to run the program with lots of cycle and sequence. However, accuracy can be improved by running more data sequence and cycle.</a:t>
            </a:r>
          </a:p>
          <a:p>
            <a:pPr defTabSz="457200">
              <a:spcBef>
                <a:spcPct val="20000"/>
              </a:spcBef>
              <a:spcAft>
                <a:spcPts val="600"/>
              </a:spcAft>
              <a:buClr>
                <a:schemeClr val="accent1"/>
              </a:buClr>
              <a:buSzPct val="92000"/>
              <a:buFont typeface="Wingdings 2" panose="05020102010507070707" pitchFamily="18" charset="2"/>
              <a:buChar char=""/>
            </a:pPr>
            <a:r>
              <a:rPr lang="en-US" b="0" i="0">
                <a:solidFill>
                  <a:schemeClr val="tx1">
                    <a:lumMod val="75000"/>
                    <a:lumOff val="25000"/>
                  </a:schemeClr>
                </a:solidFill>
                <a:effectLst/>
              </a:rPr>
              <a:t>One example of testing sequence for anomaly detection and average accuracy for this sequence given below:</a:t>
            </a:r>
          </a:p>
          <a:p>
            <a:pPr defTabSz="457200">
              <a:spcBef>
                <a:spcPct val="20000"/>
              </a:spcBef>
              <a:spcAft>
                <a:spcPts val="600"/>
              </a:spcAft>
              <a:buClr>
                <a:schemeClr val="accent1"/>
              </a:buClr>
              <a:buSzPct val="92000"/>
              <a:buFont typeface="Wingdings 2" panose="05020102010507070707" pitchFamily="18" charset="2"/>
              <a:buChar char=""/>
            </a:pPr>
            <a:endParaRPr lang="en-US">
              <a:solidFill>
                <a:schemeClr val="tx1">
                  <a:lumMod val="75000"/>
                  <a:lumOff val="25000"/>
                </a:schemeClr>
              </a:solidFill>
            </a:endParaRPr>
          </a:p>
        </p:txBody>
      </p:sp>
      <p:pic>
        <p:nvPicPr>
          <p:cNvPr id="4" name="Picture 3">
            <a:extLst>
              <a:ext uri="{FF2B5EF4-FFF2-40B4-BE49-F238E27FC236}">
                <a16:creationId xmlns:a16="http://schemas.microsoft.com/office/drawing/2014/main" id="{2665CE9A-DE25-BC57-3FA2-06E32EE9D3FF}"/>
              </a:ext>
            </a:extLst>
          </p:cNvPr>
          <p:cNvPicPr>
            <a:picLocks noChangeAspect="1"/>
          </p:cNvPicPr>
          <p:nvPr/>
        </p:nvPicPr>
        <p:blipFill>
          <a:blip r:embed="rId2"/>
          <a:stretch>
            <a:fillRect/>
          </a:stretch>
        </p:blipFill>
        <p:spPr>
          <a:xfrm>
            <a:off x="4771381" y="3501743"/>
            <a:ext cx="6974086" cy="2196838"/>
          </a:xfrm>
          <a:prstGeom prst="rect">
            <a:avLst/>
          </a:prstGeom>
        </p:spPr>
      </p:pic>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F2BB6F"/>
                </a:solidFill>
              </a:rPr>
              <a:pPr defTabSz="457200">
                <a:spcAft>
                  <a:spcPts val="600"/>
                </a:spcAft>
              </a:pPr>
              <a:t>17</a:t>
            </a:fld>
            <a:endParaRPr lang="en-US">
              <a:solidFill>
                <a:srgbClr val="F2BB6F"/>
              </a:solidFill>
            </a:endParaRPr>
          </a:p>
        </p:txBody>
      </p:sp>
    </p:spTree>
    <p:extLst>
      <p:ext uri="{BB962C8B-B14F-4D97-AF65-F5344CB8AC3E}">
        <p14:creationId xmlns:p14="http://schemas.microsoft.com/office/powerpoint/2010/main" val="3566107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746228" y="1037967"/>
            <a:ext cx="3054091" cy="470913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dirty="0">
                <a:solidFill>
                  <a:schemeClr val="tx1">
                    <a:lumMod val="75000"/>
                    <a:lumOff val="25000"/>
                  </a:schemeClr>
                </a:solidFill>
                <a:latin typeface="+mj-lt"/>
                <a:ea typeface="+mj-ea"/>
                <a:cs typeface="+mj-cs"/>
              </a:rPr>
              <a:t>conclusion</a:t>
            </a:r>
          </a:p>
        </p:txBody>
      </p:sp>
      <p:sp>
        <p:nvSpPr>
          <p:cNvPr id="15" name="Rectangle 14">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18</a:t>
            </a:fld>
            <a:endParaRPr lang="en-US"/>
          </a:p>
        </p:txBody>
      </p:sp>
      <p:graphicFrame>
        <p:nvGraphicFramePr>
          <p:cNvPr id="9" name="TextBox 5">
            <a:extLst>
              <a:ext uri="{FF2B5EF4-FFF2-40B4-BE49-F238E27FC236}">
                <a16:creationId xmlns:a16="http://schemas.microsoft.com/office/drawing/2014/main" id="{709B36D5-304B-E3C2-32E9-CB75C78D55FA}"/>
              </a:ext>
            </a:extLst>
          </p:cNvPr>
          <p:cNvGraphicFramePr/>
          <p:nvPr>
            <p:extLst>
              <p:ext uri="{D42A27DB-BD31-4B8C-83A1-F6EECF244321}">
                <p14:modId xmlns:p14="http://schemas.microsoft.com/office/powerpoint/2010/main" val="2665591862"/>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1376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771148" y="1037967"/>
            <a:ext cx="3054091" cy="470913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a:solidFill>
                  <a:srgbClr val="FFFEFF"/>
                </a:solidFill>
                <a:latin typeface="+mj-lt"/>
                <a:ea typeface="+mj-ea"/>
                <a:cs typeface="+mj-cs"/>
              </a:rPr>
              <a:t>references</a:t>
            </a:r>
          </a:p>
        </p:txBody>
      </p:sp>
      <p:sp>
        <p:nvSpPr>
          <p:cNvPr id="9" name="TextBox 8">
            <a:extLst>
              <a:ext uri="{FF2B5EF4-FFF2-40B4-BE49-F238E27FC236}">
                <a16:creationId xmlns:a16="http://schemas.microsoft.com/office/drawing/2014/main" id="{3851D869-D97C-35D8-125C-1C682DD5E824}"/>
              </a:ext>
            </a:extLst>
          </p:cNvPr>
          <p:cNvSpPr txBox="1"/>
          <p:nvPr/>
        </p:nvSpPr>
        <p:spPr>
          <a:xfrm>
            <a:off x="4534935" y="1037968"/>
            <a:ext cx="6725899" cy="4820832"/>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[1]	Y. Cui, S. Ahmed, and J. Hawkins, “The HTM Spatial Pooler—A Neocortical Algorithm for Online Sparse Distributed Coding,” Front. Comput.  	Neurosci. November 2017, vol. 11-2017, doi: 10.3389/fncom.2017.00111.</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[2]	Ahmad, S., Lavin, A., Purdy, S., and Agha, Z. (2017). Unsupervised real-time anomaly detection for streaming data. Neurocomputing 262, 134–147. 	doi: 10.1016/j.neucom.2017.04.070.</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[3]	Mnatzaganian, J., Fokoué, E., and Kudithipudi, D. (2017). A mathematical formalization of hierarchical temporal memory's spatial pooler. Front. 	Robot. AI 3:81. doi: 10.3389/frobt.2016.00081.</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[4]	K. Mountcastle, V. B. (1997). The columnar organization of the neocortex. Brain 120, 701–722. doi: 10.1093/brain/120.4.701.</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[5]	Olshausen, B. A., and Field, D. J. (2004). Sparse coding of sensory inputs. Curr. Opin. Neurobiol. 14, 481–487. doi: 10.1016/j.conb.2004.07.007.</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a:solidFill>
                  <a:schemeClr val="tx1">
                    <a:lumMod val="75000"/>
                    <a:lumOff val="25000"/>
                  </a:schemeClr>
                </a:solidFill>
              </a:rPr>
              <a:t>[6]	Y. Cui, S. Ahmed, and J. Hawkins, “Continuous online sequence learning with an unsupervised neural network model,” Neural Computation, Volume 	28, Issue 11, November 2016, pp 2474–2504, doi: 10.1162/NECO_a_00893</a:t>
            </a:r>
          </a:p>
        </p:txBody>
      </p:sp>
      <p:sp>
        <p:nvSpPr>
          <p:cNvPr id="4" name="Footer Placeholder 3">
            <a:extLst>
              <a:ext uri="{FF2B5EF4-FFF2-40B4-BE49-F238E27FC236}">
                <a16:creationId xmlns:a16="http://schemas.microsoft.com/office/drawing/2014/main" id="{318BF7D1-0ECC-ABFB-116C-438B636E02B9}"/>
              </a:ext>
            </a:extLst>
          </p:cNvPr>
          <p:cNvSpPr>
            <a:spLocks noGrp="1"/>
          </p:cNvSpPr>
          <p:nvPr>
            <p:ph type="ftr" sz="quarter" idx="11"/>
          </p:nvPr>
        </p:nvSpPr>
        <p:spPr>
          <a:xfrm>
            <a:off x="581192" y="6423914"/>
            <a:ext cx="6917210" cy="365125"/>
          </a:xfrm>
        </p:spPr>
        <p:txBody>
          <a:bodyPr vert="horz" lIns="91440" tIns="45720" rIns="91440" bIns="45720" rtlCol="0" anchor="ctr">
            <a:normAutofit/>
          </a:bodyPr>
          <a:lstStyle/>
          <a:p>
            <a:pPr defTabSz="457200">
              <a:spcAft>
                <a:spcPts val="600"/>
              </a:spcAft>
            </a:pPr>
            <a:r>
              <a:rPr lang="en-US"/>
              <a:t>Unit Test Code Coverage</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19</a:t>
            </a:fld>
            <a:endParaRPr lang="en-US"/>
          </a:p>
        </p:txBody>
      </p:sp>
    </p:spTree>
    <p:extLst>
      <p:ext uri="{BB962C8B-B14F-4D97-AF65-F5344CB8AC3E}">
        <p14:creationId xmlns:p14="http://schemas.microsoft.com/office/powerpoint/2010/main" val="51427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1029616"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dirty="0">
                <a:solidFill>
                  <a:schemeClr val="tx1">
                    <a:lumMod val="75000"/>
                    <a:lumOff val="25000"/>
                  </a:schemeClr>
                </a:solidFill>
                <a:latin typeface="+mj-lt"/>
                <a:ea typeface="+mj-ea"/>
                <a:cs typeface="+mj-cs"/>
              </a:rPr>
              <a:t>Overview</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2</a:t>
            </a:fld>
            <a:endParaRPr lang="en-US"/>
          </a:p>
        </p:txBody>
      </p:sp>
      <p:graphicFrame>
        <p:nvGraphicFramePr>
          <p:cNvPr id="6" name="TextBox 12">
            <a:extLst>
              <a:ext uri="{FF2B5EF4-FFF2-40B4-BE49-F238E27FC236}">
                <a16:creationId xmlns:a16="http://schemas.microsoft.com/office/drawing/2014/main" id="{20A849DE-F2B6-76CA-3767-636DCC681E3F}"/>
              </a:ext>
            </a:extLst>
          </p:cNvPr>
          <p:cNvGraphicFramePr/>
          <p:nvPr>
            <p:extLst>
              <p:ext uri="{D42A27DB-BD31-4B8C-83A1-F6EECF244321}">
                <p14:modId xmlns:p14="http://schemas.microsoft.com/office/powerpoint/2010/main" val="224414713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05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4579243" y="1419225"/>
            <a:ext cx="6798608" cy="2346136"/>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400"/>
              <a:t>Thank you</a:t>
            </a:r>
          </a:p>
        </p:txBody>
      </p:sp>
      <p:sp>
        <p:nvSpPr>
          <p:cNvPr id="24" name="Rectangle 23">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Graphic 10" descr="Smiling Face with No Fill">
            <a:extLst>
              <a:ext uri="{FF2B5EF4-FFF2-40B4-BE49-F238E27FC236}">
                <a16:creationId xmlns:a16="http://schemas.microsoft.com/office/drawing/2014/main" id="{07680154-48BE-B72D-48D8-41E631E10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
        <p:nvSpPr>
          <p:cNvPr id="4" name="Footer Placeholder 3">
            <a:extLst>
              <a:ext uri="{FF2B5EF4-FFF2-40B4-BE49-F238E27FC236}">
                <a16:creationId xmlns:a16="http://schemas.microsoft.com/office/drawing/2014/main" id="{318BF7D1-0ECC-ABFB-116C-438B636E02B9}"/>
              </a:ext>
            </a:extLst>
          </p:cNvPr>
          <p:cNvSpPr>
            <a:spLocks noGrp="1"/>
          </p:cNvSpPr>
          <p:nvPr>
            <p:ph type="ftr" sz="quarter" idx="11"/>
          </p:nvPr>
        </p:nvSpPr>
        <p:spPr>
          <a:xfrm>
            <a:off x="581192" y="6400800"/>
            <a:ext cx="6917210" cy="365125"/>
          </a:xfrm>
        </p:spPr>
        <p:txBody>
          <a:bodyPr vert="horz" lIns="91440" tIns="45720" rIns="91440" bIns="45720" rtlCol="0" anchor="ctr">
            <a:normAutofit/>
          </a:bodyPr>
          <a:lstStyle/>
          <a:p>
            <a:pPr defTabSz="457200">
              <a:spcAft>
                <a:spcPts val="600"/>
              </a:spcAft>
            </a:pPr>
            <a:r>
              <a:rPr lang="en-US" kern="1200" cap="all">
                <a:solidFill>
                  <a:schemeClr val="tx1">
                    <a:lumMod val="85000"/>
                    <a:lumOff val="15000"/>
                  </a:schemeClr>
                </a:solidFill>
                <a:latin typeface="+mn-lt"/>
                <a:ea typeface="+mn-ea"/>
                <a:cs typeface="+mn-cs"/>
              </a:rPr>
              <a:t>Unit Test Code Coverage</a:t>
            </a: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457200">
              <a:spcAft>
                <a:spcPts val="600"/>
              </a:spcAft>
            </a:pPr>
            <a:fld id="{3A98EE3D-8CD1-4C3F-BD1C-C98C9596463C}" type="slidenum">
              <a:rPr lang="en-US">
                <a:solidFill>
                  <a:schemeClr val="tx1">
                    <a:lumMod val="85000"/>
                    <a:lumOff val="15000"/>
                  </a:schemeClr>
                </a:solidFill>
              </a:rPr>
              <a:pPr defTabSz="457200">
                <a:spcAft>
                  <a:spcPts val="600"/>
                </a:spcAft>
              </a:pPr>
              <a:t>20</a:t>
            </a:fld>
            <a:endParaRPr lang="en-US">
              <a:solidFill>
                <a:schemeClr val="tx1">
                  <a:lumMod val="85000"/>
                  <a:lumOff val="15000"/>
                </a:schemeClr>
              </a:solidFill>
            </a:endParaRPr>
          </a:p>
        </p:txBody>
      </p:sp>
    </p:spTree>
    <p:extLst>
      <p:ext uri="{BB962C8B-B14F-4D97-AF65-F5344CB8AC3E}">
        <p14:creationId xmlns:p14="http://schemas.microsoft.com/office/powerpoint/2010/main" val="23827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65">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7" name="Rectangle 6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Rectangle 58">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803189" y="1209184"/>
            <a:ext cx="3089189" cy="4734416"/>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solidFill>
                  <a:srgbClr val="FFFFFF"/>
                </a:solidFill>
              </a:rPr>
              <a:t>Introduction</a:t>
            </a:r>
          </a:p>
        </p:txBody>
      </p:sp>
      <p:sp>
        <p:nvSpPr>
          <p:cNvPr id="11" name="TextBox 10">
            <a:extLst>
              <a:ext uri="{FF2B5EF4-FFF2-40B4-BE49-F238E27FC236}">
                <a16:creationId xmlns:a16="http://schemas.microsoft.com/office/drawing/2014/main" id="{0A256CA7-6A0C-FB27-AC2A-B98A50325886}"/>
              </a:ext>
            </a:extLst>
          </p:cNvPr>
          <p:cNvSpPr txBox="1"/>
          <p:nvPr/>
        </p:nvSpPr>
        <p:spPr>
          <a:xfrm>
            <a:off x="4561870" y="723900"/>
            <a:ext cx="7183597" cy="3152362"/>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100" dirty="0">
              <a:solidFill>
                <a:schemeClr val="tx1">
                  <a:lumMod val="75000"/>
                  <a:lumOff val="25000"/>
                </a:schemeClr>
              </a:solidFill>
            </a:endParaRP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dirty="0">
                <a:solidFill>
                  <a:schemeClr val="tx1">
                    <a:lumMod val="75000"/>
                    <a:lumOff val="25000"/>
                  </a:schemeClr>
                </a:solidFill>
              </a:rPr>
              <a:t>WHAT IS ANOMALY? Deviations from the expected value of an event within a group</a:t>
            </a:r>
          </a:p>
          <a:p>
            <a:pPr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100" dirty="0">
                <a:solidFill>
                  <a:schemeClr val="tx1">
                    <a:lumMod val="75000"/>
                    <a:lumOff val="25000"/>
                  </a:schemeClr>
                </a:solidFill>
                <a:effectLst/>
              </a:rPr>
              <a:t>Anomaly detection is an important technique used in many fields and applications. A recent trend in the field is that more and more applications and systems are being built to detect anomalies continuously in real time. Detection of anomalies is a major issue that has been studied for centuries, but it is only recently that there has been an increase in the number of methods for detecting these outliers. Numerous distinct methods have been developed and used to detect anomalous patterns for different applications. An example of medical application is heart rate monitors, where a shock at a certain interval indicates an irregular rhythm. Other examples include fraud detection, loan application processing or monitoring of medical conditions, cyber security intrusion detection systems that monitor server logs for abnormal activities, fault detection for aviation safety studies</a:t>
            </a:r>
            <a:endParaRPr lang="en-US" sz="1100" dirty="0">
              <a:solidFill>
                <a:schemeClr val="tx1">
                  <a:lumMod val="75000"/>
                  <a:lumOff val="25000"/>
                </a:schemeClr>
              </a:solidFill>
            </a:endParaRPr>
          </a:p>
        </p:txBody>
      </p:sp>
      <p:pic>
        <p:nvPicPr>
          <p:cNvPr id="3" name="Picture 2">
            <a:extLst>
              <a:ext uri="{FF2B5EF4-FFF2-40B4-BE49-F238E27FC236}">
                <a16:creationId xmlns:a16="http://schemas.microsoft.com/office/drawing/2014/main" id="{3140FB70-7989-012B-60A8-F4A5E53D89BA}"/>
              </a:ext>
            </a:extLst>
          </p:cNvPr>
          <p:cNvPicPr>
            <a:picLocks noChangeAspect="1"/>
          </p:cNvPicPr>
          <p:nvPr/>
        </p:nvPicPr>
        <p:blipFill>
          <a:blip r:embed="rId2"/>
          <a:srcRect r="3423"/>
          <a:stretch>
            <a:fillRect/>
          </a:stretch>
        </p:blipFill>
        <p:spPr>
          <a:xfrm>
            <a:off x="6093824" y="4149588"/>
            <a:ext cx="4119689" cy="2196838"/>
          </a:xfrm>
          <a:prstGeom prst="rect">
            <a:avLst/>
          </a:prstGeom>
        </p:spPr>
      </p:pic>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solidFill>
                  <a:srgbClr val="FF4200"/>
                </a:solidFill>
              </a:rPr>
              <a:pPr defTabSz="457200">
                <a:spcAft>
                  <a:spcPts val="600"/>
                </a:spcAft>
              </a:pPr>
              <a:t>3</a:t>
            </a:fld>
            <a:endParaRPr lang="en-US">
              <a:solidFill>
                <a:srgbClr val="FF4200"/>
              </a:solidFill>
            </a:endParaRPr>
          </a:p>
        </p:txBody>
      </p:sp>
    </p:spTree>
    <p:extLst>
      <p:ext uri="{BB962C8B-B14F-4D97-AF65-F5344CB8AC3E}">
        <p14:creationId xmlns:p14="http://schemas.microsoft.com/office/powerpoint/2010/main" val="88318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803189" y="1209184"/>
            <a:ext cx="3089189" cy="4734416"/>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solidFill>
                  <a:srgbClr val="FFFFFF"/>
                </a:solidFill>
              </a:rPr>
              <a:t>PROject objective</a:t>
            </a:r>
          </a:p>
        </p:txBody>
      </p:sp>
      <p:sp>
        <p:nvSpPr>
          <p:cNvPr id="2" name="TextBox 1">
            <a:extLst>
              <a:ext uri="{FF2B5EF4-FFF2-40B4-BE49-F238E27FC236}">
                <a16:creationId xmlns:a16="http://schemas.microsoft.com/office/drawing/2014/main" id="{4E4FBD38-98FE-708B-176F-660D1AFDE71D}"/>
              </a:ext>
            </a:extLst>
          </p:cNvPr>
          <p:cNvSpPr txBox="1"/>
          <p:nvPr/>
        </p:nvSpPr>
        <p:spPr>
          <a:xfrm>
            <a:off x="4561870" y="723900"/>
            <a:ext cx="7183597" cy="3152362"/>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b="0" i="0" dirty="0">
                <a:solidFill>
                  <a:schemeClr val="tx1">
                    <a:lumMod val="75000"/>
                    <a:lumOff val="25000"/>
                  </a:schemeClr>
                </a:solidFill>
                <a:effectLst/>
              </a:rPr>
              <a:t>HTM (Hierarchical Temporal Memory) is a machine learning algorithm that processes time-series data in a distributed manner using a hierarchical network of nodes. Each nodes, or columns, can be trained to learn, and recognize patterns in input data. This can be used in identifying anomalies/deviations from normal patterns. It is a promising method for predicting and detecting anomalies in a range of applications. In this project, we will train our HTM Engine using the </a:t>
            </a:r>
            <a:r>
              <a:rPr lang="en-US" b="0" i="0" dirty="0" err="1">
                <a:solidFill>
                  <a:schemeClr val="tx1">
                    <a:lumMod val="75000"/>
                    <a:lumOff val="25000"/>
                  </a:schemeClr>
                </a:solidFill>
                <a:effectLst/>
              </a:rPr>
              <a:t>multisequencelearning</a:t>
            </a:r>
            <a:r>
              <a:rPr lang="en-US" b="0" i="0" dirty="0">
                <a:solidFill>
                  <a:schemeClr val="tx1">
                    <a:lumMod val="75000"/>
                    <a:lumOff val="25000"/>
                  </a:schemeClr>
                </a:solidFill>
                <a:effectLst/>
              </a:rPr>
              <a:t> class in the </a:t>
            </a:r>
            <a:r>
              <a:rPr lang="en-US" b="0" i="0" dirty="0" err="1">
                <a:solidFill>
                  <a:schemeClr val="tx1">
                    <a:lumMod val="75000"/>
                    <a:lumOff val="25000"/>
                  </a:schemeClr>
                </a:solidFill>
                <a:effectLst/>
              </a:rPr>
              <a:t>NeoCortex</a:t>
            </a:r>
            <a:r>
              <a:rPr lang="en-US" b="0" i="0" dirty="0">
                <a:solidFill>
                  <a:schemeClr val="tx1">
                    <a:lumMod val="75000"/>
                    <a:lumOff val="25000"/>
                  </a:schemeClr>
                </a:solidFill>
                <a:effectLst/>
              </a:rPr>
              <a:t> API, and then use the trained engine to learn patterns and identify anomalies. Specifically, numerical sequences will be read from various CSV files inside a folder in order to create an anomaly detection system.</a:t>
            </a:r>
            <a:endParaRPr lang="en-US" dirty="0">
              <a:solidFill>
                <a:schemeClr val="tx1">
                  <a:lumMod val="75000"/>
                  <a:lumOff val="25000"/>
                </a:schemeClr>
              </a:solidFill>
            </a:endParaRPr>
          </a:p>
        </p:txBody>
      </p:sp>
      <p:pic>
        <p:nvPicPr>
          <p:cNvPr id="34" name="Graphic 33" descr="Fingerprint">
            <a:extLst>
              <a:ext uri="{FF2B5EF4-FFF2-40B4-BE49-F238E27FC236}">
                <a16:creationId xmlns:a16="http://schemas.microsoft.com/office/drawing/2014/main" id="{3D7611D3-C89D-BED0-5F9A-1402C93C36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55249" y="4149588"/>
            <a:ext cx="2196838" cy="2196838"/>
          </a:xfrm>
          <a:prstGeom prst="rect">
            <a:avLst/>
          </a:prstGeom>
        </p:spPr>
      </p:pic>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4</a:t>
            </a:fld>
            <a:endParaRPr lang="en-US"/>
          </a:p>
        </p:txBody>
      </p:sp>
    </p:spTree>
    <p:extLst>
      <p:ext uri="{BB962C8B-B14F-4D97-AF65-F5344CB8AC3E}">
        <p14:creationId xmlns:p14="http://schemas.microsoft.com/office/powerpoint/2010/main" val="266983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0679642"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3600" b="0" kern="1200" cap="all">
                <a:solidFill>
                  <a:schemeClr val="accent1"/>
                </a:solidFill>
                <a:latin typeface="+mj-lt"/>
                <a:ea typeface="+mj-ea"/>
                <a:cs typeface="+mj-cs"/>
              </a:rPr>
              <a:t>methodology</a:t>
            </a:r>
          </a:p>
        </p:txBody>
      </p:sp>
      <p:sp>
        <p:nvSpPr>
          <p:cNvPr id="16" name="Rectangle 15">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TextBox 8">
            <a:extLst>
              <a:ext uri="{FF2B5EF4-FFF2-40B4-BE49-F238E27FC236}">
                <a16:creationId xmlns:a16="http://schemas.microsoft.com/office/drawing/2014/main" id="{0B0DB645-E53B-7D27-B28E-902D6BB9DE4D}"/>
              </a:ext>
            </a:extLst>
          </p:cNvPr>
          <p:cNvSpPr txBox="1"/>
          <p:nvPr/>
        </p:nvSpPr>
        <p:spPr>
          <a:xfrm>
            <a:off x="581192" y="1886077"/>
            <a:ext cx="10679642" cy="3634486"/>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accent1"/>
              </a:buClr>
              <a:buSzPct val="92000"/>
            </a:pPr>
            <a:r>
              <a:rPr lang="en-US" sz="1500">
                <a:solidFill>
                  <a:schemeClr val="tx1">
                    <a:lumMod val="75000"/>
                    <a:lumOff val="25000"/>
                  </a:schemeClr>
                </a:solidFill>
              </a:rPr>
              <a:t>We are going to use multisequencelearning class of NeoCortex API as base of our project. It will help use with both training our HTM model and using it for prediction. The class works in the following way: </a:t>
            </a:r>
          </a:p>
          <a:p>
            <a:pPr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a:solidFill>
                <a:schemeClr val="tx1">
                  <a:lumMod val="75000"/>
                  <a:lumOff val="25000"/>
                </a:schemeClr>
              </a:solidFill>
            </a:endParaRP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r>
              <a:rPr lang="en-US" sz="1500">
                <a:solidFill>
                  <a:schemeClr val="tx1">
                    <a:lumMod val="75000"/>
                    <a:lumOff val="25000"/>
                  </a:schemeClr>
                </a:solidFill>
              </a:rPr>
              <a:t>HTM Configuration is taken and memory of connections are initialized. After that, HTM Classifier, Cortex layer and HomeostaticPlasticityController are initialized. </a:t>
            </a:r>
          </a:p>
          <a:p>
            <a:pPr marL="285750" indent="-285750" defTabSz="457200">
              <a:lnSpc>
                <a:spcPct val="90000"/>
              </a:lnSpc>
              <a:spcBef>
                <a:spcPct val="20000"/>
              </a:spcBef>
              <a:spcAft>
                <a:spcPts val="600"/>
              </a:spcAft>
              <a:buClr>
                <a:schemeClr val="accent1"/>
              </a:buClr>
              <a:buSzPct val="92000"/>
              <a:buFont typeface="Wingdings 2" panose="05020102010507070707" pitchFamily="18" charset="2"/>
              <a:buChar char=""/>
            </a:pPr>
            <a:endParaRPr lang="en-US" sz="1500" dirty="0">
              <a:solidFill>
                <a:schemeClr val="tx1">
                  <a:lumMod val="75000"/>
                  <a:lumOff val="25000"/>
                </a:schemeClr>
              </a:solidFill>
            </a:endParaRPr>
          </a:p>
        </p:txBody>
      </p:sp>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a:xfrm>
            <a:off x="10558300"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5</a:t>
            </a:fld>
            <a:endParaRPr lang="en-US"/>
          </a:p>
        </p:txBody>
      </p:sp>
    </p:spTree>
    <p:extLst>
      <p:ext uri="{BB962C8B-B14F-4D97-AF65-F5344CB8AC3E}">
        <p14:creationId xmlns:p14="http://schemas.microsoft.com/office/powerpoint/2010/main" val="62382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A9E537E-8F1D-CE1E-C433-D916E2A818CB}"/>
              </a:ext>
            </a:extLst>
          </p:cNvPr>
          <p:cNvSpPr txBox="1">
            <a:spLocks/>
          </p:cNvSpPr>
          <p:nvPr/>
        </p:nvSpPr>
        <p:spPr>
          <a:xfrm>
            <a:off x="581192" y="702156"/>
            <a:ext cx="11029616" cy="1188720"/>
          </a:xfrm>
          <a:prstGeom prst="rect">
            <a:avLst/>
          </a:prstGeom>
        </p:spPr>
        <p:txBody>
          <a:bodyPr vert="horz" lIns="91440" tIns="45720" rIns="91440" bIns="45720" rtlCol="0" anchor="b"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kern="1200" cap="all">
                <a:solidFill>
                  <a:schemeClr val="tx1">
                    <a:lumMod val="75000"/>
                    <a:lumOff val="25000"/>
                  </a:schemeClr>
                </a:solidFill>
                <a:latin typeface="+mj-lt"/>
                <a:ea typeface="+mj-ea"/>
                <a:cs typeface="+mj-cs"/>
              </a:rPr>
              <a:t>Methodology (Cont.)</a:t>
            </a:r>
            <a:endParaRPr lang="en-US" b="0" kern="1200" cap="all" dirty="0">
              <a:solidFill>
                <a:schemeClr val="tx1">
                  <a:lumMod val="75000"/>
                  <a:lumOff val="25000"/>
                </a:schemeClr>
              </a:solidFill>
              <a:latin typeface="+mj-lt"/>
              <a:ea typeface="+mj-ea"/>
              <a:cs typeface="+mj-cs"/>
            </a:endParaRPr>
          </a:p>
        </p:txBody>
      </p:sp>
      <p:sp>
        <p:nvSpPr>
          <p:cNvPr id="5" name="Slide Number Placeholder 4">
            <a:extLst>
              <a:ext uri="{FF2B5EF4-FFF2-40B4-BE49-F238E27FC236}">
                <a16:creationId xmlns:a16="http://schemas.microsoft.com/office/drawing/2014/main" id="{2687D6E6-D5FA-4C9E-C76D-CC433D92DBC4}"/>
              </a:ext>
            </a:extLst>
          </p:cNvPr>
          <p:cNvSpPr>
            <a:spLocks/>
          </p:cNvSpPr>
          <p:nvPr/>
        </p:nvSpPr>
        <p:spPr>
          <a:xfrm>
            <a:off x="9135121" y="5898352"/>
            <a:ext cx="742246" cy="257492"/>
          </a:xfrm>
          <a:prstGeom prst="rect">
            <a:avLst/>
          </a:prstGeom>
        </p:spPr>
        <p:txBody>
          <a:bodyPr/>
          <a:lstStyle/>
          <a:p>
            <a:pPr defTabSz="640080">
              <a:spcAft>
                <a:spcPts val="600"/>
              </a:spcAft>
            </a:pPr>
            <a:fld id="{3A98EE3D-8CD1-4C3F-BD1C-C98C9596463C}" type="slidenum">
              <a:rPr lang="en-US" sz="1260" kern="1200" smtClean="0">
                <a:solidFill>
                  <a:schemeClr val="tx1"/>
                </a:solidFill>
                <a:latin typeface="Arial" panose="020B0604020202020204" pitchFamily="34" charset="0"/>
                <a:ea typeface="+mn-ea"/>
                <a:cs typeface="Arial" panose="020B0604020202020204" pitchFamily="34" charset="0"/>
              </a:rPr>
              <a:pPr defTabSz="640080">
                <a:spcAft>
                  <a:spcPts val="600"/>
                </a:spcAft>
              </a:pPr>
              <a:t>6</a:t>
            </a:fld>
            <a:endParaRPr 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5295F40-8CA0-038A-7EDC-4E2C87270AEB}"/>
              </a:ext>
            </a:extLst>
          </p:cNvPr>
          <p:cNvSpPr txBox="1"/>
          <p:nvPr/>
        </p:nvSpPr>
        <p:spPr>
          <a:xfrm>
            <a:off x="1043354" y="2341563"/>
            <a:ext cx="5308644" cy="286232"/>
          </a:xfrm>
          <a:prstGeom prst="rect">
            <a:avLst/>
          </a:prstGeom>
          <a:noFill/>
        </p:spPr>
        <p:txBody>
          <a:bodyPr wrap="square">
            <a:spAutoFit/>
          </a:bodyPr>
          <a:lstStyle/>
          <a:p>
            <a:pPr defTabSz="640080">
              <a:spcAft>
                <a:spcPts val="600"/>
              </a:spcAft>
            </a:pPr>
            <a:r>
              <a:rPr lang="en-GB" sz="1260" kern="1200" dirty="0">
                <a:solidFill>
                  <a:schemeClr val="tx1"/>
                </a:solidFill>
                <a:latin typeface="+mn-lt"/>
                <a:ea typeface="+mn-ea"/>
                <a:cs typeface="+mn-cs"/>
              </a:rPr>
              <a:t>Hierarchical Temporal Memory</a:t>
            </a:r>
            <a:r>
              <a:rPr lang="en-US" sz="1260" kern="1200" dirty="0">
                <a:solidFill>
                  <a:schemeClr val="tx1"/>
                </a:solidFill>
                <a:latin typeface="Times New Roman" panose="02020603050405020304" pitchFamily="18" charset="0"/>
                <a:ea typeface="SimSun" panose="02010600030101010101" pitchFamily="2" charset="-122"/>
                <a:cs typeface="+mn-cs"/>
              </a:rPr>
              <a:t> </a:t>
            </a:r>
            <a:r>
              <a:rPr lang="en-GB" sz="1260" kern="1200" dirty="0">
                <a:solidFill>
                  <a:schemeClr val="tx1"/>
                </a:solidFill>
                <a:latin typeface="+mn-lt"/>
                <a:ea typeface="+mn-ea"/>
                <a:cs typeface="+mn-cs"/>
              </a:rPr>
              <a:t>(HTM)</a:t>
            </a:r>
            <a:endParaRPr lang="en-US" dirty="0"/>
          </a:p>
        </p:txBody>
      </p:sp>
      <p:sp>
        <p:nvSpPr>
          <p:cNvPr id="11" name="TextBox 10">
            <a:extLst>
              <a:ext uri="{FF2B5EF4-FFF2-40B4-BE49-F238E27FC236}">
                <a16:creationId xmlns:a16="http://schemas.microsoft.com/office/drawing/2014/main" id="{22AE1F48-CDD7-4A84-D2A9-A0E6FE21100D}"/>
              </a:ext>
            </a:extLst>
          </p:cNvPr>
          <p:cNvSpPr txBox="1"/>
          <p:nvPr/>
        </p:nvSpPr>
        <p:spPr>
          <a:xfrm>
            <a:off x="867508" y="2918044"/>
            <a:ext cx="6295292" cy="1951303"/>
          </a:xfrm>
          <a:prstGeom prst="rect">
            <a:avLst/>
          </a:prstGeom>
          <a:noFill/>
        </p:spPr>
        <p:txBody>
          <a:bodyPr wrap="square">
            <a:spAutoFit/>
          </a:bodyPr>
          <a:lstStyle/>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Machine learning algorithm based on the core principles of the Thousand Brains Theory.</a:t>
            </a:r>
          </a:p>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Takes inspiration from neocortex of human brain.</a:t>
            </a:r>
          </a:p>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Hierarchical Temporal Memory Cortical Learning Algorithm (HTM CLA): Tries to simulate the way neocortex processes information in human brain. </a:t>
            </a:r>
          </a:p>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Can be used process information, recognize and identify patterns and make future predictions based on past learning.</a:t>
            </a:r>
          </a:p>
          <a:p>
            <a:pPr marL="200025" indent="-200025" defTabSz="640080">
              <a:spcAft>
                <a:spcPts val="600"/>
              </a:spcAft>
              <a:buFont typeface="Arial" panose="020B0604020202020204" pitchFamily="34" charset="0"/>
              <a:buChar char="•"/>
            </a:pPr>
            <a:r>
              <a:rPr lang="en-US" sz="1260" kern="1200" dirty="0">
                <a:solidFill>
                  <a:schemeClr val="tx1"/>
                </a:solidFill>
                <a:latin typeface="Times New Roman" panose="02020603050405020304" pitchFamily="18" charset="0"/>
                <a:ea typeface="SimSun" panose="02010600030101010101" pitchFamily="2" charset="-122"/>
                <a:cs typeface="+mn-cs"/>
              </a:rPr>
              <a:t>Promising approach for anomaly detection and prediction in a variety of applications in sectors, such as healthcare, finance, etc.</a:t>
            </a:r>
            <a:endParaRPr lang="en-DE" dirty="0"/>
          </a:p>
        </p:txBody>
      </p:sp>
      <p:pic>
        <p:nvPicPr>
          <p:cNvPr id="12" name="Image2">
            <a:extLst>
              <a:ext uri="{FF2B5EF4-FFF2-40B4-BE49-F238E27FC236}">
                <a16:creationId xmlns:a16="http://schemas.microsoft.com/office/drawing/2014/main" id="{73EA4231-A7DA-22AA-589E-595ACC58910B}"/>
              </a:ext>
            </a:extLst>
          </p:cNvPr>
          <p:cNvPicPr>
            <a:picLocks noChangeAspect="1"/>
          </p:cNvPicPr>
          <p:nvPr/>
        </p:nvPicPr>
        <p:blipFill>
          <a:blip r:embed="rId2"/>
          <a:stretch>
            <a:fillRect/>
          </a:stretch>
        </p:blipFill>
        <p:spPr bwMode="auto">
          <a:xfrm>
            <a:off x="7454399" y="3554666"/>
            <a:ext cx="3704505" cy="679895"/>
          </a:xfrm>
          <a:prstGeom prst="rect">
            <a:avLst/>
          </a:prstGeom>
        </p:spPr>
      </p:pic>
    </p:spTree>
    <p:extLst>
      <p:ext uri="{BB962C8B-B14F-4D97-AF65-F5344CB8AC3E}">
        <p14:creationId xmlns:p14="http://schemas.microsoft.com/office/powerpoint/2010/main" val="2856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p:txBody>
          <a:bodyPr/>
          <a:lstStyle/>
          <a:p>
            <a:fld id="{3A98EE3D-8CD1-4C3F-BD1C-C98C9596463C}" type="slidenum">
              <a:rPr lang="en-US" smtClean="0">
                <a:latin typeface="Arial" panose="020B0604020202020204" pitchFamily="34" charset="0"/>
                <a:cs typeface="Arial" panose="020B0604020202020204" pitchFamily="34" charset="0"/>
              </a:rPr>
              <a:t>7</a:t>
            </a:fld>
            <a:endParaRPr lang="en-US"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355052" y="525174"/>
            <a:ext cx="11384664" cy="58587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3700"/>
              </a:lnSpc>
            </a:pPr>
            <a:r>
              <a:rPr lang="en-US" dirty="0"/>
              <a:t>Methodology (Cont.)</a:t>
            </a:r>
          </a:p>
        </p:txBody>
      </p:sp>
      <p:sp>
        <p:nvSpPr>
          <p:cNvPr id="6" name="TextBox 5">
            <a:extLst>
              <a:ext uri="{FF2B5EF4-FFF2-40B4-BE49-F238E27FC236}">
                <a16:creationId xmlns:a16="http://schemas.microsoft.com/office/drawing/2014/main" id="{7CAEE917-6213-887E-9179-322B3B4AF610}"/>
              </a:ext>
            </a:extLst>
          </p:cNvPr>
          <p:cNvSpPr txBox="1"/>
          <p:nvPr/>
        </p:nvSpPr>
        <p:spPr>
          <a:xfrm>
            <a:off x="961292" y="1438980"/>
            <a:ext cx="6096000" cy="369332"/>
          </a:xfrm>
          <a:prstGeom prst="rect">
            <a:avLst/>
          </a:prstGeom>
          <a:noFill/>
        </p:spPr>
        <p:txBody>
          <a:bodyPr wrap="square">
            <a:spAutoFit/>
          </a:bodyPr>
          <a:lstStyle/>
          <a:p>
            <a:r>
              <a:rPr lang="en-GB" dirty="0"/>
              <a:t>Multisequence learning</a:t>
            </a:r>
            <a:endParaRPr lang="en-US" dirty="0"/>
          </a:p>
        </p:txBody>
      </p:sp>
      <p:sp>
        <p:nvSpPr>
          <p:cNvPr id="9" name="TextBox 8">
            <a:extLst>
              <a:ext uri="{FF2B5EF4-FFF2-40B4-BE49-F238E27FC236}">
                <a16:creationId xmlns:a16="http://schemas.microsoft.com/office/drawing/2014/main" id="{B0D6000C-1BE1-5094-4B79-7AC70B79C8F8}"/>
              </a:ext>
            </a:extLst>
          </p:cNvPr>
          <p:cNvSpPr txBox="1"/>
          <p:nvPr/>
        </p:nvSpPr>
        <p:spPr>
          <a:xfrm>
            <a:off x="961292" y="2274838"/>
            <a:ext cx="9015046" cy="1754326"/>
          </a:xfrm>
          <a:prstGeom prst="rect">
            <a:avLst/>
          </a:prstGeom>
          <a:noFill/>
        </p:spPr>
        <p:txBody>
          <a:bodyPr wrap="square">
            <a:spAutoFit/>
          </a:bodyPr>
          <a:lstStyle/>
          <a:p>
            <a:pPr marL="342900" indent="-342900" algn="l">
              <a:buFont typeface="Arial" panose="020B0604020202020204" pitchFamily="34" charset="0"/>
              <a:buChar char="•"/>
            </a:pP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cla</a:t>
            </a:r>
            <a:r>
              <a:rPr lang="en-GB" sz="1800" dirty="0">
                <a:latin typeface="Times New Roman" panose="02020603050405020304" pitchFamily="18" charset="0"/>
                <a:cs typeface="Times New Roman" panose="02020603050405020304" pitchFamily="18" charset="0"/>
              </a:rPr>
              <a:t> is good is finding patterns in data</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are using neocortex </a:t>
            </a:r>
            <a:r>
              <a:rPr lang="en-GB" sz="1800" dirty="0" err="1">
                <a:latin typeface="Times New Roman" panose="02020603050405020304" pitchFamily="18" charset="0"/>
                <a:cs typeface="Times New Roman" panose="02020603050405020304" pitchFamily="18" charset="0"/>
              </a:rPr>
              <a:t>api</a:t>
            </a:r>
            <a:r>
              <a:rPr lang="en-GB" sz="1800" dirty="0">
                <a:latin typeface="Times New Roman" panose="02020603050405020304" pitchFamily="18" charset="0"/>
                <a:cs typeface="Times New Roman" panose="02020603050405020304" pitchFamily="18" charset="0"/>
              </a:rPr>
              <a:t>, specifically multisequence class, which is based on </a:t>
            </a: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cla</a:t>
            </a:r>
            <a:r>
              <a:rPr lang="en-GB" sz="1800"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Multiple number of sequences can be trained with different datatypes. </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are going to use simple numerical integer sequences.</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have to tune hyper-parameters, like encoder and </a:t>
            </a:r>
            <a:r>
              <a:rPr lang="en-GB" sz="1800" dirty="0" err="1">
                <a:latin typeface="Times New Roman" panose="02020603050405020304" pitchFamily="18" charset="0"/>
                <a:cs typeface="Times New Roman" panose="02020603050405020304" pitchFamily="18" charset="0"/>
              </a:rPr>
              <a:t>htmconfig</a:t>
            </a:r>
            <a:r>
              <a:rPr lang="en-GB" sz="1800" dirty="0">
                <a:latin typeface="Times New Roman" panose="02020603050405020304" pitchFamily="18" charset="0"/>
                <a:cs typeface="Times New Roman" panose="02020603050405020304" pitchFamily="18" charset="0"/>
              </a:rPr>
              <a:t>, which facilitates training this type of data.</a:t>
            </a:r>
          </a:p>
        </p:txBody>
      </p:sp>
    </p:spTree>
    <p:extLst>
      <p:ext uri="{BB962C8B-B14F-4D97-AF65-F5344CB8AC3E}">
        <p14:creationId xmlns:p14="http://schemas.microsoft.com/office/powerpoint/2010/main" val="206312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87D6E6-D5FA-4C9E-C76D-CC433D92DBC4}"/>
              </a:ext>
            </a:extLst>
          </p:cNvPr>
          <p:cNvSpPr>
            <a:spLocks noGrp="1"/>
          </p:cNvSpPr>
          <p:nvPr>
            <p:ph type="sldNum" sz="quarter" idx="12"/>
          </p:nvPr>
        </p:nvSpPr>
        <p:spPr/>
        <p:txBody>
          <a:bodyPr/>
          <a:lstStyle/>
          <a:p>
            <a:fld id="{3A98EE3D-8CD1-4C3F-BD1C-C98C9596463C}" type="slidenum">
              <a:rPr lang="en-US" smtClean="0">
                <a:latin typeface="Arial" panose="020B0604020202020204" pitchFamily="34" charset="0"/>
                <a:cs typeface="Arial" panose="020B0604020202020204" pitchFamily="34" charset="0"/>
              </a:rPr>
              <a:t>8</a:t>
            </a:fld>
            <a:endParaRPr lang="en-US" dirty="0">
              <a:latin typeface="Arial" panose="020B0604020202020204" pitchFamily="34" charset="0"/>
              <a:cs typeface="Arial" panose="020B0604020202020204" pitchFamily="34" charset="0"/>
            </a:endParaRPr>
          </a:p>
        </p:txBody>
      </p:sp>
      <p:sp>
        <p:nvSpPr>
          <p:cNvPr id="7" name="Title 3">
            <a:extLst>
              <a:ext uri="{FF2B5EF4-FFF2-40B4-BE49-F238E27FC236}">
                <a16:creationId xmlns:a16="http://schemas.microsoft.com/office/drawing/2014/main" id="{AA9E537E-8F1D-CE1E-C433-D916E2A818CB}"/>
              </a:ext>
            </a:extLst>
          </p:cNvPr>
          <p:cNvSpPr txBox="1">
            <a:spLocks/>
          </p:cNvSpPr>
          <p:nvPr/>
        </p:nvSpPr>
        <p:spPr>
          <a:xfrm>
            <a:off x="355052" y="525174"/>
            <a:ext cx="11384664" cy="585871"/>
          </a:xfrm>
          <a:prstGeom prst="rect">
            <a:avLst/>
          </a:prstGeom>
        </p:spPr>
        <p:txBody>
          <a:bodyPr vert="horz" lIns="91440" tIns="45720" rIns="91440" bIns="45720" rtlCol="0" anchor="ctr" anchorCtr="0">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3700"/>
              </a:lnSpc>
            </a:pPr>
            <a:r>
              <a:rPr lang="en-US"/>
              <a:t>Methodology (Cont.)</a:t>
            </a:r>
            <a:endParaRPr lang="en-US" dirty="0"/>
          </a:p>
        </p:txBody>
      </p:sp>
      <p:sp>
        <p:nvSpPr>
          <p:cNvPr id="6" name="TextBox 5">
            <a:extLst>
              <a:ext uri="{FF2B5EF4-FFF2-40B4-BE49-F238E27FC236}">
                <a16:creationId xmlns:a16="http://schemas.microsoft.com/office/drawing/2014/main" id="{CA28CC40-A6A1-2352-DEF5-102D5B51ECB6}"/>
              </a:ext>
            </a:extLst>
          </p:cNvPr>
          <p:cNvSpPr txBox="1"/>
          <p:nvPr/>
        </p:nvSpPr>
        <p:spPr>
          <a:xfrm>
            <a:off x="445477" y="1403811"/>
            <a:ext cx="6389077" cy="369332"/>
          </a:xfrm>
          <a:prstGeom prst="rect">
            <a:avLst/>
          </a:prstGeom>
          <a:noFill/>
        </p:spPr>
        <p:txBody>
          <a:bodyPr wrap="square">
            <a:spAutoFit/>
          </a:bodyPr>
          <a:lstStyle/>
          <a:p>
            <a:r>
              <a:rPr lang="en-GB" dirty="0"/>
              <a:t>Anomaly detection</a:t>
            </a:r>
            <a:endParaRPr lang="en-US" dirty="0"/>
          </a:p>
        </p:txBody>
      </p:sp>
      <p:sp>
        <p:nvSpPr>
          <p:cNvPr id="9" name="TextBox 8">
            <a:extLst>
              <a:ext uri="{FF2B5EF4-FFF2-40B4-BE49-F238E27FC236}">
                <a16:creationId xmlns:a16="http://schemas.microsoft.com/office/drawing/2014/main" id="{0DC75764-2918-EC3E-C0B8-2C0C1F1C5EBE}"/>
              </a:ext>
            </a:extLst>
          </p:cNvPr>
          <p:cNvSpPr txBox="1"/>
          <p:nvPr/>
        </p:nvSpPr>
        <p:spPr>
          <a:xfrm>
            <a:off x="355051" y="2352544"/>
            <a:ext cx="9972979" cy="923330"/>
          </a:xfrm>
          <a:prstGeom prst="rect">
            <a:avLst/>
          </a:prstGeom>
          <a:noFill/>
        </p:spPr>
        <p:txBody>
          <a:bodyPr wrap="square">
            <a:spAutoFit/>
          </a:bodyPr>
          <a:lstStyle/>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have taken an artificially generated dataset and trained our </a:t>
            </a: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engine.</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have added anomalies to random indexes in our prediction data.</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We will try to train our data and detect anomalies using trained </a:t>
            </a:r>
            <a:r>
              <a:rPr lang="en-GB" sz="1800" dirty="0" err="1">
                <a:latin typeface="Times New Roman" panose="02020603050405020304" pitchFamily="18" charset="0"/>
                <a:cs typeface="Times New Roman" panose="02020603050405020304" pitchFamily="18" charset="0"/>
              </a:rPr>
              <a:t>htm</a:t>
            </a:r>
            <a:r>
              <a:rPr lang="en-GB" sz="1800" dirty="0">
                <a:latin typeface="Times New Roman" panose="02020603050405020304" pitchFamily="18" charset="0"/>
                <a:cs typeface="Times New Roman" panose="02020603050405020304" pitchFamily="18" charset="0"/>
              </a:rPr>
              <a:t> engine.</a:t>
            </a:r>
            <a:endParaRPr lang="en-D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88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D05-9A8B-C30B-B4D9-99E3A92A99B5}"/>
              </a:ext>
            </a:extLst>
          </p:cNvPr>
          <p:cNvSpPr>
            <a:spLocks noGrp="1"/>
          </p:cNvSpPr>
          <p:nvPr>
            <p:ph type="title"/>
          </p:nvPr>
        </p:nvSpPr>
        <p:spPr>
          <a:xfrm>
            <a:off x="674976" y="702156"/>
            <a:ext cx="10935832" cy="630482"/>
          </a:xfrm>
        </p:spPr>
        <p:txBody>
          <a:bodyPr/>
          <a:lstStyle/>
          <a:p>
            <a:r>
              <a:rPr lang="en-US" dirty="0"/>
              <a:t>Execution of Project</a:t>
            </a:r>
          </a:p>
        </p:txBody>
      </p:sp>
      <p:sp>
        <p:nvSpPr>
          <p:cNvPr id="3" name="Content Placeholder 2">
            <a:extLst>
              <a:ext uri="{FF2B5EF4-FFF2-40B4-BE49-F238E27FC236}">
                <a16:creationId xmlns:a16="http://schemas.microsoft.com/office/drawing/2014/main" id="{7A29D8BD-886F-3049-F4A7-87F6F95E216B}"/>
              </a:ext>
            </a:extLst>
          </p:cNvPr>
          <p:cNvSpPr>
            <a:spLocks noGrp="1"/>
          </p:cNvSpPr>
          <p:nvPr>
            <p:ph idx="1"/>
          </p:nvPr>
        </p:nvSpPr>
        <p:spPr>
          <a:xfrm>
            <a:off x="674975" y="1852985"/>
            <a:ext cx="11029615" cy="3634486"/>
          </a:xfrm>
        </p:spPr>
        <p:txBody>
          <a:bodyPr>
            <a:normAutofit/>
          </a:bodyPr>
          <a:lstStyle/>
          <a:p>
            <a:pPr marL="0" indent="0">
              <a:buNone/>
            </a:pPr>
            <a:r>
              <a:rPr lang="en-US" b="0" i="0">
                <a:solidFill>
                  <a:srgbClr val="1F2328"/>
                </a:solidFill>
                <a:effectLst/>
                <a:latin typeface="-apple-system"/>
              </a:rPr>
              <a:t>Firstly, we will read and train the HTM Engine using the data from both our training (learning) and predicting (predictive) folders, which are present as numerical sequences in CSV files in the 'training' and 'predicting' folders inside the project directory. Normally, the values stay within the range of 65 to 75.</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b="0" i="0">
                <a:solidFill>
                  <a:srgbClr val="1F2328"/>
                </a:solidFill>
                <a:effectLst/>
                <a:latin typeface="-apple-system"/>
              </a:rPr>
              <a:t>All values outside of this range are considered anomalies for testing purposes. However, in order to identify anomalies, we have a csv file in the predicting folder. Typically, some of the data in this file does not fall within 65 and 75.</a:t>
            </a:r>
          </a:p>
          <a:p>
            <a:pPr marL="0" indent="0">
              <a:buNone/>
            </a:pPr>
            <a:endParaRPr lang="en-US" b="0" i="0">
              <a:solidFill>
                <a:srgbClr val="1F2328"/>
              </a:solidFill>
              <a:effectLst/>
              <a:latin typeface="-apple-system"/>
            </a:endParaRPr>
          </a:p>
          <a:p>
            <a:pPr marL="0" indent="0">
              <a:buNone/>
            </a:pPr>
            <a:endParaRPr lang="en-US">
              <a:solidFill>
                <a:srgbClr val="1F2328"/>
              </a:solidFill>
              <a:latin typeface="-apple-system"/>
            </a:endParaRPr>
          </a:p>
          <a:p>
            <a:pPr marL="0" indent="0">
              <a:buNone/>
            </a:pPr>
            <a:endParaRPr lang="en-US" dirty="0"/>
          </a:p>
        </p:txBody>
      </p:sp>
      <p:sp>
        <p:nvSpPr>
          <p:cNvPr id="5" name="Slide Number Placeholder 4">
            <a:extLst>
              <a:ext uri="{FF2B5EF4-FFF2-40B4-BE49-F238E27FC236}">
                <a16:creationId xmlns:a16="http://schemas.microsoft.com/office/drawing/2014/main" id="{57203070-D601-457B-9DF7-A4611183F29A}"/>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7" name="Picture 6">
            <a:extLst>
              <a:ext uri="{FF2B5EF4-FFF2-40B4-BE49-F238E27FC236}">
                <a16:creationId xmlns:a16="http://schemas.microsoft.com/office/drawing/2014/main" id="{667A415B-592E-E291-3ED2-A0EF405615FE}"/>
              </a:ext>
            </a:extLst>
          </p:cNvPr>
          <p:cNvPicPr>
            <a:picLocks noChangeAspect="1"/>
          </p:cNvPicPr>
          <p:nvPr/>
        </p:nvPicPr>
        <p:blipFill>
          <a:blip r:embed="rId2"/>
          <a:stretch>
            <a:fillRect/>
          </a:stretch>
        </p:blipFill>
        <p:spPr>
          <a:xfrm>
            <a:off x="674975" y="2488963"/>
            <a:ext cx="5115639" cy="1181265"/>
          </a:xfrm>
          <a:prstGeom prst="rect">
            <a:avLst/>
          </a:prstGeom>
        </p:spPr>
      </p:pic>
      <p:pic>
        <p:nvPicPr>
          <p:cNvPr id="9" name="Picture 8">
            <a:extLst>
              <a:ext uri="{FF2B5EF4-FFF2-40B4-BE49-F238E27FC236}">
                <a16:creationId xmlns:a16="http://schemas.microsoft.com/office/drawing/2014/main" id="{76784176-A071-91E1-C405-67C6D8AF4734}"/>
              </a:ext>
            </a:extLst>
          </p:cNvPr>
          <p:cNvPicPr>
            <a:picLocks noChangeAspect="1"/>
          </p:cNvPicPr>
          <p:nvPr/>
        </p:nvPicPr>
        <p:blipFill>
          <a:blip r:embed="rId3"/>
          <a:stretch>
            <a:fillRect/>
          </a:stretch>
        </p:blipFill>
        <p:spPr>
          <a:xfrm>
            <a:off x="674975" y="4779453"/>
            <a:ext cx="4591691" cy="933580"/>
          </a:xfrm>
          <a:prstGeom prst="rect">
            <a:avLst/>
          </a:prstGeom>
        </p:spPr>
      </p:pic>
    </p:spTree>
    <p:extLst>
      <p:ext uri="{BB962C8B-B14F-4D97-AF65-F5344CB8AC3E}">
        <p14:creationId xmlns:p14="http://schemas.microsoft.com/office/powerpoint/2010/main" val="2668324980"/>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1701</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-apple-system</vt:lpstr>
      <vt:lpstr>Aptos</vt:lpstr>
      <vt:lpstr>Arial</vt:lpstr>
      <vt:lpstr>Calibri</vt:lpstr>
      <vt:lpstr>Franklin Gothic Book</vt:lpstr>
      <vt:lpstr>Franklin Gothic Demi</vt:lpstr>
      <vt:lpstr>Times New Roman</vt:lpstr>
      <vt:lpstr>Wingdings</vt:lpstr>
      <vt:lpstr>Wingdings 2</vt:lpstr>
      <vt:lpstr>DividendVTI</vt:lpstr>
      <vt:lpstr>Project Title: Implement Anomaly Detection Sample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Execution of Project</vt:lpstr>
      <vt:lpstr>Execution of Project (Cont.)</vt:lpstr>
      <vt:lpstr>Execution of Project (Cont.)</vt:lpstr>
      <vt:lpstr>Execution of Project (Cont.)</vt:lpstr>
      <vt:lpstr>Execution of Project (Cont.)</vt:lpstr>
      <vt:lpstr>Execution of Project (Cont.)</vt:lpstr>
      <vt:lpstr>Execution of Project (Cont.)</vt:lpstr>
      <vt:lpstr>Execution of Project (Cont.)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Anomaly Detection Sample</dc:title>
  <dc:creator/>
  <cp:lastModifiedBy>Md Rabiul Islam</cp:lastModifiedBy>
  <cp:revision>168</cp:revision>
  <dcterms:created xsi:type="dcterms:W3CDTF">2023-03-26T11:17:48Z</dcterms:created>
  <dcterms:modified xsi:type="dcterms:W3CDTF">2024-03-30T00:44:44Z</dcterms:modified>
</cp:coreProperties>
</file>