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4"/>
  </p:notesMasterIdLst>
  <p:sldIdLst>
    <p:sldId id="256" r:id="rId2"/>
    <p:sldId id="258" r:id="rId3"/>
    <p:sldId id="259" r:id="rId4"/>
    <p:sldId id="271" r:id="rId5"/>
    <p:sldId id="272" r:id="rId6"/>
    <p:sldId id="274" r:id="rId7"/>
    <p:sldId id="273" r:id="rId8"/>
    <p:sldId id="275" r:id="rId9"/>
    <p:sldId id="276" r:id="rId10"/>
    <p:sldId id="266" r:id="rId11"/>
    <p:sldId id="267"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2" d="100"/>
          <a:sy n="82" d="100"/>
        </p:scale>
        <p:origin x="8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74C5B-2672-4ECF-B860-8DE1329C16C1}"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EDAC842-54C1-4E7F-9C98-8C5BC48DF79C}">
      <dgm:prSet/>
      <dgm:spPr/>
      <dgm:t>
        <a:bodyPr/>
        <a:lstStyle/>
        <a:p>
          <a:pPr>
            <a:lnSpc>
              <a:spcPct val="100000"/>
            </a:lnSpc>
          </a:pPr>
          <a:r>
            <a:rPr lang="en-US">
              <a:latin typeface="Arial" panose="020B0604020202020204" pitchFamily="34" charset="0"/>
              <a:cs typeface="Arial" panose="020B0604020202020204" pitchFamily="34" charset="0"/>
            </a:rPr>
            <a:t>Introduction</a:t>
          </a:r>
        </a:p>
      </dgm:t>
    </dgm:pt>
    <dgm:pt modelId="{8A9768EE-D4B5-4877-8945-04D7A6F873D0}" type="par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0961DAFC-C41B-4379-B2B8-0BD3DC46A803}" type="sib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647BFA5B-F7D8-4C05-9BA8-13920309D771}">
      <dgm:prSet/>
      <dgm:spPr/>
      <dgm:t>
        <a:bodyPr/>
        <a:lstStyle/>
        <a:p>
          <a:pPr>
            <a:lnSpc>
              <a:spcPct val="100000"/>
            </a:lnSpc>
          </a:pPr>
          <a:r>
            <a:rPr lang="en-US">
              <a:latin typeface="Arial" panose="020B0604020202020204" pitchFamily="34" charset="0"/>
              <a:cs typeface="Arial" panose="020B0604020202020204" pitchFamily="34" charset="0"/>
            </a:rPr>
            <a:t>Implementation</a:t>
          </a:r>
        </a:p>
      </dgm:t>
    </dgm:pt>
    <dgm:pt modelId="{4954730A-600D-44CD-B842-1B8E3CF0DE17}" type="par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15F1B1B3-C3AA-4F28-8C57-641B81DC8069}" type="sib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B905B68A-066B-4908-B61F-6B62477006D9}">
      <dgm:prSet/>
      <dgm:spPr/>
      <dgm:t>
        <a:bodyPr/>
        <a:lstStyle/>
        <a:p>
          <a:pPr>
            <a:lnSpc>
              <a:spcPct val="100000"/>
            </a:lnSpc>
          </a:pPr>
          <a:r>
            <a:rPr lang="en-US">
              <a:latin typeface="Arial" panose="020B0604020202020204" pitchFamily="34" charset="0"/>
              <a:cs typeface="Arial" panose="020B0604020202020204" pitchFamily="34" charset="0"/>
            </a:rPr>
            <a:t>Results</a:t>
          </a:r>
        </a:p>
      </dgm:t>
    </dgm:pt>
    <dgm:pt modelId="{BB2520BC-3753-41D2-952B-A1749C2A13F0}" type="par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175A182C-321A-4246-8514-93951525A4A3}" type="sib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DE61E1BE-3107-4AF5-85D6-2010DA115631}">
      <dgm:prSet/>
      <dgm:spPr/>
      <dgm:t>
        <a:bodyPr/>
        <a:lstStyle/>
        <a:p>
          <a:pPr>
            <a:lnSpc>
              <a:spcPct val="100000"/>
            </a:lnSpc>
          </a:pPr>
          <a:r>
            <a:rPr lang="en-US">
              <a:latin typeface="Arial" panose="020B0604020202020204" pitchFamily="34" charset="0"/>
              <a:cs typeface="Arial" panose="020B0604020202020204" pitchFamily="34" charset="0"/>
            </a:rPr>
            <a:t>Conclusion</a:t>
          </a:r>
        </a:p>
      </dgm:t>
    </dgm:pt>
    <dgm:pt modelId="{E7309761-06F3-48A5-8ED7-4063BDB48E0A}" type="par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D189DA1F-5CB5-4B59-9F16-9C0AA45FE0B6}" type="sib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1C327870-1BEC-49D2-891F-A2C61E4221D7}">
      <dgm:prSet/>
      <dgm:spPr/>
      <dgm:t>
        <a:bodyPr/>
        <a:lstStyle/>
        <a:p>
          <a:pPr>
            <a:lnSpc>
              <a:spcPct val="100000"/>
            </a:lnSpc>
          </a:pPr>
          <a:r>
            <a:rPr lang="en-US">
              <a:latin typeface="Arial" panose="020B0604020202020204" pitchFamily="34" charset="0"/>
              <a:cs typeface="Arial" panose="020B0604020202020204" pitchFamily="34" charset="0"/>
            </a:rPr>
            <a:t>References</a:t>
          </a:r>
        </a:p>
      </dgm:t>
    </dgm:pt>
    <dgm:pt modelId="{D7F31CE7-E852-4CCC-86CB-87C3CB0755B5}" type="par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0B580D40-5283-48AA-A081-0CCE0E718FC1}" type="sib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555B8B5B-EF9B-4E72-A1BF-690C8541687B}">
      <dgm:prSet/>
      <dgm:spPr/>
      <dgm:t>
        <a:bodyPr/>
        <a:lstStyle/>
        <a:p>
          <a:pPr>
            <a:lnSpc>
              <a:spcPct val="100000"/>
            </a:lnSpc>
          </a:pPr>
          <a:r>
            <a:rPr lang="en-US">
              <a:latin typeface="Arial" panose="020B0604020202020204" pitchFamily="34" charset="0"/>
              <a:cs typeface="Arial" panose="020B0604020202020204" pitchFamily="34" charset="0"/>
            </a:rPr>
            <a:t>Project Objective</a:t>
          </a:r>
        </a:p>
      </dgm:t>
    </dgm:pt>
    <dgm:pt modelId="{247DBD04-D25A-487D-96A2-F0504FD4DEB9}" type="par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567852B4-1E10-42B4-BD3E-93F3BA689CD8}" type="sib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304C74C4-7F63-466D-81AB-68CF38E391E9}" type="pres">
      <dgm:prSet presAssocID="{25E74C5B-2672-4ECF-B860-8DE1329C16C1}" presName="root" presStyleCnt="0">
        <dgm:presLayoutVars>
          <dgm:dir/>
          <dgm:resizeHandles val="exact"/>
        </dgm:presLayoutVars>
      </dgm:prSet>
      <dgm:spPr/>
    </dgm:pt>
    <dgm:pt modelId="{81784343-788E-41CB-B4EC-4AC10468D5D3}" type="pres">
      <dgm:prSet presAssocID="{4EDAC842-54C1-4E7F-9C98-8C5BC48DF79C}" presName="compNode" presStyleCnt="0"/>
      <dgm:spPr/>
    </dgm:pt>
    <dgm:pt modelId="{9482CFC1-1339-487B-B9B2-7316F7A06163}" type="pres">
      <dgm:prSet presAssocID="{4EDAC842-54C1-4E7F-9C98-8C5BC48DF79C}"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F0565A6-5A56-447C-A7D6-AAD9CA675252}" type="pres">
      <dgm:prSet presAssocID="{4EDAC842-54C1-4E7F-9C98-8C5BC48DF79C}" presName="spaceRect" presStyleCnt="0"/>
      <dgm:spPr/>
    </dgm:pt>
    <dgm:pt modelId="{14189B67-782B-454A-AB4F-539B0F1DF49E}" type="pres">
      <dgm:prSet presAssocID="{4EDAC842-54C1-4E7F-9C98-8C5BC48DF79C}" presName="textRect" presStyleLbl="revTx" presStyleIdx="0" presStyleCnt="6">
        <dgm:presLayoutVars>
          <dgm:chMax val="1"/>
          <dgm:chPref val="1"/>
        </dgm:presLayoutVars>
      </dgm:prSet>
      <dgm:spPr/>
    </dgm:pt>
    <dgm:pt modelId="{64BEFC8C-05C6-4D1F-AB35-DBAD2164D84A}" type="pres">
      <dgm:prSet presAssocID="{0961DAFC-C41B-4379-B2B8-0BD3DC46A803}" presName="sibTrans" presStyleCnt="0"/>
      <dgm:spPr/>
    </dgm:pt>
    <dgm:pt modelId="{AA1827F2-ECFD-4054-82FC-2F910E199964}" type="pres">
      <dgm:prSet presAssocID="{555B8B5B-EF9B-4E72-A1BF-690C8541687B}" presName="compNode" presStyleCnt="0"/>
      <dgm:spPr/>
    </dgm:pt>
    <dgm:pt modelId="{EECE7CBE-338D-46DA-BE3D-3B73DCF84996}" type="pres">
      <dgm:prSet presAssocID="{555B8B5B-EF9B-4E72-A1BF-690C8541687B}"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4DB3D1D-F746-4132-9E04-1B6391001C1F}" type="pres">
      <dgm:prSet presAssocID="{555B8B5B-EF9B-4E72-A1BF-690C8541687B}" presName="spaceRect" presStyleCnt="0"/>
      <dgm:spPr/>
    </dgm:pt>
    <dgm:pt modelId="{A549B15F-4E9A-4B58-8F61-8AE7255B9D15}" type="pres">
      <dgm:prSet presAssocID="{555B8B5B-EF9B-4E72-A1BF-690C8541687B}" presName="textRect" presStyleLbl="revTx" presStyleIdx="1" presStyleCnt="6">
        <dgm:presLayoutVars>
          <dgm:chMax val="1"/>
          <dgm:chPref val="1"/>
        </dgm:presLayoutVars>
      </dgm:prSet>
      <dgm:spPr/>
    </dgm:pt>
    <dgm:pt modelId="{54667BFA-16DA-425D-B05B-BF97227F7192}" type="pres">
      <dgm:prSet presAssocID="{567852B4-1E10-42B4-BD3E-93F3BA689CD8}" presName="sibTrans" presStyleCnt="0"/>
      <dgm:spPr/>
    </dgm:pt>
    <dgm:pt modelId="{3E7E61F2-8323-4FDB-A815-2BEC8BD36734}" type="pres">
      <dgm:prSet presAssocID="{647BFA5B-F7D8-4C05-9BA8-13920309D771}" presName="compNode" presStyleCnt="0"/>
      <dgm:spPr/>
    </dgm:pt>
    <dgm:pt modelId="{ECF03F46-F5D7-4C1B-98D3-4D76E9F06C06}" type="pres">
      <dgm:prSet presAssocID="{647BFA5B-F7D8-4C05-9BA8-13920309D771}"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58ABF-62DE-4D88-8C7D-70DA3644447F}" type="pres">
      <dgm:prSet presAssocID="{647BFA5B-F7D8-4C05-9BA8-13920309D771}" presName="spaceRect" presStyleCnt="0"/>
      <dgm:spPr/>
    </dgm:pt>
    <dgm:pt modelId="{1F807767-40A8-413F-889B-B5039E41FB50}" type="pres">
      <dgm:prSet presAssocID="{647BFA5B-F7D8-4C05-9BA8-13920309D771}" presName="textRect" presStyleLbl="revTx" presStyleIdx="2" presStyleCnt="6">
        <dgm:presLayoutVars>
          <dgm:chMax val="1"/>
          <dgm:chPref val="1"/>
        </dgm:presLayoutVars>
      </dgm:prSet>
      <dgm:spPr/>
    </dgm:pt>
    <dgm:pt modelId="{4215AEA0-04B1-492E-80A8-5331BF7730C5}" type="pres">
      <dgm:prSet presAssocID="{15F1B1B3-C3AA-4F28-8C57-641B81DC8069}" presName="sibTrans" presStyleCnt="0"/>
      <dgm:spPr/>
    </dgm:pt>
    <dgm:pt modelId="{E6036417-89BD-4157-8120-4970E2B39F6B}" type="pres">
      <dgm:prSet presAssocID="{B905B68A-066B-4908-B61F-6B62477006D9}" presName="compNode" presStyleCnt="0"/>
      <dgm:spPr/>
    </dgm:pt>
    <dgm:pt modelId="{1FD52781-51D7-4270-93BE-0B5A1646882B}" type="pres">
      <dgm:prSet presAssocID="{B905B68A-066B-4908-B61F-6B62477006D9}" presName="iconRect" presStyleLbl="node1" presStyleIdx="3"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BEFDD-CB5A-48BE-B8BF-B7CCFC879DC4}" type="pres">
      <dgm:prSet presAssocID="{B905B68A-066B-4908-B61F-6B62477006D9}" presName="spaceRect" presStyleCnt="0"/>
      <dgm:spPr/>
    </dgm:pt>
    <dgm:pt modelId="{2F3064E7-8078-4B0E-8356-51AD90E234CA}" type="pres">
      <dgm:prSet presAssocID="{B905B68A-066B-4908-B61F-6B62477006D9}" presName="textRect" presStyleLbl="revTx" presStyleIdx="3" presStyleCnt="6">
        <dgm:presLayoutVars>
          <dgm:chMax val="1"/>
          <dgm:chPref val="1"/>
        </dgm:presLayoutVars>
      </dgm:prSet>
      <dgm:spPr/>
    </dgm:pt>
    <dgm:pt modelId="{DE7DAB89-BE69-47BB-9C76-449CFF2DFA71}" type="pres">
      <dgm:prSet presAssocID="{175A182C-321A-4246-8514-93951525A4A3}" presName="sibTrans" presStyleCnt="0"/>
      <dgm:spPr/>
    </dgm:pt>
    <dgm:pt modelId="{4310CBA7-615E-4F01-BBFB-71242C61567F}" type="pres">
      <dgm:prSet presAssocID="{DE61E1BE-3107-4AF5-85D6-2010DA115631}" presName="compNode" presStyleCnt="0"/>
      <dgm:spPr/>
    </dgm:pt>
    <dgm:pt modelId="{6B6D8941-B195-4E45-908B-7DB08470161E}" type="pres">
      <dgm:prSet presAssocID="{DE61E1BE-3107-4AF5-85D6-2010DA115631}" presName="iconRect" presStyleLbl="node1" presStyleIdx="4"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5EDA747-343B-4B8B-B552-CBD8E26CDA4E}" type="pres">
      <dgm:prSet presAssocID="{DE61E1BE-3107-4AF5-85D6-2010DA115631}" presName="spaceRect" presStyleCnt="0"/>
      <dgm:spPr/>
    </dgm:pt>
    <dgm:pt modelId="{7AE32A8A-B008-459B-9A12-792F91A5CCB5}" type="pres">
      <dgm:prSet presAssocID="{DE61E1BE-3107-4AF5-85D6-2010DA115631}" presName="textRect" presStyleLbl="revTx" presStyleIdx="4" presStyleCnt="6">
        <dgm:presLayoutVars>
          <dgm:chMax val="1"/>
          <dgm:chPref val="1"/>
        </dgm:presLayoutVars>
      </dgm:prSet>
      <dgm:spPr/>
    </dgm:pt>
    <dgm:pt modelId="{21BBB4E9-707A-4BE6-8349-82916E11F5E5}" type="pres">
      <dgm:prSet presAssocID="{D189DA1F-5CB5-4B59-9F16-9C0AA45FE0B6}" presName="sibTrans" presStyleCnt="0"/>
      <dgm:spPr/>
    </dgm:pt>
    <dgm:pt modelId="{818EC85B-C1F4-4464-A7A2-C48F244E4E81}" type="pres">
      <dgm:prSet presAssocID="{1C327870-1BEC-49D2-891F-A2C61E4221D7}" presName="compNode" presStyleCnt="0"/>
      <dgm:spPr/>
    </dgm:pt>
    <dgm:pt modelId="{BDB7D374-8EE5-4BB4-BBBE-05C250E11468}" type="pres">
      <dgm:prSet presAssocID="{1C327870-1BEC-49D2-891F-A2C61E4221D7}" presName="iconRect" presStyleLbl="node1" presStyleIdx="5"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B270B150-7C2B-4A2C-9823-8769CF2F7DD0}" type="pres">
      <dgm:prSet presAssocID="{1C327870-1BEC-49D2-891F-A2C61E4221D7}" presName="spaceRect" presStyleCnt="0"/>
      <dgm:spPr/>
    </dgm:pt>
    <dgm:pt modelId="{0D69C5E4-0A3C-4832-A770-A8184C370919}" type="pres">
      <dgm:prSet presAssocID="{1C327870-1BEC-49D2-891F-A2C61E4221D7}" presName="textRect" presStyleLbl="revTx" presStyleIdx="5" presStyleCnt="6">
        <dgm:presLayoutVars>
          <dgm:chMax val="1"/>
          <dgm:chPref val="1"/>
        </dgm:presLayoutVars>
      </dgm:prSet>
      <dgm:spPr/>
    </dgm:pt>
  </dgm:ptLst>
  <dgm:cxnLst>
    <dgm:cxn modelId="{A58AAF0A-62BB-4467-83E1-D8C35D60B3A8}" type="presOf" srcId="{555B8B5B-EF9B-4E72-A1BF-690C8541687B}" destId="{A549B15F-4E9A-4B58-8F61-8AE7255B9D15}" srcOrd="0" destOrd="0" presId="urn:microsoft.com/office/officeart/2018/2/layout/IconLabelList"/>
    <dgm:cxn modelId="{0EBD8D0D-C11D-42C6-973C-1A2CD9ED6E7D}" type="presOf" srcId="{B905B68A-066B-4908-B61F-6B62477006D9}" destId="{2F3064E7-8078-4B0E-8356-51AD90E234CA}" srcOrd="0" destOrd="0" presId="urn:microsoft.com/office/officeart/2018/2/layout/IconLabelList"/>
    <dgm:cxn modelId="{BBE9A326-B5A3-43B4-8047-13F5BAE7BB46}" type="presOf" srcId="{25E74C5B-2672-4ECF-B860-8DE1329C16C1}" destId="{304C74C4-7F63-466D-81AB-68CF38E391E9}" srcOrd="0" destOrd="0" presId="urn:microsoft.com/office/officeart/2018/2/layout/IconLabelList"/>
    <dgm:cxn modelId="{8841656A-0F07-4665-9B79-F874A87CF7B7}" type="presOf" srcId="{4EDAC842-54C1-4E7F-9C98-8C5BC48DF79C}" destId="{14189B67-782B-454A-AB4F-539B0F1DF49E}" srcOrd="0" destOrd="0" presId="urn:microsoft.com/office/officeart/2018/2/layout/IconLabelList"/>
    <dgm:cxn modelId="{2BB80D96-CF72-4E11-8F60-352E5EFD92C1}" srcId="{25E74C5B-2672-4ECF-B860-8DE1329C16C1}" destId="{B905B68A-066B-4908-B61F-6B62477006D9}" srcOrd="3" destOrd="0" parTransId="{BB2520BC-3753-41D2-952B-A1749C2A13F0}" sibTransId="{175A182C-321A-4246-8514-93951525A4A3}"/>
    <dgm:cxn modelId="{2F078A9B-7D08-4978-9926-8281461330C6}" type="presOf" srcId="{1C327870-1BEC-49D2-891F-A2C61E4221D7}" destId="{0D69C5E4-0A3C-4832-A770-A8184C370919}" srcOrd="0" destOrd="0" presId="urn:microsoft.com/office/officeart/2018/2/layout/IconLabelList"/>
    <dgm:cxn modelId="{0FC86AA2-0CF8-4CBE-B00F-D2424F4AD4D9}" srcId="{25E74C5B-2672-4ECF-B860-8DE1329C16C1}" destId="{4EDAC842-54C1-4E7F-9C98-8C5BC48DF79C}" srcOrd="0" destOrd="0" parTransId="{8A9768EE-D4B5-4877-8945-04D7A6F873D0}" sibTransId="{0961DAFC-C41B-4379-B2B8-0BD3DC46A803}"/>
    <dgm:cxn modelId="{332F43A7-0328-4B3A-A1FC-F6DB5F19DD4A}" type="presOf" srcId="{DE61E1BE-3107-4AF5-85D6-2010DA115631}" destId="{7AE32A8A-B008-459B-9A12-792F91A5CCB5}" srcOrd="0" destOrd="0" presId="urn:microsoft.com/office/officeart/2018/2/layout/IconLabelList"/>
    <dgm:cxn modelId="{BC137CA9-F8DA-4602-B882-270EC46523B5}" srcId="{25E74C5B-2672-4ECF-B860-8DE1329C16C1}" destId="{1C327870-1BEC-49D2-891F-A2C61E4221D7}" srcOrd="5" destOrd="0" parTransId="{D7F31CE7-E852-4CCC-86CB-87C3CB0755B5}" sibTransId="{0B580D40-5283-48AA-A081-0CCE0E718FC1}"/>
    <dgm:cxn modelId="{853B1BB0-3D64-4656-BCF6-360FAE694240}" type="presOf" srcId="{647BFA5B-F7D8-4C05-9BA8-13920309D771}" destId="{1F807767-40A8-413F-889B-B5039E41FB50}" srcOrd="0" destOrd="0" presId="urn:microsoft.com/office/officeart/2018/2/layout/IconLabelList"/>
    <dgm:cxn modelId="{1CEF58B7-4319-45B5-8B96-D532DD5516E6}" srcId="{25E74C5B-2672-4ECF-B860-8DE1329C16C1}" destId="{DE61E1BE-3107-4AF5-85D6-2010DA115631}" srcOrd="4" destOrd="0" parTransId="{E7309761-06F3-48A5-8ED7-4063BDB48E0A}" sibTransId="{D189DA1F-5CB5-4B59-9F16-9C0AA45FE0B6}"/>
    <dgm:cxn modelId="{D281C8D0-F024-42F8-A930-C0EF5082DD38}" srcId="{25E74C5B-2672-4ECF-B860-8DE1329C16C1}" destId="{647BFA5B-F7D8-4C05-9BA8-13920309D771}" srcOrd="2" destOrd="0" parTransId="{4954730A-600D-44CD-B842-1B8E3CF0DE17}" sibTransId="{15F1B1B3-C3AA-4F28-8C57-641B81DC8069}"/>
    <dgm:cxn modelId="{B79BE8E6-3E35-47A2-B14D-4C905CB2E8CF}" srcId="{25E74C5B-2672-4ECF-B860-8DE1329C16C1}" destId="{555B8B5B-EF9B-4E72-A1BF-690C8541687B}" srcOrd="1" destOrd="0" parTransId="{247DBD04-D25A-487D-96A2-F0504FD4DEB9}" sibTransId="{567852B4-1E10-42B4-BD3E-93F3BA689CD8}"/>
    <dgm:cxn modelId="{A9475288-A395-413E-A010-A5386C75136E}" type="presParOf" srcId="{304C74C4-7F63-466D-81AB-68CF38E391E9}" destId="{81784343-788E-41CB-B4EC-4AC10468D5D3}" srcOrd="0" destOrd="0" presId="urn:microsoft.com/office/officeart/2018/2/layout/IconLabelList"/>
    <dgm:cxn modelId="{878565F1-597C-4BFA-BC6C-B1A2E1E5F65F}" type="presParOf" srcId="{81784343-788E-41CB-B4EC-4AC10468D5D3}" destId="{9482CFC1-1339-487B-B9B2-7316F7A06163}" srcOrd="0" destOrd="0" presId="urn:microsoft.com/office/officeart/2018/2/layout/IconLabelList"/>
    <dgm:cxn modelId="{64D2DE3B-2A8F-4F21-B542-1AFF56E8E825}" type="presParOf" srcId="{81784343-788E-41CB-B4EC-4AC10468D5D3}" destId="{4F0565A6-5A56-447C-A7D6-AAD9CA675252}" srcOrd="1" destOrd="0" presId="urn:microsoft.com/office/officeart/2018/2/layout/IconLabelList"/>
    <dgm:cxn modelId="{8558C078-3FF1-439E-9400-4FA0B81537E9}" type="presParOf" srcId="{81784343-788E-41CB-B4EC-4AC10468D5D3}" destId="{14189B67-782B-454A-AB4F-539B0F1DF49E}" srcOrd="2" destOrd="0" presId="urn:microsoft.com/office/officeart/2018/2/layout/IconLabelList"/>
    <dgm:cxn modelId="{D083823A-857E-43D5-942A-58A576884745}" type="presParOf" srcId="{304C74C4-7F63-466D-81AB-68CF38E391E9}" destId="{64BEFC8C-05C6-4D1F-AB35-DBAD2164D84A}" srcOrd="1" destOrd="0" presId="urn:microsoft.com/office/officeart/2018/2/layout/IconLabelList"/>
    <dgm:cxn modelId="{28077434-0B8F-4026-B1AF-51DC975E5B7F}" type="presParOf" srcId="{304C74C4-7F63-466D-81AB-68CF38E391E9}" destId="{AA1827F2-ECFD-4054-82FC-2F910E199964}" srcOrd="2" destOrd="0" presId="urn:microsoft.com/office/officeart/2018/2/layout/IconLabelList"/>
    <dgm:cxn modelId="{49EAEB87-D68A-4E51-A9EC-99B9F37F4232}" type="presParOf" srcId="{AA1827F2-ECFD-4054-82FC-2F910E199964}" destId="{EECE7CBE-338D-46DA-BE3D-3B73DCF84996}" srcOrd="0" destOrd="0" presId="urn:microsoft.com/office/officeart/2018/2/layout/IconLabelList"/>
    <dgm:cxn modelId="{0757E76F-E99A-4BE0-97B0-557631DDE4C2}" type="presParOf" srcId="{AA1827F2-ECFD-4054-82FC-2F910E199964}" destId="{64DB3D1D-F746-4132-9E04-1B6391001C1F}" srcOrd="1" destOrd="0" presId="urn:microsoft.com/office/officeart/2018/2/layout/IconLabelList"/>
    <dgm:cxn modelId="{51A09CF8-BD04-4C12-9ACA-6BF726E21539}" type="presParOf" srcId="{AA1827F2-ECFD-4054-82FC-2F910E199964}" destId="{A549B15F-4E9A-4B58-8F61-8AE7255B9D15}" srcOrd="2" destOrd="0" presId="urn:microsoft.com/office/officeart/2018/2/layout/IconLabelList"/>
    <dgm:cxn modelId="{AB4D2A95-68D4-4617-8635-A782194ACB87}" type="presParOf" srcId="{304C74C4-7F63-466D-81AB-68CF38E391E9}" destId="{54667BFA-16DA-425D-B05B-BF97227F7192}" srcOrd="3" destOrd="0" presId="urn:microsoft.com/office/officeart/2018/2/layout/IconLabelList"/>
    <dgm:cxn modelId="{69D54F23-906E-4D9D-9CD1-E397BAECA6B3}" type="presParOf" srcId="{304C74C4-7F63-466D-81AB-68CF38E391E9}" destId="{3E7E61F2-8323-4FDB-A815-2BEC8BD36734}" srcOrd="4" destOrd="0" presId="urn:microsoft.com/office/officeart/2018/2/layout/IconLabelList"/>
    <dgm:cxn modelId="{10F933B5-C647-4461-A64D-4C8B32F7C024}" type="presParOf" srcId="{3E7E61F2-8323-4FDB-A815-2BEC8BD36734}" destId="{ECF03F46-F5D7-4C1B-98D3-4D76E9F06C06}" srcOrd="0" destOrd="0" presId="urn:microsoft.com/office/officeart/2018/2/layout/IconLabelList"/>
    <dgm:cxn modelId="{99FCB9F3-8453-4208-9506-0C748AE90B88}" type="presParOf" srcId="{3E7E61F2-8323-4FDB-A815-2BEC8BD36734}" destId="{68158ABF-62DE-4D88-8C7D-70DA3644447F}" srcOrd="1" destOrd="0" presId="urn:microsoft.com/office/officeart/2018/2/layout/IconLabelList"/>
    <dgm:cxn modelId="{34A88993-D20F-4C50-9F60-091FBABF358A}" type="presParOf" srcId="{3E7E61F2-8323-4FDB-A815-2BEC8BD36734}" destId="{1F807767-40A8-413F-889B-B5039E41FB50}" srcOrd="2" destOrd="0" presId="urn:microsoft.com/office/officeart/2018/2/layout/IconLabelList"/>
    <dgm:cxn modelId="{B2ACADD4-F159-4C46-BF77-C0DBAAD9439F}" type="presParOf" srcId="{304C74C4-7F63-466D-81AB-68CF38E391E9}" destId="{4215AEA0-04B1-492E-80A8-5331BF7730C5}" srcOrd="5" destOrd="0" presId="urn:microsoft.com/office/officeart/2018/2/layout/IconLabelList"/>
    <dgm:cxn modelId="{D6CE1758-2616-4836-A4DB-9E20A9913367}" type="presParOf" srcId="{304C74C4-7F63-466D-81AB-68CF38E391E9}" destId="{E6036417-89BD-4157-8120-4970E2B39F6B}" srcOrd="6" destOrd="0" presId="urn:microsoft.com/office/officeart/2018/2/layout/IconLabelList"/>
    <dgm:cxn modelId="{ECA1F9DD-0A95-47E8-A42F-927DC52E192D}" type="presParOf" srcId="{E6036417-89BD-4157-8120-4970E2B39F6B}" destId="{1FD52781-51D7-4270-93BE-0B5A1646882B}" srcOrd="0" destOrd="0" presId="urn:microsoft.com/office/officeart/2018/2/layout/IconLabelList"/>
    <dgm:cxn modelId="{FF6F9E40-FEF4-456D-A583-7811E030E15D}" type="presParOf" srcId="{E6036417-89BD-4157-8120-4970E2B39F6B}" destId="{681BEFDD-CB5A-48BE-B8BF-B7CCFC879DC4}" srcOrd="1" destOrd="0" presId="urn:microsoft.com/office/officeart/2018/2/layout/IconLabelList"/>
    <dgm:cxn modelId="{32BFED5F-69EF-4025-90CB-04CEBD83B42E}" type="presParOf" srcId="{E6036417-89BD-4157-8120-4970E2B39F6B}" destId="{2F3064E7-8078-4B0E-8356-51AD90E234CA}" srcOrd="2" destOrd="0" presId="urn:microsoft.com/office/officeart/2018/2/layout/IconLabelList"/>
    <dgm:cxn modelId="{C171C3C0-6EF4-4D93-88F5-4703D654B54D}" type="presParOf" srcId="{304C74C4-7F63-466D-81AB-68CF38E391E9}" destId="{DE7DAB89-BE69-47BB-9C76-449CFF2DFA71}" srcOrd="7" destOrd="0" presId="urn:microsoft.com/office/officeart/2018/2/layout/IconLabelList"/>
    <dgm:cxn modelId="{2540A44E-C264-4A8A-B92E-419A54911156}" type="presParOf" srcId="{304C74C4-7F63-466D-81AB-68CF38E391E9}" destId="{4310CBA7-615E-4F01-BBFB-71242C61567F}" srcOrd="8" destOrd="0" presId="urn:microsoft.com/office/officeart/2018/2/layout/IconLabelList"/>
    <dgm:cxn modelId="{43535C1E-183E-4E9C-8285-CC07DC7A693B}" type="presParOf" srcId="{4310CBA7-615E-4F01-BBFB-71242C61567F}" destId="{6B6D8941-B195-4E45-908B-7DB08470161E}" srcOrd="0" destOrd="0" presId="urn:microsoft.com/office/officeart/2018/2/layout/IconLabelList"/>
    <dgm:cxn modelId="{74690800-E160-421C-9D12-AFB61E143EF2}" type="presParOf" srcId="{4310CBA7-615E-4F01-BBFB-71242C61567F}" destId="{D5EDA747-343B-4B8B-B552-CBD8E26CDA4E}" srcOrd="1" destOrd="0" presId="urn:microsoft.com/office/officeart/2018/2/layout/IconLabelList"/>
    <dgm:cxn modelId="{66AF7E32-7AA4-46A5-8AAB-FBCDEFC79A6A}" type="presParOf" srcId="{4310CBA7-615E-4F01-BBFB-71242C61567F}" destId="{7AE32A8A-B008-459B-9A12-792F91A5CCB5}" srcOrd="2" destOrd="0" presId="urn:microsoft.com/office/officeart/2018/2/layout/IconLabelList"/>
    <dgm:cxn modelId="{668250D1-F593-4C47-8081-0B832C685C0C}" type="presParOf" srcId="{304C74C4-7F63-466D-81AB-68CF38E391E9}" destId="{21BBB4E9-707A-4BE6-8349-82916E11F5E5}" srcOrd="9" destOrd="0" presId="urn:microsoft.com/office/officeart/2018/2/layout/IconLabelList"/>
    <dgm:cxn modelId="{C512B5C5-3BC1-4AC9-A341-33E94310EFBA}" type="presParOf" srcId="{304C74C4-7F63-466D-81AB-68CF38E391E9}" destId="{818EC85B-C1F4-4464-A7A2-C48F244E4E81}" srcOrd="10" destOrd="0" presId="urn:microsoft.com/office/officeart/2018/2/layout/IconLabelList"/>
    <dgm:cxn modelId="{1561AEA2-1B05-403B-8C5A-2D26F825EAE9}" type="presParOf" srcId="{818EC85B-C1F4-4464-A7A2-C48F244E4E81}" destId="{BDB7D374-8EE5-4BB4-BBBE-05C250E11468}" srcOrd="0" destOrd="0" presId="urn:microsoft.com/office/officeart/2018/2/layout/IconLabelList"/>
    <dgm:cxn modelId="{745DCE59-76C8-4039-8EDB-3C4F46B5DB9F}" type="presParOf" srcId="{818EC85B-C1F4-4464-A7A2-C48F244E4E81}" destId="{B270B150-7C2B-4A2C-9823-8769CF2F7DD0}" srcOrd="1" destOrd="0" presId="urn:microsoft.com/office/officeart/2018/2/layout/IconLabelList"/>
    <dgm:cxn modelId="{19BF2D90-4401-4B40-8148-746819CB3A96}" type="presParOf" srcId="{818EC85B-C1F4-4464-A7A2-C48F244E4E81}" destId="{0D69C5E4-0A3C-4832-A770-A8184C370919}" srcOrd="2" destOrd="0" presId="urn:microsoft.com/office/officeart/2018/2/layout/IconLabelList"/>
  </dgm:cxnLst>
  <dgm:bg>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2CFC1-1339-487B-B9B2-7316F7A06163}">
      <dsp:nvSpPr>
        <dsp:cNvPr id="0" name=""/>
        <dsp:cNvSpPr/>
      </dsp:nvSpPr>
      <dsp:spPr>
        <a:xfrm>
          <a:off x="445092" y="1105573"/>
          <a:ext cx="721406" cy="72140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189B67-782B-454A-AB4F-539B0F1DF49E}">
      <dsp:nvSpPr>
        <dsp:cNvPr id="0" name=""/>
        <dsp:cNvSpPr/>
      </dsp:nvSpPr>
      <dsp:spPr>
        <a:xfrm>
          <a:off x="423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Introduction</a:t>
          </a:r>
        </a:p>
      </dsp:txBody>
      <dsp:txXfrm>
        <a:off x="4232" y="2067457"/>
        <a:ext cx="1603125" cy="641250"/>
      </dsp:txXfrm>
    </dsp:sp>
    <dsp:sp modelId="{EECE7CBE-338D-46DA-BE3D-3B73DCF84996}">
      <dsp:nvSpPr>
        <dsp:cNvPr id="0" name=""/>
        <dsp:cNvSpPr/>
      </dsp:nvSpPr>
      <dsp:spPr>
        <a:xfrm>
          <a:off x="2328764" y="1105573"/>
          <a:ext cx="721406" cy="72140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49B15F-4E9A-4B58-8F61-8AE7255B9D15}">
      <dsp:nvSpPr>
        <dsp:cNvPr id="0" name=""/>
        <dsp:cNvSpPr/>
      </dsp:nvSpPr>
      <dsp:spPr>
        <a:xfrm>
          <a:off x="1887904"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Project Objective</a:t>
          </a:r>
        </a:p>
      </dsp:txBody>
      <dsp:txXfrm>
        <a:off x="1887904" y="2067457"/>
        <a:ext cx="1603125" cy="641250"/>
      </dsp:txXfrm>
    </dsp:sp>
    <dsp:sp modelId="{ECF03F46-F5D7-4C1B-98D3-4D76E9F06C06}">
      <dsp:nvSpPr>
        <dsp:cNvPr id="0" name=""/>
        <dsp:cNvSpPr/>
      </dsp:nvSpPr>
      <dsp:spPr>
        <a:xfrm>
          <a:off x="4212435"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807767-40A8-413F-889B-B5039E41FB50}">
      <dsp:nvSpPr>
        <dsp:cNvPr id="0" name=""/>
        <dsp:cNvSpPr/>
      </dsp:nvSpPr>
      <dsp:spPr>
        <a:xfrm>
          <a:off x="3771576"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Implementation</a:t>
          </a:r>
        </a:p>
      </dsp:txBody>
      <dsp:txXfrm>
        <a:off x="3771576" y="2067457"/>
        <a:ext cx="1603125" cy="641250"/>
      </dsp:txXfrm>
    </dsp:sp>
    <dsp:sp modelId="{1FD52781-51D7-4270-93BE-0B5A1646882B}">
      <dsp:nvSpPr>
        <dsp:cNvPr id="0" name=""/>
        <dsp:cNvSpPr/>
      </dsp:nvSpPr>
      <dsp:spPr>
        <a:xfrm>
          <a:off x="6096107"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3064E7-8078-4B0E-8356-51AD90E234CA}">
      <dsp:nvSpPr>
        <dsp:cNvPr id="0" name=""/>
        <dsp:cNvSpPr/>
      </dsp:nvSpPr>
      <dsp:spPr>
        <a:xfrm>
          <a:off x="5655248"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Results</a:t>
          </a:r>
        </a:p>
      </dsp:txBody>
      <dsp:txXfrm>
        <a:off x="5655248" y="2067457"/>
        <a:ext cx="1603125" cy="641250"/>
      </dsp:txXfrm>
    </dsp:sp>
    <dsp:sp modelId="{6B6D8941-B195-4E45-908B-7DB08470161E}">
      <dsp:nvSpPr>
        <dsp:cNvPr id="0" name=""/>
        <dsp:cNvSpPr/>
      </dsp:nvSpPr>
      <dsp:spPr>
        <a:xfrm>
          <a:off x="7979779" y="1105573"/>
          <a:ext cx="721406" cy="72140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E32A8A-B008-459B-9A12-792F91A5CCB5}">
      <dsp:nvSpPr>
        <dsp:cNvPr id="0" name=""/>
        <dsp:cNvSpPr/>
      </dsp:nvSpPr>
      <dsp:spPr>
        <a:xfrm>
          <a:off x="7538920"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Conclusion</a:t>
          </a:r>
        </a:p>
      </dsp:txBody>
      <dsp:txXfrm>
        <a:off x="7538920" y="2067457"/>
        <a:ext cx="1603125" cy="641250"/>
      </dsp:txXfrm>
    </dsp:sp>
    <dsp:sp modelId="{BDB7D374-8EE5-4BB4-BBBE-05C250E11468}">
      <dsp:nvSpPr>
        <dsp:cNvPr id="0" name=""/>
        <dsp:cNvSpPr/>
      </dsp:nvSpPr>
      <dsp:spPr>
        <a:xfrm>
          <a:off x="9863451" y="1105573"/>
          <a:ext cx="721406" cy="72140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69C5E4-0A3C-4832-A770-A8184C370919}">
      <dsp:nvSpPr>
        <dsp:cNvPr id="0" name=""/>
        <dsp:cNvSpPr/>
      </dsp:nvSpPr>
      <dsp:spPr>
        <a:xfrm>
          <a:off x="942259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References</a:t>
          </a:r>
        </a:p>
      </dsp:txBody>
      <dsp:txXfrm>
        <a:off x="9422592" y="2067457"/>
        <a:ext cx="1603125" cy="6412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148D4-9014-475C-AC97-8AF4C70FC226}" type="datetimeFigureOut">
              <a:rPr lang="de-DE" smtClean="0"/>
              <a:t>28.03.2024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BE77A-DD76-4E1D-8894-A9B470598ED7}" type="slidenum">
              <a:rPr lang="de-DE" smtClean="0"/>
              <a:t>‹#›</a:t>
            </a:fld>
            <a:endParaRPr lang="de-DE"/>
          </a:p>
        </p:txBody>
      </p:sp>
    </p:spTree>
    <p:extLst>
      <p:ext uri="{BB962C8B-B14F-4D97-AF65-F5344CB8AC3E}">
        <p14:creationId xmlns:p14="http://schemas.microsoft.com/office/powerpoint/2010/main" val="327562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DE12E154-F8FB-4181-8C6E-946582017057}" type="datetime1">
              <a:rPr lang="en-US" smtClean="0"/>
              <a:t>3/28/2024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06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6D1A9-48E2-405B-ABFE-133730FF333B}" type="datetime1">
              <a:rPr lang="en-US" smtClean="0"/>
              <a:t>3/28/2024</a:t>
            </a:fld>
            <a:endParaRPr lang="en-US" dirty="0"/>
          </a:p>
        </p:txBody>
      </p:sp>
      <p:sp>
        <p:nvSpPr>
          <p:cNvPr id="5" name="Footer Placeholder 4"/>
          <p:cNvSpPr>
            <a:spLocks noGrp="1"/>
          </p:cNvSpPr>
          <p:nvPr>
            <p:ph type="ftr" sz="quarter" idx="11"/>
          </p:nvPr>
        </p:nvSpPr>
        <p:spPr/>
        <p:txBody>
          <a:bodyPr/>
          <a:lstStyle/>
          <a:p>
            <a:r>
              <a:rPr lang="en-US"/>
              <a:t>Unit Test Code Coverage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40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80E4B351-D277-4D9E-BEB8-E1442F7FAC92}" type="datetime1">
              <a:rPr lang="en-US" smtClean="0"/>
              <a:t>3/28/2024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Unit Test Code Coverage</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952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09843FE9-4D06-4A41-BEF1-B24D90A9F9ED}" type="datetime1">
              <a:rPr lang="en-US" smtClean="0"/>
              <a:t>3/28/2024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0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74DCBAD-E9EB-4B79-94E3-0DAEA08F2165}" type="datetime1">
              <a:rPr lang="en-US" smtClean="0"/>
              <a:t>3/28/2024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48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F6435-BC5A-4D63-8431-2354F4A14938}" type="datetime1">
              <a:rPr lang="en-US" smtClean="0"/>
              <a:t>3/28/2024</a:t>
            </a:fld>
            <a:endParaRPr lang="en-US" dirty="0"/>
          </a:p>
        </p:txBody>
      </p:sp>
      <p:sp>
        <p:nvSpPr>
          <p:cNvPr id="6" name="Footer Placeholder 5"/>
          <p:cNvSpPr>
            <a:spLocks noGrp="1"/>
          </p:cNvSpPr>
          <p:nvPr>
            <p:ph type="ftr" sz="quarter" idx="11"/>
          </p:nvPr>
        </p:nvSpPr>
        <p:spPr/>
        <p:txBody>
          <a:bodyPr/>
          <a:lstStyle/>
          <a:p>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82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2C01B-FDDF-4844-A5D4-9CE70E85D3C3}" type="datetime1">
              <a:rPr lang="en-US" smtClean="0"/>
              <a:t>3/28/2024</a:t>
            </a:fld>
            <a:endParaRPr lang="en-US" dirty="0"/>
          </a:p>
        </p:txBody>
      </p:sp>
      <p:sp>
        <p:nvSpPr>
          <p:cNvPr id="8" name="Footer Placeholder 7"/>
          <p:cNvSpPr>
            <a:spLocks noGrp="1"/>
          </p:cNvSpPr>
          <p:nvPr>
            <p:ph type="ftr" sz="quarter" idx="11"/>
          </p:nvPr>
        </p:nvSpPr>
        <p:spPr/>
        <p:txBody>
          <a:bodyPr/>
          <a:lstStyle/>
          <a:p>
            <a:r>
              <a:rPr lang="en-US"/>
              <a:t>Unit Test Code Coverage</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83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87636-C395-40B2-BA12-D49A21CA7429}" type="datetime1">
              <a:rPr lang="en-US" smtClean="0"/>
              <a:t>3/28/2024</a:t>
            </a:fld>
            <a:endParaRPr lang="en-US" dirty="0"/>
          </a:p>
        </p:txBody>
      </p:sp>
      <p:sp>
        <p:nvSpPr>
          <p:cNvPr id="4" name="Footer Placeholder 3"/>
          <p:cNvSpPr>
            <a:spLocks noGrp="1"/>
          </p:cNvSpPr>
          <p:nvPr>
            <p:ph type="ftr" sz="quarter" idx="11"/>
          </p:nvPr>
        </p:nvSpPr>
        <p:spPr/>
        <p:txBody>
          <a:bodyPr/>
          <a:lstStyle/>
          <a:p>
            <a:r>
              <a:rPr lang="en-US"/>
              <a:t>Unit Test Code Coverage</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32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37A2E-82AF-4785-A280-7EC9AC00E7CF}" type="datetime1">
              <a:rPr lang="en-US" smtClean="0"/>
              <a:t>3/28/2024</a:t>
            </a:fld>
            <a:endParaRPr lang="en-US" dirty="0"/>
          </a:p>
        </p:txBody>
      </p:sp>
      <p:sp>
        <p:nvSpPr>
          <p:cNvPr id="3" name="Footer Placeholder 2"/>
          <p:cNvSpPr>
            <a:spLocks noGrp="1"/>
          </p:cNvSpPr>
          <p:nvPr>
            <p:ph type="ftr" sz="quarter" idx="11"/>
          </p:nvPr>
        </p:nvSpPr>
        <p:spPr/>
        <p:txBody>
          <a:bodyPr/>
          <a:lstStyle/>
          <a:p>
            <a:r>
              <a:rPr lang="en-US"/>
              <a:t>Unit Test Code Coverage</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370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544AF48-6368-4AEB-BA61-86C35A0670BC}" type="datetime1">
              <a:rPr lang="en-US" smtClean="0"/>
              <a:t>3/28/2024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Unit Test Code Coverage</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6616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AD317-F3FB-496C-99A4-43A2E3D62B38}" type="datetime1">
              <a:rPr lang="en-US" smtClean="0"/>
              <a:t>3/28/2024</a:t>
            </a:fld>
            <a:endParaRPr lang="en-US" dirty="0"/>
          </a:p>
        </p:txBody>
      </p:sp>
      <p:sp>
        <p:nvSpPr>
          <p:cNvPr id="6" name="Footer Placeholder 5"/>
          <p:cNvSpPr>
            <a:spLocks noGrp="1"/>
          </p:cNvSpPr>
          <p:nvPr>
            <p:ph type="ftr" sz="quarter" idx="11"/>
          </p:nvPr>
        </p:nvSpPr>
        <p:spPr/>
        <p:txBody>
          <a:bodyPr/>
          <a:lstStyle/>
          <a:p>
            <a:pPr algn="l"/>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63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43DAC16-7D30-46B5-81CA-4A6DF4F80339}" type="datetime1">
              <a:rPr lang="en-US" smtClean="0"/>
              <a:t>3/28/2024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Unit Test Code Coverage</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783498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6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70" name="Rectangle 6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3">
            <a:extLst>
              <a:ext uri="{FF2B5EF4-FFF2-40B4-BE49-F238E27FC236}">
                <a16:creationId xmlns:a16="http://schemas.microsoft.com/office/drawing/2014/main" id="{7F693C6B-DC40-BA5E-A313-043904EA6337}"/>
              </a:ext>
            </a:extLst>
          </p:cNvPr>
          <p:cNvSpPr>
            <a:spLocks noGrp="1"/>
          </p:cNvSpPr>
          <p:nvPr>
            <p:ph type="ctrTitle"/>
          </p:nvPr>
        </p:nvSpPr>
        <p:spPr>
          <a:xfrm>
            <a:off x="581192" y="702156"/>
            <a:ext cx="11029616" cy="1188720"/>
          </a:xfrm>
        </p:spPr>
        <p:txBody>
          <a:bodyPr vert="horz" lIns="91440" tIns="45720" rIns="91440" bIns="45720" rtlCol="0" anchor="b" anchorCtr="0">
            <a:normAutofit/>
          </a:bodyPr>
          <a:lstStyle/>
          <a:p>
            <a:r>
              <a:rPr lang="en-US" sz="2800"/>
              <a:t>Implement Anomaly Detection Sample</a:t>
            </a:r>
          </a:p>
        </p:txBody>
      </p:sp>
      <p:sp>
        <p:nvSpPr>
          <p:cNvPr id="72" name="Rectangle 7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7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Rectangle 7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EF81AB-8330-1414-5B26-8F5920F42CB5}"/>
              </a:ext>
            </a:extLst>
          </p:cNvPr>
          <p:cNvPicPr>
            <a:picLocks noChangeAspect="1"/>
          </p:cNvPicPr>
          <p:nvPr/>
        </p:nvPicPr>
        <p:blipFill>
          <a:blip r:embed="rId2"/>
          <a:stretch>
            <a:fillRect/>
          </a:stretch>
        </p:blipFill>
        <p:spPr>
          <a:xfrm>
            <a:off x="780698" y="3069357"/>
            <a:ext cx="4748741" cy="2264784"/>
          </a:xfrm>
          <a:prstGeom prst="rect">
            <a:avLst/>
          </a:prstGeom>
        </p:spPr>
      </p:pic>
      <p:sp>
        <p:nvSpPr>
          <p:cNvPr id="15" name="TextBox 14">
            <a:extLst>
              <a:ext uri="{FF2B5EF4-FFF2-40B4-BE49-F238E27FC236}">
                <a16:creationId xmlns:a16="http://schemas.microsoft.com/office/drawing/2014/main" id="{7DF8A82C-F912-F605-2497-C691FF890768}"/>
              </a:ext>
            </a:extLst>
          </p:cNvPr>
          <p:cNvSpPr txBox="1"/>
          <p:nvPr/>
        </p:nvSpPr>
        <p:spPr>
          <a:xfrm>
            <a:off x="6335805" y="2180496"/>
            <a:ext cx="5275001" cy="404568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1">
                <a:solidFill>
                  <a:schemeClr val="tx1">
                    <a:lumMod val="75000"/>
                    <a:lumOff val="25000"/>
                  </a:schemeClr>
                </a:solidFill>
              </a:rPr>
              <a:t>Supervised By:</a:t>
            </a:r>
            <a:r>
              <a:rPr lang="en-US">
                <a:solidFill>
                  <a:schemeClr val="tx1">
                    <a:lumMod val="75000"/>
                    <a:lumOff val="25000"/>
                  </a:schemeClr>
                </a:solidFill>
              </a:rPr>
              <a:t> Damir Dobric / Prof. Dr. Andreas Pech</a:t>
            </a:r>
          </a:p>
          <a:p>
            <a:pPr defTabSz="457200">
              <a:spcBef>
                <a:spcPct val="20000"/>
              </a:spcBef>
              <a:spcAft>
                <a:spcPts val="600"/>
              </a:spcAft>
              <a:buClr>
                <a:schemeClr val="accent1"/>
              </a:buClr>
              <a:buSzPct val="92000"/>
              <a:buFont typeface="Wingdings 2" panose="05020102010507070707" pitchFamily="18" charset="2"/>
              <a:buChar char=""/>
            </a:pPr>
            <a:r>
              <a:rPr lang="en-US" b="1">
                <a:solidFill>
                  <a:schemeClr val="tx1">
                    <a:lumMod val="75000"/>
                    <a:lumOff val="25000"/>
                  </a:schemeClr>
                </a:solidFill>
              </a:rPr>
              <a:t>Group Name:</a:t>
            </a:r>
            <a:r>
              <a:rPr lang="en-US">
                <a:solidFill>
                  <a:schemeClr val="tx1">
                    <a:lumMod val="75000"/>
                    <a:lumOff val="25000"/>
                  </a:schemeClr>
                </a:solidFill>
              </a:rPr>
              <a:t> Team_Anomaly_Detection</a:t>
            </a:r>
          </a:p>
          <a:p>
            <a:pPr defTabSz="457200">
              <a:spcBef>
                <a:spcPct val="20000"/>
              </a:spcBef>
              <a:spcAft>
                <a:spcPts val="600"/>
              </a:spcAft>
              <a:buClr>
                <a:schemeClr val="accent1"/>
              </a:buClr>
              <a:buSzPct val="92000"/>
              <a:buFont typeface="Wingdings 2" panose="05020102010507070707" pitchFamily="18" charset="2"/>
              <a:buChar char=""/>
            </a:pPr>
            <a:r>
              <a:rPr lang="en-US" b="1">
                <a:solidFill>
                  <a:schemeClr val="tx1">
                    <a:lumMod val="75000"/>
                    <a:lumOff val="25000"/>
                  </a:schemeClr>
                </a:solidFill>
              </a:rPr>
              <a:t>Members:</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a:solidFill>
                  <a:schemeClr val="tx1">
                    <a:lumMod val="75000"/>
                    <a:lumOff val="25000"/>
                  </a:schemeClr>
                </a:solidFill>
              </a:rPr>
              <a:t>Mahbubur Rahman</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a:solidFill>
                  <a:schemeClr val="tx1">
                    <a:lumMod val="75000"/>
                    <a:lumOff val="25000"/>
                  </a:schemeClr>
                </a:solidFill>
              </a:rPr>
              <a:t>Md Zihadul Islam Joni</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a:solidFill>
                  <a:schemeClr val="tx1">
                    <a:lumMod val="75000"/>
                    <a:lumOff val="25000"/>
                  </a:schemeClr>
                </a:solidFill>
              </a:rPr>
              <a:t>Md Rakibul Islam</a:t>
            </a:r>
          </a:p>
        </p:txBody>
      </p:sp>
      <p:sp>
        <p:nvSpPr>
          <p:cNvPr id="13" name="Slide Number Placeholder 12">
            <a:extLst>
              <a:ext uri="{FF2B5EF4-FFF2-40B4-BE49-F238E27FC236}">
                <a16:creationId xmlns:a16="http://schemas.microsoft.com/office/drawing/2014/main" id="{896CDD25-D80F-0169-698F-A382053777DD}"/>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4A9ED3"/>
                </a:solidFill>
              </a:rPr>
              <a:pPr defTabSz="457200">
                <a:spcAft>
                  <a:spcPts val="600"/>
                </a:spcAft>
              </a:pPr>
              <a:t>1</a:t>
            </a:fld>
            <a:endParaRPr lang="en-US">
              <a:solidFill>
                <a:srgbClr val="4A9ED3"/>
              </a:solidFill>
            </a:endParaRPr>
          </a:p>
        </p:txBody>
      </p:sp>
    </p:spTree>
    <p:extLst>
      <p:ext uri="{BB962C8B-B14F-4D97-AF65-F5344CB8AC3E}">
        <p14:creationId xmlns:p14="http://schemas.microsoft.com/office/powerpoint/2010/main" val="58583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8BF7D1-0ECC-ABFB-116C-438B636E02B9}"/>
              </a:ext>
            </a:extLst>
          </p:cNvPr>
          <p:cNvSpPr>
            <a:spLocks noGrp="1"/>
          </p:cNvSpPr>
          <p:nvPr>
            <p:ph type="ftr" sz="quarter" idx="11"/>
          </p:nvPr>
        </p:nvSpPr>
        <p:spPr/>
        <p:txBody>
          <a:bodyPr/>
          <a:lstStyle/>
          <a:p>
            <a:r>
              <a:rPr lang="en-US" cap="none" dirty="0">
                <a:latin typeface="Arial" panose="020B0604020202020204" pitchFamily="34" charset="0"/>
                <a:cs typeface="Arial" panose="020B0604020202020204" pitchFamily="34" charset="0"/>
              </a:rPr>
              <a:t>Unit Test Code Coverage</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79866" cy="876518"/>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dirty="0"/>
              <a:t>conclusion</a:t>
            </a:r>
          </a:p>
        </p:txBody>
      </p:sp>
      <p:sp>
        <p:nvSpPr>
          <p:cNvPr id="6" name="TextBox 5">
            <a:extLst>
              <a:ext uri="{FF2B5EF4-FFF2-40B4-BE49-F238E27FC236}">
                <a16:creationId xmlns:a16="http://schemas.microsoft.com/office/drawing/2014/main" id="{AF32BE12-CDAA-3AE5-9993-07DFE09DD46B}"/>
              </a:ext>
            </a:extLst>
          </p:cNvPr>
          <p:cNvSpPr txBox="1"/>
          <p:nvPr/>
        </p:nvSpPr>
        <p:spPr>
          <a:xfrm>
            <a:off x="715108" y="1578674"/>
            <a:ext cx="8428892" cy="4524315"/>
          </a:xfrm>
          <a:prstGeom prst="rect">
            <a:avLst/>
          </a:prstGeom>
          <a:noFill/>
        </p:spPr>
        <p:txBody>
          <a:bodyPr wrap="square">
            <a:spAutoFit/>
          </a:bodyPr>
          <a:lstStyle/>
          <a:p>
            <a:pPr marL="285750" indent="-285750">
              <a:buFont typeface="Arial" panose="020B0604020202020204" pitchFamily="34" charset="0"/>
              <a:buChar char="•"/>
            </a:pPr>
            <a:r>
              <a:rPr lang="en-US" dirty="0"/>
              <a:t>The </a:t>
            </a:r>
            <a:r>
              <a:rPr lang="en-US" dirty="0" err="1"/>
              <a:t>AnomalyDetector</a:t>
            </a:r>
            <a:r>
              <a:rPr lang="en-US" dirty="0"/>
              <a:t> class maintains a list of predicted values based on the input sequence, and uses the mean and standard deviation of these predicted values to identify values that are significantly different from the expected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a new value is added to the list of predicted values, the mean and standard deviation are updated to reflect the new data. Values that are more than a certain number of standard deviations away from the mean are considered anomalies and removed from the list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context of comparing the next appearing value with the last predicted value, the mean and standard deviation can be used to set a tolerance level for how different the predicted and actual values can be before it is considered an anomaly</a:t>
            </a:r>
          </a:p>
          <a:p>
            <a:endParaRPr lang="en-US" dirty="0"/>
          </a:p>
          <a:p>
            <a:endParaRPr lang="en-US" dirty="0"/>
          </a:p>
          <a:p>
            <a:endParaRPr lang="en-US" dirty="0"/>
          </a:p>
        </p:txBody>
      </p:sp>
    </p:spTree>
    <p:extLst>
      <p:ext uri="{BB962C8B-B14F-4D97-AF65-F5344CB8AC3E}">
        <p14:creationId xmlns:p14="http://schemas.microsoft.com/office/powerpoint/2010/main" val="239137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8BF7D1-0ECC-ABFB-116C-438B636E02B9}"/>
              </a:ext>
            </a:extLst>
          </p:cNvPr>
          <p:cNvSpPr>
            <a:spLocks noGrp="1"/>
          </p:cNvSpPr>
          <p:nvPr>
            <p:ph type="ftr" sz="quarter" idx="11"/>
          </p:nvPr>
        </p:nvSpPr>
        <p:spPr/>
        <p:txBody>
          <a:bodyPr/>
          <a:lstStyle/>
          <a:p>
            <a:r>
              <a:rPr lang="en-US" cap="none" dirty="0">
                <a:latin typeface="Arial" panose="020B0604020202020204" pitchFamily="34" charset="0"/>
                <a:cs typeface="Arial" panose="020B0604020202020204" pitchFamily="34" charset="0"/>
              </a:rPr>
              <a:t>Unit Test Code Coverage</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11</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79866" cy="876518"/>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dirty="0"/>
              <a:t>references</a:t>
            </a:r>
          </a:p>
        </p:txBody>
      </p:sp>
      <p:sp>
        <p:nvSpPr>
          <p:cNvPr id="9" name="TextBox 8">
            <a:extLst>
              <a:ext uri="{FF2B5EF4-FFF2-40B4-BE49-F238E27FC236}">
                <a16:creationId xmlns:a16="http://schemas.microsoft.com/office/drawing/2014/main" id="{3851D869-D97C-35D8-125C-1C682DD5E824}"/>
              </a:ext>
            </a:extLst>
          </p:cNvPr>
          <p:cNvSpPr txBox="1"/>
          <p:nvPr/>
        </p:nvSpPr>
        <p:spPr>
          <a:xfrm>
            <a:off x="581192" y="1578674"/>
            <a:ext cx="11079866" cy="2862322"/>
          </a:xfrm>
          <a:prstGeom prst="rect">
            <a:avLst/>
          </a:prstGeom>
          <a:noFill/>
        </p:spPr>
        <p:txBody>
          <a:bodyPr wrap="square">
            <a:spAutoFit/>
          </a:bodyPr>
          <a:lstStyle/>
          <a:p>
            <a:pPr algn="just"/>
            <a:r>
              <a:rPr lang="de-DE" sz="1200" dirty="0">
                <a:latin typeface="Arial" panose="020B0604020202020204" pitchFamily="34" charset="0"/>
                <a:cs typeface="Arial" panose="020B0604020202020204" pitchFamily="34" charset="0"/>
              </a:rPr>
              <a:t>[1]	Y. Cui, S. Ahmed, and J. Hawkins, “The HTM </a:t>
            </a:r>
            <a:r>
              <a:rPr lang="de-DE" sz="1200" dirty="0" err="1">
                <a:latin typeface="Arial" panose="020B0604020202020204" pitchFamily="34" charset="0"/>
                <a:cs typeface="Arial" panose="020B0604020202020204" pitchFamily="34" charset="0"/>
              </a:rPr>
              <a:t>Spatial</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Pooler</a:t>
            </a:r>
            <a:r>
              <a:rPr lang="de-DE" sz="1200" dirty="0">
                <a:latin typeface="Arial" panose="020B0604020202020204" pitchFamily="34" charset="0"/>
                <a:cs typeface="Arial" panose="020B0604020202020204" pitchFamily="34" charset="0"/>
              </a:rPr>
              <a:t>—A </a:t>
            </a:r>
            <a:r>
              <a:rPr lang="de-DE" sz="1200" dirty="0" err="1">
                <a:latin typeface="Arial" panose="020B0604020202020204" pitchFamily="34" charset="0"/>
                <a:cs typeface="Arial" panose="020B0604020202020204" pitchFamily="34" charset="0"/>
              </a:rPr>
              <a:t>Neocortical</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Algorithm</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for</a:t>
            </a:r>
            <a:r>
              <a:rPr lang="de-DE" sz="1200" dirty="0">
                <a:latin typeface="Arial" panose="020B0604020202020204" pitchFamily="34" charset="0"/>
                <a:cs typeface="Arial" panose="020B0604020202020204" pitchFamily="34" charset="0"/>
              </a:rPr>
              <a:t> Online </a:t>
            </a:r>
            <a:r>
              <a:rPr lang="de-DE" sz="1200" dirty="0" err="1">
                <a:latin typeface="Arial" panose="020B0604020202020204" pitchFamily="34" charset="0"/>
                <a:cs typeface="Arial" panose="020B0604020202020204" pitchFamily="34" charset="0"/>
              </a:rPr>
              <a:t>Sparse</a:t>
            </a:r>
            <a:r>
              <a:rPr lang="de-DE" sz="1200" dirty="0">
                <a:latin typeface="Arial" panose="020B0604020202020204" pitchFamily="34" charset="0"/>
                <a:cs typeface="Arial" panose="020B0604020202020204" pitchFamily="34" charset="0"/>
              </a:rPr>
              <a:t> Distributed Coding,” Front. </a:t>
            </a:r>
            <a:r>
              <a:rPr lang="de-DE" sz="1200" dirty="0" err="1">
                <a:latin typeface="Arial" panose="020B0604020202020204" pitchFamily="34" charset="0"/>
                <a:cs typeface="Arial" panose="020B0604020202020204" pitchFamily="34" charset="0"/>
              </a:rPr>
              <a:t>Comput</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Neurosci</a:t>
            </a:r>
            <a:r>
              <a:rPr lang="de-DE" sz="1200" dirty="0">
                <a:latin typeface="Arial" panose="020B0604020202020204" pitchFamily="34" charset="0"/>
                <a:cs typeface="Arial" panose="020B0604020202020204" pitchFamily="34" charset="0"/>
              </a:rPr>
              <a:t>. November 2017, vol. 11-2017, </a:t>
            </a:r>
            <a:r>
              <a:rPr lang="de-DE" sz="1200" dirty="0" err="1">
                <a:latin typeface="Arial" panose="020B0604020202020204" pitchFamily="34" charset="0"/>
                <a:cs typeface="Arial" panose="020B0604020202020204" pitchFamily="34" charset="0"/>
              </a:rPr>
              <a:t>doi</a:t>
            </a:r>
            <a:r>
              <a:rPr lang="de-DE" sz="1200" dirty="0">
                <a:latin typeface="Arial" panose="020B0604020202020204" pitchFamily="34" charset="0"/>
                <a:cs typeface="Arial" panose="020B0604020202020204" pitchFamily="34" charset="0"/>
              </a:rPr>
              <a:t>: 10.3389/fncom.2017.00111.</a:t>
            </a:r>
          </a:p>
          <a:p>
            <a:pPr algn="just"/>
            <a:endParaRPr lang="de-DE" sz="1200" dirty="0">
              <a:latin typeface="Arial" panose="020B0604020202020204" pitchFamily="34" charset="0"/>
              <a:cs typeface="Arial" panose="020B0604020202020204" pitchFamily="34" charset="0"/>
            </a:endParaRPr>
          </a:p>
          <a:p>
            <a:pPr algn="just"/>
            <a:r>
              <a:rPr lang="de-DE" sz="1200" dirty="0">
                <a:latin typeface="Arial" panose="020B0604020202020204" pitchFamily="34" charset="0"/>
                <a:cs typeface="Arial" panose="020B0604020202020204" pitchFamily="34" charset="0"/>
              </a:rPr>
              <a:t>[2]	Ahmad, S., </a:t>
            </a:r>
            <a:r>
              <a:rPr lang="de-DE" sz="1200" dirty="0" err="1">
                <a:latin typeface="Arial" panose="020B0604020202020204" pitchFamily="34" charset="0"/>
                <a:cs typeface="Arial" panose="020B0604020202020204" pitchFamily="34" charset="0"/>
              </a:rPr>
              <a:t>Lavin</a:t>
            </a:r>
            <a:r>
              <a:rPr lang="de-DE" sz="1200" dirty="0">
                <a:latin typeface="Arial" panose="020B0604020202020204" pitchFamily="34" charset="0"/>
                <a:cs typeface="Arial" panose="020B0604020202020204" pitchFamily="34" charset="0"/>
              </a:rPr>
              <a:t>, A., Purdy, S., and Agha, Z. (2017). </a:t>
            </a:r>
            <a:r>
              <a:rPr lang="de-DE" sz="1200" dirty="0" err="1">
                <a:latin typeface="Arial" panose="020B0604020202020204" pitchFamily="34" charset="0"/>
                <a:cs typeface="Arial" panose="020B0604020202020204" pitchFamily="34" charset="0"/>
              </a:rPr>
              <a:t>Unsupervised</a:t>
            </a:r>
            <a:r>
              <a:rPr lang="de-DE" sz="1200" dirty="0">
                <a:latin typeface="Arial" panose="020B0604020202020204" pitchFamily="34" charset="0"/>
                <a:cs typeface="Arial" panose="020B0604020202020204" pitchFamily="34" charset="0"/>
              </a:rPr>
              <a:t> real-time </a:t>
            </a:r>
            <a:r>
              <a:rPr lang="de-DE" sz="1200" dirty="0" err="1">
                <a:latin typeface="Arial" panose="020B0604020202020204" pitchFamily="34" charset="0"/>
                <a:cs typeface="Arial" panose="020B0604020202020204" pitchFamily="34" charset="0"/>
              </a:rPr>
              <a:t>anomaly</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detection</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for</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streaming</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data</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Neurocomputing</a:t>
            </a:r>
            <a:r>
              <a:rPr lang="de-DE" sz="1200" dirty="0">
                <a:latin typeface="Arial" panose="020B0604020202020204" pitchFamily="34" charset="0"/>
                <a:cs typeface="Arial" panose="020B0604020202020204" pitchFamily="34" charset="0"/>
              </a:rPr>
              <a:t> 262, 134–147. 	</a:t>
            </a:r>
            <a:r>
              <a:rPr lang="de-DE" sz="1200" dirty="0" err="1">
                <a:latin typeface="Arial" panose="020B0604020202020204" pitchFamily="34" charset="0"/>
                <a:cs typeface="Arial" panose="020B0604020202020204" pitchFamily="34" charset="0"/>
              </a:rPr>
              <a:t>doi</a:t>
            </a:r>
            <a:r>
              <a:rPr lang="de-DE" sz="1200" dirty="0">
                <a:latin typeface="Arial" panose="020B0604020202020204" pitchFamily="34" charset="0"/>
                <a:cs typeface="Arial" panose="020B0604020202020204" pitchFamily="34" charset="0"/>
              </a:rPr>
              <a:t>: 10.1016/j.neucom.2017.04.070.</a:t>
            </a:r>
          </a:p>
          <a:p>
            <a:pPr algn="just"/>
            <a:endParaRPr lang="de-DE" sz="1200" dirty="0">
              <a:latin typeface="Arial" panose="020B0604020202020204" pitchFamily="34" charset="0"/>
              <a:cs typeface="Arial" panose="020B0604020202020204" pitchFamily="34" charset="0"/>
            </a:endParaRPr>
          </a:p>
          <a:p>
            <a:pPr algn="just"/>
            <a:r>
              <a:rPr lang="de-DE" sz="1200" dirty="0">
                <a:latin typeface="Arial" panose="020B0604020202020204" pitchFamily="34" charset="0"/>
                <a:cs typeface="Arial" panose="020B0604020202020204" pitchFamily="34" charset="0"/>
              </a:rPr>
              <a:t>[3]	</a:t>
            </a:r>
            <a:r>
              <a:rPr lang="de-DE" sz="1200" dirty="0" err="1">
                <a:latin typeface="Arial" panose="020B0604020202020204" pitchFamily="34" charset="0"/>
                <a:cs typeface="Arial" panose="020B0604020202020204" pitchFamily="34" charset="0"/>
              </a:rPr>
              <a:t>Mnatzaganian</a:t>
            </a:r>
            <a:r>
              <a:rPr lang="de-DE" sz="1200" dirty="0">
                <a:latin typeface="Arial" panose="020B0604020202020204" pitchFamily="34" charset="0"/>
                <a:cs typeface="Arial" panose="020B0604020202020204" pitchFamily="34" charset="0"/>
              </a:rPr>
              <a:t>, J., </a:t>
            </a:r>
            <a:r>
              <a:rPr lang="de-DE" sz="1200" dirty="0" err="1">
                <a:latin typeface="Arial" panose="020B0604020202020204" pitchFamily="34" charset="0"/>
                <a:cs typeface="Arial" panose="020B0604020202020204" pitchFamily="34" charset="0"/>
              </a:rPr>
              <a:t>Fokoué</a:t>
            </a:r>
            <a:r>
              <a:rPr lang="de-DE" sz="1200" dirty="0">
                <a:latin typeface="Arial" panose="020B0604020202020204" pitchFamily="34" charset="0"/>
                <a:cs typeface="Arial" panose="020B0604020202020204" pitchFamily="34" charset="0"/>
              </a:rPr>
              <a:t>, E., and </a:t>
            </a:r>
            <a:r>
              <a:rPr lang="de-DE" sz="1200" dirty="0" err="1">
                <a:latin typeface="Arial" panose="020B0604020202020204" pitchFamily="34" charset="0"/>
                <a:cs typeface="Arial" panose="020B0604020202020204" pitchFamily="34" charset="0"/>
              </a:rPr>
              <a:t>Kudithipudi</a:t>
            </a:r>
            <a:r>
              <a:rPr lang="de-DE" sz="1200" dirty="0">
                <a:latin typeface="Arial" panose="020B0604020202020204" pitchFamily="34" charset="0"/>
                <a:cs typeface="Arial" panose="020B0604020202020204" pitchFamily="34" charset="0"/>
              </a:rPr>
              <a:t>, D. (2017). A </a:t>
            </a:r>
            <a:r>
              <a:rPr lang="de-DE" sz="1200" dirty="0" err="1">
                <a:latin typeface="Arial" panose="020B0604020202020204" pitchFamily="34" charset="0"/>
                <a:cs typeface="Arial" panose="020B0604020202020204" pitchFamily="34" charset="0"/>
              </a:rPr>
              <a:t>mathematical</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formalization</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of</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hierarchical</a:t>
            </a:r>
            <a:r>
              <a:rPr lang="de-DE" sz="1200" dirty="0">
                <a:latin typeface="Arial" panose="020B0604020202020204" pitchFamily="34" charset="0"/>
                <a:cs typeface="Arial" panose="020B0604020202020204" pitchFamily="34" charset="0"/>
              </a:rPr>
              <a:t> temporal </a:t>
            </a:r>
            <a:r>
              <a:rPr lang="de-DE" sz="1200" dirty="0" err="1">
                <a:latin typeface="Arial" panose="020B0604020202020204" pitchFamily="34" charset="0"/>
                <a:cs typeface="Arial" panose="020B0604020202020204" pitchFamily="34" charset="0"/>
              </a:rPr>
              <a:t>memory's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spatial</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pooler</a:t>
            </a:r>
            <a:r>
              <a:rPr lang="de-DE" sz="1200" dirty="0">
                <a:latin typeface="Arial" panose="020B0604020202020204" pitchFamily="34" charset="0"/>
                <a:cs typeface="Arial" panose="020B0604020202020204" pitchFamily="34" charset="0"/>
              </a:rPr>
              <a:t>. Front. 	Robot. AI 3:81. </a:t>
            </a:r>
            <a:r>
              <a:rPr lang="de-DE" sz="1200" dirty="0" err="1">
                <a:latin typeface="Arial" panose="020B0604020202020204" pitchFamily="34" charset="0"/>
                <a:cs typeface="Arial" panose="020B0604020202020204" pitchFamily="34" charset="0"/>
              </a:rPr>
              <a:t>doi</a:t>
            </a:r>
            <a:r>
              <a:rPr lang="de-DE" sz="1200" dirty="0">
                <a:latin typeface="Arial" panose="020B0604020202020204" pitchFamily="34" charset="0"/>
                <a:cs typeface="Arial" panose="020B0604020202020204" pitchFamily="34" charset="0"/>
              </a:rPr>
              <a:t>: 10.3389/frobt.2016.00081.</a:t>
            </a:r>
          </a:p>
          <a:p>
            <a:pPr algn="just"/>
            <a:endParaRPr lang="de-DE" sz="1200" dirty="0">
              <a:latin typeface="Arial" panose="020B0604020202020204" pitchFamily="34" charset="0"/>
              <a:cs typeface="Arial" panose="020B0604020202020204" pitchFamily="34" charset="0"/>
            </a:endParaRPr>
          </a:p>
          <a:p>
            <a:pPr algn="just"/>
            <a:r>
              <a:rPr lang="de-DE" sz="1200" dirty="0">
                <a:latin typeface="Arial" panose="020B0604020202020204" pitchFamily="34" charset="0"/>
                <a:cs typeface="Arial" panose="020B0604020202020204" pitchFamily="34" charset="0"/>
              </a:rPr>
              <a:t>[4]	K. </a:t>
            </a:r>
            <a:r>
              <a:rPr lang="de-DE" sz="1200" dirty="0" err="1">
                <a:latin typeface="Arial" panose="020B0604020202020204" pitchFamily="34" charset="0"/>
                <a:cs typeface="Arial" panose="020B0604020202020204" pitchFamily="34" charset="0"/>
              </a:rPr>
              <a:t>Mountcastle</a:t>
            </a:r>
            <a:r>
              <a:rPr lang="de-DE" sz="1200" dirty="0">
                <a:latin typeface="Arial" panose="020B0604020202020204" pitchFamily="34" charset="0"/>
                <a:cs typeface="Arial" panose="020B0604020202020204" pitchFamily="34" charset="0"/>
              </a:rPr>
              <a:t>, V. B. (1997). The </a:t>
            </a:r>
            <a:r>
              <a:rPr lang="de-DE" sz="1200" dirty="0" err="1">
                <a:latin typeface="Arial" panose="020B0604020202020204" pitchFamily="34" charset="0"/>
                <a:cs typeface="Arial" panose="020B0604020202020204" pitchFamily="34" charset="0"/>
              </a:rPr>
              <a:t>columnar</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organization</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of</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neocortex</a:t>
            </a:r>
            <a:r>
              <a:rPr lang="de-DE" sz="1200" dirty="0">
                <a:latin typeface="Arial" panose="020B0604020202020204" pitchFamily="34" charset="0"/>
                <a:cs typeface="Arial" panose="020B0604020202020204" pitchFamily="34" charset="0"/>
              </a:rPr>
              <a:t>. Brain 120, 701–722. </a:t>
            </a:r>
            <a:r>
              <a:rPr lang="de-DE" sz="1200" dirty="0" err="1">
                <a:latin typeface="Arial" panose="020B0604020202020204" pitchFamily="34" charset="0"/>
                <a:cs typeface="Arial" panose="020B0604020202020204" pitchFamily="34" charset="0"/>
              </a:rPr>
              <a:t>doi</a:t>
            </a:r>
            <a:r>
              <a:rPr lang="de-DE" sz="1200" dirty="0">
                <a:latin typeface="Arial" panose="020B0604020202020204" pitchFamily="34" charset="0"/>
                <a:cs typeface="Arial" panose="020B0604020202020204" pitchFamily="34" charset="0"/>
              </a:rPr>
              <a:t>: 10.1093/</a:t>
            </a:r>
            <a:r>
              <a:rPr lang="de-DE" sz="1200" dirty="0" err="1">
                <a:latin typeface="Arial" panose="020B0604020202020204" pitchFamily="34" charset="0"/>
                <a:cs typeface="Arial" panose="020B0604020202020204" pitchFamily="34" charset="0"/>
              </a:rPr>
              <a:t>brain</a:t>
            </a:r>
            <a:r>
              <a:rPr lang="de-DE" sz="1200" dirty="0">
                <a:latin typeface="Arial" panose="020B0604020202020204" pitchFamily="34" charset="0"/>
                <a:cs typeface="Arial" panose="020B0604020202020204" pitchFamily="34" charset="0"/>
              </a:rPr>
              <a:t>/120.4.701.</a:t>
            </a:r>
          </a:p>
          <a:p>
            <a:pPr algn="just"/>
            <a:endParaRPr lang="de-DE" sz="1200" dirty="0">
              <a:latin typeface="Arial" panose="020B0604020202020204" pitchFamily="34" charset="0"/>
              <a:cs typeface="Arial" panose="020B0604020202020204" pitchFamily="34" charset="0"/>
            </a:endParaRPr>
          </a:p>
          <a:p>
            <a:pPr algn="just"/>
            <a:r>
              <a:rPr lang="de-DE" sz="1200" dirty="0">
                <a:latin typeface="Arial" panose="020B0604020202020204" pitchFamily="34" charset="0"/>
                <a:cs typeface="Arial" panose="020B0604020202020204" pitchFamily="34" charset="0"/>
              </a:rPr>
              <a:t>[5]	</a:t>
            </a:r>
            <a:r>
              <a:rPr lang="de-DE" sz="1200" dirty="0" err="1">
                <a:latin typeface="Arial" panose="020B0604020202020204" pitchFamily="34" charset="0"/>
                <a:cs typeface="Arial" panose="020B0604020202020204" pitchFamily="34" charset="0"/>
              </a:rPr>
              <a:t>Olshausen</a:t>
            </a:r>
            <a:r>
              <a:rPr lang="de-DE" sz="1200" dirty="0">
                <a:latin typeface="Arial" panose="020B0604020202020204" pitchFamily="34" charset="0"/>
                <a:cs typeface="Arial" panose="020B0604020202020204" pitchFamily="34" charset="0"/>
              </a:rPr>
              <a:t>, B. A., and Field, D. J. (2004). </a:t>
            </a:r>
            <a:r>
              <a:rPr lang="de-DE" sz="1200" dirty="0" err="1">
                <a:latin typeface="Arial" panose="020B0604020202020204" pitchFamily="34" charset="0"/>
                <a:cs typeface="Arial" panose="020B0604020202020204" pitchFamily="34" charset="0"/>
              </a:rPr>
              <a:t>Sparse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coding</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of</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sensory</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inputs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Curr</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Opin</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Neurobiol</a:t>
            </a:r>
            <a:r>
              <a:rPr lang="de-DE" sz="1200" dirty="0">
                <a:latin typeface="Arial" panose="020B0604020202020204" pitchFamily="34" charset="0"/>
                <a:cs typeface="Arial" panose="020B0604020202020204" pitchFamily="34" charset="0"/>
              </a:rPr>
              <a:t>. 14, 481–487. </a:t>
            </a:r>
            <a:r>
              <a:rPr lang="de-DE" sz="1200" dirty="0" err="1">
                <a:latin typeface="Arial" panose="020B0604020202020204" pitchFamily="34" charset="0"/>
                <a:cs typeface="Arial" panose="020B0604020202020204" pitchFamily="34" charset="0"/>
              </a:rPr>
              <a:t>doi</a:t>
            </a:r>
            <a:r>
              <a:rPr lang="de-DE" sz="1200" dirty="0">
                <a:latin typeface="Arial" panose="020B0604020202020204" pitchFamily="34" charset="0"/>
                <a:cs typeface="Arial" panose="020B0604020202020204" pitchFamily="34" charset="0"/>
              </a:rPr>
              <a:t>: 10.1016/j.conb.2004.07.007.</a:t>
            </a:r>
          </a:p>
          <a:p>
            <a:pPr algn="just"/>
            <a:endParaRPr lang="de-DE" sz="1200" dirty="0">
              <a:latin typeface="Arial" panose="020B0604020202020204" pitchFamily="34" charset="0"/>
              <a:cs typeface="Arial" panose="020B0604020202020204" pitchFamily="34" charset="0"/>
            </a:endParaRPr>
          </a:p>
          <a:p>
            <a:pPr algn="just"/>
            <a:r>
              <a:rPr lang="de-DE" sz="1200" dirty="0">
                <a:latin typeface="Arial" panose="020B0604020202020204" pitchFamily="34" charset="0"/>
                <a:cs typeface="Arial" panose="020B0604020202020204" pitchFamily="34" charset="0"/>
              </a:rPr>
              <a:t>[6]	Y. Cui, S. Ahmed, and J. Hawkins, “</a:t>
            </a:r>
            <a:r>
              <a:rPr lang="de-DE" sz="1200" dirty="0" err="1">
                <a:latin typeface="Arial" panose="020B0604020202020204" pitchFamily="34" charset="0"/>
                <a:cs typeface="Arial" panose="020B0604020202020204" pitchFamily="34" charset="0"/>
              </a:rPr>
              <a:t>Continuous</a:t>
            </a:r>
            <a:r>
              <a:rPr lang="de-DE" sz="1200" dirty="0">
                <a:latin typeface="Arial" panose="020B0604020202020204" pitchFamily="34" charset="0"/>
                <a:cs typeface="Arial" panose="020B0604020202020204" pitchFamily="34" charset="0"/>
              </a:rPr>
              <a:t> online </a:t>
            </a:r>
            <a:r>
              <a:rPr lang="de-DE" sz="1200" dirty="0" err="1">
                <a:latin typeface="Arial" panose="020B0604020202020204" pitchFamily="34" charset="0"/>
                <a:cs typeface="Arial" panose="020B0604020202020204" pitchFamily="34" charset="0"/>
              </a:rPr>
              <a:t>sequence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learning</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with</a:t>
            </a:r>
            <a:r>
              <a:rPr lang="de-DE" sz="1200" dirty="0">
                <a:latin typeface="Arial" panose="020B0604020202020204" pitchFamily="34" charset="0"/>
                <a:cs typeface="Arial" panose="020B0604020202020204" pitchFamily="34" charset="0"/>
              </a:rPr>
              <a:t> an </a:t>
            </a:r>
            <a:r>
              <a:rPr lang="de-DE" sz="1200" dirty="0" err="1">
                <a:latin typeface="Arial" panose="020B0604020202020204" pitchFamily="34" charset="0"/>
                <a:cs typeface="Arial" panose="020B0604020202020204" pitchFamily="34" charset="0"/>
              </a:rPr>
              <a:t>unsupervised</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neural</a:t>
            </a:r>
            <a:r>
              <a:rPr lang="de-DE" sz="1200" dirty="0">
                <a:latin typeface="Arial" panose="020B0604020202020204" pitchFamily="34" charset="0"/>
                <a:cs typeface="Arial" panose="020B0604020202020204" pitchFamily="34" charset="0"/>
              </a:rPr>
              <a:t> network </a:t>
            </a:r>
            <a:r>
              <a:rPr lang="de-DE" sz="1200" dirty="0" err="1">
                <a:latin typeface="Arial" panose="020B0604020202020204" pitchFamily="34" charset="0"/>
                <a:cs typeface="Arial" panose="020B0604020202020204" pitchFamily="34" charset="0"/>
              </a:rPr>
              <a:t>model</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Neural</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Computation</a:t>
            </a:r>
            <a:r>
              <a:rPr lang="de-DE" sz="1200" dirty="0">
                <a:latin typeface="Arial" panose="020B0604020202020204" pitchFamily="34" charset="0"/>
                <a:cs typeface="Arial" panose="020B0604020202020204" pitchFamily="34" charset="0"/>
              </a:rPr>
              <a:t>, Volume 	28, </a:t>
            </a:r>
            <a:r>
              <a:rPr lang="de-DE" sz="1200" dirty="0" err="1">
                <a:latin typeface="Arial" panose="020B0604020202020204" pitchFamily="34" charset="0"/>
                <a:cs typeface="Arial" panose="020B0604020202020204" pitchFamily="34" charset="0"/>
              </a:rPr>
              <a:t>Issue</a:t>
            </a:r>
            <a:r>
              <a:rPr lang="de-DE" sz="1200" dirty="0">
                <a:latin typeface="Arial" panose="020B0604020202020204" pitchFamily="34" charset="0"/>
                <a:cs typeface="Arial" panose="020B0604020202020204" pitchFamily="34" charset="0"/>
              </a:rPr>
              <a:t> 11, November 2016, pp 2474–2504, </a:t>
            </a:r>
            <a:r>
              <a:rPr lang="de-DE" sz="1200" dirty="0" err="1">
                <a:latin typeface="Arial" panose="020B0604020202020204" pitchFamily="34" charset="0"/>
                <a:cs typeface="Arial" panose="020B0604020202020204" pitchFamily="34" charset="0"/>
              </a:rPr>
              <a:t>doi</a:t>
            </a:r>
            <a:r>
              <a:rPr lang="de-DE" sz="1200" dirty="0">
                <a:latin typeface="Arial" panose="020B0604020202020204" pitchFamily="34" charset="0"/>
                <a:cs typeface="Arial" panose="020B0604020202020204" pitchFamily="34" charset="0"/>
              </a:rPr>
              <a:t>: 10.1162/NECO_a_00893</a:t>
            </a:r>
          </a:p>
        </p:txBody>
      </p:sp>
    </p:spTree>
    <p:extLst>
      <p:ext uri="{BB962C8B-B14F-4D97-AF65-F5344CB8AC3E}">
        <p14:creationId xmlns:p14="http://schemas.microsoft.com/office/powerpoint/2010/main" val="51427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8BF7D1-0ECC-ABFB-116C-438B636E02B9}"/>
              </a:ext>
            </a:extLst>
          </p:cNvPr>
          <p:cNvSpPr>
            <a:spLocks noGrp="1"/>
          </p:cNvSpPr>
          <p:nvPr>
            <p:ph type="ftr" sz="quarter" idx="11"/>
          </p:nvPr>
        </p:nvSpPr>
        <p:spPr/>
        <p:txBody>
          <a:bodyPr/>
          <a:lstStyle/>
          <a:p>
            <a:r>
              <a:rPr lang="en-US" cap="none" dirty="0">
                <a:latin typeface="Arial" panose="020B0604020202020204" pitchFamily="34" charset="0"/>
                <a:cs typeface="Arial" panose="020B0604020202020204" pitchFamily="34" charset="0"/>
              </a:rPr>
              <a:t>Unit Test Code Coverage</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12</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1640270" y="2306595"/>
            <a:ext cx="8425157" cy="2064774"/>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ts val="3700"/>
              </a:lnSpc>
            </a:pPr>
            <a:r>
              <a:rPr lang="en-US" sz="7200" dirty="0"/>
              <a:t>Thank you</a:t>
            </a:r>
          </a:p>
        </p:txBody>
      </p:sp>
    </p:spTree>
    <p:extLst>
      <p:ext uri="{BB962C8B-B14F-4D97-AF65-F5344CB8AC3E}">
        <p14:creationId xmlns:p14="http://schemas.microsoft.com/office/powerpoint/2010/main" val="23827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Overview</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2</a:t>
            </a:fld>
            <a:endParaRPr lang="en-US"/>
          </a:p>
        </p:txBody>
      </p:sp>
      <p:graphicFrame>
        <p:nvGraphicFramePr>
          <p:cNvPr id="6" name="TextBox 12">
            <a:extLst>
              <a:ext uri="{FF2B5EF4-FFF2-40B4-BE49-F238E27FC236}">
                <a16:creationId xmlns:a16="http://schemas.microsoft.com/office/drawing/2014/main" id="{20A849DE-F2B6-76CA-3767-636DCC681E3F}"/>
              </a:ext>
            </a:extLst>
          </p:cNvPr>
          <p:cNvGraphicFramePr/>
          <p:nvPr>
            <p:extLst>
              <p:ext uri="{D42A27DB-BD31-4B8C-83A1-F6EECF244321}">
                <p14:modId xmlns:p14="http://schemas.microsoft.com/office/powerpoint/2010/main" val="147296349"/>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05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t>Introduction</a:t>
            </a:r>
          </a:p>
        </p:txBody>
      </p:sp>
      <p:sp>
        <p:nvSpPr>
          <p:cNvPr id="26" name="Rectangle 25">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140FB70-7989-012B-60A8-F4A5E53D89BA}"/>
              </a:ext>
            </a:extLst>
          </p:cNvPr>
          <p:cNvPicPr>
            <a:picLocks noChangeAspect="1"/>
          </p:cNvPicPr>
          <p:nvPr/>
        </p:nvPicPr>
        <p:blipFill>
          <a:blip r:embed="rId2"/>
          <a:srcRect r="3423"/>
          <a:stretch>
            <a:fillRect/>
          </a:stretch>
        </p:blipFill>
        <p:spPr>
          <a:xfrm>
            <a:off x="780698" y="2935609"/>
            <a:ext cx="4748741" cy="2532281"/>
          </a:xfrm>
          <a:prstGeom prst="rect">
            <a:avLst/>
          </a:prstGeom>
        </p:spPr>
      </p:pic>
      <p:sp>
        <p:nvSpPr>
          <p:cNvPr id="11" name="TextBox 10">
            <a:extLst>
              <a:ext uri="{FF2B5EF4-FFF2-40B4-BE49-F238E27FC236}">
                <a16:creationId xmlns:a16="http://schemas.microsoft.com/office/drawing/2014/main" id="{0A256CA7-6A0C-FB27-AC2A-B98A50325886}"/>
              </a:ext>
            </a:extLst>
          </p:cNvPr>
          <p:cNvSpPr txBox="1"/>
          <p:nvPr/>
        </p:nvSpPr>
        <p:spPr>
          <a:xfrm>
            <a:off x="6335805" y="2180496"/>
            <a:ext cx="5275001" cy="404568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a:solidFill>
                  <a:schemeClr val="tx1">
                    <a:lumMod val="75000"/>
                    <a:lumOff val="25000"/>
                  </a:schemeClr>
                </a:solidFill>
              </a:rPr>
              <a:t>WHAT IS ANOMALY? </a:t>
            </a:r>
          </a:p>
          <a:p>
            <a:pPr defTabSz="457200">
              <a:spcBef>
                <a:spcPct val="20000"/>
              </a:spcBef>
              <a:spcAft>
                <a:spcPts val="600"/>
              </a:spcAft>
              <a:buClr>
                <a:schemeClr val="accent1"/>
              </a:buClr>
              <a:buSzPct val="92000"/>
              <a:buFont typeface="Wingdings 2" panose="05020102010507070707" pitchFamily="18" charset="2"/>
              <a:buChar char=""/>
            </a:pPr>
            <a:endParaRPr lang="en-US">
              <a:solidFill>
                <a:schemeClr val="tx1">
                  <a:lumMod val="75000"/>
                  <a:lumOff val="25000"/>
                </a:schemeClr>
              </a:solidFill>
            </a:endParaRPr>
          </a:p>
          <a:p>
            <a:pPr defTabSz="457200">
              <a:spcBef>
                <a:spcPct val="20000"/>
              </a:spcBef>
              <a:spcAft>
                <a:spcPts val="600"/>
              </a:spcAft>
              <a:buClr>
                <a:schemeClr val="accent1"/>
              </a:buClr>
              <a:buSzPct val="92000"/>
              <a:buFont typeface="Wingdings 2" panose="05020102010507070707" pitchFamily="18" charset="2"/>
              <a:buChar char=""/>
            </a:pPr>
            <a:r>
              <a:rPr lang="en-US">
                <a:solidFill>
                  <a:schemeClr val="tx1">
                    <a:lumMod val="75000"/>
                    <a:lumOff val="25000"/>
                  </a:schemeClr>
                </a:solidFill>
              </a:rPr>
              <a:t>Deviations from the expected value of an event within a group</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F4200"/>
                </a:solidFill>
              </a:rPr>
              <a:pPr defTabSz="457200">
                <a:spcAft>
                  <a:spcPts val="600"/>
                </a:spcAft>
              </a:pPr>
              <a:t>3</a:t>
            </a:fld>
            <a:endParaRPr lang="en-US">
              <a:solidFill>
                <a:srgbClr val="FF4200"/>
              </a:solidFill>
            </a:endParaRPr>
          </a:p>
        </p:txBody>
      </p:sp>
    </p:spTree>
    <p:extLst>
      <p:ext uri="{BB962C8B-B14F-4D97-AF65-F5344CB8AC3E}">
        <p14:creationId xmlns:p14="http://schemas.microsoft.com/office/powerpoint/2010/main" val="8831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0679642"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b="0" kern="1200" cap="all">
                <a:solidFill>
                  <a:schemeClr val="accent1"/>
                </a:solidFill>
                <a:latin typeface="+mj-lt"/>
                <a:ea typeface="+mj-ea"/>
                <a:cs typeface="+mj-cs"/>
              </a:rPr>
              <a:t>PROject objective</a:t>
            </a:r>
          </a:p>
        </p:txBody>
      </p:sp>
      <p:sp>
        <p:nvSpPr>
          <p:cNvPr id="14" name="Rectangle 13">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4E4FBD38-98FE-708B-176F-660D1AFDE71D}"/>
              </a:ext>
            </a:extLst>
          </p:cNvPr>
          <p:cNvSpPr txBox="1"/>
          <p:nvPr/>
        </p:nvSpPr>
        <p:spPr>
          <a:xfrm>
            <a:off x="581193" y="2340864"/>
            <a:ext cx="10679642" cy="3634486"/>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HTM (Hierarchical Temporal Memory) is a machine learning algorithm, biologically inspired, both structurally and functionally, by neocortex of a human brain, which uses a hierarchical network of nodes to process timeseries data in a distributed way. Each node, or column, can be trained to learn, and recognize patterns in input data. This can be used to process information, recognize, and identify patterns and make future predictions based on past learning. It is a promising approach for anomaly detection and prediction in a variety of applications in sectors, such as healthcare, finance, etc. We have implemented an anomaly detection sample using HTM, such that it learns multiple simple numeric integer sequences given to HTM model as input and try to learn patterns in it. It will then try to identify anomalies by comparing the real data with the predicted data from learning, with certain threshold of tolerance. </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4</a:t>
            </a:fld>
            <a:endParaRPr lang="en-US"/>
          </a:p>
        </p:txBody>
      </p:sp>
    </p:spTree>
    <p:extLst>
      <p:ext uri="{BB962C8B-B14F-4D97-AF65-F5344CB8AC3E}">
        <p14:creationId xmlns:p14="http://schemas.microsoft.com/office/powerpoint/2010/main" val="266983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0679642"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b="0" kern="1200" cap="all">
                <a:solidFill>
                  <a:schemeClr val="accent1"/>
                </a:solidFill>
                <a:latin typeface="+mj-lt"/>
                <a:ea typeface="+mj-ea"/>
                <a:cs typeface="+mj-cs"/>
              </a:rPr>
              <a:t>methodology</a:t>
            </a:r>
          </a:p>
        </p:txBody>
      </p:sp>
      <p:sp>
        <p:nvSpPr>
          <p:cNvPr id="16" name="Rectangle 15">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0B0DB645-E53B-7D27-B28E-902D6BB9DE4D}"/>
              </a:ext>
            </a:extLst>
          </p:cNvPr>
          <p:cNvSpPr txBox="1"/>
          <p:nvPr/>
        </p:nvSpPr>
        <p:spPr>
          <a:xfrm>
            <a:off x="581193" y="2340864"/>
            <a:ext cx="10679642" cy="3634486"/>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1500" dirty="0">
                <a:solidFill>
                  <a:schemeClr val="tx1">
                    <a:lumMod val="75000"/>
                    <a:lumOff val="25000"/>
                  </a:schemeClr>
                </a:solidFill>
              </a:rPr>
              <a:t>We are going to use </a:t>
            </a:r>
            <a:r>
              <a:rPr lang="en-US" sz="1500" dirty="0" err="1">
                <a:solidFill>
                  <a:schemeClr val="tx1">
                    <a:lumMod val="75000"/>
                    <a:lumOff val="25000"/>
                  </a:schemeClr>
                </a:solidFill>
              </a:rPr>
              <a:t>multisequencelearning</a:t>
            </a:r>
            <a:r>
              <a:rPr lang="en-US" sz="1500" dirty="0">
                <a:solidFill>
                  <a:schemeClr val="tx1">
                    <a:lumMod val="75000"/>
                    <a:lumOff val="25000"/>
                  </a:schemeClr>
                </a:solidFill>
              </a:rPr>
              <a:t> class of </a:t>
            </a:r>
            <a:r>
              <a:rPr lang="en-US" sz="1500" dirty="0" err="1">
                <a:solidFill>
                  <a:schemeClr val="tx1">
                    <a:lumMod val="75000"/>
                    <a:lumOff val="25000"/>
                  </a:schemeClr>
                </a:solidFill>
              </a:rPr>
              <a:t>NeoCortex</a:t>
            </a:r>
            <a:r>
              <a:rPr lang="en-US" sz="1500" dirty="0">
                <a:solidFill>
                  <a:schemeClr val="tx1">
                    <a:lumMod val="75000"/>
                    <a:lumOff val="25000"/>
                  </a:schemeClr>
                </a:solidFill>
              </a:rPr>
              <a:t> API as base of our project. It will help use with both training our HTM model and using it for prediction. The class works in the following way: </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HTM Configuration is taken and memory of connections are initialized. After that, HTM Classifier, Cortex layer and </a:t>
            </a:r>
            <a:r>
              <a:rPr lang="en-US" sz="1500" dirty="0" err="1">
                <a:solidFill>
                  <a:schemeClr val="tx1">
                    <a:lumMod val="75000"/>
                    <a:lumOff val="25000"/>
                  </a:schemeClr>
                </a:solidFill>
              </a:rPr>
              <a:t>HomeostaticPlasticityController</a:t>
            </a:r>
            <a:r>
              <a:rPr lang="en-US" sz="1500" dirty="0">
                <a:solidFill>
                  <a:schemeClr val="tx1">
                    <a:lumMod val="75000"/>
                    <a:lumOff val="25000"/>
                  </a:schemeClr>
                </a:solidFill>
              </a:rPr>
              <a:t> are initialized. </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After that, Spatial Pooler and Temporal Memory is initialized.</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After that, spatial pooler memory is added to cortex layer and trained for maximum number of cycles.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After that, temporal memory is added to cortex layer to learn all the input sequences. e. Finally, the trained cortex layer and HTM classifier is returned. </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5</a:t>
            </a:fld>
            <a:endParaRPr lang="en-US"/>
          </a:p>
        </p:txBody>
      </p:sp>
    </p:spTree>
    <p:extLst>
      <p:ext uri="{BB962C8B-B14F-4D97-AF65-F5344CB8AC3E}">
        <p14:creationId xmlns:p14="http://schemas.microsoft.com/office/powerpoint/2010/main" val="6238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Methodology (Cont.)</a:t>
            </a:r>
          </a:p>
        </p:txBody>
      </p:sp>
      <p:sp>
        <p:nvSpPr>
          <p:cNvPr id="5" name="Slide Number Placeholder 4">
            <a:extLst>
              <a:ext uri="{FF2B5EF4-FFF2-40B4-BE49-F238E27FC236}">
                <a16:creationId xmlns:a16="http://schemas.microsoft.com/office/drawing/2014/main" id="{2687D6E6-D5FA-4C9E-C76D-CC433D92DBC4}"/>
              </a:ext>
            </a:extLst>
          </p:cNvPr>
          <p:cNvSpPr>
            <a:spLocks/>
          </p:cNvSpPr>
          <p:nvPr/>
        </p:nvSpPr>
        <p:spPr>
          <a:xfrm>
            <a:off x="9135121" y="5898352"/>
            <a:ext cx="742246" cy="257492"/>
          </a:xfrm>
          <a:prstGeom prst="rect">
            <a:avLst/>
          </a:prstGeom>
        </p:spPr>
        <p:txBody>
          <a:bodyPr/>
          <a:lstStyle/>
          <a:p>
            <a:pPr defTabSz="640080">
              <a:spcAft>
                <a:spcPts val="600"/>
              </a:spcAft>
            </a:pPr>
            <a:fld id="{3A98EE3D-8CD1-4C3F-BD1C-C98C9596463C}" type="slidenum">
              <a:rPr lang="en-US" sz="1260" kern="1200">
                <a:solidFill>
                  <a:schemeClr val="tx1"/>
                </a:solidFill>
                <a:latin typeface="Arial" panose="020B0604020202020204" pitchFamily="34" charset="0"/>
                <a:ea typeface="+mn-ea"/>
                <a:cs typeface="Arial" panose="020B0604020202020204" pitchFamily="34" charset="0"/>
              </a:rPr>
              <a:pPr defTabSz="640080">
                <a:spcAft>
                  <a:spcPts val="600"/>
                </a:spcAft>
              </a:pPr>
              <a:t>6</a:t>
            </a:fld>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295F40-8CA0-038A-7EDC-4E2C87270AEB}"/>
              </a:ext>
            </a:extLst>
          </p:cNvPr>
          <p:cNvSpPr txBox="1"/>
          <p:nvPr/>
        </p:nvSpPr>
        <p:spPr>
          <a:xfrm>
            <a:off x="2053004" y="2341563"/>
            <a:ext cx="4298994" cy="286232"/>
          </a:xfrm>
          <a:prstGeom prst="rect">
            <a:avLst/>
          </a:prstGeom>
          <a:noFill/>
        </p:spPr>
        <p:txBody>
          <a:bodyPr wrap="square">
            <a:spAutoFit/>
          </a:bodyPr>
          <a:lstStyle/>
          <a:p>
            <a:pPr defTabSz="640080">
              <a:spcAft>
                <a:spcPts val="600"/>
              </a:spcAft>
            </a:pPr>
            <a:r>
              <a:rPr lang="en-GB" sz="1260" kern="1200" dirty="0">
                <a:solidFill>
                  <a:schemeClr val="tx1"/>
                </a:solidFill>
                <a:latin typeface="+mn-lt"/>
                <a:ea typeface="+mn-ea"/>
                <a:cs typeface="+mn-cs"/>
              </a:rPr>
              <a:t>Hierarchical Temporal Memory</a:t>
            </a:r>
            <a:r>
              <a:rPr lang="en-US" sz="1260" kern="1200" dirty="0">
                <a:solidFill>
                  <a:schemeClr val="tx1"/>
                </a:solidFill>
                <a:latin typeface="Times New Roman" panose="02020603050405020304" pitchFamily="18" charset="0"/>
                <a:ea typeface="SimSun" panose="02010600030101010101" pitchFamily="2" charset="-122"/>
                <a:cs typeface="+mn-cs"/>
              </a:rPr>
              <a:t> </a:t>
            </a:r>
            <a:r>
              <a:rPr lang="en-GB" sz="1260" kern="1200" dirty="0">
                <a:solidFill>
                  <a:schemeClr val="tx1"/>
                </a:solidFill>
                <a:latin typeface="+mn-lt"/>
                <a:ea typeface="+mn-ea"/>
                <a:cs typeface="+mn-cs"/>
              </a:rPr>
              <a:t>(HTM)</a:t>
            </a:r>
            <a:endParaRPr lang="en-US" dirty="0"/>
          </a:p>
        </p:txBody>
      </p:sp>
      <p:sp>
        <p:nvSpPr>
          <p:cNvPr id="11" name="TextBox 10">
            <a:extLst>
              <a:ext uri="{FF2B5EF4-FFF2-40B4-BE49-F238E27FC236}">
                <a16:creationId xmlns:a16="http://schemas.microsoft.com/office/drawing/2014/main" id="{22AE1F48-CDD7-4A84-D2A9-A0E6FE21100D}"/>
              </a:ext>
            </a:extLst>
          </p:cNvPr>
          <p:cNvSpPr txBox="1"/>
          <p:nvPr/>
        </p:nvSpPr>
        <p:spPr>
          <a:xfrm>
            <a:off x="2135677" y="2918044"/>
            <a:ext cx="4298994" cy="2533001"/>
          </a:xfrm>
          <a:prstGeom prst="rect">
            <a:avLst/>
          </a:prstGeom>
          <a:noFill/>
        </p:spPr>
        <p:txBody>
          <a:bodyPr wrap="square">
            <a:spAutoFit/>
          </a:bodyPr>
          <a:lstStyle/>
          <a:p>
            <a:pPr marL="200025" indent="-200025" defTabSz="640080">
              <a:spcAft>
                <a:spcPts val="600"/>
              </a:spcAft>
              <a:buFont typeface="Arial" panose="020B0604020202020204" pitchFamily="34" charset="0"/>
              <a:buChar char="•"/>
            </a:pPr>
            <a:r>
              <a:rPr lang="en-US" sz="1260" kern="1200">
                <a:solidFill>
                  <a:schemeClr val="tx1"/>
                </a:solidFill>
                <a:latin typeface="Times New Roman" panose="02020603050405020304" pitchFamily="18" charset="0"/>
                <a:ea typeface="SimSun" panose="02010600030101010101" pitchFamily="2" charset="-122"/>
                <a:cs typeface="+mn-cs"/>
              </a:rPr>
              <a:t>Machine learning algorithm based on the core principles of the Thousand Brains Theory.</a:t>
            </a:r>
          </a:p>
          <a:p>
            <a:pPr marL="200025" indent="-200025" defTabSz="640080">
              <a:spcAft>
                <a:spcPts val="600"/>
              </a:spcAft>
              <a:buFont typeface="Arial" panose="020B0604020202020204" pitchFamily="34" charset="0"/>
              <a:buChar char="•"/>
            </a:pPr>
            <a:r>
              <a:rPr lang="en-US" sz="1260" kern="1200">
                <a:solidFill>
                  <a:schemeClr val="tx1"/>
                </a:solidFill>
                <a:latin typeface="Times New Roman" panose="02020603050405020304" pitchFamily="18" charset="0"/>
                <a:ea typeface="SimSun" panose="02010600030101010101" pitchFamily="2" charset="-122"/>
                <a:cs typeface="+mn-cs"/>
              </a:rPr>
              <a:t>Takes inspiration from neocortex of human brain.</a:t>
            </a:r>
          </a:p>
          <a:p>
            <a:pPr marL="200025" indent="-200025" defTabSz="640080">
              <a:spcAft>
                <a:spcPts val="600"/>
              </a:spcAft>
              <a:buFont typeface="Arial" panose="020B0604020202020204" pitchFamily="34" charset="0"/>
              <a:buChar char="•"/>
            </a:pPr>
            <a:r>
              <a:rPr lang="en-US" sz="1260" kern="1200">
                <a:solidFill>
                  <a:schemeClr val="tx1"/>
                </a:solidFill>
                <a:latin typeface="Times New Roman" panose="02020603050405020304" pitchFamily="18" charset="0"/>
                <a:ea typeface="SimSun" panose="02010600030101010101" pitchFamily="2" charset="-122"/>
                <a:cs typeface="+mn-cs"/>
              </a:rPr>
              <a:t>Hierarchical Temporal Memory Cortical Learning Algorithm (HTM CLA): Tries to simulate the way neocortex processes information in human brain. </a:t>
            </a:r>
          </a:p>
          <a:p>
            <a:pPr marL="200025" indent="-200025" defTabSz="640080">
              <a:spcAft>
                <a:spcPts val="600"/>
              </a:spcAft>
              <a:buFont typeface="Arial" panose="020B0604020202020204" pitchFamily="34" charset="0"/>
              <a:buChar char="•"/>
            </a:pPr>
            <a:r>
              <a:rPr lang="en-US" sz="1260" kern="1200">
                <a:solidFill>
                  <a:schemeClr val="tx1"/>
                </a:solidFill>
                <a:latin typeface="Times New Roman" panose="02020603050405020304" pitchFamily="18" charset="0"/>
                <a:ea typeface="SimSun" panose="02010600030101010101" pitchFamily="2" charset="-122"/>
                <a:cs typeface="+mn-cs"/>
              </a:rPr>
              <a:t>Can be used process information, recognize and identify patterns and make future predictions based on past learning.</a:t>
            </a:r>
          </a:p>
          <a:p>
            <a:pPr marL="200025" indent="-200025" defTabSz="640080">
              <a:spcAft>
                <a:spcPts val="600"/>
              </a:spcAft>
              <a:buFont typeface="Arial" panose="020B0604020202020204" pitchFamily="34" charset="0"/>
              <a:buChar char="•"/>
            </a:pPr>
            <a:r>
              <a:rPr lang="en-US" sz="1260" kern="1200">
                <a:solidFill>
                  <a:schemeClr val="tx1"/>
                </a:solidFill>
                <a:latin typeface="Times New Roman" panose="02020603050405020304" pitchFamily="18" charset="0"/>
                <a:ea typeface="SimSun" panose="02010600030101010101" pitchFamily="2" charset="-122"/>
                <a:cs typeface="+mn-cs"/>
              </a:rPr>
              <a:t>Promising approach for anomaly detection and prediction in a variety of applications in sectors, such as healthcare, finance, etc.</a:t>
            </a:r>
            <a:endParaRPr lang="en-DE"/>
          </a:p>
        </p:txBody>
      </p:sp>
      <p:pic>
        <p:nvPicPr>
          <p:cNvPr id="12" name="Image2">
            <a:extLst>
              <a:ext uri="{FF2B5EF4-FFF2-40B4-BE49-F238E27FC236}">
                <a16:creationId xmlns:a16="http://schemas.microsoft.com/office/drawing/2014/main" id="{73EA4231-A7DA-22AA-589E-595ACC58910B}"/>
              </a:ext>
            </a:extLst>
          </p:cNvPr>
          <p:cNvPicPr>
            <a:picLocks noChangeAspect="1"/>
          </p:cNvPicPr>
          <p:nvPr/>
        </p:nvPicPr>
        <p:blipFill>
          <a:blip r:embed="rId2"/>
          <a:stretch>
            <a:fillRect/>
          </a:stretch>
        </p:blipFill>
        <p:spPr bwMode="auto">
          <a:xfrm>
            <a:off x="7454399" y="3554666"/>
            <a:ext cx="3704505" cy="679895"/>
          </a:xfrm>
          <a:prstGeom prst="rect">
            <a:avLst/>
          </a:prstGeom>
        </p:spPr>
      </p:pic>
    </p:spTree>
    <p:extLst>
      <p:ext uri="{BB962C8B-B14F-4D97-AF65-F5344CB8AC3E}">
        <p14:creationId xmlns:p14="http://schemas.microsoft.com/office/powerpoint/2010/main" val="2856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7</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dirty="0"/>
              <a:t>Methodology (Cont.)</a:t>
            </a:r>
          </a:p>
        </p:txBody>
      </p:sp>
      <p:sp>
        <p:nvSpPr>
          <p:cNvPr id="6" name="TextBox 5">
            <a:extLst>
              <a:ext uri="{FF2B5EF4-FFF2-40B4-BE49-F238E27FC236}">
                <a16:creationId xmlns:a16="http://schemas.microsoft.com/office/drawing/2014/main" id="{7CAEE917-6213-887E-9179-322B3B4AF610}"/>
              </a:ext>
            </a:extLst>
          </p:cNvPr>
          <p:cNvSpPr txBox="1"/>
          <p:nvPr/>
        </p:nvSpPr>
        <p:spPr>
          <a:xfrm>
            <a:off x="961292" y="1438980"/>
            <a:ext cx="6096000" cy="369332"/>
          </a:xfrm>
          <a:prstGeom prst="rect">
            <a:avLst/>
          </a:prstGeom>
          <a:noFill/>
        </p:spPr>
        <p:txBody>
          <a:bodyPr wrap="square">
            <a:spAutoFit/>
          </a:bodyPr>
          <a:lstStyle/>
          <a:p>
            <a:r>
              <a:rPr lang="en-GB" dirty="0"/>
              <a:t>Multisequence learning</a:t>
            </a:r>
            <a:endParaRPr lang="en-US" dirty="0"/>
          </a:p>
        </p:txBody>
      </p:sp>
      <p:sp>
        <p:nvSpPr>
          <p:cNvPr id="9" name="TextBox 8">
            <a:extLst>
              <a:ext uri="{FF2B5EF4-FFF2-40B4-BE49-F238E27FC236}">
                <a16:creationId xmlns:a16="http://schemas.microsoft.com/office/drawing/2014/main" id="{B0D6000C-1BE1-5094-4B79-7AC70B79C8F8}"/>
              </a:ext>
            </a:extLst>
          </p:cNvPr>
          <p:cNvSpPr txBox="1"/>
          <p:nvPr/>
        </p:nvSpPr>
        <p:spPr>
          <a:xfrm>
            <a:off x="961292" y="2274838"/>
            <a:ext cx="6096000" cy="2308324"/>
          </a:xfrm>
          <a:prstGeom prst="rect">
            <a:avLst/>
          </a:prstGeom>
          <a:noFill/>
        </p:spPr>
        <p:txBody>
          <a:bodyPr wrap="square">
            <a:spAutoFit/>
          </a:bodyPr>
          <a:lstStyle/>
          <a:p>
            <a:pPr marL="342900" indent="-342900" algn="l">
              <a:buFont typeface="Arial" panose="020B0604020202020204" pitchFamily="34" charset="0"/>
              <a:buChar char="•"/>
            </a:pP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 is good is finding patterns in data</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using neocortex </a:t>
            </a:r>
            <a:r>
              <a:rPr lang="en-GB" sz="1800" dirty="0" err="1">
                <a:latin typeface="Times New Roman" panose="02020603050405020304" pitchFamily="18" charset="0"/>
                <a:cs typeface="Times New Roman" panose="02020603050405020304" pitchFamily="18" charset="0"/>
              </a:rPr>
              <a:t>api</a:t>
            </a:r>
            <a:r>
              <a:rPr lang="en-GB" sz="1800" dirty="0">
                <a:latin typeface="Times New Roman" panose="02020603050405020304" pitchFamily="18" charset="0"/>
                <a:cs typeface="Times New Roman" panose="02020603050405020304" pitchFamily="18" charset="0"/>
              </a:rPr>
              <a:t>, specifically multisequence class, which is based on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Multiple number of sequences can be trained with different datatypes. </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going to use simple numerical integer sequences.</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to tune hyper-parameters, like encoder and </a:t>
            </a:r>
            <a:r>
              <a:rPr lang="en-GB" sz="1800" dirty="0" err="1">
                <a:latin typeface="Times New Roman" panose="02020603050405020304" pitchFamily="18" charset="0"/>
                <a:cs typeface="Times New Roman" panose="02020603050405020304" pitchFamily="18" charset="0"/>
              </a:rPr>
              <a:t>htmconfig</a:t>
            </a:r>
            <a:r>
              <a:rPr lang="en-GB" sz="1800" dirty="0">
                <a:latin typeface="Times New Roman" panose="02020603050405020304" pitchFamily="18" charset="0"/>
                <a:cs typeface="Times New Roman" panose="02020603050405020304" pitchFamily="18" charset="0"/>
              </a:rPr>
              <a:t>, which facilitates training this type of data.</a:t>
            </a:r>
          </a:p>
        </p:txBody>
      </p:sp>
    </p:spTree>
    <p:extLst>
      <p:ext uri="{BB962C8B-B14F-4D97-AF65-F5344CB8AC3E}">
        <p14:creationId xmlns:p14="http://schemas.microsoft.com/office/powerpoint/2010/main" val="206312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8</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dirty="0"/>
              <a:t>Methodology (Cont.)</a:t>
            </a:r>
          </a:p>
        </p:txBody>
      </p:sp>
      <p:sp>
        <p:nvSpPr>
          <p:cNvPr id="6" name="TextBox 5">
            <a:extLst>
              <a:ext uri="{FF2B5EF4-FFF2-40B4-BE49-F238E27FC236}">
                <a16:creationId xmlns:a16="http://schemas.microsoft.com/office/drawing/2014/main" id="{CA28CC40-A6A1-2352-DEF5-102D5B51ECB6}"/>
              </a:ext>
            </a:extLst>
          </p:cNvPr>
          <p:cNvSpPr txBox="1"/>
          <p:nvPr/>
        </p:nvSpPr>
        <p:spPr>
          <a:xfrm>
            <a:off x="738554" y="1403811"/>
            <a:ext cx="6096000" cy="369332"/>
          </a:xfrm>
          <a:prstGeom prst="rect">
            <a:avLst/>
          </a:prstGeom>
          <a:noFill/>
        </p:spPr>
        <p:txBody>
          <a:bodyPr wrap="square">
            <a:spAutoFit/>
          </a:bodyPr>
          <a:lstStyle/>
          <a:p>
            <a:r>
              <a:rPr lang="en-GB" dirty="0"/>
              <a:t>Anomaly detection</a:t>
            </a:r>
            <a:endParaRPr lang="en-US" dirty="0"/>
          </a:p>
        </p:txBody>
      </p:sp>
      <p:sp>
        <p:nvSpPr>
          <p:cNvPr id="9" name="TextBox 8">
            <a:extLst>
              <a:ext uri="{FF2B5EF4-FFF2-40B4-BE49-F238E27FC236}">
                <a16:creationId xmlns:a16="http://schemas.microsoft.com/office/drawing/2014/main" id="{0DC75764-2918-EC3E-C0B8-2C0C1F1C5EBE}"/>
              </a:ext>
            </a:extLst>
          </p:cNvPr>
          <p:cNvSpPr txBox="1"/>
          <p:nvPr/>
        </p:nvSpPr>
        <p:spPr>
          <a:xfrm>
            <a:off x="355052" y="2352544"/>
            <a:ext cx="6096000" cy="1754326"/>
          </a:xfrm>
          <a:prstGeom prst="rect">
            <a:avLst/>
          </a:prstGeom>
          <a:noFill/>
        </p:spPr>
        <p:txBody>
          <a:bodyPr wrap="square">
            <a:spAutoFit/>
          </a:bodyPr>
          <a:lstStyle/>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taken an artificially generated dataset and trained our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added anomalies to random indexes in our prediction data.</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will try to train our data and detect anomalies using trained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endParaRPr lang="en-DE" sz="1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B57976D-5C24-4CAE-9648-CB3AE72884AB}"/>
              </a:ext>
            </a:extLst>
          </p:cNvPr>
          <p:cNvPicPr>
            <a:picLocks noChangeAspect="1"/>
          </p:cNvPicPr>
          <p:nvPr/>
        </p:nvPicPr>
        <p:blipFill>
          <a:blip r:embed="rId2"/>
          <a:stretch>
            <a:fillRect/>
          </a:stretch>
        </p:blipFill>
        <p:spPr>
          <a:xfrm>
            <a:off x="6788427" y="2186609"/>
            <a:ext cx="4591878" cy="2814897"/>
          </a:xfrm>
          <a:prstGeom prst="rect">
            <a:avLst/>
          </a:prstGeom>
        </p:spPr>
      </p:pic>
    </p:spTree>
    <p:extLst>
      <p:ext uri="{BB962C8B-B14F-4D97-AF65-F5344CB8AC3E}">
        <p14:creationId xmlns:p14="http://schemas.microsoft.com/office/powerpoint/2010/main" val="190188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0679642"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b="0" kern="1200" cap="all">
                <a:solidFill>
                  <a:schemeClr val="accent1"/>
                </a:solidFill>
                <a:latin typeface="+mj-lt"/>
                <a:ea typeface="+mj-ea"/>
                <a:cs typeface="+mj-cs"/>
              </a:rPr>
              <a:t>results</a:t>
            </a:r>
          </a:p>
        </p:txBody>
      </p:sp>
      <p:sp>
        <p:nvSpPr>
          <p:cNvPr id="14" name="Rectangle 13">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A57CE0FA-5284-2C21-392D-79C5D5E7A8AE}"/>
              </a:ext>
            </a:extLst>
          </p:cNvPr>
          <p:cNvSpPr txBox="1"/>
          <p:nvPr/>
        </p:nvSpPr>
        <p:spPr>
          <a:xfrm>
            <a:off x="581193" y="2340864"/>
            <a:ext cx="10679642" cy="3634486"/>
          </a:xfrm>
          <a:prstGeom prst="rect">
            <a:avLst/>
          </a:prstGeom>
        </p:spPr>
        <p:txBody>
          <a:bodyPr vert="horz" lIns="91440" tIns="45720" rIns="91440" bIns="45720" rtlCol="0" anchor="ctr">
            <a:normAutofit/>
          </a:bodyPr>
          <a:lstStyle/>
          <a:p>
            <a:pPr marL="342900" indent="-34290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We have achieved false negative rate (FNR) of 0.65, which is high.</a:t>
            </a:r>
          </a:p>
          <a:p>
            <a:pPr marL="342900" indent="-34290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We have also achieved false positive rate of 0.24.</a:t>
            </a:r>
          </a:p>
          <a:p>
            <a:pPr marL="342900" indent="-34290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It is imperative that </a:t>
            </a:r>
            <a:r>
              <a:rPr lang="en-US" dirty="0" err="1">
                <a:solidFill>
                  <a:schemeClr val="tx1">
                    <a:lumMod val="75000"/>
                    <a:lumOff val="25000"/>
                  </a:schemeClr>
                </a:solidFill>
              </a:rPr>
              <a:t>fnr</a:t>
            </a:r>
            <a:r>
              <a:rPr lang="en-US" dirty="0">
                <a:solidFill>
                  <a:schemeClr val="tx1">
                    <a:lumMod val="75000"/>
                    <a:lumOff val="25000"/>
                  </a:schemeClr>
                </a:solidFill>
              </a:rPr>
              <a:t> needs to be lower.</a:t>
            </a:r>
          </a:p>
          <a:p>
            <a:pPr marL="342900" indent="-34290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We need to train </a:t>
            </a:r>
            <a:r>
              <a:rPr lang="en-US" dirty="0" err="1">
                <a:solidFill>
                  <a:schemeClr val="tx1">
                    <a:lumMod val="75000"/>
                    <a:lumOff val="25000"/>
                  </a:schemeClr>
                </a:solidFill>
              </a:rPr>
              <a:t>htm</a:t>
            </a:r>
            <a:r>
              <a:rPr lang="en-US" dirty="0">
                <a:solidFill>
                  <a:schemeClr val="tx1">
                    <a:lumMod val="75000"/>
                    <a:lumOff val="25000"/>
                  </a:schemeClr>
                </a:solidFill>
              </a:rPr>
              <a:t> with more data to improve performance.</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9</a:t>
            </a:fld>
            <a:endParaRPr lang="en-US"/>
          </a:p>
        </p:txBody>
      </p:sp>
    </p:spTree>
    <p:extLst>
      <p:ext uri="{BB962C8B-B14F-4D97-AF65-F5344CB8AC3E}">
        <p14:creationId xmlns:p14="http://schemas.microsoft.com/office/powerpoint/2010/main" val="356610713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1060</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Book</vt:lpstr>
      <vt:lpstr>Franklin Gothic Demi</vt:lpstr>
      <vt:lpstr>Times New Roman</vt:lpstr>
      <vt:lpstr>Wingdings 2</vt:lpstr>
      <vt:lpstr>DividendVTI</vt:lpstr>
      <vt:lpstr>Implement Anomaly Detection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Anomaly Detection Sample</dc:title>
  <dc:creator/>
  <cp:lastModifiedBy>Md Rabiul Islam</cp:lastModifiedBy>
  <cp:revision>165</cp:revision>
  <dcterms:created xsi:type="dcterms:W3CDTF">2023-03-26T11:17:48Z</dcterms:created>
  <dcterms:modified xsi:type="dcterms:W3CDTF">2024-03-28T01:06:47Z</dcterms:modified>
</cp:coreProperties>
</file>