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76" r:id="rId4"/>
    <p:sldId id="269" r:id="rId5"/>
    <p:sldId id="267" r:id="rId6"/>
    <p:sldId id="277" r:id="rId7"/>
    <p:sldId id="271" r:id="rId8"/>
    <p:sldId id="283" r:id="rId9"/>
    <p:sldId id="282" r:id="rId10"/>
    <p:sldId id="278" r:id="rId11"/>
    <p:sldId id="273" r:id="rId12"/>
    <p:sldId id="274" r:id="rId13"/>
    <p:sldId id="279" r:id="rId14"/>
    <p:sldId id="280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07EE2-D103-444C-B6E1-AF6D5FD10F11}" v="60" dt="2019-04-07T21:28:53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cerkonur@yahoo.com" userId="0cb337efb386619d" providerId="LiveId" clId="{35607EE2-D103-444C-B6E1-AF6D5FD10F11}"/>
    <pc:docChg chg="undo redo custSel addSld delSld modSld sldOrd">
      <pc:chgData name="dincerkonur@yahoo.com" userId="0cb337efb386619d" providerId="LiveId" clId="{35607EE2-D103-444C-B6E1-AF6D5FD10F11}" dt="2019-04-07T21:28:53.242" v="10129"/>
      <pc:docMkLst>
        <pc:docMk/>
      </pc:docMkLst>
      <pc:sldChg chg="modSp">
        <pc:chgData name="dincerkonur@yahoo.com" userId="0cb337efb386619d" providerId="LiveId" clId="{35607EE2-D103-444C-B6E1-AF6D5FD10F11}" dt="2019-04-07T20:10:02.078" v="6308" actId="20577"/>
        <pc:sldMkLst>
          <pc:docMk/>
          <pc:sldMk cId="1872432867" sldId="257"/>
        </pc:sldMkLst>
        <pc:spChg chg="mod">
          <ac:chgData name="dincerkonur@yahoo.com" userId="0cb337efb386619d" providerId="LiveId" clId="{35607EE2-D103-444C-B6E1-AF6D5FD10F11}" dt="2019-04-07T20:10:02.078" v="6308" actId="20577"/>
          <ac:spMkLst>
            <pc:docMk/>
            <pc:sldMk cId="1872432867" sldId="257"/>
            <ac:spMk id="3" creationId="{00000000-0000-0000-0000-000000000000}"/>
          </ac:spMkLst>
        </pc:spChg>
      </pc:sldChg>
      <pc:sldChg chg="modSp">
        <pc:chgData name="dincerkonur@yahoo.com" userId="0cb337efb386619d" providerId="LiveId" clId="{35607EE2-D103-444C-B6E1-AF6D5FD10F11}" dt="2019-04-07T18:11:29.393" v="3614"/>
        <pc:sldMkLst>
          <pc:docMk/>
          <pc:sldMk cId="219115890" sldId="267"/>
        </pc:sldMkLst>
        <pc:spChg chg="mod">
          <ac:chgData name="dincerkonur@yahoo.com" userId="0cb337efb386619d" providerId="LiveId" clId="{35607EE2-D103-444C-B6E1-AF6D5FD10F11}" dt="2019-04-07T18:11:29.393" v="3614"/>
          <ac:spMkLst>
            <pc:docMk/>
            <pc:sldMk cId="219115890" sldId="267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17:29:11.667" v="1949" actId="20577"/>
          <ac:spMkLst>
            <pc:docMk/>
            <pc:sldMk cId="219115890" sldId="267"/>
            <ac:spMk id="3" creationId="{00000000-0000-0000-0000-000000000000}"/>
          </ac:spMkLst>
        </pc:spChg>
      </pc:sldChg>
      <pc:sldChg chg="modSp ord">
        <pc:chgData name="dincerkonur@yahoo.com" userId="0cb337efb386619d" providerId="LiveId" clId="{35607EE2-D103-444C-B6E1-AF6D5FD10F11}" dt="2019-04-07T18:11:22.844" v="3613" actId="20577"/>
        <pc:sldMkLst>
          <pc:docMk/>
          <pc:sldMk cId="2821461973" sldId="269"/>
        </pc:sldMkLst>
        <pc:spChg chg="mod">
          <ac:chgData name="dincerkonur@yahoo.com" userId="0cb337efb386619d" providerId="LiveId" clId="{35607EE2-D103-444C-B6E1-AF6D5FD10F11}" dt="2019-04-07T18:11:22.844" v="3613" actId="20577"/>
          <ac:spMkLst>
            <pc:docMk/>
            <pc:sldMk cId="2821461973" sldId="269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17:28:03.998" v="1858" actId="6549"/>
          <ac:spMkLst>
            <pc:docMk/>
            <pc:sldMk cId="2821461973" sldId="269"/>
            <ac:spMk id="3" creationId="{00000000-0000-0000-0000-000000000000}"/>
          </ac:spMkLst>
        </pc:spChg>
      </pc:sldChg>
      <pc:sldChg chg="delSp modSp">
        <pc:chgData name="dincerkonur@yahoo.com" userId="0cb337efb386619d" providerId="LiveId" clId="{35607EE2-D103-444C-B6E1-AF6D5FD10F11}" dt="2019-04-07T18:11:39.153" v="3615"/>
        <pc:sldMkLst>
          <pc:docMk/>
          <pc:sldMk cId="3886637883" sldId="270"/>
        </pc:sldMkLst>
        <pc:spChg chg="mod">
          <ac:chgData name="dincerkonur@yahoo.com" userId="0cb337efb386619d" providerId="LiveId" clId="{35607EE2-D103-444C-B6E1-AF6D5FD10F11}" dt="2019-04-07T18:11:39.153" v="3615"/>
          <ac:spMkLst>
            <pc:docMk/>
            <pc:sldMk cId="3886637883" sldId="270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17:57:31.144" v="2616"/>
          <ac:spMkLst>
            <pc:docMk/>
            <pc:sldMk cId="3886637883" sldId="270"/>
            <ac:spMk id="3" creationId="{00000000-0000-0000-0000-000000000000}"/>
          </ac:spMkLst>
        </pc:spChg>
        <pc:spChg chg="del">
          <ac:chgData name="dincerkonur@yahoo.com" userId="0cb337efb386619d" providerId="LiveId" clId="{35607EE2-D103-444C-B6E1-AF6D5FD10F11}" dt="2019-04-07T17:49:04.311" v="2568" actId="478"/>
          <ac:spMkLst>
            <pc:docMk/>
            <pc:sldMk cId="3886637883" sldId="270"/>
            <ac:spMk id="4" creationId="{03CAD839-236E-4226-8E00-B4756CA6506E}"/>
          </ac:spMkLst>
        </pc:spChg>
        <pc:spChg chg="del">
          <ac:chgData name="dincerkonur@yahoo.com" userId="0cb337efb386619d" providerId="LiveId" clId="{35607EE2-D103-444C-B6E1-AF6D5FD10F11}" dt="2019-04-07T17:49:01.935" v="2567" actId="478"/>
          <ac:spMkLst>
            <pc:docMk/>
            <pc:sldMk cId="3886637883" sldId="270"/>
            <ac:spMk id="5" creationId="{086CFFFD-C2A0-46C6-A871-A28885BD1F6E}"/>
          </ac:spMkLst>
        </pc:spChg>
      </pc:sldChg>
      <pc:sldChg chg="addSp delSp modSp add">
        <pc:chgData name="dincerkonur@yahoo.com" userId="0cb337efb386619d" providerId="LiveId" clId="{35607EE2-D103-444C-B6E1-AF6D5FD10F11}" dt="2019-04-07T21:28:53.242" v="10129"/>
        <pc:sldMkLst>
          <pc:docMk/>
          <pc:sldMk cId="1539210744" sldId="271"/>
        </pc:sldMkLst>
        <pc:spChg chg="mod">
          <ac:chgData name="dincerkonur@yahoo.com" userId="0cb337efb386619d" providerId="LiveId" clId="{35607EE2-D103-444C-B6E1-AF6D5FD10F11}" dt="2019-04-07T17:56:55.820" v="2613" actId="20577"/>
          <ac:spMkLst>
            <pc:docMk/>
            <pc:sldMk cId="1539210744" sldId="271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18:06:13.192" v="3160" actId="404"/>
          <ac:spMkLst>
            <pc:docMk/>
            <pc:sldMk cId="1539210744" sldId="271"/>
            <ac:spMk id="3" creationId="{00000000-0000-0000-0000-000000000000}"/>
          </ac:spMkLst>
        </pc:spChg>
        <pc:spChg chg="del">
          <ac:chgData name="dincerkonur@yahoo.com" userId="0cb337efb386619d" providerId="LiveId" clId="{35607EE2-D103-444C-B6E1-AF6D5FD10F11}" dt="2019-04-07T17:57:12.024" v="2615" actId="478"/>
          <ac:spMkLst>
            <pc:docMk/>
            <pc:sldMk cId="1539210744" sldId="271"/>
            <ac:spMk id="4" creationId="{03CAD839-236E-4226-8E00-B4756CA6506E}"/>
          </ac:spMkLst>
        </pc:spChg>
        <pc:spChg chg="del">
          <ac:chgData name="dincerkonur@yahoo.com" userId="0cb337efb386619d" providerId="LiveId" clId="{35607EE2-D103-444C-B6E1-AF6D5FD10F11}" dt="2019-04-07T17:57:08.226" v="2614" actId="478"/>
          <ac:spMkLst>
            <pc:docMk/>
            <pc:sldMk cId="1539210744" sldId="271"/>
            <ac:spMk id="5" creationId="{086CFFFD-C2A0-46C6-A871-A28885BD1F6E}"/>
          </ac:spMkLst>
        </pc:spChg>
        <pc:spChg chg="add">
          <ac:chgData name="dincerkonur@yahoo.com" userId="0cb337efb386619d" providerId="LiveId" clId="{35607EE2-D103-444C-B6E1-AF6D5FD10F11}" dt="2019-04-07T21:28:53.242" v="10129"/>
          <ac:spMkLst>
            <pc:docMk/>
            <pc:sldMk cId="1539210744" sldId="271"/>
            <ac:spMk id="5" creationId="{9997CCED-E000-4942-8C13-593170639522}"/>
          </ac:spMkLst>
        </pc:spChg>
        <pc:spChg chg="add del mod">
          <ac:chgData name="dincerkonur@yahoo.com" userId="0cb337efb386619d" providerId="LiveId" clId="{35607EE2-D103-444C-B6E1-AF6D5FD10F11}" dt="2019-04-07T21:28:52.100" v="10128" actId="478"/>
          <ac:spMkLst>
            <pc:docMk/>
            <pc:sldMk cId="1539210744" sldId="271"/>
            <ac:spMk id="6" creationId="{10D46902-AA2A-4FC0-9D94-972D2D373691}"/>
          </ac:spMkLst>
        </pc:spChg>
      </pc:sldChg>
      <pc:sldChg chg="modSp add del">
        <pc:chgData name="dincerkonur@yahoo.com" userId="0cb337efb386619d" providerId="LiveId" clId="{35607EE2-D103-444C-B6E1-AF6D5FD10F11}" dt="2019-04-07T20:10:08.597" v="6309" actId="2696"/>
        <pc:sldMkLst>
          <pc:docMk/>
          <pc:sldMk cId="3056425374" sldId="272"/>
        </pc:sldMkLst>
        <pc:spChg chg="mod">
          <ac:chgData name="dincerkonur@yahoo.com" userId="0cb337efb386619d" providerId="LiveId" clId="{35607EE2-D103-444C-B6E1-AF6D5FD10F11}" dt="2019-04-07T18:11:13.472" v="3590" actId="207"/>
          <ac:spMkLst>
            <pc:docMk/>
            <pc:sldMk cId="3056425374" sldId="272"/>
            <ac:spMk id="3" creationId="{00000000-0000-0000-0000-000000000000}"/>
          </ac:spMkLst>
        </pc:spChg>
      </pc:sldChg>
      <pc:sldChg chg="add del">
        <pc:chgData name="dincerkonur@yahoo.com" userId="0cb337efb386619d" providerId="LiveId" clId="{35607EE2-D103-444C-B6E1-AF6D5FD10F11}" dt="2019-04-07T18:11:07.137" v="3588" actId="2696"/>
        <pc:sldMkLst>
          <pc:docMk/>
          <pc:sldMk cId="4177682832" sldId="272"/>
        </pc:sldMkLst>
      </pc:sldChg>
      <pc:sldChg chg="addSp delSp modSp add">
        <pc:chgData name="dincerkonur@yahoo.com" userId="0cb337efb386619d" providerId="LiveId" clId="{35607EE2-D103-444C-B6E1-AF6D5FD10F11}" dt="2019-04-07T20:11:04.243" v="6337" actId="6549"/>
        <pc:sldMkLst>
          <pc:docMk/>
          <pc:sldMk cId="1126123642" sldId="273"/>
        </pc:sldMkLst>
        <pc:spChg chg="mod">
          <ac:chgData name="dincerkonur@yahoo.com" userId="0cb337efb386619d" providerId="LiveId" clId="{35607EE2-D103-444C-B6E1-AF6D5FD10F11}" dt="2019-04-07T20:11:00.472" v="6336" actId="20577"/>
          <ac:spMkLst>
            <pc:docMk/>
            <pc:sldMk cId="1126123642" sldId="273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20:11:04.243" v="6337" actId="6549"/>
          <ac:spMkLst>
            <pc:docMk/>
            <pc:sldMk cId="1126123642" sldId="273"/>
            <ac:spMk id="3" creationId="{00000000-0000-0000-0000-000000000000}"/>
          </ac:spMkLst>
        </pc:spChg>
        <pc:spChg chg="add del">
          <ac:chgData name="dincerkonur@yahoo.com" userId="0cb337efb386619d" providerId="LiveId" clId="{35607EE2-D103-444C-B6E1-AF6D5FD10F11}" dt="2019-04-07T18:30:28.085" v="5178"/>
          <ac:spMkLst>
            <pc:docMk/>
            <pc:sldMk cId="1126123642" sldId="273"/>
            <ac:spMk id="4" creationId="{4195BE62-064B-491E-8376-FC84D8CB3B53}"/>
          </ac:spMkLst>
        </pc:spChg>
        <pc:spChg chg="del">
          <ac:chgData name="dincerkonur@yahoo.com" userId="0cb337efb386619d" providerId="LiveId" clId="{35607EE2-D103-444C-B6E1-AF6D5FD10F11}" dt="2019-04-07T18:17:15.896" v="3618" actId="478"/>
          <ac:spMkLst>
            <pc:docMk/>
            <pc:sldMk cId="1126123642" sldId="273"/>
            <ac:spMk id="6" creationId="{10D46902-AA2A-4FC0-9D94-972D2D373691}"/>
          </ac:spMkLst>
        </pc:spChg>
      </pc:sldChg>
      <pc:sldChg chg="modSp add">
        <pc:chgData name="dincerkonur@yahoo.com" userId="0cb337efb386619d" providerId="LiveId" clId="{35607EE2-D103-444C-B6E1-AF6D5FD10F11}" dt="2019-04-07T20:33:22.937" v="8188" actId="20577"/>
        <pc:sldMkLst>
          <pc:docMk/>
          <pc:sldMk cId="3681695494" sldId="274"/>
        </pc:sldMkLst>
        <pc:spChg chg="mod">
          <ac:chgData name="dincerkonur@yahoo.com" userId="0cb337efb386619d" providerId="LiveId" clId="{35607EE2-D103-444C-B6E1-AF6D5FD10F11}" dt="2019-04-07T20:11:12.499" v="6338"/>
          <ac:spMkLst>
            <pc:docMk/>
            <pc:sldMk cId="3681695494" sldId="274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20:33:22.937" v="8188" actId="20577"/>
          <ac:spMkLst>
            <pc:docMk/>
            <pc:sldMk cId="3681695494" sldId="274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0:24:52.339" v="7030" actId="20577"/>
        <pc:sldMkLst>
          <pc:docMk/>
          <pc:sldMk cId="2945172330" sldId="275"/>
        </pc:sldMkLst>
        <pc:spChg chg="mod">
          <ac:chgData name="dincerkonur@yahoo.com" userId="0cb337efb386619d" providerId="LiveId" clId="{35607EE2-D103-444C-B6E1-AF6D5FD10F11}" dt="2019-04-07T20:06:00.706" v="6008" actId="20577"/>
          <ac:spMkLst>
            <pc:docMk/>
            <pc:sldMk cId="2945172330" sldId="275"/>
            <ac:spMk id="2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20:09:28.182" v="6259" actId="20577"/>
          <ac:spMkLst>
            <pc:docMk/>
            <pc:sldMk cId="2945172330" sldId="275"/>
            <ac:spMk id="3" creationId="{00000000-0000-0000-0000-000000000000}"/>
          </ac:spMkLst>
        </pc:spChg>
        <pc:spChg chg="mod">
          <ac:chgData name="dincerkonur@yahoo.com" userId="0cb337efb386619d" providerId="LiveId" clId="{35607EE2-D103-444C-B6E1-AF6D5FD10F11}" dt="2019-04-07T20:24:52.339" v="7030" actId="20577"/>
          <ac:spMkLst>
            <pc:docMk/>
            <pc:sldMk cId="2945172330" sldId="275"/>
            <ac:spMk id="6" creationId="{10D46902-AA2A-4FC0-9D94-972D2D373691}"/>
          </ac:spMkLst>
        </pc:spChg>
      </pc:sldChg>
      <pc:sldChg chg="modSp add">
        <pc:chgData name="dincerkonur@yahoo.com" userId="0cb337efb386619d" providerId="LiveId" clId="{35607EE2-D103-444C-B6E1-AF6D5FD10F11}" dt="2019-04-07T20:10:15.617" v="6311" actId="207"/>
        <pc:sldMkLst>
          <pc:docMk/>
          <pc:sldMk cId="2159178497" sldId="276"/>
        </pc:sldMkLst>
        <pc:spChg chg="mod">
          <ac:chgData name="dincerkonur@yahoo.com" userId="0cb337efb386619d" providerId="LiveId" clId="{35607EE2-D103-444C-B6E1-AF6D5FD10F11}" dt="2019-04-07T20:10:15.617" v="6311" actId="207"/>
          <ac:spMkLst>
            <pc:docMk/>
            <pc:sldMk cId="2159178497" sldId="276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0:10:31.964" v="6314" actId="207"/>
        <pc:sldMkLst>
          <pc:docMk/>
          <pc:sldMk cId="3098526902" sldId="277"/>
        </pc:sldMkLst>
        <pc:spChg chg="mod">
          <ac:chgData name="dincerkonur@yahoo.com" userId="0cb337efb386619d" providerId="LiveId" clId="{35607EE2-D103-444C-B6E1-AF6D5FD10F11}" dt="2019-04-07T20:10:31.964" v="6314" actId="207"/>
          <ac:spMkLst>
            <pc:docMk/>
            <pc:sldMk cId="3098526902" sldId="277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0:10:51.785" v="6316" actId="207"/>
        <pc:sldMkLst>
          <pc:docMk/>
          <pc:sldMk cId="633002870" sldId="278"/>
        </pc:sldMkLst>
        <pc:spChg chg="mod">
          <ac:chgData name="dincerkonur@yahoo.com" userId="0cb337efb386619d" providerId="LiveId" clId="{35607EE2-D103-444C-B6E1-AF6D5FD10F11}" dt="2019-04-07T20:10:51.785" v="6316" actId="207"/>
          <ac:spMkLst>
            <pc:docMk/>
            <pc:sldMk cId="633002870" sldId="278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0:58:03.354" v="9856" actId="20577"/>
        <pc:sldMkLst>
          <pc:docMk/>
          <pc:sldMk cId="2621805652" sldId="279"/>
        </pc:sldMkLst>
        <pc:spChg chg="mod">
          <ac:chgData name="dincerkonur@yahoo.com" userId="0cb337efb386619d" providerId="LiveId" clId="{35607EE2-D103-444C-B6E1-AF6D5FD10F11}" dt="2019-04-07T20:58:03.354" v="9856" actId="20577"/>
          <ac:spMkLst>
            <pc:docMk/>
            <pc:sldMk cId="2621805652" sldId="279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0:47:42.252" v="9642" actId="113"/>
        <pc:sldMkLst>
          <pc:docMk/>
          <pc:sldMk cId="1294380598" sldId="280"/>
        </pc:sldMkLst>
        <pc:spChg chg="mod">
          <ac:chgData name="dincerkonur@yahoo.com" userId="0cb337efb386619d" providerId="LiveId" clId="{35607EE2-D103-444C-B6E1-AF6D5FD10F11}" dt="2019-04-07T20:47:42.252" v="9642" actId="113"/>
          <ac:spMkLst>
            <pc:docMk/>
            <pc:sldMk cId="1294380598" sldId="280"/>
            <ac:spMk id="3" creationId="{00000000-0000-0000-0000-000000000000}"/>
          </ac:spMkLst>
        </pc:spChg>
      </pc:sldChg>
      <pc:sldChg chg="modSp add">
        <pc:chgData name="dincerkonur@yahoo.com" userId="0cb337efb386619d" providerId="LiveId" clId="{35607EE2-D103-444C-B6E1-AF6D5FD10F11}" dt="2019-04-07T21:27:37.043" v="10127" actId="20577"/>
        <pc:sldMkLst>
          <pc:docMk/>
          <pc:sldMk cId="15732854" sldId="281"/>
        </pc:sldMkLst>
        <pc:spChg chg="mod">
          <ac:chgData name="dincerkonur@yahoo.com" userId="0cb337efb386619d" providerId="LiveId" clId="{35607EE2-D103-444C-B6E1-AF6D5FD10F11}" dt="2019-04-07T21:27:37.043" v="10127" actId="20577"/>
          <ac:spMkLst>
            <pc:docMk/>
            <pc:sldMk cId="15732854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099-EF0D-4B9A-BBFF-09FBE6BF6054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8BD7-923F-4248-A98A-25295194946A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BA94-316C-4F17-807F-67A425FEAD68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02" y="365125"/>
            <a:ext cx="11478410" cy="8397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478410" cy="486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002" y="6356350"/>
            <a:ext cx="3226398" cy="365125"/>
          </a:xfrm>
        </p:spPr>
        <p:txBody>
          <a:bodyPr/>
          <a:lstStyle/>
          <a:p>
            <a:fld id="{B1E3B061-4FCE-4A21-AC74-81FE2BC5CF3E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2812" cy="365125"/>
          </a:xfrm>
        </p:spPr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5002" y="1193795"/>
            <a:ext cx="11478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9F54-5CF2-4FD0-836E-B479A78D51A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3E6-EEC8-49F6-86B1-D403F7BCF2D7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C5F4-FF8A-4310-ACDA-118E50908757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CC70-ED3C-42E3-B9D4-4CDAF46FBF6D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6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83FA-2A64-4953-B019-1B95DE5F0E9D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9A69-C0C1-4748-81A5-B3EAE2845645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0C7C-8B0D-4808-9EE9-6B3127DD99F3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F577-5F6A-4371-8B61-A5EB0D2162DC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ft.vanderbilt.edu/guides-sub-pages/making-better-powerpoint-presentations/" TargetMode="External"/><Relationship Id="rId2" Type="http://schemas.openxmlformats.org/officeDocument/2006/relationships/hyperlink" Target="http://www.garrreynolds.com/preso-tips/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sl.org/legislators-staff/legislative-staff/legislative-staff-coordinating-committee/tips-for-making-effective-powerpoint-presentations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82433"/>
            <a:ext cx="11487150" cy="2387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QMST 5335 – FORECASTING AND SIMULATION</a:t>
            </a:r>
            <a:br>
              <a:rPr lang="en-US" sz="5400" dirty="0"/>
            </a:br>
            <a:r>
              <a:rPr lang="en-US" sz="5400" dirty="0"/>
              <a:t>Project 3 Description</a:t>
            </a:r>
            <a:br>
              <a:rPr lang="en-US" sz="5400" dirty="0"/>
            </a:br>
            <a:r>
              <a:rPr lang="en-US" sz="2800" dirty="0"/>
              <a:t>by Dincer Konur</a:t>
            </a:r>
            <a:br>
              <a:rPr lang="en-US" sz="3200" dirty="0"/>
            </a:br>
            <a:br>
              <a:rPr lang="en-US" sz="3200" dirty="0"/>
            </a:b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952" y="3439806"/>
            <a:ext cx="9493045" cy="165576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Department of Computer Information Systems and Quantitative Methods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McCoy College of Business Administration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Texas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Bank System Explanation</a:t>
            </a:r>
          </a:p>
          <a:p>
            <a:r>
              <a:rPr lang="en-US" dirty="0">
                <a:solidFill>
                  <a:schemeClr val="bg2"/>
                </a:solidFill>
              </a:rPr>
              <a:t>Scenarios and Data</a:t>
            </a:r>
          </a:p>
          <a:p>
            <a:r>
              <a:rPr lang="en-US" dirty="0"/>
              <a:t>Project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0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sym typeface="Wingdings" panose="05000000000000000000" pitchFamily="2" charset="2"/>
              </a:rPr>
              <a:t>Part 1 – Explain the system, give a visualization (flow chart)</a:t>
            </a:r>
            <a:endParaRPr lang="en-US" sz="1600" u="sng" dirty="0">
              <a:sym typeface="Wingdings" panose="05000000000000000000" pitchFamily="2" charset="2"/>
            </a:endParaRPr>
          </a:p>
          <a:p>
            <a:r>
              <a:rPr lang="en-US" sz="2000" u="sng" dirty="0">
                <a:sym typeface="Wingdings" panose="05000000000000000000" pitchFamily="2" charset="2"/>
              </a:rPr>
              <a:t>Part 2 – Data Analysis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Using the data file, determine the interarrival time distribution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There will be one distribution defining how customers arrive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Using the data file, estimate the % of customers being type 1, 2, or 3 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These will be just 3 percentages/probabilities, summing to 100% or 1 (use 1% increments)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For instance, a possible result is 12% of customers is type 1, 33% of customers is type 2, 55% of customers is type 3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Using the data file, determine the best distributions for </a:t>
            </a:r>
            <a:r>
              <a:rPr lang="en-US" sz="1800" dirty="0" err="1">
                <a:sym typeface="Wingdings" panose="05000000000000000000" pitchFamily="2" charset="2"/>
              </a:rPr>
              <a:t>SignIn</a:t>
            </a:r>
            <a:r>
              <a:rPr lang="en-US" sz="1800" dirty="0">
                <a:sym typeface="Wingdings" panose="05000000000000000000" pitchFamily="2" charset="2"/>
              </a:rPr>
              <a:t> time for each customer type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Here, you will generate three fitted distributions for the </a:t>
            </a:r>
            <a:r>
              <a:rPr lang="en-US" sz="1400" dirty="0" err="1">
                <a:sym typeface="Wingdings" panose="05000000000000000000" pitchFamily="2" charset="2"/>
              </a:rPr>
              <a:t>SignIn</a:t>
            </a:r>
            <a:r>
              <a:rPr lang="en-US" sz="1400" dirty="0">
                <a:sym typeface="Wingdings" panose="05000000000000000000" pitchFamily="2" charset="2"/>
              </a:rPr>
              <a:t> times, i.e., </a:t>
            </a:r>
            <a:r>
              <a:rPr lang="en-US" sz="1400" dirty="0" err="1">
                <a:sym typeface="Wingdings" panose="05000000000000000000" pitchFamily="2" charset="2"/>
              </a:rPr>
              <a:t>SignIn</a:t>
            </a:r>
            <a:r>
              <a:rPr lang="en-US" sz="1400" dirty="0">
                <a:sym typeface="Wingdings" panose="05000000000000000000" pitchFamily="2" charset="2"/>
              </a:rPr>
              <a:t> time distribution for type 1 customers, </a:t>
            </a:r>
            <a:r>
              <a:rPr lang="en-US" sz="1400" dirty="0" err="1">
                <a:sym typeface="Wingdings" panose="05000000000000000000" pitchFamily="2" charset="2"/>
              </a:rPr>
              <a:t>SignIn</a:t>
            </a:r>
            <a:r>
              <a:rPr lang="en-US" sz="1400" dirty="0">
                <a:sym typeface="Wingdings" panose="05000000000000000000" pitchFamily="2" charset="2"/>
              </a:rPr>
              <a:t> time distribution for type 2 customers, and </a:t>
            </a:r>
            <a:r>
              <a:rPr lang="en-US" sz="1400" dirty="0" err="1">
                <a:sym typeface="Wingdings" panose="05000000000000000000" pitchFamily="2" charset="2"/>
              </a:rPr>
              <a:t>SignIn</a:t>
            </a:r>
            <a:r>
              <a:rPr lang="en-US" sz="1400" dirty="0">
                <a:sym typeface="Wingdings" panose="05000000000000000000" pitchFamily="2" charset="2"/>
              </a:rPr>
              <a:t> time distribution for type 3 customers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Using the data file, determine the % of each customer type being directed to each service option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These will be 9 percentages/probabilities, 3 for each customer type (use 1% increments)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For instance, a possible result (numbers are just made up) is: 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30%, 70%, and 0% of type 1 customers is directed to ATMs, Tellers, and Managers, respectively 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35%, 45%, and 20% of type 2 customers is directed to ATMs, Tellers, and Managers, respectively 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40%, 15%, and 45% of type 3 customers is directed to ATMs, Tellers, and Managers, respectively 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Using the data file, determine the best distributions for service time at each service option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Here, you will generate three fitted distributions for the service times, i.e., ATM time (time any customer spends in ATM) distribution, Teller time (time any customer spends with a Teller) distribution, and Manager time (time any customer spends with a Manager) distribution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sym typeface="Wingdings" panose="05000000000000000000" pitchFamily="2" charset="2"/>
              </a:rPr>
              <a:t>Part 3 –  </a:t>
            </a:r>
            <a:r>
              <a:rPr lang="en-US" sz="2000" u="sng" dirty="0" err="1">
                <a:sym typeface="Wingdings" panose="05000000000000000000" pitchFamily="2" charset="2"/>
              </a:rPr>
              <a:t>Simio</a:t>
            </a:r>
            <a:r>
              <a:rPr lang="en-US" sz="2000" u="sng" dirty="0">
                <a:sym typeface="Wingdings" panose="05000000000000000000" pitchFamily="2" charset="2"/>
              </a:rPr>
              <a:t> Model and Verification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Create a </a:t>
            </a:r>
            <a:r>
              <a:rPr lang="en-US" sz="1600" dirty="0" err="1">
                <a:sym typeface="Wingdings" panose="05000000000000000000" pitchFamily="2" charset="2"/>
              </a:rPr>
              <a:t>Simio</a:t>
            </a:r>
            <a:r>
              <a:rPr lang="en-US" sz="1600" dirty="0">
                <a:sym typeface="Wingdings" panose="05000000000000000000" pitchFamily="2" charset="2"/>
              </a:rPr>
              <a:t> model for the system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Verify the model comparing it with Jackson Network (assuming the means of the distributions are the means of the exponential distribution)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Just show the results, no need for separate </a:t>
            </a:r>
            <a:r>
              <a:rPr lang="en-US" sz="1200" dirty="0" err="1">
                <a:sym typeface="Wingdings" panose="05000000000000000000" pitchFamily="2" charset="2"/>
              </a:rPr>
              <a:t>simio</a:t>
            </a:r>
            <a:r>
              <a:rPr lang="en-US" sz="1200" dirty="0">
                <a:sym typeface="Wingdings" panose="05000000000000000000" pitchFamily="2" charset="2"/>
              </a:rPr>
              <a:t> file for verification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So, before setting up the scenarios/experiments, you can do the verification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Run the model with the current system and observe the problems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Develop experiments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Determine the warmup, run length, and use 100 replications for each different scenario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In the same model, setup an experiment to test the four scenarios (current system plus three alternatives) and compare them based on the comparison statistics discussed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The experiment results should be able to produce the SMORE plots (so make sure to add responses for the comparison statistics)</a:t>
            </a:r>
          </a:p>
          <a:p>
            <a:r>
              <a:rPr lang="en-US" sz="2000" u="sng" dirty="0">
                <a:sym typeface="Wingdings" panose="05000000000000000000" pitchFamily="2" charset="2"/>
              </a:rPr>
              <a:t>Part 4 – Discussion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Based on the results of the experimentation, discuss which option is better in terms of which statistic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Based on the discussion of the results, make a recommendation 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Need to submit: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PPT for the presentation; submit it before presentation</a:t>
            </a: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Simio</a:t>
            </a:r>
            <a:r>
              <a:rPr lang="en-US" sz="1600" dirty="0">
                <a:sym typeface="Wingdings" panose="05000000000000000000" pitchFamily="2" charset="2"/>
              </a:rPr>
              <a:t> file  ready for the presentation, need to submit the final version by the deadline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Report pdf  can submit after presentation, need to submit the final version by the deadline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Presentation ~15 minutes (10 points)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Content (7 points based on the topics below): Suggestions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System Explanation ~1 minutes and Data Analyses results ~2-3 mins</a:t>
            </a:r>
          </a:p>
          <a:p>
            <a:pPr lvl="2"/>
            <a:r>
              <a:rPr lang="en-US" sz="1600" dirty="0" err="1">
                <a:sym typeface="Wingdings" panose="05000000000000000000" pitchFamily="2" charset="2"/>
              </a:rPr>
              <a:t>Simio</a:t>
            </a:r>
            <a:r>
              <a:rPr lang="en-US" sz="1600" dirty="0">
                <a:sym typeface="Wingdings" panose="05000000000000000000" pitchFamily="2" charset="2"/>
              </a:rPr>
              <a:t> Model ~3-4minutes (explain the design and verification, how you use tables/reference properties, what are the problems observed in the current system based on initial run)</a:t>
            </a:r>
          </a:p>
          <a:p>
            <a:pPr lvl="2"/>
            <a:r>
              <a:rPr lang="en-US" sz="1600" dirty="0" err="1">
                <a:sym typeface="Wingdings" panose="05000000000000000000" pitchFamily="2" charset="2"/>
              </a:rPr>
              <a:t>Simio</a:t>
            </a:r>
            <a:r>
              <a:rPr lang="en-US" sz="1600" dirty="0">
                <a:sym typeface="Wingdings" panose="05000000000000000000" pitchFamily="2" charset="2"/>
              </a:rPr>
              <a:t> Experiment Setup ~ 1-2 minutes (explain the scenarios, replications, lengths, etc.)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Demonstrate the comparison results ~3-4 minutes (SMOREs, highlight the differences of the statistics)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Recommendations ~1-2 minutes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If applicable, questions and answers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Format and Presentation (3 points based on the topics below)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Use of slides, figures, texts, sectioning, outline…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Some hints: </a:t>
            </a:r>
            <a:r>
              <a:rPr lang="en-US" sz="1400" dirty="0">
                <a:sym typeface="Wingdings" panose="05000000000000000000" pitchFamily="2" charset="2"/>
                <a:hlinkClick r:id="rId2"/>
              </a:rPr>
              <a:t>http://www.garrreynolds.com/preso-tips/design/</a:t>
            </a:r>
            <a:r>
              <a:rPr lang="en-US" sz="1400" dirty="0">
                <a:sym typeface="Wingdings" panose="05000000000000000000" pitchFamily="2" charset="2"/>
              </a:rPr>
              <a:t>  </a:t>
            </a:r>
            <a:r>
              <a:rPr lang="en-US" sz="1400" dirty="0">
                <a:sym typeface="Wingdings" panose="05000000000000000000" pitchFamily="2" charset="2"/>
                <a:hlinkClick r:id="rId3"/>
              </a:rPr>
              <a:t>https://cft.vanderbilt.edu/guides-sub-pages/making-better-powerpoint-presentations/</a:t>
            </a:r>
            <a:r>
              <a:rPr lang="en-US" sz="1400" dirty="0">
                <a:sym typeface="Wingdings" panose="05000000000000000000" pitchFamily="2" charset="2"/>
              </a:rPr>
              <a:t>  </a:t>
            </a:r>
            <a:r>
              <a:rPr lang="en-US" sz="1400" dirty="0">
                <a:sym typeface="Wingdings" panose="05000000000000000000" pitchFamily="2" charset="2"/>
                <a:hlinkClick r:id="rId4"/>
              </a:rPr>
              <a:t>https://www.ncsl.org/legislators-staff/legislative-staff/legislative-staff-coordinating-committee/tips-for-making-effective-powerpoint-presentations.aspx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Flow of presentation, clearness, highlighting important points, not missing important points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Timing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err="1">
                <a:solidFill>
                  <a:srgbClr val="C00000"/>
                </a:solidFill>
                <a:sym typeface="Wingdings" panose="05000000000000000000" pitchFamily="2" charset="2"/>
              </a:rPr>
              <a:t>Simio</a:t>
            </a:r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 file (4 points)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Should have the system model in the facility view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Meaningful names to the objects, tables, responses, reference properties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Different customer types  different symbol colors (or animations)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Correct information  correct rates, and distributions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Table  correct data put into the table, correctly referring to the table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Should have the experiment and scenarios ready to run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Correct scenarios for the alternatives compared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Correct responses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8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Report (10 points):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Format (1 point): 20 pages max (excluding cover page, appendix) 1.5spacing, 11pt Times New Roman, 1inch margins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Cover page (team #, member names), sectioning, typos/grammar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Appendix might have detailed SMORE plots, Tables, figures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First section (2 points):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Explain the system, give the flow chart (subsection)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Give the results of Data analyses (subsection, detailed results in the appendix)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Explain the </a:t>
            </a:r>
            <a:r>
              <a:rPr lang="en-US" sz="1600" dirty="0" err="1">
                <a:sym typeface="Wingdings" panose="05000000000000000000" pitchFamily="2" charset="2"/>
              </a:rPr>
              <a:t>Simio</a:t>
            </a:r>
            <a:r>
              <a:rPr lang="en-US" sz="1600" dirty="0">
                <a:sym typeface="Wingdings" panose="05000000000000000000" pitchFamily="2" charset="2"/>
              </a:rPr>
              <a:t> model overview, give the picture (subsection)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Give the verification results (using Jackson network)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Criticize the current system based on initial run and introduce the alternatives you are going to test, and discuss how are they expected to help (subsection)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Second section (5 points):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Explain the details of experimentation, scenarios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Give the results of the scenarios, discuss the results (this alternative decreased that value, increased that value.. </a:t>
            </a:r>
            <a:r>
              <a:rPr lang="en-US" sz="1600" dirty="0" err="1">
                <a:sym typeface="Wingdings" panose="05000000000000000000" pitchFamily="2" charset="2"/>
              </a:rPr>
              <a:t>Etc</a:t>
            </a:r>
            <a:r>
              <a:rPr lang="en-US" sz="1600" dirty="0">
                <a:sym typeface="Wingdings" panose="05000000000000000000" pitchFamily="2" charset="2"/>
              </a:rPr>
              <a:t>), put the SMORE plots, discuss the experiment results in detail, give tables as needed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Last section (2 points):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Make recommendations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Discuss if the results were expected</a:t>
            </a:r>
          </a:p>
          <a:p>
            <a:r>
              <a:rPr lang="en-US" sz="2600" dirty="0">
                <a:sym typeface="Wingdings" panose="05000000000000000000" pitchFamily="2" charset="2"/>
              </a:rPr>
              <a:t>See Project 3 – Report Format and Guidelines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C00000"/>
                </a:solidFill>
                <a:sym typeface="Wingdings" panose="05000000000000000000" pitchFamily="2" charset="2"/>
              </a:rPr>
              <a:t>Four items to submit</a:t>
            </a:r>
          </a:p>
          <a:p>
            <a:pPr lvl="1"/>
            <a:r>
              <a:rPr lang="en-US" sz="2200" dirty="0" err="1">
                <a:sym typeface="Wingdings" panose="05000000000000000000" pitchFamily="2" charset="2"/>
              </a:rPr>
              <a:t>Simio</a:t>
            </a:r>
            <a:r>
              <a:rPr lang="en-US" sz="2200" dirty="0">
                <a:sym typeface="Wingdings" panose="05000000000000000000" pitchFamily="2" charset="2"/>
              </a:rPr>
              <a:t> file, </a:t>
            </a:r>
            <a:r>
              <a:rPr lang="en-US" sz="2200" dirty="0" err="1">
                <a:sym typeface="Wingdings" panose="05000000000000000000" pitchFamily="2" charset="2"/>
              </a:rPr>
              <a:t>spfx</a:t>
            </a:r>
            <a:r>
              <a:rPr lang="en-US" sz="2200" dirty="0">
                <a:sym typeface="Wingdings" panose="05000000000000000000" pitchFamily="2" charset="2"/>
              </a:rPr>
              <a:t> format, ready for run with all the experiments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Report, pdf format, not other formats will be graded</a:t>
            </a:r>
          </a:p>
          <a:p>
            <a:pPr lvl="1"/>
            <a:r>
              <a:rPr lang="en-US" sz="2200" dirty="0" err="1">
                <a:sym typeface="Wingdings" panose="05000000000000000000" pitchFamily="2" charset="2"/>
              </a:rPr>
              <a:t>Powerpoint</a:t>
            </a:r>
            <a:r>
              <a:rPr lang="en-US" sz="2200" dirty="0">
                <a:sym typeface="Wingdings" panose="05000000000000000000" pitchFamily="2" charset="2"/>
              </a:rPr>
              <a:t> slides, ppt or pdf format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Presentation: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Either link for a pre-recorded video, or presentation on the ppt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Or, present live by scheduling a date and time with the instructor before May 8</a:t>
            </a:r>
            <a:r>
              <a:rPr lang="en-US" sz="1800" baseline="30000" dirty="0">
                <a:sym typeface="Wingdings" panose="05000000000000000000" pitchFamily="2" charset="2"/>
              </a:rPr>
              <a:t>th</a:t>
            </a:r>
            <a:r>
              <a:rPr lang="en-US" sz="1800" dirty="0">
                <a:sym typeface="Wingdings" panose="05000000000000000000" pitchFamily="2" charset="2"/>
              </a:rPr>
              <a:t>, 5pm.</a:t>
            </a:r>
          </a:p>
          <a:p>
            <a:pPr lvl="2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Everything should be completed and submitted by May 11, Monday, by 5pm (</a:t>
            </a:r>
            <a:r>
              <a:rPr lang="en-US" sz="2200" dirty="0" err="1">
                <a:sym typeface="Wingdings" panose="05000000000000000000" pitchFamily="2" charset="2"/>
              </a:rPr>
              <a:t>cst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Bank System Explanation</a:t>
            </a:r>
          </a:p>
          <a:p>
            <a:r>
              <a:rPr lang="en-US" dirty="0"/>
              <a:t>Scenarios and Data</a:t>
            </a:r>
          </a:p>
          <a:p>
            <a:r>
              <a:rPr lang="en-US" dirty="0"/>
              <a:t>Project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Bank System Explanation</a:t>
            </a:r>
          </a:p>
          <a:p>
            <a:r>
              <a:rPr lang="en-US" dirty="0">
                <a:solidFill>
                  <a:schemeClr val="bg2"/>
                </a:solidFill>
              </a:rPr>
              <a:t>Scenarios and Data</a:t>
            </a:r>
          </a:p>
          <a:p>
            <a:r>
              <a:rPr lang="en-US" dirty="0">
                <a:solidFill>
                  <a:schemeClr val="bg2"/>
                </a:solidFill>
              </a:rPr>
              <a:t>Project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System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Bank System</a:t>
            </a:r>
          </a:p>
          <a:p>
            <a:pPr lvl="1"/>
            <a:r>
              <a:rPr lang="en-US" sz="2000" dirty="0"/>
              <a:t>Customers arrive </a:t>
            </a:r>
            <a:r>
              <a:rPr lang="en-US" sz="2000" dirty="0">
                <a:sym typeface="Wingdings" panose="05000000000000000000" pitchFamily="2" charset="2"/>
              </a:rPr>
              <a:t> Sign-in  Get Help</a:t>
            </a:r>
            <a:endParaRPr lang="en-US" sz="2000" dirty="0"/>
          </a:p>
          <a:p>
            <a:pPr lvl="1"/>
            <a:r>
              <a:rPr lang="en-US" sz="2000" dirty="0"/>
              <a:t>Three types of customers</a:t>
            </a:r>
          </a:p>
          <a:p>
            <a:pPr lvl="2"/>
            <a:r>
              <a:rPr lang="en-US" sz="1800" dirty="0"/>
              <a:t>Basic need customers: </a:t>
            </a:r>
          </a:p>
          <a:p>
            <a:pPr lvl="3"/>
            <a:r>
              <a:rPr lang="en-US" sz="1600" dirty="0"/>
              <a:t>They are directed to either an ATM (most likely) or a Teller by the </a:t>
            </a:r>
            <a:r>
              <a:rPr lang="en-US" sz="1600" dirty="0" err="1"/>
              <a:t>SignIn</a:t>
            </a:r>
            <a:r>
              <a:rPr lang="en-US" sz="1600" dirty="0"/>
              <a:t> employee</a:t>
            </a:r>
          </a:p>
          <a:p>
            <a:pPr lvl="2"/>
            <a:r>
              <a:rPr lang="en-US" sz="1800" dirty="0"/>
              <a:t>Moderate need customers: </a:t>
            </a:r>
          </a:p>
          <a:p>
            <a:pPr lvl="3"/>
            <a:r>
              <a:rPr lang="en-US" sz="1600" dirty="0"/>
              <a:t>They can be directed to an ATM or a Teller (most likely) or a Manager</a:t>
            </a:r>
          </a:p>
          <a:p>
            <a:pPr lvl="2"/>
            <a:r>
              <a:rPr lang="en-US" sz="1800" dirty="0"/>
              <a:t>Advanced need customers: </a:t>
            </a:r>
          </a:p>
          <a:p>
            <a:pPr lvl="3"/>
            <a:r>
              <a:rPr lang="en-US" sz="1600" dirty="0"/>
              <a:t>They can be directed to a Teller or a Manager (most likely)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SignIn</a:t>
            </a:r>
            <a:r>
              <a:rPr lang="en-US" sz="2000" dirty="0"/>
              <a:t> is where one bank employee helps a customer how to navigate in the bank</a:t>
            </a:r>
          </a:p>
          <a:p>
            <a:pPr lvl="2"/>
            <a:r>
              <a:rPr lang="en-US" sz="1600" dirty="0"/>
              <a:t>After </a:t>
            </a:r>
            <a:r>
              <a:rPr lang="en-US" sz="1600" dirty="0" err="1"/>
              <a:t>SignIn</a:t>
            </a:r>
            <a:r>
              <a:rPr lang="en-US" sz="1600" dirty="0"/>
              <a:t>, a customer is told to go to either ATM line, Teller Line, or Manager Line</a:t>
            </a:r>
          </a:p>
          <a:p>
            <a:pPr lvl="2"/>
            <a:r>
              <a:rPr lang="en-US" sz="1600" dirty="0" err="1"/>
              <a:t>SignIn</a:t>
            </a:r>
            <a:r>
              <a:rPr lang="en-US" sz="1600" dirty="0"/>
              <a:t> time depends on the customer type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14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System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Bank System</a:t>
            </a:r>
          </a:p>
          <a:p>
            <a:pPr lvl="1"/>
            <a:r>
              <a:rPr lang="en-US" sz="2000" dirty="0"/>
              <a:t>Three types of service providers</a:t>
            </a:r>
          </a:p>
          <a:p>
            <a:pPr lvl="2"/>
            <a:r>
              <a:rPr lang="en-US" sz="1800" dirty="0"/>
              <a:t>ATM area: </a:t>
            </a:r>
          </a:p>
          <a:p>
            <a:pPr lvl="3"/>
            <a:r>
              <a:rPr lang="en-US" sz="1600" dirty="0"/>
              <a:t>A single queue feeds to ATM service area</a:t>
            </a:r>
          </a:p>
          <a:p>
            <a:pPr lvl="3"/>
            <a:r>
              <a:rPr lang="en-US" sz="1600" dirty="0"/>
              <a:t>An ATM execution time is independent of the customer type</a:t>
            </a:r>
          </a:p>
          <a:p>
            <a:pPr lvl="3"/>
            <a:r>
              <a:rPr lang="en-US" sz="1600" dirty="0"/>
              <a:t>Currently there are 3 ATMs in the ATM service area</a:t>
            </a:r>
          </a:p>
          <a:p>
            <a:pPr lvl="2"/>
            <a:r>
              <a:rPr lang="en-US" sz="1800" dirty="0"/>
              <a:t>Tellers: </a:t>
            </a:r>
          </a:p>
          <a:p>
            <a:pPr lvl="3"/>
            <a:r>
              <a:rPr lang="en-US" sz="1600" dirty="0"/>
              <a:t>A single queue feeds to the Tellers</a:t>
            </a:r>
          </a:p>
          <a:p>
            <a:pPr lvl="3"/>
            <a:r>
              <a:rPr lang="en-US" sz="1600" dirty="0"/>
              <a:t>A Teller execution time is independent of the customer type</a:t>
            </a:r>
          </a:p>
          <a:p>
            <a:pPr lvl="3"/>
            <a:r>
              <a:rPr lang="en-US" sz="1600" dirty="0"/>
              <a:t>Currently there are 4 tellers</a:t>
            </a:r>
          </a:p>
          <a:p>
            <a:pPr lvl="2"/>
            <a:r>
              <a:rPr lang="en-US" sz="1800" dirty="0"/>
              <a:t>Managers: </a:t>
            </a:r>
          </a:p>
          <a:p>
            <a:pPr lvl="3"/>
            <a:r>
              <a:rPr lang="en-US" sz="1600" dirty="0"/>
              <a:t>A single queue feeds to the Managers</a:t>
            </a:r>
          </a:p>
          <a:p>
            <a:pPr lvl="3"/>
            <a:r>
              <a:rPr lang="en-US" sz="1600" dirty="0"/>
              <a:t>A Manager execution time is independent of the customer type</a:t>
            </a:r>
          </a:p>
          <a:p>
            <a:pPr lvl="3"/>
            <a:r>
              <a:rPr lang="en-US" sz="1600" dirty="0"/>
              <a:t>Currently there are 2 managers</a:t>
            </a:r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All queue disciplines are first-come-first-served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Bank System Explanation</a:t>
            </a:r>
          </a:p>
          <a:p>
            <a:r>
              <a:rPr lang="en-US" dirty="0"/>
              <a:t>Scenarios and Data</a:t>
            </a:r>
          </a:p>
          <a:p>
            <a:r>
              <a:rPr lang="en-US" dirty="0">
                <a:solidFill>
                  <a:schemeClr val="bg2"/>
                </a:solidFill>
              </a:rPr>
              <a:t>Project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The bank is planning to hire two additional employees and want to use simulation to decide for which positions these two additional employees should be hired?</a:t>
            </a:r>
          </a:p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There are the following 4 hiring scenarios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A : 2 sign-in employees, 0 teller, 0 manager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B : 0 sign-in employee, 2 tellers, 0 manager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C : 0 sign-in employee, 0 teller, 2 managers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D : 1 sign-in employee, 1 teller, 0 manager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E : 1 sign-in employee, 0 teller, 1 manager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Scenario F : 0 sign-in employee, 1 teller, 1 manager</a:t>
            </a:r>
          </a:p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Comparison is based on the following:</a:t>
            </a:r>
          </a:p>
          <a:p>
            <a:pPr lvl="1"/>
            <a:r>
              <a:rPr lang="en-US" sz="2000" dirty="0"/>
              <a:t>How much time a customer spends in the bank (from entrance until leaving) on average?</a:t>
            </a:r>
          </a:p>
          <a:p>
            <a:pPr lvl="1"/>
            <a:r>
              <a:rPr lang="en-US" sz="2000" dirty="0"/>
              <a:t>How many customers are present inside the bank on average?</a:t>
            </a:r>
          </a:p>
          <a:p>
            <a:pPr lvl="1"/>
            <a:r>
              <a:rPr lang="en-US" sz="2000" dirty="0"/>
              <a:t>How much time customers directed to each service option (ATM, Teller, Manager) spend in the corresponding queue on average?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1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What data are available?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Data for 500 customers arrivals: Customer number, 1 to 500, in column A (customer i)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Times between customer i and i-1 (seconds) in column B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Customer type (column C): 1 for basic needs, 2 for moderate needs, 3 for advanced needs</a:t>
            </a:r>
          </a:p>
          <a:p>
            <a:pPr lvl="2"/>
            <a:r>
              <a:rPr lang="en-US" sz="1800" dirty="0" err="1">
                <a:sym typeface="Wingdings" panose="05000000000000000000" pitchFamily="2" charset="2"/>
              </a:rPr>
              <a:t>SignIn</a:t>
            </a:r>
            <a:r>
              <a:rPr lang="en-US" sz="1800" dirty="0">
                <a:sym typeface="Wingdings" panose="05000000000000000000" pitchFamily="2" charset="2"/>
              </a:rPr>
              <a:t> time for each customer (seconds) in column D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Directed to on column E: 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1 if customer is directed to ATMs, 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2 if customer is directed to Tellers, and 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3 if customer is directed to Managers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Service time for each customer (either at ATM, Teller, or Manager) in column F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3505C-485B-4588-B704-12E9535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7" y="1780449"/>
            <a:ext cx="6217921" cy="12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Data for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Each team will compare three of the six scenarios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See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Project 3 - Assignments.xlsx </a:t>
            </a:r>
            <a:r>
              <a:rPr lang="en-US" sz="2000" dirty="0">
                <a:sym typeface="Wingdings" panose="05000000000000000000" pitchFamily="2" charset="2"/>
              </a:rPr>
              <a:t>file for your team’s three scenarios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For instance, Team 20 will compare Scenarios A, B, F and the current status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So, each team will compare three scenarios against the current status and against each other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Each team will have its own customer data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See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Project 3 – Data.xlsx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A team’s data is in the sheet with sheet number as the team number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For instance, Team 20 should use data in Sheet 20 of </a:t>
            </a:r>
            <a:r>
              <a:rPr lang="en-US" sz="2000" i="1" dirty="0">
                <a:sym typeface="Wingdings" panose="05000000000000000000" pitchFamily="2" charset="2"/>
              </a:rPr>
              <a:t>Project 3 – Data.xlsx</a:t>
            </a:r>
          </a:p>
          <a:p>
            <a:pPr lvl="1"/>
            <a:r>
              <a:rPr lang="en-US" sz="2000" b="1" u="sng" dirty="0">
                <a:sym typeface="Wingdings" panose="05000000000000000000" pitchFamily="2" charset="2"/>
              </a:rPr>
              <a:t>If you use wrong data, you will not get any credit from Part 1 of the project.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Each data sheet has different data values for various things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B9259-3652-4DEC-8B70-44328E5B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22" y="1312433"/>
            <a:ext cx="2702855" cy="336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74670-9DBF-4B51-B4DE-1EB0F962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0" y="5264267"/>
            <a:ext cx="9042751" cy="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0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1854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QMST 5335 – FORECASTING AND SIMULATION Project 3 Description by Dincer Konur  </vt:lpstr>
      <vt:lpstr>Outline</vt:lpstr>
      <vt:lpstr>Outline</vt:lpstr>
      <vt:lpstr>Bank System Explanation</vt:lpstr>
      <vt:lpstr>Bank System Explanation</vt:lpstr>
      <vt:lpstr>Outline</vt:lpstr>
      <vt:lpstr>Scenarios</vt:lpstr>
      <vt:lpstr>Data</vt:lpstr>
      <vt:lpstr>Scenarios and Data for Teams</vt:lpstr>
      <vt:lpstr>Outline</vt:lpstr>
      <vt:lpstr>Project Requirements</vt:lpstr>
      <vt:lpstr>Project Requirements</vt:lpstr>
      <vt:lpstr>Project Requirements</vt:lpstr>
      <vt:lpstr>Project Requirements</vt:lpstr>
      <vt:lpstr>Project Requirements</vt:lpstr>
      <vt:lpstr>Submission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konurdlocal</dc:creator>
  <cp:lastModifiedBy>Mahbubur</cp:lastModifiedBy>
  <cp:revision>45</cp:revision>
  <dcterms:created xsi:type="dcterms:W3CDTF">2019-01-16T01:46:19Z</dcterms:created>
  <dcterms:modified xsi:type="dcterms:W3CDTF">2020-04-19T04:08:26Z</dcterms:modified>
</cp:coreProperties>
</file>