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>
      <p:cViewPr varScale="1">
        <p:scale>
          <a:sx n="102" d="100"/>
          <a:sy n="102" d="100"/>
        </p:scale>
        <p:origin x="8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9D8-7EAA-4CE7-B507-B2D3CA716CED}" type="datetimeFigureOut">
              <a:rPr lang="vi-VN" smtClean="0"/>
              <a:t>12/09/2023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94E6-4D8F-42E2-9B7B-968007F1CD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18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C94E6-4D8F-42E2-9B7B-968007F1CDB1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08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99B3C5-344E-B8AA-C080-5110CF79CDBA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E6490-0F86-0EBB-4894-1A8F4E15D660}"/>
              </a:ext>
            </a:extLst>
          </p:cNvPr>
          <p:cNvSpPr/>
          <p:nvPr userDrawn="1"/>
        </p:nvSpPr>
        <p:spPr>
          <a:xfrm>
            <a:off x="-2875" y="6577642"/>
            <a:ext cx="12192000" cy="2803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94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93.png"/><Relationship Id="rId10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5" Type="http://schemas.openxmlformats.org/officeDocument/2006/relationships/image" Target="../media/image19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" Type="http://schemas.openxmlformats.org/officeDocument/2006/relationships/image" Target="../media/image213.png"/><Relationship Id="rId16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10" Type="http://schemas.openxmlformats.org/officeDocument/2006/relationships/image" Target="../media/image221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0" Type="http://schemas.openxmlformats.org/officeDocument/2006/relationships/image" Target="../media/image237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10" Type="http://schemas.openxmlformats.org/officeDocument/2006/relationships/image" Target="../media/image258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3.png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57600" y="2185572"/>
            <a:ext cx="4730496" cy="1029443"/>
          </a:xfrm>
          <a:prstGeom prst="rect">
            <a:avLst/>
          </a:prstGeom>
        </p:spPr>
        <p:txBody>
          <a:bodyPr wrap="square" lIns="0" tIns="58483" rIns="0" bIns="0" rtlCol="0">
            <a:noAutofit/>
          </a:bodyPr>
          <a:lstStyle/>
          <a:p>
            <a:pPr marL="12700" marR="91440">
              <a:lnSpc>
                <a:spcPts val="9210"/>
              </a:lnSpc>
            </a:pPr>
            <a:r>
              <a:rPr lang="vi-VN" sz="8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Mô </a:t>
            </a:r>
            <a:r>
              <a:rPr sz="8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hình</a:t>
            </a:r>
            <a:endParaRPr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9907" y="5084628"/>
            <a:ext cx="1537954" cy="891033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 marR="5">
              <a:lnSpc>
                <a:spcPts val="2995"/>
              </a:lnSpc>
            </a:pPr>
            <a:r>
              <a:rPr sz="2800" spc="-2" dirty="0">
                <a:latin typeface="Tahoma"/>
                <a:cs typeface="Tahoma"/>
              </a:rPr>
              <a:t>Môn học:</a:t>
            </a:r>
            <a:endParaRPr sz="2800">
              <a:latin typeface="Tahoma"/>
              <a:cs typeface="Tahoma"/>
            </a:endParaRPr>
          </a:p>
          <a:p>
            <a:pPr marL="910589">
              <a:lnSpc>
                <a:spcPct val="100585"/>
              </a:lnSpc>
              <a:spcBef>
                <a:spcPts val="490"/>
              </a:spcBef>
            </a:pPr>
            <a:r>
              <a:rPr sz="2800" spc="-34" dirty="0">
                <a:latin typeface="Tahoma"/>
                <a:cs typeface="Tahoma"/>
              </a:rPr>
              <a:t>GV: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5829" y="5084628"/>
            <a:ext cx="963362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2" dirty="0">
                <a:latin typeface="Tahoma"/>
                <a:cs typeface="Tahoma"/>
              </a:rPr>
              <a:t>Cơ sở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1382" y="5084628"/>
            <a:ext cx="1149406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4" dirty="0">
                <a:latin typeface="Tahoma"/>
                <a:cs typeface="Tahoma"/>
              </a:rPr>
              <a:t>dữ liệu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75829" y="5594864"/>
            <a:ext cx="2657179" cy="380796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vi-VN" sz="2800" spc="3">
                <a:latin typeface="Tahoma"/>
                <a:cs typeface="Tahoma"/>
              </a:rPr>
              <a:t>Trần Hoàng Kha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3A2BC8-622A-DE6C-FC23-181D5B2957CC}"/>
              </a:ext>
            </a:extLst>
          </p:cNvPr>
          <p:cNvSpPr txBox="1"/>
          <p:nvPr/>
        </p:nvSpPr>
        <p:spPr>
          <a:xfrm>
            <a:off x="3730752" y="3181766"/>
            <a:ext cx="4730496" cy="457200"/>
          </a:xfrm>
          <a:prstGeom prst="rect">
            <a:avLst/>
          </a:prstGeom>
        </p:spPr>
        <p:txBody>
          <a:bodyPr wrap="square" lIns="0" tIns="58483" rIns="0" bIns="0" rtlCol="0">
            <a:noAutofit/>
          </a:bodyPr>
          <a:lstStyle/>
          <a:p>
            <a:pPr marL="12700" marR="91440">
              <a:lnSpc>
                <a:spcPts val="9210"/>
              </a:lnSpc>
            </a:pPr>
            <a:r>
              <a:rPr lang="vi-V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Thực thể kết hợp</a:t>
            </a:r>
            <a:endParaRPr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847846" y="1525524"/>
            <a:ext cx="5239765" cy="2433828"/>
          </a:xfrm>
          <a:prstGeom prst="rect">
            <a:avLst/>
          </a:prstGeom>
        </p:spPr>
        <p:txBody>
          <a:bodyPr wrap="square" lIns="0" tIns="262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0585"/>
              </a:lnSpc>
              <a:spcBef>
                <a:spcPts val="2000"/>
              </a:spcBef>
            </a:pPr>
            <a:r>
              <a:rPr sz="8800" b="1" spc="4" dirty="0">
                <a:latin typeface="Tahoma"/>
                <a:cs typeface="Tahoma"/>
              </a:rPr>
              <a:t>Mô</a:t>
            </a:r>
            <a:endParaRPr sz="8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4278" y="2951988"/>
            <a:ext cx="3120644" cy="1338834"/>
          </a:xfrm>
          <a:prstGeom prst="rect">
            <a:avLst/>
          </a:prstGeom>
        </p:spPr>
        <p:txBody>
          <a:bodyPr wrap="square" lIns="0" tIns="59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4800" b="1" dirty="0">
                <a:solidFill>
                  <a:srgbClr val="C00000"/>
                </a:solidFill>
                <a:latin typeface="Tahoma"/>
                <a:cs typeface="Tahoma"/>
              </a:rPr>
              <a:t>Thực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5062" y="2951988"/>
            <a:ext cx="2582672" cy="1338834"/>
          </a:xfrm>
          <a:prstGeom prst="rect">
            <a:avLst/>
          </a:prstGeom>
        </p:spPr>
        <p:txBody>
          <a:bodyPr wrap="square" lIns="0" tIns="59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4800" b="1" dirty="0">
                <a:solidFill>
                  <a:srgbClr val="C00000"/>
                </a:solidFill>
                <a:latin typeface="Tahoma"/>
                <a:cs typeface="Tahoma"/>
              </a:rPr>
              <a:t>thể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0988" y="2951988"/>
            <a:ext cx="2731769" cy="1338834"/>
          </a:xfrm>
          <a:prstGeom prst="rect">
            <a:avLst/>
          </a:prstGeom>
        </p:spPr>
        <p:txBody>
          <a:bodyPr wrap="square" lIns="0" tIns="59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4800" b="1" dirty="0">
                <a:solidFill>
                  <a:srgbClr val="C00000"/>
                </a:solidFill>
                <a:latin typeface="Tahoma"/>
                <a:cs typeface="Tahoma"/>
              </a:rPr>
              <a:t>kết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2300" y="1525524"/>
            <a:ext cx="3115055" cy="243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8552" y="1525524"/>
            <a:ext cx="3909059" cy="2433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8104" y="2951988"/>
            <a:ext cx="2309622" cy="133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8888" y="2951988"/>
            <a:ext cx="1796034" cy="1338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4560" y="2951988"/>
            <a:ext cx="1773174" cy="1338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5848" y="2951988"/>
            <a:ext cx="1946909" cy="1338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0688" y="3997452"/>
            <a:ext cx="4230623" cy="2461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51652" y="2050307"/>
            <a:ext cx="2951189" cy="1819734"/>
          </a:xfrm>
          <a:prstGeom prst="rect">
            <a:avLst/>
          </a:prstGeom>
        </p:spPr>
        <p:txBody>
          <a:bodyPr wrap="square" lIns="0" tIns="58483" rIns="0" bIns="0" rtlCol="0">
            <a:noAutofit/>
          </a:bodyPr>
          <a:lstStyle/>
          <a:p>
            <a:pPr marL="12700" marR="91485">
              <a:lnSpc>
                <a:spcPts val="9210"/>
              </a:lnSpc>
            </a:pPr>
            <a:r>
              <a:rPr sz="8800" b="1" dirty="0">
                <a:latin typeface="Tahoma"/>
                <a:cs typeface="Tahoma"/>
              </a:rPr>
              <a:t>hình</a:t>
            </a:r>
            <a:endParaRPr sz="8800">
              <a:latin typeface="Tahoma"/>
              <a:cs typeface="Tahoma"/>
            </a:endParaRPr>
          </a:p>
          <a:p>
            <a:pPr marL="1690624">
              <a:lnSpc>
                <a:spcPts val="5120"/>
              </a:lnSpc>
            </a:pPr>
            <a:r>
              <a:rPr sz="4800" b="1" dirty="0">
                <a:solidFill>
                  <a:srgbClr val="C00000"/>
                </a:solidFill>
                <a:latin typeface="Tahoma"/>
                <a:cs typeface="Tahoma"/>
              </a:rPr>
              <a:t>hợp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379218" y="93726"/>
            <a:ext cx="7117587" cy="1201674"/>
          </a:xfrm>
          <a:prstGeom prst="rect">
            <a:avLst/>
          </a:prstGeom>
        </p:spPr>
        <p:txBody>
          <a:bodyPr wrap="square" lIns="0" tIns="747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10058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8144" y="-27431"/>
            <a:ext cx="6058661" cy="1229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1756" y="1036320"/>
            <a:ext cx="4806696" cy="320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692" y="229945"/>
            <a:ext cx="2100137" cy="1347558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681685" marR="61403">
              <a:lnSpc>
                <a:spcPts val="4660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Mô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95825"/>
              </a:lnSpc>
              <a:spcBef>
                <a:spcPts val="2004"/>
              </a:spcBef>
            </a:pPr>
            <a:r>
              <a:rPr sz="3200" dirty="0">
                <a:latin typeface="Wingdings"/>
                <a:cs typeface="Wingdings"/>
              </a:rPr>
              <a:t>❑</a:t>
            </a:r>
            <a:r>
              <a:rPr sz="3200" dirty="0">
                <a:latin typeface="Times New Roman"/>
                <a:cs typeface="Times New Roman"/>
              </a:rPr>
              <a:t> Mục đích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503" y="229945"/>
            <a:ext cx="176701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00"/>
                </a:solidFill>
                <a:latin typeface="Tahoma"/>
                <a:cs typeface="Tahoma"/>
              </a:rPr>
              <a:t>Entity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1050" y="229945"/>
            <a:ext cx="3620642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0" dirty="0">
                <a:solidFill>
                  <a:srgbClr val="FFFF00"/>
                </a:solidFill>
                <a:latin typeface="Tahoma"/>
                <a:cs typeface="Tahoma"/>
              </a:rPr>
              <a:t>Relationship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1692" y="1752621"/>
            <a:ext cx="10908386" cy="5017799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469900">
              <a:lnSpc>
                <a:spcPts val="3180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12" dirty="0">
                <a:latin typeface="Times New Roman"/>
                <a:cs typeface="Times New Roman"/>
              </a:rPr>
              <a:t> Thiết kế CSDL ở mức trừu tượng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951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8" dirty="0">
                <a:latin typeface="Times New Roman"/>
                <a:cs typeface="Times New Roman"/>
              </a:rPr>
              <a:t> Trừu tượng hóa CSDL ở các mức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17"/>
              </a:spcBef>
            </a:pPr>
            <a:r>
              <a:rPr sz="3200" dirty="0">
                <a:latin typeface="Wingdings"/>
                <a:cs typeface="Wingdings"/>
              </a:rPr>
              <a:t>❑</a:t>
            </a:r>
            <a:r>
              <a:rPr sz="3200" spc="0" dirty="0">
                <a:latin typeface="Times New Roman"/>
                <a:cs typeface="Times New Roman"/>
              </a:rPr>
              <a:t> Công việc cần thực hiện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139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26" dirty="0">
                <a:latin typeface="Times New Roman"/>
                <a:cs typeface="Times New Roman"/>
              </a:rPr>
              <a:t> Phát biểu bài toán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112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11" dirty="0">
                <a:latin typeface="Times New Roman"/>
                <a:cs typeface="Times New Roman"/>
              </a:rPr>
              <a:t> Xác định thực thể cùng thuộc tính có liên quan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110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10" dirty="0">
                <a:latin typeface="Times New Roman"/>
                <a:cs typeface="Times New Roman"/>
              </a:rPr>
              <a:t> Định danh các ràng buộc, mối quan hệ giữa các thực thể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113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8" dirty="0">
                <a:latin typeface="Times New Roman"/>
                <a:cs typeface="Times New Roman"/>
              </a:rPr>
              <a:t> Nhận dạng các thực thể yếu </a:t>
            </a:r>
            <a:r>
              <a:rPr sz="1600" spc="8" dirty="0">
                <a:latin typeface="Times New Roman"/>
                <a:cs typeface="Times New Roman"/>
              </a:rPr>
              <a:t>(</a:t>
            </a:r>
            <a:r>
              <a:rPr sz="1600" i="1" spc="8" dirty="0">
                <a:latin typeface="Times New Roman"/>
                <a:cs typeface="Times New Roman"/>
              </a:rPr>
              <a:t>phụ thuộc vào thực thể khác</a:t>
            </a:r>
            <a:r>
              <a:rPr sz="1600" spc="8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110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25" dirty="0">
                <a:latin typeface="Times New Roman"/>
                <a:cs typeface="Times New Roman"/>
              </a:rPr>
              <a:t> Xây dựng lược </a:t>
            </a:r>
            <a:r>
              <a:rPr sz="3000" spc="25">
                <a:latin typeface="Times New Roman"/>
                <a:cs typeface="Times New Roman"/>
              </a:rPr>
              <a:t>đồ 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 txBox="1"/>
          <p:nvPr/>
        </p:nvSpPr>
        <p:spPr>
          <a:xfrm>
            <a:off x="4104766" y="999743"/>
            <a:ext cx="1489075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spc="4" dirty="0">
                <a:latin typeface="Times New Roman"/>
                <a:cs typeface="Times New Roman"/>
              </a:rPr>
              <a:t>các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749419" y="999743"/>
            <a:ext cx="1731390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tập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20779" y="999743"/>
            <a:ext cx="1103158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02629" y="999743"/>
            <a:ext cx="1994789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thể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633134" y="999743"/>
            <a:ext cx="1464383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ộc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919718" y="999743"/>
            <a:ext cx="1418335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spc="4" dirty="0">
                <a:latin typeface="Times New Roman"/>
                <a:cs typeface="Times New Roman"/>
              </a:rPr>
              <a:t>và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404350" y="999743"/>
            <a:ext cx="1666748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mối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60508" y="999743"/>
            <a:ext cx="1553718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liên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12848" y="2249424"/>
            <a:ext cx="1157477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781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49322" y="2249424"/>
            <a:ext cx="1751583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latin typeface="Times New Roman"/>
                <a:cs typeface="Times New Roman"/>
              </a:rPr>
              <a:t>Tập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201035" y="2249424"/>
            <a:ext cx="1601851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latin typeface="Times New Roman"/>
                <a:cs typeface="Times New Roman"/>
              </a:rPr>
              <a:t>thực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031615" y="2249424"/>
            <a:ext cx="2001139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spc="-1" dirty="0">
                <a:latin typeface="Times New Roman"/>
                <a:cs typeface="Times New Roman"/>
              </a:rPr>
              <a:t>thể</a:t>
            </a:r>
            <a:r>
              <a:rPr sz="3000" spc="-1" dirty="0">
                <a:latin typeface="Times New Roman"/>
                <a:cs typeface="Times New Roman"/>
              </a:rPr>
              <a:t>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31131" y="2249424"/>
            <a:ext cx="2049907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latin typeface="Times New Roman"/>
                <a:cs typeface="Times New Roman"/>
              </a:rPr>
              <a:t>Thuộc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61276" y="2249424"/>
            <a:ext cx="1241298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424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98384" y="2249424"/>
            <a:ext cx="1607693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latin typeface="Times New Roman"/>
                <a:cs typeface="Times New Roman"/>
              </a:rPr>
              <a:t>Liên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18742" y="4753356"/>
            <a:ext cx="1175511" cy="787146"/>
          </a:xfrm>
          <a:prstGeom prst="rect">
            <a:avLst/>
          </a:prstGeom>
        </p:spPr>
        <p:txBody>
          <a:bodyPr wrap="square" lIns="0" tIns="12058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94401"/>
              </a:lnSpc>
            </a:pPr>
            <a:r>
              <a:rPr sz="2800" dirty="0">
                <a:latin typeface="Courier New"/>
                <a:cs typeface="Courier New"/>
              </a:rPr>
              <a:t>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35733" y="4753356"/>
            <a:ext cx="1635760" cy="787146"/>
          </a:xfrm>
          <a:prstGeom prst="rect">
            <a:avLst/>
          </a:prstGeom>
        </p:spPr>
        <p:txBody>
          <a:bodyPr wrap="square" lIns="0" tIns="151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b="1" dirty="0">
                <a:latin typeface="Times New Roman"/>
                <a:cs typeface="Times New Roman"/>
              </a:rPr>
              <a:t>Tập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55667" y="4753356"/>
            <a:ext cx="1178182" cy="787146"/>
          </a:xfrm>
          <a:prstGeom prst="rect">
            <a:avLst/>
          </a:prstGeom>
        </p:spPr>
        <p:txBody>
          <a:bodyPr wrap="square" lIns="0" tIns="151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b="1" dirty="0">
                <a:latin typeface="Times New Roman"/>
                <a:cs typeface="Times New Roman"/>
              </a:rPr>
              <a:t>ực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78275" y="4753356"/>
            <a:ext cx="1764919" cy="787146"/>
          </a:xfrm>
          <a:prstGeom prst="rect">
            <a:avLst/>
          </a:prstGeom>
        </p:spPr>
        <p:txBody>
          <a:bodyPr wrap="square" lIns="0" tIns="151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với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29963" y="4753356"/>
            <a:ext cx="1917318" cy="787146"/>
          </a:xfrm>
          <a:prstGeom prst="rect">
            <a:avLst/>
          </a:prstGeom>
        </p:spPr>
        <p:txBody>
          <a:bodyPr wrap="square" lIns="0" tIns="151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b="1" dirty="0">
                <a:latin typeface="Times New Roman"/>
                <a:cs typeface="Times New Roman"/>
              </a:rPr>
              <a:t>Thuộc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18742" y="5341620"/>
            <a:ext cx="1175511" cy="787146"/>
          </a:xfrm>
          <a:prstGeom prst="rect">
            <a:avLst/>
          </a:prstGeom>
        </p:spPr>
        <p:txBody>
          <a:bodyPr wrap="square" lIns="0" tIns="12413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94401"/>
              </a:lnSpc>
            </a:pPr>
            <a:r>
              <a:rPr sz="2800" dirty="0">
                <a:latin typeface="Courier New"/>
                <a:cs typeface="Courier New"/>
              </a:rPr>
              <a:t>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35733" y="5341620"/>
            <a:ext cx="1635760" cy="787146"/>
          </a:xfrm>
          <a:prstGeom prst="rect">
            <a:avLst/>
          </a:prstGeom>
        </p:spPr>
        <p:txBody>
          <a:bodyPr wrap="square" lIns="0" tIns="187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b="1" dirty="0">
                <a:latin typeface="Times New Roman"/>
                <a:cs typeface="Times New Roman"/>
              </a:rPr>
              <a:t>Tập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55395" y="5341620"/>
            <a:ext cx="1178454" cy="787146"/>
          </a:xfrm>
          <a:prstGeom prst="rect">
            <a:avLst/>
          </a:prstGeom>
        </p:spPr>
        <p:txBody>
          <a:bodyPr wrap="square" lIns="0" tIns="187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b="1" dirty="0">
                <a:latin typeface="Times New Roman"/>
                <a:cs typeface="Times New Roman"/>
              </a:rPr>
              <a:t>ực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4449" y="5341620"/>
            <a:ext cx="1302980" cy="787146"/>
          </a:xfrm>
          <a:prstGeom prst="rect">
            <a:avLst/>
          </a:prstGeom>
        </p:spPr>
        <p:txBody>
          <a:bodyPr wrap="square" lIns="0" tIns="187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ối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71821" y="5341620"/>
            <a:ext cx="1496440" cy="787146"/>
          </a:xfrm>
          <a:prstGeom prst="rect">
            <a:avLst/>
          </a:prstGeom>
        </p:spPr>
        <p:txBody>
          <a:bodyPr wrap="square" lIns="0" tIns="187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2800" b="1" dirty="0">
                <a:latin typeface="Times New Roman"/>
                <a:cs typeface="Times New Roman"/>
              </a:rPr>
              <a:t>Liên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37798" y="3214116"/>
            <a:ext cx="1241543" cy="677418"/>
          </a:xfrm>
          <a:prstGeom prst="rect">
            <a:avLst/>
          </a:prstGeom>
        </p:spPr>
        <p:txBody>
          <a:bodyPr wrap="square" lIns="0" tIns="80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uộc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689846" y="3198876"/>
            <a:ext cx="1195323" cy="677418"/>
          </a:xfrm>
          <a:prstGeom prst="rect">
            <a:avLst/>
          </a:prstGeom>
        </p:spPr>
        <p:txBody>
          <a:bodyPr wrap="square" lIns="0" tIns="54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Liên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09667" y="3214116"/>
            <a:ext cx="1188718" cy="677418"/>
          </a:xfrm>
          <a:prstGeom prst="rect">
            <a:avLst/>
          </a:prstGeom>
        </p:spPr>
        <p:txBody>
          <a:bodyPr wrap="square" lIns="0" tIns="80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ập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360250" y="3214116"/>
            <a:ext cx="1027339" cy="677418"/>
          </a:xfrm>
          <a:prstGeom prst="rect">
            <a:avLst/>
          </a:prstGeom>
        </p:spPr>
        <p:txBody>
          <a:bodyPr wrap="square" lIns="0" tIns="80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ực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7324" y="999743"/>
            <a:ext cx="1096518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3312" y="999743"/>
            <a:ext cx="1317498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0280" y="999743"/>
            <a:ext cx="1073657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93992" y="999743"/>
            <a:ext cx="1503426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6888" y="999743"/>
            <a:ext cx="1230629" cy="896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51620" y="999743"/>
            <a:ext cx="1186433" cy="8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07524" y="999743"/>
            <a:ext cx="1163574" cy="896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40568" y="999743"/>
            <a:ext cx="1073657" cy="896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2848" y="2249424"/>
            <a:ext cx="1157477" cy="8435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4180" y="2249424"/>
            <a:ext cx="1236725" cy="843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4760" y="2249424"/>
            <a:ext cx="1008126" cy="8435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4276" y="2249424"/>
            <a:ext cx="1538477" cy="8435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5084" y="2249424"/>
            <a:ext cx="1155954" cy="8435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61276" y="2249424"/>
            <a:ext cx="1241298" cy="8435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97952" y="2249424"/>
            <a:ext cx="1008126" cy="8435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4500" y="4753356"/>
            <a:ext cx="1079753" cy="7871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7064" y="4753356"/>
            <a:ext cx="1154430" cy="7871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2780" y="4753356"/>
            <a:ext cx="941069" cy="7871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8348" y="4753356"/>
            <a:ext cx="1434846" cy="7871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66004" y="4753356"/>
            <a:ext cx="1081277" cy="7871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14500" y="5341620"/>
            <a:ext cx="1079753" cy="7871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7064" y="5341620"/>
            <a:ext cx="1154430" cy="7871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2780" y="5341620"/>
            <a:ext cx="941069" cy="7871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49952" y="5341620"/>
            <a:ext cx="1157477" cy="78714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30240" y="5341620"/>
            <a:ext cx="938021" cy="7871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79804" y="3076955"/>
            <a:ext cx="3032760" cy="839724"/>
          </a:xfrm>
          <a:custGeom>
            <a:avLst/>
            <a:gdLst/>
            <a:ahLst/>
            <a:cxnLst/>
            <a:rect l="l" t="t" r="r" b="b"/>
            <a:pathLst>
              <a:path w="3032760" h="839724">
                <a:moveTo>
                  <a:pt x="0" y="419862"/>
                </a:moveTo>
                <a:lnTo>
                  <a:pt x="5027" y="454299"/>
                </a:lnTo>
                <a:lnTo>
                  <a:pt x="19847" y="487970"/>
                </a:lnTo>
                <a:lnTo>
                  <a:pt x="44072" y="520765"/>
                </a:lnTo>
                <a:lnTo>
                  <a:pt x="77309" y="552578"/>
                </a:lnTo>
                <a:lnTo>
                  <a:pt x="119169" y="583299"/>
                </a:lnTo>
                <a:lnTo>
                  <a:pt x="169262" y="612820"/>
                </a:lnTo>
                <a:lnTo>
                  <a:pt x="227197" y="641035"/>
                </a:lnTo>
                <a:lnTo>
                  <a:pt x="292583" y="667835"/>
                </a:lnTo>
                <a:lnTo>
                  <a:pt x="365031" y="693111"/>
                </a:lnTo>
                <a:lnTo>
                  <a:pt x="444150" y="716756"/>
                </a:lnTo>
                <a:lnTo>
                  <a:pt x="529550" y="738661"/>
                </a:lnTo>
                <a:lnTo>
                  <a:pt x="620841" y="758720"/>
                </a:lnTo>
                <a:lnTo>
                  <a:pt x="717631" y="776823"/>
                </a:lnTo>
                <a:lnTo>
                  <a:pt x="819531" y="792863"/>
                </a:lnTo>
                <a:lnTo>
                  <a:pt x="926151" y="806731"/>
                </a:lnTo>
                <a:lnTo>
                  <a:pt x="1037100" y="818320"/>
                </a:lnTo>
                <a:lnTo>
                  <a:pt x="1151987" y="827522"/>
                </a:lnTo>
                <a:lnTo>
                  <a:pt x="1270423" y="834229"/>
                </a:lnTo>
                <a:lnTo>
                  <a:pt x="1392018" y="838332"/>
                </a:lnTo>
                <a:lnTo>
                  <a:pt x="1516380" y="839724"/>
                </a:lnTo>
                <a:lnTo>
                  <a:pt x="1640741" y="838332"/>
                </a:lnTo>
                <a:lnTo>
                  <a:pt x="1762336" y="834229"/>
                </a:lnTo>
                <a:lnTo>
                  <a:pt x="1880772" y="827522"/>
                </a:lnTo>
                <a:lnTo>
                  <a:pt x="1995659" y="818320"/>
                </a:lnTo>
                <a:lnTo>
                  <a:pt x="2106608" y="806731"/>
                </a:lnTo>
                <a:lnTo>
                  <a:pt x="2213228" y="792863"/>
                </a:lnTo>
                <a:lnTo>
                  <a:pt x="2315128" y="776823"/>
                </a:lnTo>
                <a:lnTo>
                  <a:pt x="2411918" y="758720"/>
                </a:lnTo>
                <a:lnTo>
                  <a:pt x="2503209" y="738661"/>
                </a:lnTo>
                <a:lnTo>
                  <a:pt x="2588609" y="716756"/>
                </a:lnTo>
                <a:lnTo>
                  <a:pt x="2667728" y="693111"/>
                </a:lnTo>
                <a:lnTo>
                  <a:pt x="2740176" y="667835"/>
                </a:lnTo>
                <a:lnTo>
                  <a:pt x="2805562" y="641035"/>
                </a:lnTo>
                <a:lnTo>
                  <a:pt x="2863497" y="612820"/>
                </a:lnTo>
                <a:lnTo>
                  <a:pt x="2913590" y="583299"/>
                </a:lnTo>
                <a:lnTo>
                  <a:pt x="2955450" y="552578"/>
                </a:lnTo>
                <a:lnTo>
                  <a:pt x="2988687" y="520765"/>
                </a:lnTo>
                <a:lnTo>
                  <a:pt x="3012912" y="487970"/>
                </a:lnTo>
                <a:lnTo>
                  <a:pt x="3032760" y="419862"/>
                </a:lnTo>
                <a:lnTo>
                  <a:pt x="3027732" y="385424"/>
                </a:lnTo>
                <a:lnTo>
                  <a:pt x="2988687" y="318958"/>
                </a:lnTo>
                <a:lnTo>
                  <a:pt x="2955450" y="287145"/>
                </a:lnTo>
                <a:lnTo>
                  <a:pt x="2913590" y="256424"/>
                </a:lnTo>
                <a:lnTo>
                  <a:pt x="2863497" y="226903"/>
                </a:lnTo>
                <a:lnTo>
                  <a:pt x="2805562" y="198688"/>
                </a:lnTo>
                <a:lnTo>
                  <a:pt x="2740176" y="171888"/>
                </a:lnTo>
                <a:lnTo>
                  <a:pt x="2667728" y="146612"/>
                </a:lnTo>
                <a:lnTo>
                  <a:pt x="2588609" y="122967"/>
                </a:lnTo>
                <a:lnTo>
                  <a:pt x="2503209" y="101062"/>
                </a:lnTo>
                <a:lnTo>
                  <a:pt x="2411918" y="81003"/>
                </a:lnTo>
                <a:lnTo>
                  <a:pt x="2315128" y="62900"/>
                </a:lnTo>
                <a:lnTo>
                  <a:pt x="2213228" y="46860"/>
                </a:lnTo>
                <a:lnTo>
                  <a:pt x="2106608" y="32992"/>
                </a:lnTo>
                <a:lnTo>
                  <a:pt x="1995659" y="21403"/>
                </a:lnTo>
                <a:lnTo>
                  <a:pt x="1880772" y="12201"/>
                </a:lnTo>
                <a:lnTo>
                  <a:pt x="1762336" y="5494"/>
                </a:lnTo>
                <a:lnTo>
                  <a:pt x="1640741" y="1391"/>
                </a:lnTo>
                <a:lnTo>
                  <a:pt x="1516380" y="0"/>
                </a:lnTo>
                <a:lnTo>
                  <a:pt x="1392018" y="1391"/>
                </a:lnTo>
                <a:lnTo>
                  <a:pt x="1270423" y="5494"/>
                </a:lnTo>
                <a:lnTo>
                  <a:pt x="1151987" y="12201"/>
                </a:lnTo>
                <a:lnTo>
                  <a:pt x="1037100" y="21403"/>
                </a:lnTo>
                <a:lnTo>
                  <a:pt x="926151" y="32992"/>
                </a:lnTo>
                <a:lnTo>
                  <a:pt x="819531" y="46860"/>
                </a:lnTo>
                <a:lnTo>
                  <a:pt x="717631" y="62900"/>
                </a:lnTo>
                <a:lnTo>
                  <a:pt x="620841" y="81003"/>
                </a:lnTo>
                <a:lnTo>
                  <a:pt x="529550" y="101062"/>
                </a:lnTo>
                <a:lnTo>
                  <a:pt x="444150" y="122967"/>
                </a:lnTo>
                <a:lnTo>
                  <a:pt x="365031" y="146612"/>
                </a:lnTo>
                <a:lnTo>
                  <a:pt x="292583" y="171888"/>
                </a:lnTo>
                <a:lnTo>
                  <a:pt x="227197" y="198688"/>
                </a:lnTo>
                <a:lnTo>
                  <a:pt x="169262" y="226903"/>
                </a:lnTo>
                <a:lnTo>
                  <a:pt x="119169" y="256424"/>
                </a:lnTo>
                <a:lnTo>
                  <a:pt x="77309" y="287145"/>
                </a:lnTo>
                <a:lnTo>
                  <a:pt x="44072" y="318958"/>
                </a:lnTo>
                <a:lnTo>
                  <a:pt x="19847" y="351753"/>
                </a:lnTo>
                <a:lnTo>
                  <a:pt x="5027" y="385424"/>
                </a:lnTo>
                <a:lnTo>
                  <a:pt x="0" y="419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79804" y="3076955"/>
            <a:ext cx="3032760" cy="839724"/>
          </a:xfrm>
          <a:custGeom>
            <a:avLst/>
            <a:gdLst/>
            <a:ahLst/>
            <a:cxnLst/>
            <a:rect l="l" t="t" r="r" b="b"/>
            <a:pathLst>
              <a:path w="3032760" h="839724">
                <a:moveTo>
                  <a:pt x="0" y="419862"/>
                </a:moveTo>
                <a:lnTo>
                  <a:pt x="19847" y="351753"/>
                </a:lnTo>
                <a:lnTo>
                  <a:pt x="44072" y="318958"/>
                </a:lnTo>
                <a:lnTo>
                  <a:pt x="77309" y="287145"/>
                </a:lnTo>
                <a:lnTo>
                  <a:pt x="119169" y="256424"/>
                </a:lnTo>
                <a:lnTo>
                  <a:pt x="169262" y="226903"/>
                </a:lnTo>
                <a:lnTo>
                  <a:pt x="227197" y="198688"/>
                </a:lnTo>
                <a:lnTo>
                  <a:pt x="292583" y="171888"/>
                </a:lnTo>
                <a:lnTo>
                  <a:pt x="365031" y="146612"/>
                </a:lnTo>
                <a:lnTo>
                  <a:pt x="444150" y="122967"/>
                </a:lnTo>
                <a:lnTo>
                  <a:pt x="529550" y="101062"/>
                </a:lnTo>
                <a:lnTo>
                  <a:pt x="620841" y="81003"/>
                </a:lnTo>
                <a:lnTo>
                  <a:pt x="717631" y="62900"/>
                </a:lnTo>
                <a:lnTo>
                  <a:pt x="819531" y="46860"/>
                </a:lnTo>
                <a:lnTo>
                  <a:pt x="926151" y="32992"/>
                </a:lnTo>
                <a:lnTo>
                  <a:pt x="1037100" y="21403"/>
                </a:lnTo>
                <a:lnTo>
                  <a:pt x="1151987" y="12201"/>
                </a:lnTo>
                <a:lnTo>
                  <a:pt x="1270423" y="5494"/>
                </a:lnTo>
                <a:lnTo>
                  <a:pt x="1392018" y="1391"/>
                </a:lnTo>
                <a:lnTo>
                  <a:pt x="1516380" y="0"/>
                </a:lnTo>
                <a:lnTo>
                  <a:pt x="1640741" y="1391"/>
                </a:lnTo>
                <a:lnTo>
                  <a:pt x="1762336" y="5494"/>
                </a:lnTo>
                <a:lnTo>
                  <a:pt x="1880772" y="12201"/>
                </a:lnTo>
                <a:lnTo>
                  <a:pt x="1995659" y="21403"/>
                </a:lnTo>
                <a:lnTo>
                  <a:pt x="2106608" y="32992"/>
                </a:lnTo>
                <a:lnTo>
                  <a:pt x="2213228" y="46860"/>
                </a:lnTo>
                <a:lnTo>
                  <a:pt x="2315128" y="62900"/>
                </a:lnTo>
                <a:lnTo>
                  <a:pt x="2411918" y="81003"/>
                </a:lnTo>
                <a:lnTo>
                  <a:pt x="2503209" y="101062"/>
                </a:lnTo>
                <a:lnTo>
                  <a:pt x="2588609" y="122967"/>
                </a:lnTo>
                <a:lnTo>
                  <a:pt x="2667728" y="146612"/>
                </a:lnTo>
                <a:lnTo>
                  <a:pt x="2740176" y="171888"/>
                </a:lnTo>
                <a:lnTo>
                  <a:pt x="2805562" y="198688"/>
                </a:lnTo>
                <a:lnTo>
                  <a:pt x="2863497" y="226903"/>
                </a:lnTo>
                <a:lnTo>
                  <a:pt x="2913590" y="256424"/>
                </a:lnTo>
                <a:lnTo>
                  <a:pt x="2955450" y="287145"/>
                </a:lnTo>
                <a:lnTo>
                  <a:pt x="2988687" y="318958"/>
                </a:lnTo>
                <a:lnTo>
                  <a:pt x="3012912" y="351753"/>
                </a:lnTo>
                <a:lnTo>
                  <a:pt x="3032760" y="419862"/>
                </a:lnTo>
                <a:lnTo>
                  <a:pt x="3027732" y="454299"/>
                </a:lnTo>
                <a:lnTo>
                  <a:pt x="2988687" y="520765"/>
                </a:lnTo>
                <a:lnTo>
                  <a:pt x="2955450" y="552578"/>
                </a:lnTo>
                <a:lnTo>
                  <a:pt x="2913590" y="583299"/>
                </a:lnTo>
                <a:lnTo>
                  <a:pt x="2863497" y="612820"/>
                </a:lnTo>
                <a:lnTo>
                  <a:pt x="2805562" y="641035"/>
                </a:lnTo>
                <a:lnTo>
                  <a:pt x="2740176" y="667835"/>
                </a:lnTo>
                <a:lnTo>
                  <a:pt x="2667728" y="693111"/>
                </a:lnTo>
                <a:lnTo>
                  <a:pt x="2588609" y="716756"/>
                </a:lnTo>
                <a:lnTo>
                  <a:pt x="2503209" y="738661"/>
                </a:lnTo>
                <a:lnTo>
                  <a:pt x="2411918" y="758720"/>
                </a:lnTo>
                <a:lnTo>
                  <a:pt x="2315128" y="776823"/>
                </a:lnTo>
                <a:lnTo>
                  <a:pt x="2213228" y="792863"/>
                </a:lnTo>
                <a:lnTo>
                  <a:pt x="2106608" y="806731"/>
                </a:lnTo>
                <a:lnTo>
                  <a:pt x="1995659" y="818320"/>
                </a:lnTo>
                <a:lnTo>
                  <a:pt x="1880772" y="827522"/>
                </a:lnTo>
                <a:lnTo>
                  <a:pt x="1762336" y="834229"/>
                </a:lnTo>
                <a:lnTo>
                  <a:pt x="1640741" y="838332"/>
                </a:lnTo>
                <a:lnTo>
                  <a:pt x="1516380" y="839724"/>
                </a:lnTo>
                <a:lnTo>
                  <a:pt x="1392018" y="838332"/>
                </a:lnTo>
                <a:lnTo>
                  <a:pt x="1270423" y="834229"/>
                </a:lnTo>
                <a:lnTo>
                  <a:pt x="1151987" y="827522"/>
                </a:lnTo>
                <a:lnTo>
                  <a:pt x="1037100" y="818320"/>
                </a:lnTo>
                <a:lnTo>
                  <a:pt x="926151" y="806731"/>
                </a:lnTo>
                <a:lnTo>
                  <a:pt x="819531" y="792863"/>
                </a:lnTo>
                <a:lnTo>
                  <a:pt x="717631" y="776823"/>
                </a:lnTo>
                <a:lnTo>
                  <a:pt x="620841" y="758720"/>
                </a:lnTo>
                <a:lnTo>
                  <a:pt x="529550" y="738661"/>
                </a:lnTo>
                <a:lnTo>
                  <a:pt x="444150" y="716756"/>
                </a:lnTo>
                <a:lnTo>
                  <a:pt x="365031" y="693111"/>
                </a:lnTo>
                <a:lnTo>
                  <a:pt x="292583" y="667835"/>
                </a:lnTo>
                <a:lnTo>
                  <a:pt x="227197" y="641035"/>
                </a:lnTo>
                <a:lnTo>
                  <a:pt x="169262" y="612820"/>
                </a:lnTo>
                <a:lnTo>
                  <a:pt x="119169" y="583299"/>
                </a:lnTo>
                <a:lnTo>
                  <a:pt x="77309" y="552578"/>
                </a:lnTo>
                <a:lnTo>
                  <a:pt x="44072" y="520765"/>
                </a:lnTo>
                <a:lnTo>
                  <a:pt x="19847" y="487970"/>
                </a:lnTo>
                <a:lnTo>
                  <a:pt x="0" y="41986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12480" y="3046476"/>
            <a:ext cx="3537204" cy="870204"/>
          </a:xfrm>
          <a:custGeom>
            <a:avLst/>
            <a:gdLst/>
            <a:ahLst/>
            <a:cxnLst/>
            <a:rect l="l" t="t" r="r" b="b"/>
            <a:pathLst>
              <a:path w="3537204" h="870203">
                <a:moveTo>
                  <a:pt x="0" y="435101"/>
                </a:moveTo>
                <a:lnTo>
                  <a:pt x="1768602" y="870204"/>
                </a:lnTo>
                <a:lnTo>
                  <a:pt x="3537204" y="435101"/>
                </a:lnTo>
                <a:lnTo>
                  <a:pt x="1768602" y="0"/>
                </a:lnTo>
                <a:lnTo>
                  <a:pt x="0" y="435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12480" y="3046476"/>
            <a:ext cx="3537204" cy="870204"/>
          </a:xfrm>
          <a:custGeom>
            <a:avLst/>
            <a:gdLst/>
            <a:ahLst/>
            <a:cxnLst/>
            <a:rect l="l" t="t" r="r" b="b"/>
            <a:pathLst>
              <a:path w="3537204" h="870203">
                <a:moveTo>
                  <a:pt x="0" y="435101"/>
                </a:moveTo>
                <a:lnTo>
                  <a:pt x="1768602" y="0"/>
                </a:lnTo>
                <a:lnTo>
                  <a:pt x="3537204" y="435101"/>
                </a:lnTo>
                <a:lnTo>
                  <a:pt x="1768602" y="870204"/>
                </a:lnTo>
                <a:lnTo>
                  <a:pt x="0" y="43510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97568" y="3198876"/>
            <a:ext cx="924305" cy="6774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96840" y="3328695"/>
            <a:ext cx="2363723" cy="359968"/>
          </a:xfrm>
          <a:custGeom>
            <a:avLst/>
            <a:gdLst/>
            <a:ahLst/>
            <a:cxnLst/>
            <a:rect l="l" t="t" r="r" b="b"/>
            <a:pathLst>
              <a:path w="2363723" h="787908">
                <a:moveTo>
                  <a:pt x="0" y="787908"/>
                </a:moveTo>
                <a:lnTo>
                  <a:pt x="2363723" y="787908"/>
                </a:lnTo>
                <a:lnTo>
                  <a:pt x="2363723" y="0"/>
                </a:lnTo>
                <a:lnTo>
                  <a:pt x="0" y="0"/>
                </a:lnTo>
                <a:lnTo>
                  <a:pt x="0" y="787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vi-V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 Thực thể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96840" y="3102864"/>
            <a:ext cx="2363723" cy="787908"/>
          </a:xfrm>
          <a:custGeom>
            <a:avLst/>
            <a:gdLst/>
            <a:ahLst/>
            <a:cxnLst/>
            <a:rect l="l" t="t" r="r" b="b"/>
            <a:pathLst>
              <a:path w="2363723" h="787908">
                <a:moveTo>
                  <a:pt x="0" y="787908"/>
                </a:moveTo>
                <a:lnTo>
                  <a:pt x="2363723" y="787908"/>
                </a:lnTo>
                <a:lnTo>
                  <a:pt x="2363723" y="0"/>
                </a:lnTo>
                <a:lnTo>
                  <a:pt x="0" y="0"/>
                </a:lnTo>
                <a:lnTo>
                  <a:pt x="0" y="78790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60678" y="229945"/>
            <a:ext cx="176701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Entity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1225" y="229945"/>
            <a:ext cx="3620642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0" dirty="0">
                <a:solidFill>
                  <a:srgbClr val="FFFFFF"/>
                </a:solidFill>
                <a:latin typeface="Tahoma"/>
                <a:cs typeface="Tahoma"/>
              </a:rPr>
              <a:t>Relationship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51404" y="229945"/>
            <a:ext cx="249919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692" y="1179321"/>
            <a:ext cx="3386774" cy="1649278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▪</a:t>
            </a:r>
            <a:r>
              <a:rPr sz="3200" spc="-24" dirty="0">
                <a:latin typeface="Times New Roman"/>
                <a:cs typeface="Times New Roman"/>
              </a:rPr>
              <a:t> Là đồ thị biểu diễn</a:t>
            </a:r>
            <a:endParaRPr sz="3200">
              <a:latin typeface="Times New Roman"/>
              <a:cs typeface="Times New Roman"/>
            </a:endParaRPr>
          </a:p>
          <a:p>
            <a:pPr marL="241300" marR="61403">
              <a:lnSpc>
                <a:spcPct val="95825"/>
              </a:lnSpc>
              <a:spcBef>
                <a:spcPts val="761"/>
              </a:spcBef>
            </a:pPr>
            <a:r>
              <a:rPr sz="3200" spc="-13" dirty="0">
                <a:latin typeface="Times New Roman"/>
                <a:cs typeface="Times New Roman"/>
              </a:rPr>
              <a:t>Trong đó:</a:t>
            </a:r>
            <a:endParaRPr sz="3200">
              <a:latin typeface="Times New Roman"/>
              <a:cs typeface="Times New Roman"/>
            </a:endParaRPr>
          </a:p>
          <a:p>
            <a:pPr marL="469900" marR="61403">
              <a:lnSpc>
                <a:spcPct val="95825"/>
              </a:lnSpc>
              <a:spcBef>
                <a:spcPts val="1485"/>
              </a:spcBef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Đỉnh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2961" y="1181467"/>
            <a:ext cx="692821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thự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3641" y="1181467"/>
            <a:ext cx="674904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thu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6918" y="1181467"/>
            <a:ext cx="786887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2" dirty="0">
                <a:solidFill>
                  <a:srgbClr val="C00000"/>
                </a:solidFill>
                <a:latin typeface="Times New Roman"/>
                <a:cs typeface="Times New Roman"/>
              </a:rPr>
              <a:t>tính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80852" y="1181467"/>
            <a:ext cx="629296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kết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9493" y="2421896"/>
            <a:ext cx="1417247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0" dirty="0">
                <a:latin typeface="Times New Roman"/>
                <a:cs typeface="Times New Roman"/>
              </a:rPr>
              <a:t>tính</a:t>
            </a:r>
            <a:r>
              <a:rPr sz="3000" spc="0" dirty="0">
                <a:latin typeface="Times New Roman"/>
                <a:cs typeface="Times New Roman"/>
              </a:rPr>
              <a:t>, mố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2742" y="2421896"/>
            <a:ext cx="590368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latin typeface="Times New Roman"/>
                <a:cs typeface="Times New Roman"/>
              </a:rPr>
              <a:t>kết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7400" y="3327400"/>
            <a:ext cx="104353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vi-VN" sz="2400" b="1" spc="-21">
                <a:latin typeface="Calibri"/>
                <a:cs typeface="Calibri"/>
              </a:rPr>
              <a:t>Liên </a:t>
            </a:r>
            <a:r>
              <a:rPr sz="2400" b="1" spc="-21">
                <a:latin typeface="Calibri"/>
                <a:cs typeface="Calibri"/>
              </a:rPr>
              <a:t>kết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8360" y="3358159"/>
            <a:ext cx="1608040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vi-VN" sz="2400" b="1" spc="-2">
                <a:latin typeface="Calibri"/>
                <a:cs typeface="Calibri"/>
              </a:rPr>
              <a:t>Thuộc </a:t>
            </a:r>
            <a:r>
              <a:rPr sz="2400" b="1" spc="-2">
                <a:latin typeface="Calibri"/>
                <a:cs typeface="Calibri"/>
              </a:rPr>
              <a:t>tính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892" y="4295020"/>
            <a:ext cx="1612155" cy="408549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Cung: 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6855" y="4297169"/>
            <a:ext cx="2409697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1" dirty="0">
                <a:latin typeface="Times New Roman"/>
                <a:cs typeface="Times New Roman"/>
              </a:rPr>
              <a:t>đường nối giữa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598" y="4915179"/>
            <a:ext cx="394657" cy="96935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Times New Roman"/>
                <a:cs typeface="Times New Roman"/>
              </a:rPr>
              <a:t>th</a:t>
            </a:r>
            <a:endParaRPr sz="2800">
              <a:latin typeface="Times New Roman"/>
              <a:cs typeface="Times New Roman"/>
            </a:endParaRPr>
          </a:p>
          <a:p>
            <a:pPr marL="12700" marR="316">
              <a:lnSpc>
                <a:spcPct val="95825"/>
              </a:lnSpc>
              <a:spcBef>
                <a:spcPts val="1267"/>
              </a:spcBef>
            </a:pPr>
            <a:r>
              <a:rPr sz="2800" b="1" dirty="0">
                <a:latin typeface="Times New Roman"/>
                <a:cs typeface="Times New Roman"/>
              </a:rPr>
              <a:t>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1695" y="4915179"/>
            <a:ext cx="1470493" cy="96935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3263">
              <a:lnSpc>
                <a:spcPts val="2955"/>
              </a:lnSpc>
            </a:pPr>
            <a:r>
              <a:rPr sz="2800" b="1" spc="4" dirty="0">
                <a:latin typeface="Times New Roman"/>
                <a:cs typeface="Times New Roman"/>
              </a:rPr>
              <a:t>thể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67"/>
              </a:spcBef>
            </a:pPr>
            <a:r>
              <a:rPr sz="2800" b="1" spc="-4" dirty="0">
                <a:latin typeface="Times New Roman"/>
                <a:cs typeface="Times New Roman"/>
              </a:rPr>
              <a:t>thể </a:t>
            </a:r>
            <a:r>
              <a:rPr sz="2800" spc="-4" dirty="0">
                <a:latin typeface="Times New Roman"/>
                <a:cs typeface="Times New Roman"/>
              </a:rPr>
              <a:t>với 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5173" y="4915179"/>
            <a:ext cx="913751" cy="96935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3263">
              <a:lnSpc>
                <a:spcPts val="2955"/>
              </a:lnSpc>
            </a:pPr>
            <a:r>
              <a:rPr sz="2800" b="1" spc="2" dirty="0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376936">
              <a:lnSpc>
                <a:spcPct val="95825"/>
              </a:lnSpc>
              <a:spcBef>
                <a:spcPts val="1267"/>
              </a:spcBef>
            </a:pPr>
            <a:r>
              <a:rPr sz="2800" b="1" spc="-6" dirty="0">
                <a:latin typeface="Times New Roman"/>
                <a:cs typeface="Times New Roman"/>
              </a:rPr>
              <a:t>kết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96840" y="3102864"/>
            <a:ext cx="2363723" cy="787908"/>
          </a:xfrm>
          <a:prstGeom prst="rect">
            <a:avLst/>
          </a:prstGeom>
        </p:spPr>
        <p:txBody>
          <a:bodyPr wrap="square" lIns="0" tIns="4103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36"/>
          <p:cNvSpPr txBox="1"/>
          <p:nvPr/>
        </p:nvSpPr>
        <p:spPr>
          <a:xfrm>
            <a:off x="1153668" y="1002791"/>
            <a:ext cx="2774442" cy="843534"/>
          </a:xfrm>
          <a:prstGeom prst="rect">
            <a:avLst/>
          </a:prstGeom>
        </p:spPr>
        <p:txBody>
          <a:bodyPr wrap="square" lIns="0" tIns="7243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924">
              <a:lnSpc>
                <a:spcPct val="95825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153668" y="1780031"/>
            <a:ext cx="3283457" cy="843534"/>
          </a:xfrm>
          <a:prstGeom prst="rect">
            <a:avLst/>
          </a:prstGeom>
        </p:spPr>
        <p:txBody>
          <a:bodyPr wrap="square" lIns="0" tIns="7624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924">
              <a:lnSpc>
                <a:spcPct val="95825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153668" y="3334512"/>
            <a:ext cx="3810761" cy="843533"/>
          </a:xfrm>
          <a:prstGeom prst="rect">
            <a:avLst/>
          </a:prstGeom>
        </p:spPr>
        <p:txBody>
          <a:bodyPr wrap="square" lIns="0" tIns="787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924">
              <a:lnSpc>
                <a:spcPct val="95825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53668" y="4111752"/>
            <a:ext cx="4655058" cy="843534"/>
          </a:xfrm>
          <a:prstGeom prst="rect">
            <a:avLst/>
          </a:prstGeom>
        </p:spPr>
        <p:txBody>
          <a:bodyPr wrap="square" lIns="0" tIns="813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924">
              <a:lnSpc>
                <a:spcPct val="95825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049010" y="1908048"/>
            <a:ext cx="1077976" cy="677417"/>
          </a:xfrm>
          <a:prstGeom prst="rect">
            <a:avLst/>
          </a:prstGeom>
        </p:spPr>
        <p:txBody>
          <a:bodyPr wrap="square" lIns="0" tIns="6262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ộc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141466" y="3456431"/>
            <a:ext cx="1195832" cy="677418"/>
          </a:xfrm>
          <a:prstGeom prst="rect">
            <a:avLst/>
          </a:prstGeom>
        </p:spPr>
        <p:txBody>
          <a:bodyPr wrap="square" lIns="0" tIns="80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Liên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787898" y="1126235"/>
            <a:ext cx="1340611" cy="677418"/>
          </a:xfrm>
          <a:prstGeom prst="rect">
            <a:avLst/>
          </a:prstGeom>
        </p:spPr>
        <p:txBody>
          <a:bodyPr wrap="square" lIns="0" tIns="54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Thực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416798" y="1126235"/>
            <a:ext cx="1340612" cy="677418"/>
          </a:xfrm>
          <a:prstGeom prst="rect">
            <a:avLst/>
          </a:prstGeom>
        </p:spPr>
        <p:txBody>
          <a:bodyPr wrap="square" lIns="0" tIns="54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Thực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9123934" y="1126235"/>
            <a:ext cx="1160780" cy="677418"/>
          </a:xfrm>
          <a:prstGeom prst="rect">
            <a:avLst/>
          </a:prstGeom>
        </p:spPr>
        <p:txBody>
          <a:bodyPr wrap="square" lIns="0" tIns="54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spc="-4" dirty="0">
                <a:latin typeface="Calibri"/>
                <a:cs typeface="Calibri"/>
              </a:rPr>
              <a:t>thể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618228" y="1973579"/>
            <a:ext cx="1239765" cy="677418"/>
          </a:xfrm>
          <a:prstGeom prst="rect">
            <a:avLst/>
          </a:prstGeom>
        </p:spPr>
        <p:txBody>
          <a:bodyPr wrap="square" lIns="0" tIns="16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uộc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320658" y="1973579"/>
            <a:ext cx="932051" cy="677418"/>
          </a:xfrm>
          <a:prstGeom prst="rect">
            <a:avLst/>
          </a:prstGeom>
        </p:spPr>
        <p:txBody>
          <a:bodyPr wrap="square" lIns="0" tIns="16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nh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717024" y="1973579"/>
            <a:ext cx="890777" cy="677418"/>
          </a:xfrm>
          <a:prstGeom prst="rect">
            <a:avLst/>
          </a:prstGeom>
        </p:spPr>
        <p:txBody>
          <a:bodyPr wrap="square" lIns="0" tIns="16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đa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763258" y="2619755"/>
            <a:ext cx="1076960" cy="677418"/>
          </a:xfrm>
          <a:prstGeom prst="rect">
            <a:avLst/>
          </a:prstGeom>
        </p:spPr>
        <p:txBody>
          <a:bodyPr wrap="square" lIns="0" tIns="588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ộc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303008" y="2619755"/>
            <a:ext cx="1084326" cy="677418"/>
          </a:xfrm>
          <a:prstGeom prst="rect">
            <a:avLst/>
          </a:prstGeom>
        </p:spPr>
        <p:txBody>
          <a:bodyPr wrap="square" lIns="0" tIns="588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nh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699248" y="2619755"/>
            <a:ext cx="1294638" cy="677418"/>
          </a:xfrm>
          <a:prstGeom prst="rect">
            <a:avLst/>
          </a:prstGeom>
        </p:spPr>
        <p:txBody>
          <a:bodyPr wrap="square" lIns="0" tIns="588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dẫn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348216" y="3447288"/>
            <a:ext cx="1195577" cy="677418"/>
          </a:xfrm>
          <a:prstGeom prst="rect">
            <a:avLst/>
          </a:prstGeom>
        </p:spPr>
        <p:txBody>
          <a:bodyPr wrap="square" lIns="0" tIns="80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dirty="0">
                <a:latin typeface="Calibri"/>
                <a:cs typeface="Calibri"/>
              </a:rPr>
              <a:t>Liên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0075164" y="3447288"/>
            <a:ext cx="995934" cy="677418"/>
          </a:xfrm>
          <a:prstGeom prst="rect">
            <a:avLst/>
          </a:prstGeom>
        </p:spPr>
        <p:txBody>
          <a:bodyPr wrap="square" lIns="0" tIns="80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spc="-2" dirty="0">
                <a:latin typeface="Calibri"/>
                <a:cs typeface="Calibri"/>
              </a:rPr>
              <a:t>ết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3668" y="1002791"/>
            <a:ext cx="2774442" cy="84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0308" y="1034795"/>
            <a:ext cx="601218" cy="156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3668" y="1780031"/>
            <a:ext cx="3283457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3668" y="3334512"/>
            <a:ext cx="3810761" cy="8435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0308" y="3366516"/>
            <a:ext cx="601218" cy="156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3668" y="4111752"/>
            <a:ext cx="4655058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51476" y="1897379"/>
            <a:ext cx="2583179" cy="585216"/>
          </a:xfrm>
          <a:custGeom>
            <a:avLst/>
            <a:gdLst/>
            <a:ahLst/>
            <a:cxnLst/>
            <a:rect l="l" t="t" r="r" b="b"/>
            <a:pathLst>
              <a:path w="2583179" h="585216">
                <a:moveTo>
                  <a:pt x="0" y="292608"/>
                </a:moveTo>
                <a:lnTo>
                  <a:pt x="4281" y="316598"/>
                </a:lnTo>
                <a:lnTo>
                  <a:pt x="16903" y="340056"/>
                </a:lnTo>
                <a:lnTo>
                  <a:pt x="65842" y="385072"/>
                </a:lnTo>
                <a:lnTo>
                  <a:pt x="101494" y="406479"/>
                </a:lnTo>
                <a:lnTo>
                  <a:pt x="144158" y="427052"/>
                </a:lnTo>
                <a:lnTo>
                  <a:pt x="193501" y="446715"/>
                </a:lnTo>
                <a:lnTo>
                  <a:pt x="249192" y="465393"/>
                </a:lnTo>
                <a:lnTo>
                  <a:pt x="310897" y="483010"/>
                </a:lnTo>
                <a:lnTo>
                  <a:pt x="378285" y="499491"/>
                </a:lnTo>
                <a:lnTo>
                  <a:pt x="451023" y="514760"/>
                </a:lnTo>
                <a:lnTo>
                  <a:pt x="528779" y="528742"/>
                </a:lnTo>
                <a:lnTo>
                  <a:pt x="611220" y="541362"/>
                </a:lnTo>
                <a:lnTo>
                  <a:pt x="698015" y="552544"/>
                </a:lnTo>
                <a:lnTo>
                  <a:pt x="788830" y="562213"/>
                </a:lnTo>
                <a:lnTo>
                  <a:pt x="883334" y="570292"/>
                </a:lnTo>
                <a:lnTo>
                  <a:pt x="981195" y="576708"/>
                </a:lnTo>
                <a:lnTo>
                  <a:pt x="1082079" y="581384"/>
                </a:lnTo>
                <a:lnTo>
                  <a:pt x="1185654" y="584245"/>
                </a:lnTo>
                <a:lnTo>
                  <a:pt x="1291589" y="585216"/>
                </a:lnTo>
                <a:lnTo>
                  <a:pt x="1397525" y="584245"/>
                </a:lnTo>
                <a:lnTo>
                  <a:pt x="1501100" y="581384"/>
                </a:lnTo>
                <a:lnTo>
                  <a:pt x="1601984" y="576708"/>
                </a:lnTo>
                <a:lnTo>
                  <a:pt x="1699845" y="570292"/>
                </a:lnTo>
                <a:lnTo>
                  <a:pt x="1794349" y="562213"/>
                </a:lnTo>
                <a:lnTo>
                  <a:pt x="1885164" y="552544"/>
                </a:lnTo>
                <a:lnTo>
                  <a:pt x="1971959" y="541362"/>
                </a:lnTo>
                <a:lnTo>
                  <a:pt x="2054400" y="528742"/>
                </a:lnTo>
                <a:lnTo>
                  <a:pt x="2132156" y="514760"/>
                </a:lnTo>
                <a:lnTo>
                  <a:pt x="2204894" y="499491"/>
                </a:lnTo>
                <a:lnTo>
                  <a:pt x="2272282" y="483010"/>
                </a:lnTo>
                <a:lnTo>
                  <a:pt x="2333987" y="465393"/>
                </a:lnTo>
                <a:lnTo>
                  <a:pt x="2389678" y="446715"/>
                </a:lnTo>
                <a:lnTo>
                  <a:pt x="2439021" y="427052"/>
                </a:lnTo>
                <a:lnTo>
                  <a:pt x="2481685" y="406479"/>
                </a:lnTo>
                <a:lnTo>
                  <a:pt x="2517337" y="385072"/>
                </a:lnTo>
                <a:lnTo>
                  <a:pt x="2566276" y="340056"/>
                </a:lnTo>
                <a:lnTo>
                  <a:pt x="2583179" y="292608"/>
                </a:lnTo>
                <a:lnTo>
                  <a:pt x="2578898" y="268617"/>
                </a:lnTo>
                <a:lnTo>
                  <a:pt x="2545644" y="222310"/>
                </a:lnTo>
                <a:lnTo>
                  <a:pt x="2481685" y="178736"/>
                </a:lnTo>
                <a:lnTo>
                  <a:pt x="2439021" y="158163"/>
                </a:lnTo>
                <a:lnTo>
                  <a:pt x="2389678" y="138500"/>
                </a:lnTo>
                <a:lnTo>
                  <a:pt x="2333987" y="119822"/>
                </a:lnTo>
                <a:lnTo>
                  <a:pt x="2272282" y="102205"/>
                </a:lnTo>
                <a:lnTo>
                  <a:pt x="2204894" y="85725"/>
                </a:lnTo>
                <a:lnTo>
                  <a:pt x="2132156" y="70455"/>
                </a:lnTo>
                <a:lnTo>
                  <a:pt x="2054400" y="56473"/>
                </a:lnTo>
                <a:lnTo>
                  <a:pt x="1971959" y="43853"/>
                </a:lnTo>
                <a:lnTo>
                  <a:pt x="1885164" y="32671"/>
                </a:lnTo>
                <a:lnTo>
                  <a:pt x="1794349" y="23002"/>
                </a:lnTo>
                <a:lnTo>
                  <a:pt x="1699845" y="14923"/>
                </a:lnTo>
                <a:lnTo>
                  <a:pt x="1601984" y="8507"/>
                </a:lnTo>
                <a:lnTo>
                  <a:pt x="1501100" y="3831"/>
                </a:lnTo>
                <a:lnTo>
                  <a:pt x="1397525" y="970"/>
                </a:lnTo>
                <a:lnTo>
                  <a:pt x="1291589" y="0"/>
                </a:lnTo>
                <a:lnTo>
                  <a:pt x="1185654" y="970"/>
                </a:lnTo>
                <a:lnTo>
                  <a:pt x="1082079" y="3831"/>
                </a:lnTo>
                <a:lnTo>
                  <a:pt x="981195" y="8507"/>
                </a:lnTo>
                <a:lnTo>
                  <a:pt x="883334" y="14923"/>
                </a:lnTo>
                <a:lnTo>
                  <a:pt x="788830" y="23002"/>
                </a:lnTo>
                <a:lnTo>
                  <a:pt x="698015" y="32671"/>
                </a:lnTo>
                <a:lnTo>
                  <a:pt x="611220" y="43853"/>
                </a:lnTo>
                <a:lnTo>
                  <a:pt x="528779" y="56473"/>
                </a:lnTo>
                <a:lnTo>
                  <a:pt x="451023" y="70455"/>
                </a:lnTo>
                <a:lnTo>
                  <a:pt x="378285" y="85725"/>
                </a:lnTo>
                <a:lnTo>
                  <a:pt x="310897" y="102205"/>
                </a:lnTo>
                <a:lnTo>
                  <a:pt x="249192" y="119822"/>
                </a:lnTo>
                <a:lnTo>
                  <a:pt x="193501" y="138500"/>
                </a:lnTo>
                <a:lnTo>
                  <a:pt x="144158" y="158163"/>
                </a:lnTo>
                <a:lnTo>
                  <a:pt x="101494" y="178736"/>
                </a:lnTo>
                <a:lnTo>
                  <a:pt x="65842" y="200143"/>
                </a:lnTo>
                <a:lnTo>
                  <a:pt x="16903" y="245159"/>
                </a:lnTo>
                <a:lnTo>
                  <a:pt x="4281" y="268617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1476" y="1897379"/>
            <a:ext cx="2583179" cy="585216"/>
          </a:xfrm>
          <a:custGeom>
            <a:avLst/>
            <a:gdLst/>
            <a:ahLst/>
            <a:cxnLst/>
            <a:rect l="l" t="t" r="r" b="b"/>
            <a:pathLst>
              <a:path w="2583179" h="585216">
                <a:moveTo>
                  <a:pt x="0" y="292608"/>
                </a:moveTo>
                <a:lnTo>
                  <a:pt x="16903" y="245159"/>
                </a:lnTo>
                <a:lnTo>
                  <a:pt x="65842" y="200143"/>
                </a:lnTo>
                <a:lnTo>
                  <a:pt x="101494" y="178736"/>
                </a:lnTo>
                <a:lnTo>
                  <a:pt x="144158" y="158163"/>
                </a:lnTo>
                <a:lnTo>
                  <a:pt x="193501" y="138500"/>
                </a:lnTo>
                <a:lnTo>
                  <a:pt x="249192" y="119822"/>
                </a:lnTo>
                <a:lnTo>
                  <a:pt x="310897" y="102205"/>
                </a:lnTo>
                <a:lnTo>
                  <a:pt x="378285" y="85725"/>
                </a:lnTo>
                <a:lnTo>
                  <a:pt x="451023" y="70455"/>
                </a:lnTo>
                <a:lnTo>
                  <a:pt x="528779" y="56473"/>
                </a:lnTo>
                <a:lnTo>
                  <a:pt x="611220" y="43853"/>
                </a:lnTo>
                <a:lnTo>
                  <a:pt x="698015" y="32671"/>
                </a:lnTo>
                <a:lnTo>
                  <a:pt x="788830" y="23002"/>
                </a:lnTo>
                <a:lnTo>
                  <a:pt x="883334" y="14923"/>
                </a:lnTo>
                <a:lnTo>
                  <a:pt x="981195" y="8507"/>
                </a:lnTo>
                <a:lnTo>
                  <a:pt x="1082079" y="3831"/>
                </a:lnTo>
                <a:lnTo>
                  <a:pt x="1185654" y="970"/>
                </a:lnTo>
                <a:lnTo>
                  <a:pt x="1291589" y="0"/>
                </a:lnTo>
                <a:lnTo>
                  <a:pt x="1397525" y="970"/>
                </a:lnTo>
                <a:lnTo>
                  <a:pt x="1501100" y="3831"/>
                </a:lnTo>
                <a:lnTo>
                  <a:pt x="1601984" y="8507"/>
                </a:lnTo>
                <a:lnTo>
                  <a:pt x="1699845" y="14923"/>
                </a:lnTo>
                <a:lnTo>
                  <a:pt x="1794349" y="23002"/>
                </a:lnTo>
                <a:lnTo>
                  <a:pt x="1885164" y="32671"/>
                </a:lnTo>
                <a:lnTo>
                  <a:pt x="1971959" y="43853"/>
                </a:lnTo>
                <a:lnTo>
                  <a:pt x="2054400" y="56473"/>
                </a:lnTo>
                <a:lnTo>
                  <a:pt x="2132156" y="70455"/>
                </a:lnTo>
                <a:lnTo>
                  <a:pt x="2204894" y="85725"/>
                </a:lnTo>
                <a:lnTo>
                  <a:pt x="2272282" y="102205"/>
                </a:lnTo>
                <a:lnTo>
                  <a:pt x="2333987" y="119822"/>
                </a:lnTo>
                <a:lnTo>
                  <a:pt x="2389678" y="138500"/>
                </a:lnTo>
                <a:lnTo>
                  <a:pt x="2439021" y="158163"/>
                </a:lnTo>
                <a:lnTo>
                  <a:pt x="2481685" y="178736"/>
                </a:lnTo>
                <a:lnTo>
                  <a:pt x="2517337" y="200143"/>
                </a:lnTo>
                <a:lnTo>
                  <a:pt x="2566276" y="245159"/>
                </a:lnTo>
                <a:lnTo>
                  <a:pt x="2583179" y="292608"/>
                </a:lnTo>
                <a:lnTo>
                  <a:pt x="2578898" y="316598"/>
                </a:lnTo>
                <a:lnTo>
                  <a:pt x="2545644" y="362905"/>
                </a:lnTo>
                <a:lnTo>
                  <a:pt x="2481685" y="406479"/>
                </a:lnTo>
                <a:lnTo>
                  <a:pt x="2439021" y="427052"/>
                </a:lnTo>
                <a:lnTo>
                  <a:pt x="2389678" y="446715"/>
                </a:lnTo>
                <a:lnTo>
                  <a:pt x="2333987" y="465393"/>
                </a:lnTo>
                <a:lnTo>
                  <a:pt x="2272282" y="483010"/>
                </a:lnTo>
                <a:lnTo>
                  <a:pt x="2204894" y="499491"/>
                </a:lnTo>
                <a:lnTo>
                  <a:pt x="2132156" y="514760"/>
                </a:lnTo>
                <a:lnTo>
                  <a:pt x="2054400" y="528742"/>
                </a:lnTo>
                <a:lnTo>
                  <a:pt x="1971959" y="541362"/>
                </a:lnTo>
                <a:lnTo>
                  <a:pt x="1885164" y="552544"/>
                </a:lnTo>
                <a:lnTo>
                  <a:pt x="1794349" y="562213"/>
                </a:lnTo>
                <a:lnTo>
                  <a:pt x="1699845" y="570292"/>
                </a:lnTo>
                <a:lnTo>
                  <a:pt x="1601984" y="576708"/>
                </a:lnTo>
                <a:lnTo>
                  <a:pt x="1501100" y="581384"/>
                </a:lnTo>
                <a:lnTo>
                  <a:pt x="1397525" y="584245"/>
                </a:lnTo>
                <a:lnTo>
                  <a:pt x="1291589" y="585216"/>
                </a:lnTo>
                <a:lnTo>
                  <a:pt x="1185654" y="584245"/>
                </a:lnTo>
                <a:lnTo>
                  <a:pt x="1082079" y="581384"/>
                </a:lnTo>
                <a:lnTo>
                  <a:pt x="981195" y="576708"/>
                </a:lnTo>
                <a:lnTo>
                  <a:pt x="883334" y="570292"/>
                </a:lnTo>
                <a:lnTo>
                  <a:pt x="788830" y="562213"/>
                </a:lnTo>
                <a:lnTo>
                  <a:pt x="698015" y="552544"/>
                </a:lnTo>
                <a:lnTo>
                  <a:pt x="611220" y="541362"/>
                </a:lnTo>
                <a:lnTo>
                  <a:pt x="528779" y="528742"/>
                </a:lnTo>
                <a:lnTo>
                  <a:pt x="451023" y="514760"/>
                </a:lnTo>
                <a:lnTo>
                  <a:pt x="378285" y="499491"/>
                </a:lnTo>
                <a:lnTo>
                  <a:pt x="310897" y="483010"/>
                </a:lnTo>
                <a:lnTo>
                  <a:pt x="249192" y="465393"/>
                </a:lnTo>
                <a:lnTo>
                  <a:pt x="193501" y="446715"/>
                </a:lnTo>
                <a:lnTo>
                  <a:pt x="144158" y="427052"/>
                </a:lnTo>
                <a:lnTo>
                  <a:pt x="101494" y="406479"/>
                </a:lnTo>
                <a:lnTo>
                  <a:pt x="65842" y="385072"/>
                </a:lnTo>
                <a:lnTo>
                  <a:pt x="16903" y="340056"/>
                </a:lnTo>
                <a:lnTo>
                  <a:pt x="0" y="29260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1244" y="1908048"/>
            <a:ext cx="1172718" cy="67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7920" y="1908048"/>
            <a:ext cx="909066" cy="6774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9408" y="3445764"/>
            <a:ext cx="2926080" cy="585216"/>
          </a:xfrm>
          <a:custGeom>
            <a:avLst/>
            <a:gdLst/>
            <a:ahLst/>
            <a:cxnLst/>
            <a:rect l="l" t="t" r="r" b="b"/>
            <a:pathLst>
              <a:path w="2926080" h="585215">
                <a:moveTo>
                  <a:pt x="0" y="292608"/>
                </a:moveTo>
                <a:lnTo>
                  <a:pt x="1463039" y="585216"/>
                </a:lnTo>
                <a:lnTo>
                  <a:pt x="2926080" y="292608"/>
                </a:lnTo>
                <a:lnTo>
                  <a:pt x="1463039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69408" y="3445764"/>
            <a:ext cx="2926080" cy="585216"/>
          </a:xfrm>
          <a:custGeom>
            <a:avLst/>
            <a:gdLst/>
            <a:ahLst/>
            <a:cxnLst/>
            <a:rect l="l" t="t" r="r" b="b"/>
            <a:pathLst>
              <a:path w="2926080" h="585215">
                <a:moveTo>
                  <a:pt x="0" y="292608"/>
                </a:moveTo>
                <a:lnTo>
                  <a:pt x="1463039" y="0"/>
                </a:lnTo>
                <a:lnTo>
                  <a:pt x="2926080" y="292608"/>
                </a:lnTo>
                <a:lnTo>
                  <a:pt x="1463039" y="585216"/>
                </a:lnTo>
                <a:lnTo>
                  <a:pt x="0" y="29260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9696" y="3456431"/>
            <a:ext cx="924305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37959" y="3456431"/>
            <a:ext cx="799338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0170" y="1117854"/>
            <a:ext cx="2365248" cy="583691"/>
          </a:xfrm>
          <a:custGeom>
            <a:avLst/>
            <a:gdLst/>
            <a:ahLst/>
            <a:cxnLst/>
            <a:rect l="l" t="t" r="r" b="b"/>
            <a:pathLst>
              <a:path w="2365248" h="583691">
                <a:moveTo>
                  <a:pt x="0" y="583691"/>
                </a:moveTo>
                <a:lnTo>
                  <a:pt x="2365248" y="583691"/>
                </a:lnTo>
                <a:lnTo>
                  <a:pt x="236524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70170" y="1117854"/>
            <a:ext cx="2365248" cy="583691"/>
          </a:xfrm>
          <a:custGeom>
            <a:avLst/>
            <a:gdLst/>
            <a:ahLst/>
            <a:cxnLst/>
            <a:rect l="l" t="t" r="r" b="b"/>
            <a:pathLst>
              <a:path w="2365248" h="583691">
                <a:moveTo>
                  <a:pt x="0" y="583691"/>
                </a:moveTo>
                <a:lnTo>
                  <a:pt x="2365248" y="583691"/>
                </a:lnTo>
                <a:lnTo>
                  <a:pt x="236524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96128" y="1126235"/>
            <a:ext cx="1043177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3264" y="1126235"/>
            <a:ext cx="825245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62722" y="1117854"/>
            <a:ext cx="2363724" cy="583691"/>
          </a:xfrm>
          <a:custGeom>
            <a:avLst/>
            <a:gdLst/>
            <a:ahLst/>
            <a:cxnLst/>
            <a:rect l="l" t="t" r="r" b="b"/>
            <a:pathLst>
              <a:path w="2363724" h="583691">
                <a:moveTo>
                  <a:pt x="0" y="583691"/>
                </a:moveTo>
                <a:lnTo>
                  <a:pt x="2363724" y="583691"/>
                </a:lnTo>
                <a:lnTo>
                  <a:pt x="2363724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43672" y="1098803"/>
            <a:ext cx="2401824" cy="621792"/>
          </a:xfrm>
          <a:custGeom>
            <a:avLst/>
            <a:gdLst/>
            <a:ahLst/>
            <a:cxnLst/>
            <a:rect l="l" t="t" r="r" b="b"/>
            <a:pathLst>
              <a:path w="2401824" h="621792">
                <a:moveTo>
                  <a:pt x="0" y="621792"/>
                </a:moveTo>
                <a:lnTo>
                  <a:pt x="12700" y="609092"/>
                </a:lnTo>
                <a:lnTo>
                  <a:pt x="12700" y="12700"/>
                </a:lnTo>
                <a:lnTo>
                  <a:pt x="2389124" y="12700"/>
                </a:lnTo>
                <a:lnTo>
                  <a:pt x="2389124" y="609092"/>
                </a:lnTo>
                <a:lnTo>
                  <a:pt x="12700" y="609092"/>
                </a:lnTo>
                <a:lnTo>
                  <a:pt x="2401824" y="621792"/>
                </a:lnTo>
                <a:lnTo>
                  <a:pt x="2401824" y="0"/>
                </a:lnTo>
                <a:lnTo>
                  <a:pt x="0" y="0"/>
                </a:lnTo>
                <a:lnTo>
                  <a:pt x="0" y="6217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69072" y="1124203"/>
            <a:ext cx="2351024" cy="570992"/>
          </a:xfrm>
          <a:custGeom>
            <a:avLst/>
            <a:gdLst/>
            <a:ahLst/>
            <a:cxnLst/>
            <a:rect l="l" t="t" r="r" b="b"/>
            <a:pathLst>
              <a:path w="2351024" h="570992">
                <a:moveTo>
                  <a:pt x="0" y="570992"/>
                </a:moveTo>
                <a:lnTo>
                  <a:pt x="12700" y="558292"/>
                </a:lnTo>
                <a:lnTo>
                  <a:pt x="12700" y="12700"/>
                </a:lnTo>
                <a:lnTo>
                  <a:pt x="2338324" y="12700"/>
                </a:lnTo>
                <a:lnTo>
                  <a:pt x="2338324" y="558292"/>
                </a:lnTo>
                <a:lnTo>
                  <a:pt x="12700" y="558292"/>
                </a:lnTo>
                <a:lnTo>
                  <a:pt x="2351024" y="570992"/>
                </a:lnTo>
                <a:lnTo>
                  <a:pt x="2351024" y="0"/>
                </a:lnTo>
                <a:lnTo>
                  <a:pt x="0" y="0"/>
                </a:lnTo>
                <a:lnTo>
                  <a:pt x="0" y="5709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69072" y="1682496"/>
            <a:ext cx="2351024" cy="12700"/>
          </a:xfrm>
          <a:custGeom>
            <a:avLst/>
            <a:gdLst/>
            <a:ahLst/>
            <a:cxnLst/>
            <a:rect l="l" t="t" r="r" b="b"/>
            <a:pathLst>
              <a:path w="2351024" h="12700">
                <a:moveTo>
                  <a:pt x="12700" y="0"/>
                </a:moveTo>
                <a:lnTo>
                  <a:pt x="0" y="12700"/>
                </a:lnTo>
                <a:lnTo>
                  <a:pt x="2351024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3672" y="1707896"/>
            <a:ext cx="2401824" cy="12700"/>
          </a:xfrm>
          <a:custGeom>
            <a:avLst/>
            <a:gdLst/>
            <a:ahLst/>
            <a:cxnLst/>
            <a:rect l="l" t="t" r="r" b="b"/>
            <a:pathLst>
              <a:path w="2401824" h="12700">
                <a:moveTo>
                  <a:pt x="12700" y="0"/>
                </a:moveTo>
                <a:lnTo>
                  <a:pt x="0" y="12700"/>
                </a:lnTo>
                <a:lnTo>
                  <a:pt x="2401824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25028" y="1126235"/>
            <a:ext cx="1043177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32164" y="1126235"/>
            <a:ext cx="825246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22892" y="1126235"/>
            <a:ext cx="861822" cy="6774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20406" y="1963674"/>
            <a:ext cx="3058668" cy="585215"/>
          </a:xfrm>
          <a:custGeom>
            <a:avLst/>
            <a:gdLst/>
            <a:ahLst/>
            <a:cxnLst/>
            <a:rect l="l" t="t" r="r" b="b"/>
            <a:pathLst>
              <a:path w="3058668" h="585215">
                <a:moveTo>
                  <a:pt x="0" y="292608"/>
                </a:moveTo>
                <a:lnTo>
                  <a:pt x="5069" y="316598"/>
                </a:lnTo>
                <a:lnTo>
                  <a:pt x="20015" y="340056"/>
                </a:lnTo>
                <a:lnTo>
                  <a:pt x="77961" y="385072"/>
                </a:lnTo>
                <a:lnTo>
                  <a:pt x="120175" y="406479"/>
                </a:lnTo>
                <a:lnTo>
                  <a:pt x="170692" y="427052"/>
                </a:lnTo>
                <a:lnTo>
                  <a:pt x="229117" y="446715"/>
                </a:lnTo>
                <a:lnTo>
                  <a:pt x="295058" y="465393"/>
                </a:lnTo>
                <a:lnTo>
                  <a:pt x="368121" y="483010"/>
                </a:lnTo>
                <a:lnTo>
                  <a:pt x="447913" y="499491"/>
                </a:lnTo>
                <a:lnTo>
                  <a:pt x="534039" y="514760"/>
                </a:lnTo>
                <a:lnTo>
                  <a:pt x="626107" y="528742"/>
                </a:lnTo>
                <a:lnTo>
                  <a:pt x="723724" y="541362"/>
                </a:lnTo>
                <a:lnTo>
                  <a:pt x="826495" y="552544"/>
                </a:lnTo>
                <a:lnTo>
                  <a:pt x="934027" y="562213"/>
                </a:lnTo>
                <a:lnTo>
                  <a:pt x="1045927" y="570292"/>
                </a:lnTo>
                <a:lnTo>
                  <a:pt x="1161801" y="576708"/>
                </a:lnTo>
                <a:lnTo>
                  <a:pt x="1281256" y="581384"/>
                </a:lnTo>
                <a:lnTo>
                  <a:pt x="1403898" y="584245"/>
                </a:lnTo>
                <a:lnTo>
                  <a:pt x="1529334" y="585215"/>
                </a:lnTo>
                <a:lnTo>
                  <a:pt x="1654769" y="584245"/>
                </a:lnTo>
                <a:lnTo>
                  <a:pt x="1777411" y="581384"/>
                </a:lnTo>
                <a:lnTo>
                  <a:pt x="1896866" y="576708"/>
                </a:lnTo>
                <a:lnTo>
                  <a:pt x="2012740" y="570292"/>
                </a:lnTo>
                <a:lnTo>
                  <a:pt x="2124640" y="562213"/>
                </a:lnTo>
                <a:lnTo>
                  <a:pt x="2232172" y="552544"/>
                </a:lnTo>
                <a:lnTo>
                  <a:pt x="2334943" y="541362"/>
                </a:lnTo>
                <a:lnTo>
                  <a:pt x="2432560" y="528742"/>
                </a:lnTo>
                <a:lnTo>
                  <a:pt x="2524628" y="514760"/>
                </a:lnTo>
                <a:lnTo>
                  <a:pt x="2610754" y="499491"/>
                </a:lnTo>
                <a:lnTo>
                  <a:pt x="2690546" y="483010"/>
                </a:lnTo>
                <a:lnTo>
                  <a:pt x="2763609" y="465393"/>
                </a:lnTo>
                <a:lnTo>
                  <a:pt x="2829550" y="446715"/>
                </a:lnTo>
                <a:lnTo>
                  <a:pt x="2887975" y="427052"/>
                </a:lnTo>
                <a:lnTo>
                  <a:pt x="2938492" y="406479"/>
                </a:lnTo>
                <a:lnTo>
                  <a:pt x="2980706" y="385072"/>
                </a:lnTo>
                <a:lnTo>
                  <a:pt x="3014224" y="362905"/>
                </a:lnTo>
                <a:lnTo>
                  <a:pt x="3053598" y="316598"/>
                </a:lnTo>
                <a:lnTo>
                  <a:pt x="3058668" y="292608"/>
                </a:lnTo>
                <a:lnTo>
                  <a:pt x="3053598" y="268617"/>
                </a:lnTo>
                <a:lnTo>
                  <a:pt x="3014224" y="222310"/>
                </a:lnTo>
                <a:lnTo>
                  <a:pt x="2980706" y="200143"/>
                </a:lnTo>
                <a:lnTo>
                  <a:pt x="2938492" y="178736"/>
                </a:lnTo>
                <a:lnTo>
                  <a:pt x="2887975" y="158163"/>
                </a:lnTo>
                <a:lnTo>
                  <a:pt x="2829550" y="138500"/>
                </a:lnTo>
                <a:lnTo>
                  <a:pt x="2763609" y="119822"/>
                </a:lnTo>
                <a:lnTo>
                  <a:pt x="2690546" y="102205"/>
                </a:lnTo>
                <a:lnTo>
                  <a:pt x="2610754" y="85725"/>
                </a:lnTo>
                <a:lnTo>
                  <a:pt x="2524628" y="70455"/>
                </a:lnTo>
                <a:lnTo>
                  <a:pt x="2432560" y="56473"/>
                </a:lnTo>
                <a:lnTo>
                  <a:pt x="2334943" y="43853"/>
                </a:lnTo>
                <a:lnTo>
                  <a:pt x="2232172" y="32671"/>
                </a:lnTo>
                <a:lnTo>
                  <a:pt x="2124640" y="23002"/>
                </a:lnTo>
                <a:lnTo>
                  <a:pt x="2012740" y="14923"/>
                </a:lnTo>
                <a:lnTo>
                  <a:pt x="1896866" y="8507"/>
                </a:lnTo>
                <a:lnTo>
                  <a:pt x="1777411" y="3831"/>
                </a:lnTo>
                <a:lnTo>
                  <a:pt x="1654769" y="970"/>
                </a:lnTo>
                <a:lnTo>
                  <a:pt x="1529334" y="0"/>
                </a:lnTo>
                <a:lnTo>
                  <a:pt x="1403898" y="970"/>
                </a:lnTo>
                <a:lnTo>
                  <a:pt x="1281256" y="3831"/>
                </a:lnTo>
                <a:lnTo>
                  <a:pt x="1161801" y="8507"/>
                </a:lnTo>
                <a:lnTo>
                  <a:pt x="1045927" y="14923"/>
                </a:lnTo>
                <a:lnTo>
                  <a:pt x="934027" y="23002"/>
                </a:lnTo>
                <a:lnTo>
                  <a:pt x="826495" y="32671"/>
                </a:lnTo>
                <a:lnTo>
                  <a:pt x="723724" y="43853"/>
                </a:lnTo>
                <a:lnTo>
                  <a:pt x="626107" y="56473"/>
                </a:lnTo>
                <a:lnTo>
                  <a:pt x="534039" y="70455"/>
                </a:lnTo>
                <a:lnTo>
                  <a:pt x="447913" y="85725"/>
                </a:lnTo>
                <a:lnTo>
                  <a:pt x="368121" y="102205"/>
                </a:lnTo>
                <a:lnTo>
                  <a:pt x="295058" y="119822"/>
                </a:lnTo>
                <a:lnTo>
                  <a:pt x="229117" y="138500"/>
                </a:lnTo>
                <a:lnTo>
                  <a:pt x="170692" y="158163"/>
                </a:lnTo>
                <a:lnTo>
                  <a:pt x="120175" y="178736"/>
                </a:lnTo>
                <a:lnTo>
                  <a:pt x="77961" y="200143"/>
                </a:lnTo>
                <a:lnTo>
                  <a:pt x="44443" y="222310"/>
                </a:lnTo>
                <a:lnTo>
                  <a:pt x="5069" y="268617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35392" y="2287629"/>
            <a:ext cx="5841" cy="14118"/>
          </a:xfrm>
          <a:custGeom>
            <a:avLst/>
            <a:gdLst/>
            <a:ahLst/>
            <a:cxnLst/>
            <a:rect l="l" t="t" r="r" b="b"/>
            <a:pathLst>
              <a:path w="5841" h="14118">
                <a:moveTo>
                  <a:pt x="5841" y="14118"/>
                </a:moveTo>
                <a:lnTo>
                  <a:pt x="5297" y="6925"/>
                </a:lnTo>
                <a:lnTo>
                  <a:pt x="2158" y="2688"/>
                </a:lnTo>
                <a:lnTo>
                  <a:pt x="515" y="0"/>
                </a:lnTo>
                <a:lnTo>
                  <a:pt x="0" y="8276"/>
                </a:lnTo>
                <a:lnTo>
                  <a:pt x="5841" y="1411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19517" y="1946148"/>
            <a:ext cx="3077082" cy="619887"/>
          </a:xfrm>
          <a:custGeom>
            <a:avLst/>
            <a:gdLst/>
            <a:ahLst/>
            <a:cxnLst/>
            <a:rect l="l" t="t" r="r" b="b"/>
            <a:pathLst>
              <a:path w="3077082" h="619887">
                <a:moveTo>
                  <a:pt x="27939" y="373379"/>
                </a:moveTo>
                <a:lnTo>
                  <a:pt x="20447" y="365760"/>
                </a:lnTo>
                <a:lnTo>
                  <a:pt x="13969" y="358266"/>
                </a:lnTo>
                <a:lnTo>
                  <a:pt x="8381" y="350647"/>
                </a:lnTo>
                <a:lnTo>
                  <a:pt x="3555" y="342773"/>
                </a:lnTo>
                <a:lnTo>
                  <a:pt x="4825" y="365505"/>
                </a:lnTo>
                <a:lnTo>
                  <a:pt x="38607" y="397255"/>
                </a:lnTo>
                <a:lnTo>
                  <a:pt x="72516" y="419100"/>
                </a:lnTo>
                <a:lnTo>
                  <a:pt x="113918" y="439927"/>
                </a:lnTo>
                <a:lnTo>
                  <a:pt x="162051" y="459739"/>
                </a:lnTo>
                <a:lnTo>
                  <a:pt x="217042" y="478536"/>
                </a:lnTo>
                <a:lnTo>
                  <a:pt x="257301" y="490600"/>
                </a:lnTo>
                <a:lnTo>
                  <a:pt x="300354" y="502157"/>
                </a:lnTo>
                <a:lnTo>
                  <a:pt x="346201" y="513206"/>
                </a:lnTo>
                <a:lnTo>
                  <a:pt x="394588" y="524001"/>
                </a:lnTo>
                <a:lnTo>
                  <a:pt x="445515" y="534162"/>
                </a:lnTo>
                <a:lnTo>
                  <a:pt x="498855" y="543940"/>
                </a:lnTo>
                <a:lnTo>
                  <a:pt x="554735" y="553212"/>
                </a:lnTo>
                <a:lnTo>
                  <a:pt x="612775" y="561975"/>
                </a:lnTo>
                <a:lnTo>
                  <a:pt x="672973" y="570102"/>
                </a:lnTo>
                <a:lnTo>
                  <a:pt x="735202" y="577723"/>
                </a:lnTo>
                <a:lnTo>
                  <a:pt x="799464" y="584835"/>
                </a:lnTo>
                <a:lnTo>
                  <a:pt x="865631" y="591312"/>
                </a:lnTo>
                <a:lnTo>
                  <a:pt x="933450" y="597153"/>
                </a:lnTo>
                <a:lnTo>
                  <a:pt x="1003173" y="602488"/>
                </a:lnTo>
                <a:lnTo>
                  <a:pt x="1074419" y="607060"/>
                </a:lnTo>
                <a:lnTo>
                  <a:pt x="1147190" y="610997"/>
                </a:lnTo>
                <a:lnTo>
                  <a:pt x="1221358" y="614299"/>
                </a:lnTo>
                <a:lnTo>
                  <a:pt x="1296797" y="616838"/>
                </a:lnTo>
                <a:lnTo>
                  <a:pt x="1373504" y="618616"/>
                </a:lnTo>
                <a:lnTo>
                  <a:pt x="1451355" y="619760"/>
                </a:lnTo>
                <a:lnTo>
                  <a:pt x="1529841" y="619887"/>
                </a:lnTo>
                <a:lnTo>
                  <a:pt x="1608835" y="619505"/>
                </a:lnTo>
                <a:lnTo>
                  <a:pt x="1686559" y="618489"/>
                </a:lnTo>
                <a:lnTo>
                  <a:pt x="1763267" y="616585"/>
                </a:lnTo>
                <a:lnTo>
                  <a:pt x="1838832" y="614044"/>
                </a:lnTo>
                <a:lnTo>
                  <a:pt x="1913001" y="610742"/>
                </a:lnTo>
                <a:lnTo>
                  <a:pt x="1985899" y="606805"/>
                </a:lnTo>
                <a:lnTo>
                  <a:pt x="2057146" y="602234"/>
                </a:lnTo>
                <a:lnTo>
                  <a:pt x="2126741" y="597026"/>
                </a:lnTo>
                <a:lnTo>
                  <a:pt x="2194813" y="591185"/>
                </a:lnTo>
                <a:lnTo>
                  <a:pt x="2260854" y="584707"/>
                </a:lnTo>
                <a:lnTo>
                  <a:pt x="2325242" y="577596"/>
                </a:lnTo>
                <a:lnTo>
                  <a:pt x="2387473" y="570102"/>
                </a:lnTo>
                <a:lnTo>
                  <a:pt x="2447671" y="561848"/>
                </a:lnTo>
                <a:lnTo>
                  <a:pt x="2505709" y="553085"/>
                </a:lnTo>
                <a:lnTo>
                  <a:pt x="2561462" y="543940"/>
                </a:lnTo>
                <a:lnTo>
                  <a:pt x="2614929" y="534162"/>
                </a:lnTo>
                <a:lnTo>
                  <a:pt x="2665856" y="523875"/>
                </a:lnTo>
                <a:lnTo>
                  <a:pt x="2714243" y="513206"/>
                </a:lnTo>
                <a:lnTo>
                  <a:pt x="2760090" y="502157"/>
                </a:lnTo>
                <a:lnTo>
                  <a:pt x="2803143" y="490600"/>
                </a:lnTo>
                <a:lnTo>
                  <a:pt x="2843403" y="478536"/>
                </a:lnTo>
                <a:lnTo>
                  <a:pt x="2880740" y="466089"/>
                </a:lnTo>
                <a:lnTo>
                  <a:pt x="2931286" y="446659"/>
                </a:lnTo>
                <a:lnTo>
                  <a:pt x="2974975" y="426212"/>
                </a:lnTo>
                <a:lnTo>
                  <a:pt x="3011297" y="404749"/>
                </a:lnTo>
                <a:lnTo>
                  <a:pt x="3048380" y="373888"/>
                </a:lnTo>
                <a:lnTo>
                  <a:pt x="3071367" y="339089"/>
                </a:lnTo>
                <a:lnTo>
                  <a:pt x="3077082" y="310134"/>
                </a:lnTo>
                <a:lnTo>
                  <a:pt x="3076448" y="300354"/>
                </a:lnTo>
                <a:lnTo>
                  <a:pt x="3061842" y="263271"/>
                </a:lnTo>
                <a:lnTo>
                  <a:pt x="3031616" y="230631"/>
                </a:lnTo>
                <a:lnTo>
                  <a:pt x="2999866" y="208279"/>
                </a:lnTo>
                <a:lnTo>
                  <a:pt x="2961004" y="187198"/>
                </a:lnTo>
                <a:lnTo>
                  <a:pt x="2915157" y="167004"/>
                </a:lnTo>
                <a:lnTo>
                  <a:pt x="2862453" y="147954"/>
                </a:lnTo>
                <a:lnTo>
                  <a:pt x="2823590" y="135636"/>
                </a:lnTo>
                <a:lnTo>
                  <a:pt x="2781934" y="123951"/>
                </a:lnTo>
                <a:lnTo>
                  <a:pt x="2737611" y="112522"/>
                </a:lnTo>
                <a:lnTo>
                  <a:pt x="2690367" y="101600"/>
                </a:lnTo>
                <a:lnTo>
                  <a:pt x="2640710" y="91186"/>
                </a:lnTo>
                <a:lnTo>
                  <a:pt x="2588513" y="81152"/>
                </a:lnTo>
                <a:lnTo>
                  <a:pt x="2533904" y="71627"/>
                </a:lnTo>
                <a:lnTo>
                  <a:pt x="2447798" y="58292"/>
                </a:lnTo>
                <a:lnTo>
                  <a:pt x="2387473" y="50164"/>
                </a:lnTo>
                <a:lnTo>
                  <a:pt x="2325242" y="42544"/>
                </a:lnTo>
                <a:lnTo>
                  <a:pt x="2260980" y="35432"/>
                </a:lnTo>
                <a:lnTo>
                  <a:pt x="2194813" y="28955"/>
                </a:lnTo>
                <a:lnTo>
                  <a:pt x="2126996" y="23113"/>
                </a:lnTo>
                <a:lnTo>
                  <a:pt x="2057273" y="17779"/>
                </a:lnTo>
                <a:lnTo>
                  <a:pt x="1986026" y="13207"/>
                </a:lnTo>
                <a:lnTo>
                  <a:pt x="1913381" y="9271"/>
                </a:lnTo>
                <a:lnTo>
                  <a:pt x="1839086" y="5968"/>
                </a:lnTo>
                <a:lnTo>
                  <a:pt x="1763649" y="3428"/>
                </a:lnTo>
                <a:lnTo>
                  <a:pt x="1686940" y="1650"/>
                </a:lnTo>
                <a:lnTo>
                  <a:pt x="1609089" y="507"/>
                </a:lnTo>
                <a:lnTo>
                  <a:pt x="1529841" y="0"/>
                </a:lnTo>
                <a:lnTo>
                  <a:pt x="1450975" y="507"/>
                </a:lnTo>
                <a:lnTo>
                  <a:pt x="1373251" y="1650"/>
                </a:lnTo>
                <a:lnTo>
                  <a:pt x="1296542" y="3428"/>
                </a:lnTo>
                <a:lnTo>
                  <a:pt x="1221104" y="5968"/>
                </a:lnTo>
                <a:lnTo>
                  <a:pt x="1146936" y="9271"/>
                </a:lnTo>
                <a:lnTo>
                  <a:pt x="1074292" y="13207"/>
                </a:lnTo>
                <a:lnTo>
                  <a:pt x="1003046" y="17779"/>
                </a:lnTo>
                <a:lnTo>
                  <a:pt x="933450" y="23113"/>
                </a:lnTo>
                <a:lnTo>
                  <a:pt x="865504" y="28955"/>
                </a:lnTo>
                <a:lnTo>
                  <a:pt x="799337" y="35432"/>
                </a:lnTo>
                <a:lnTo>
                  <a:pt x="735202" y="42544"/>
                </a:lnTo>
                <a:lnTo>
                  <a:pt x="672846" y="50164"/>
                </a:lnTo>
                <a:lnTo>
                  <a:pt x="612648" y="58292"/>
                </a:lnTo>
                <a:lnTo>
                  <a:pt x="554608" y="67182"/>
                </a:lnTo>
                <a:lnTo>
                  <a:pt x="498855" y="76326"/>
                </a:lnTo>
                <a:lnTo>
                  <a:pt x="445388" y="86105"/>
                </a:lnTo>
                <a:lnTo>
                  <a:pt x="394588" y="96392"/>
                </a:lnTo>
                <a:lnTo>
                  <a:pt x="346075" y="107061"/>
                </a:lnTo>
                <a:lnTo>
                  <a:pt x="300354" y="118110"/>
                </a:lnTo>
                <a:lnTo>
                  <a:pt x="257301" y="129793"/>
                </a:lnTo>
                <a:lnTo>
                  <a:pt x="217042" y="141731"/>
                </a:lnTo>
                <a:lnTo>
                  <a:pt x="179704" y="154177"/>
                </a:lnTo>
                <a:lnTo>
                  <a:pt x="129158" y="173609"/>
                </a:lnTo>
                <a:lnTo>
                  <a:pt x="85598" y="194055"/>
                </a:lnTo>
                <a:lnTo>
                  <a:pt x="49149" y="215518"/>
                </a:lnTo>
                <a:lnTo>
                  <a:pt x="12064" y="246379"/>
                </a:lnTo>
                <a:lnTo>
                  <a:pt x="0" y="285496"/>
                </a:lnTo>
                <a:lnTo>
                  <a:pt x="3682" y="277494"/>
                </a:lnTo>
                <a:lnTo>
                  <a:pt x="8254" y="269621"/>
                </a:lnTo>
                <a:lnTo>
                  <a:pt x="36322" y="239522"/>
                </a:lnTo>
                <a:lnTo>
                  <a:pt x="78358" y="211200"/>
                </a:lnTo>
                <a:lnTo>
                  <a:pt x="118744" y="190880"/>
                </a:lnTo>
                <a:lnTo>
                  <a:pt x="166242" y="171576"/>
                </a:lnTo>
                <a:lnTo>
                  <a:pt x="220472" y="152907"/>
                </a:lnTo>
                <a:lnTo>
                  <a:pt x="260476" y="140969"/>
                </a:lnTo>
                <a:lnTo>
                  <a:pt x="303275" y="129412"/>
                </a:lnTo>
                <a:lnTo>
                  <a:pt x="348741" y="118363"/>
                </a:lnTo>
                <a:lnTo>
                  <a:pt x="397001" y="107696"/>
                </a:lnTo>
                <a:lnTo>
                  <a:pt x="447675" y="97536"/>
                </a:lnTo>
                <a:lnTo>
                  <a:pt x="500887" y="87756"/>
                </a:lnTo>
                <a:lnTo>
                  <a:pt x="556386" y="78612"/>
                </a:lnTo>
                <a:lnTo>
                  <a:pt x="614299" y="69850"/>
                </a:lnTo>
                <a:lnTo>
                  <a:pt x="674369" y="61722"/>
                </a:lnTo>
                <a:lnTo>
                  <a:pt x="736473" y="54101"/>
                </a:lnTo>
                <a:lnTo>
                  <a:pt x="800607" y="47116"/>
                </a:lnTo>
                <a:lnTo>
                  <a:pt x="866521" y="40639"/>
                </a:lnTo>
                <a:lnTo>
                  <a:pt x="934338" y="34671"/>
                </a:lnTo>
                <a:lnTo>
                  <a:pt x="1003807" y="29463"/>
                </a:lnTo>
                <a:lnTo>
                  <a:pt x="1074927" y="24891"/>
                </a:lnTo>
                <a:lnTo>
                  <a:pt x="1147444" y="20954"/>
                </a:lnTo>
                <a:lnTo>
                  <a:pt x="1221612" y="17652"/>
                </a:lnTo>
                <a:lnTo>
                  <a:pt x="1296924" y="14986"/>
                </a:lnTo>
                <a:lnTo>
                  <a:pt x="1373377" y="13207"/>
                </a:lnTo>
                <a:lnTo>
                  <a:pt x="1451102" y="12064"/>
                </a:lnTo>
                <a:lnTo>
                  <a:pt x="1529841" y="11684"/>
                </a:lnTo>
                <a:lnTo>
                  <a:pt x="1608962" y="12064"/>
                </a:lnTo>
                <a:lnTo>
                  <a:pt x="1686686" y="13207"/>
                </a:lnTo>
                <a:lnTo>
                  <a:pt x="1763267" y="14986"/>
                </a:lnTo>
                <a:lnTo>
                  <a:pt x="1838705" y="17652"/>
                </a:lnTo>
                <a:lnTo>
                  <a:pt x="1912747" y="20954"/>
                </a:lnTo>
                <a:lnTo>
                  <a:pt x="1985390" y="24891"/>
                </a:lnTo>
                <a:lnTo>
                  <a:pt x="2056510" y="29463"/>
                </a:lnTo>
                <a:lnTo>
                  <a:pt x="2125979" y="34798"/>
                </a:lnTo>
                <a:lnTo>
                  <a:pt x="2193798" y="40639"/>
                </a:lnTo>
                <a:lnTo>
                  <a:pt x="2259710" y="47116"/>
                </a:lnTo>
                <a:lnTo>
                  <a:pt x="2323973" y="54101"/>
                </a:lnTo>
                <a:lnTo>
                  <a:pt x="2386076" y="61722"/>
                </a:lnTo>
                <a:lnTo>
                  <a:pt x="2446147" y="69850"/>
                </a:lnTo>
                <a:lnTo>
                  <a:pt x="2503931" y="78612"/>
                </a:lnTo>
                <a:lnTo>
                  <a:pt x="2559557" y="87756"/>
                </a:lnTo>
                <a:lnTo>
                  <a:pt x="2586481" y="92710"/>
                </a:lnTo>
                <a:lnTo>
                  <a:pt x="2612771" y="97536"/>
                </a:lnTo>
                <a:lnTo>
                  <a:pt x="2638425" y="102615"/>
                </a:lnTo>
                <a:lnTo>
                  <a:pt x="2663443" y="107696"/>
                </a:lnTo>
                <a:lnTo>
                  <a:pt x="2687954" y="113029"/>
                </a:lnTo>
                <a:lnTo>
                  <a:pt x="2711704" y="118363"/>
                </a:lnTo>
                <a:lnTo>
                  <a:pt x="2734817" y="123825"/>
                </a:lnTo>
                <a:lnTo>
                  <a:pt x="2757169" y="129412"/>
                </a:lnTo>
                <a:lnTo>
                  <a:pt x="2778886" y="135127"/>
                </a:lnTo>
                <a:lnTo>
                  <a:pt x="2799968" y="140969"/>
                </a:lnTo>
                <a:lnTo>
                  <a:pt x="2820288" y="146812"/>
                </a:lnTo>
                <a:lnTo>
                  <a:pt x="2839974" y="152907"/>
                </a:lnTo>
                <a:lnTo>
                  <a:pt x="2858769" y="159003"/>
                </a:lnTo>
                <a:lnTo>
                  <a:pt x="2876930" y="165226"/>
                </a:lnTo>
                <a:lnTo>
                  <a:pt x="2894329" y="171576"/>
                </a:lnTo>
                <a:lnTo>
                  <a:pt x="2910966" y="177800"/>
                </a:lnTo>
                <a:lnTo>
                  <a:pt x="2926714" y="184403"/>
                </a:lnTo>
                <a:lnTo>
                  <a:pt x="2941701" y="191007"/>
                </a:lnTo>
                <a:lnTo>
                  <a:pt x="2969513" y="204342"/>
                </a:lnTo>
                <a:lnTo>
                  <a:pt x="2993771" y="218186"/>
                </a:lnTo>
                <a:lnTo>
                  <a:pt x="3014853" y="232282"/>
                </a:lnTo>
                <a:lnTo>
                  <a:pt x="3032505" y="246887"/>
                </a:lnTo>
                <a:lnTo>
                  <a:pt x="3046476" y="261874"/>
                </a:lnTo>
                <a:lnTo>
                  <a:pt x="3056762" y="277494"/>
                </a:lnTo>
                <a:lnTo>
                  <a:pt x="3063239" y="293624"/>
                </a:lnTo>
                <a:lnTo>
                  <a:pt x="3065399" y="310134"/>
                </a:lnTo>
                <a:lnTo>
                  <a:pt x="3064890" y="318388"/>
                </a:lnTo>
                <a:lnTo>
                  <a:pt x="3060446" y="334772"/>
                </a:lnTo>
                <a:lnTo>
                  <a:pt x="3052190" y="350647"/>
                </a:lnTo>
                <a:lnTo>
                  <a:pt x="3039872" y="365887"/>
                </a:lnTo>
                <a:lnTo>
                  <a:pt x="3024124" y="380746"/>
                </a:lnTo>
                <a:lnTo>
                  <a:pt x="3004819" y="395097"/>
                </a:lnTo>
                <a:lnTo>
                  <a:pt x="2981959" y="409066"/>
                </a:lnTo>
                <a:lnTo>
                  <a:pt x="2956052" y="422655"/>
                </a:lnTo>
                <a:lnTo>
                  <a:pt x="2926714" y="435863"/>
                </a:lnTo>
                <a:lnTo>
                  <a:pt x="2910966" y="442467"/>
                </a:lnTo>
                <a:lnTo>
                  <a:pt x="2894203" y="448817"/>
                </a:lnTo>
                <a:lnTo>
                  <a:pt x="2876930" y="455040"/>
                </a:lnTo>
                <a:lnTo>
                  <a:pt x="2858769" y="461263"/>
                </a:lnTo>
                <a:lnTo>
                  <a:pt x="2839847" y="467360"/>
                </a:lnTo>
                <a:lnTo>
                  <a:pt x="2820288" y="473455"/>
                </a:lnTo>
                <a:lnTo>
                  <a:pt x="2799968" y="479425"/>
                </a:lnTo>
                <a:lnTo>
                  <a:pt x="2778886" y="485139"/>
                </a:lnTo>
                <a:lnTo>
                  <a:pt x="2757169" y="490854"/>
                </a:lnTo>
                <a:lnTo>
                  <a:pt x="2734690" y="496442"/>
                </a:lnTo>
                <a:lnTo>
                  <a:pt x="2711577" y="501903"/>
                </a:lnTo>
                <a:lnTo>
                  <a:pt x="2687828" y="507238"/>
                </a:lnTo>
                <a:lnTo>
                  <a:pt x="2663443" y="512572"/>
                </a:lnTo>
                <a:lnTo>
                  <a:pt x="2638425" y="517651"/>
                </a:lnTo>
                <a:lnTo>
                  <a:pt x="2612643" y="522731"/>
                </a:lnTo>
                <a:lnTo>
                  <a:pt x="2586354" y="527557"/>
                </a:lnTo>
                <a:lnTo>
                  <a:pt x="2559430" y="532511"/>
                </a:lnTo>
                <a:lnTo>
                  <a:pt x="2503931" y="541654"/>
                </a:lnTo>
                <a:lnTo>
                  <a:pt x="2446019" y="550290"/>
                </a:lnTo>
                <a:lnTo>
                  <a:pt x="2385949" y="558546"/>
                </a:lnTo>
                <a:lnTo>
                  <a:pt x="2323846" y="566038"/>
                </a:lnTo>
                <a:lnTo>
                  <a:pt x="2259710" y="573151"/>
                </a:lnTo>
                <a:lnTo>
                  <a:pt x="2193671" y="579627"/>
                </a:lnTo>
                <a:lnTo>
                  <a:pt x="2125853" y="585342"/>
                </a:lnTo>
                <a:lnTo>
                  <a:pt x="2056256" y="590676"/>
                </a:lnTo>
                <a:lnTo>
                  <a:pt x="1985136" y="595249"/>
                </a:lnTo>
                <a:lnTo>
                  <a:pt x="1912492" y="599186"/>
                </a:lnTo>
                <a:lnTo>
                  <a:pt x="1838452" y="602488"/>
                </a:lnTo>
                <a:lnTo>
                  <a:pt x="1763013" y="604901"/>
                </a:lnTo>
                <a:lnTo>
                  <a:pt x="1686305" y="606805"/>
                </a:lnTo>
                <a:lnTo>
                  <a:pt x="1608708" y="607949"/>
                </a:lnTo>
                <a:lnTo>
                  <a:pt x="1529841" y="608329"/>
                </a:lnTo>
                <a:lnTo>
                  <a:pt x="1451482" y="608202"/>
                </a:lnTo>
                <a:lnTo>
                  <a:pt x="1373758" y="607060"/>
                </a:lnTo>
                <a:lnTo>
                  <a:pt x="1297177" y="605281"/>
                </a:lnTo>
                <a:lnTo>
                  <a:pt x="1221739" y="602614"/>
                </a:lnTo>
                <a:lnTo>
                  <a:pt x="1147826" y="599313"/>
                </a:lnTo>
                <a:lnTo>
                  <a:pt x="1075181" y="595376"/>
                </a:lnTo>
                <a:lnTo>
                  <a:pt x="1004061" y="590803"/>
                </a:lnTo>
                <a:lnTo>
                  <a:pt x="934465" y="585597"/>
                </a:lnTo>
                <a:lnTo>
                  <a:pt x="866648" y="579627"/>
                </a:lnTo>
                <a:lnTo>
                  <a:pt x="800607" y="573151"/>
                </a:lnTo>
                <a:lnTo>
                  <a:pt x="736600" y="566165"/>
                </a:lnTo>
                <a:lnTo>
                  <a:pt x="674369" y="558546"/>
                </a:lnTo>
                <a:lnTo>
                  <a:pt x="614426" y="550417"/>
                </a:lnTo>
                <a:lnTo>
                  <a:pt x="556513" y="541781"/>
                </a:lnTo>
                <a:lnTo>
                  <a:pt x="528447" y="537082"/>
                </a:lnTo>
                <a:lnTo>
                  <a:pt x="500887" y="532511"/>
                </a:lnTo>
                <a:lnTo>
                  <a:pt x="473963" y="527685"/>
                </a:lnTo>
                <a:lnTo>
                  <a:pt x="447801" y="522731"/>
                </a:lnTo>
                <a:lnTo>
                  <a:pt x="422148" y="517778"/>
                </a:lnTo>
                <a:lnTo>
                  <a:pt x="397001" y="512572"/>
                </a:lnTo>
                <a:lnTo>
                  <a:pt x="372490" y="507238"/>
                </a:lnTo>
                <a:lnTo>
                  <a:pt x="348868" y="501903"/>
                </a:lnTo>
                <a:lnTo>
                  <a:pt x="325754" y="496442"/>
                </a:lnTo>
                <a:lnTo>
                  <a:pt x="303275" y="490854"/>
                </a:lnTo>
                <a:lnTo>
                  <a:pt x="281558" y="485139"/>
                </a:lnTo>
                <a:lnTo>
                  <a:pt x="260476" y="479425"/>
                </a:lnTo>
                <a:lnTo>
                  <a:pt x="240156" y="473455"/>
                </a:lnTo>
                <a:lnTo>
                  <a:pt x="220472" y="467360"/>
                </a:lnTo>
                <a:lnTo>
                  <a:pt x="201675" y="461263"/>
                </a:lnTo>
                <a:lnTo>
                  <a:pt x="183514" y="455040"/>
                </a:lnTo>
                <a:lnTo>
                  <a:pt x="166115" y="448817"/>
                </a:lnTo>
                <a:lnTo>
                  <a:pt x="149478" y="442467"/>
                </a:lnTo>
                <a:lnTo>
                  <a:pt x="133730" y="435863"/>
                </a:lnTo>
                <a:lnTo>
                  <a:pt x="118744" y="429387"/>
                </a:lnTo>
                <a:lnTo>
                  <a:pt x="104393" y="422655"/>
                </a:lnTo>
                <a:lnTo>
                  <a:pt x="78358" y="409066"/>
                </a:lnTo>
                <a:lnTo>
                  <a:pt x="55625" y="395097"/>
                </a:lnTo>
                <a:lnTo>
                  <a:pt x="36322" y="380746"/>
                </a:lnTo>
                <a:lnTo>
                  <a:pt x="27939" y="37337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99324" y="2200783"/>
            <a:ext cx="25019" cy="110870"/>
          </a:xfrm>
          <a:custGeom>
            <a:avLst/>
            <a:gdLst/>
            <a:ahLst/>
            <a:cxnLst/>
            <a:rect l="l" t="t" r="r" b="b"/>
            <a:pathLst>
              <a:path w="25019" h="110870">
                <a:moveTo>
                  <a:pt x="20066" y="80137"/>
                </a:moveTo>
                <a:lnTo>
                  <a:pt x="17399" y="71881"/>
                </a:lnTo>
                <a:lnTo>
                  <a:pt x="15748" y="63753"/>
                </a:lnTo>
                <a:lnTo>
                  <a:pt x="13970" y="40258"/>
                </a:lnTo>
                <a:lnTo>
                  <a:pt x="16128" y="42290"/>
                </a:lnTo>
                <a:lnTo>
                  <a:pt x="15748" y="47243"/>
                </a:lnTo>
                <a:lnTo>
                  <a:pt x="17399" y="38988"/>
                </a:lnTo>
                <a:lnTo>
                  <a:pt x="20193" y="30861"/>
                </a:lnTo>
                <a:lnTo>
                  <a:pt x="25019" y="0"/>
                </a:lnTo>
                <a:lnTo>
                  <a:pt x="18796" y="8636"/>
                </a:lnTo>
                <a:lnTo>
                  <a:pt x="13461" y="17399"/>
                </a:lnTo>
                <a:lnTo>
                  <a:pt x="9271" y="26542"/>
                </a:lnTo>
                <a:lnTo>
                  <a:pt x="6223" y="35940"/>
                </a:lnTo>
                <a:lnTo>
                  <a:pt x="4191" y="45719"/>
                </a:lnTo>
                <a:lnTo>
                  <a:pt x="6096" y="15875"/>
                </a:lnTo>
                <a:lnTo>
                  <a:pt x="0" y="9905"/>
                </a:lnTo>
                <a:lnTo>
                  <a:pt x="4191" y="65277"/>
                </a:lnTo>
                <a:lnTo>
                  <a:pt x="6096" y="74802"/>
                </a:lnTo>
                <a:lnTo>
                  <a:pt x="9144" y="84327"/>
                </a:lnTo>
                <a:lnTo>
                  <a:pt x="13461" y="93599"/>
                </a:lnTo>
                <a:lnTo>
                  <a:pt x="18796" y="102488"/>
                </a:lnTo>
                <a:lnTo>
                  <a:pt x="25019" y="110870"/>
                </a:lnTo>
                <a:lnTo>
                  <a:pt x="23749" y="88137"/>
                </a:lnTo>
                <a:lnTo>
                  <a:pt x="20066" y="8013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25358" y="1969515"/>
            <a:ext cx="3047873" cy="573278"/>
          </a:xfrm>
          <a:custGeom>
            <a:avLst/>
            <a:gdLst/>
            <a:ahLst/>
            <a:cxnLst/>
            <a:rect l="l" t="t" r="r" b="b"/>
            <a:pathLst>
              <a:path w="3047873" h="573278">
                <a:moveTo>
                  <a:pt x="13970" y="276225"/>
                </a:moveTo>
                <a:lnTo>
                  <a:pt x="38100" y="240537"/>
                </a:lnTo>
                <a:lnTo>
                  <a:pt x="72898" y="214630"/>
                </a:lnTo>
                <a:lnTo>
                  <a:pt x="108839" y="195199"/>
                </a:lnTo>
                <a:lnTo>
                  <a:pt x="152273" y="176149"/>
                </a:lnTo>
                <a:lnTo>
                  <a:pt x="203200" y="157734"/>
                </a:lnTo>
                <a:lnTo>
                  <a:pt x="240919" y="145796"/>
                </a:lnTo>
                <a:lnTo>
                  <a:pt x="281686" y="134238"/>
                </a:lnTo>
                <a:lnTo>
                  <a:pt x="325374" y="123189"/>
                </a:lnTo>
                <a:lnTo>
                  <a:pt x="371729" y="112395"/>
                </a:lnTo>
                <a:lnTo>
                  <a:pt x="420750" y="102108"/>
                </a:lnTo>
                <a:lnTo>
                  <a:pt x="472313" y="92075"/>
                </a:lnTo>
                <a:lnTo>
                  <a:pt x="526288" y="82676"/>
                </a:lnTo>
                <a:lnTo>
                  <a:pt x="611759" y="69596"/>
                </a:lnTo>
                <a:lnTo>
                  <a:pt x="671449" y="61468"/>
                </a:lnTo>
                <a:lnTo>
                  <a:pt x="733298" y="53848"/>
                </a:lnTo>
                <a:lnTo>
                  <a:pt x="797179" y="46862"/>
                </a:lnTo>
                <a:lnTo>
                  <a:pt x="862838" y="40386"/>
                </a:lnTo>
                <a:lnTo>
                  <a:pt x="930401" y="34544"/>
                </a:lnTo>
                <a:lnTo>
                  <a:pt x="999617" y="29337"/>
                </a:lnTo>
                <a:lnTo>
                  <a:pt x="1070483" y="24764"/>
                </a:lnTo>
                <a:lnTo>
                  <a:pt x="1142873" y="20828"/>
                </a:lnTo>
                <a:lnTo>
                  <a:pt x="1216660" y="17525"/>
                </a:lnTo>
                <a:lnTo>
                  <a:pt x="1291717" y="14986"/>
                </a:lnTo>
                <a:lnTo>
                  <a:pt x="1368044" y="13081"/>
                </a:lnTo>
                <a:lnTo>
                  <a:pt x="1445514" y="11937"/>
                </a:lnTo>
                <a:lnTo>
                  <a:pt x="1524000" y="11557"/>
                </a:lnTo>
                <a:lnTo>
                  <a:pt x="1602867" y="11937"/>
                </a:lnTo>
                <a:lnTo>
                  <a:pt x="1680464" y="13081"/>
                </a:lnTo>
                <a:lnTo>
                  <a:pt x="1756791" y="14986"/>
                </a:lnTo>
                <a:lnTo>
                  <a:pt x="1831975" y="17525"/>
                </a:lnTo>
                <a:lnTo>
                  <a:pt x="1905762" y="20828"/>
                </a:lnTo>
                <a:lnTo>
                  <a:pt x="1978152" y="24764"/>
                </a:lnTo>
                <a:lnTo>
                  <a:pt x="2049018" y="29337"/>
                </a:lnTo>
                <a:lnTo>
                  <a:pt x="2118233" y="34671"/>
                </a:lnTo>
                <a:lnTo>
                  <a:pt x="2185797" y="40386"/>
                </a:lnTo>
                <a:lnTo>
                  <a:pt x="2251583" y="46862"/>
                </a:lnTo>
                <a:lnTo>
                  <a:pt x="2315464" y="53848"/>
                </a:lnTo>
                <a:lnTo>
                  <a:pt x="2377186" y="61468"/>
                </a:lnTo>
                <a:lnTo>
                  <a:pt x="2437003" y="69596"/>
                </a:lnTo>
                <a:lnTo>
                  <a:pt x="2494534" y="78232"/>
                </a:lnTo>
                <a:lnTo>
                  <a:pt x="2549652" y="87375"/>
                </a:lnTo>
                <a:lnTo>
                  <a:pt x="2602611" y="97028"/>
                </a:lnTo>
                <a:lnTo>
                  <a:pt x="2652776" y="107187"/>
                </a:lnTo>
                <a:lnTo>
                  <a:pt x="2700528" y="117601"/>
                </a:lnTo>
                <a:lnTo>
                  <a:pt x="2745486" y="128650"/>
                </a:lnTo>
                <a:lnTo>
                  <a:pt x="2787777" y="140081"/>
                </a:lnTo>
                <a:lnTo>
                  <a:pt x="2827147" y="151637"/>
                </a:lnTo>
                <a:lnTo>
                  <a:pt x="2863342" y="163830"/>
                </a:lnTo>
                <a:lnTo>
                  <a:pt x="2911729" y="182372"/>
                </a:lnTo>
                <a:lnTo>
                  <a:pt x="2952877" y="201675"/>
                </a:lnTo>
                <a:lnTo>
                  <a:pt x="2985897" y="221107"/>
                </a:lnTo>
                <a:lnTo>
                  <a:pt x="3017012" y="246887"/>
                </a:lnTo>
                <a:lnTo>
                  <a:pt x="3035935" y="281559"/>
                </a:lnTo>
                <a:lnTo>
                  <a:pt x="3036189" y="286766"/>
                </a:lnTo>
                <a:lnTo>
                  <a:pt x="3035935" y="291973"/>
                </a:lnTo>
                <a:lnTo>
                  <a:pt x="3017012" y="326644"/>
                </a:lnTo>
                <a:lnTo>
                  <a:pt x="2985897" y="352425"/>
                </a:lnTo>
                <a:lnTo>
                  <a:pt x="2952750" y="371856"/>
                </a:lnTo>
                <a:lnTo>
                  <a:pt x="2911856" y="391033"/>
                </a:lnTo>
                <a:lnTo>
                  <a:pt x="2863342" y="409701"/>
                </a:lnTo>
                <a:lnTo>
                  <a:pt x="2827020" y="421894"/>
                </a:lnTo>
                <a:lnTo>
                  <a:pt x="2787777" y="433578"/>
                </a:lnTo>
                <a:lnTo>
                  <a:pt x="2745486" y="444881"/>
                </a:lnTo>
                <a:lnTo>
                  <a:pt x="2700528" y="455930"/>
                </a:lnTo>
                <a:lnTo>
                  <a:pt x="2652776" y="466344"/>
                </a:lnTo>
                <a:lnTo>
                  <a:pt x="2602484" y="476504"/>
                </a:lnTo>
                <a:lnTo>
                  <a:pt x="2549525" y="486156"/>
                </a:lnTo>
                <a:lnTo>
                  <a:pt x="2494534" y="495300"/>
                </a:lnTo>
                <a:lnTo>
                  <a:pt x="2436876" y="503936"/>
                </a:lnTo>
                <a:lnTo>
                  <a:pt x="2377059" y="512063"/>
                </a:lnTo>
                <a:lnTo>
                  <a:pt x="2315337" y="519557"/>
                </a:lnTo>
                <a:lnTo>
                  <a:pt x="2251456" y="526542"/>
                </a:lnTo>
                <a:lnTo>
                  <a:pt x="2185670" y="533019"/>
                </a:lnTo>
                <a:lnTo>
                  <a:pt x="2118106" y="538861"/>
                </a:lnTo>
                <a:lnTo>
                  <a:pt x="2048891" y="544068"/>
                </a:lnTo>
                <a:lnTo>
                  <a:pt x="1978025" y="548639"/>
                </a:lnTo>
                <a:lnTo>
                  <a:pt x="1905508" y="552450"/>
                </a:lnTo>
                <a:lnTo>
                  <a:pt x="1831594" y="555879"/>
                </a:lnTo>
                <a:lnTo>
                  <a:pt x="1756537" y="558292"/>
                </a:lnTo>
                <a:lnTo>
                  <a:pt x="1680083" y="560197"/>
                </a:lnTo>
                <a:lnTo>
                  <a:pt x="1602613" y="561213"/>
                </a:lnTo>
                <a:lnTo>
                  <a:pt x="1524000" y="561594"/>
                </a:lnTo>
                <a:lnTo>
                  <a:pt x="1445895" y="561467"/>
                </a:lnTo>
                <a:lnTo>
                  <a:pt x="1368298" y="560451"/>
                </a:lnTo>
                <a:lnTo>
                  <a:pt x="1291971" y="558546"/>
                </a:lnTo>
                <a:lnTo>
                  <a:pt x="1216787" y="556006"/>
                </a:lnTo>
                <a:lnTo>
                  <a:pt x="1143127" y="552704"/>
                </a:lnTo>
                <a:lnTo>
                  <a:pt x="1070737" y="548767"/>
                </a:lnTo>
                <a:lnTo>
                  <a:pt x="999871" y="544195"/>
                </a:lnTo>
                <a:lnTo>
                  <a:pt x="930529" y="538988"/>
                </a:lnTo>
                <a:lnTo>
                  <a:pt x="862965" y="533146"/>
                </a:lnTo>
                <a:lnTo>
                  <a:pt x="797179" y="526669"/>
                </a:lnTo>
                <a:lnTo>
                  <a:pt x="733425" y="519684"/>
                </a:lnTo>
                <a:lnTo>
                  <a:pt x="671576" y="512063"/>
                </a:lnTo>
                <a:lnTo>
                  <a:pt x="611886" y="503936"/>
                </a:lnTo>
                <a:lnTo>
                  <a:pt x="554355" y="495300"/>
                </a:lnTo>
                <a:lnTo>
                  <a:pt x="498983" y="486156"/>
                </a:lnTo>
                <a:lnTo>
                  <a:pt x="446277" y="476504"/>
                </a:lnTo>
                <a:lnTo>
                  <a:pt x="395986" y="466471"/>
                </a:lnTo>
                <a:lnTo>
                  <a:pt x="348234" y="455930"/>
                </a:lnTo>
                <a:lnTo>
                  <a:pt x="303275" y="444881"/>
                </a:lnTo>
                <a:lnTo>
                  <a:pt x="260985" y="433578"/>
                </a:lnTo>
                <a:lnTo>
                  <a:pt x="221615" y="421894"/>
                </a:lnTo>
                <a:lnTo>
                  <a:pt x="185420" y="409701"/>
                </a:lnTo>
                <a:lnTo>
                  <a:pt x="136906" y="391033"/>
                </a:lnTo>
                <a:lnTo>
                  <a:pt x="95885" y="371856"/>
                </a:lnTo>
                <a:lnTo>
                  <a:pt x="62738" y="352298"/>
                </a:lnTo>
                <a:lnTo>
                  <a:pt x="31750" y="326644"/>
                </a:lnTo>
                <a:lnTo>
                  <a:pt x="12826" y="291973"/>
                </a:lnTo>
                <a:lnTo>
                  <a:pt x="15330" y="325038"/>
                </a:lnTo>
                <a:lnTo>
                  <a:pt x="46609" y="355219"/>
                </a:lnTo>
                <a:lnTo>
                  <a:pt x="90550" y="382143"/>
                </a:lnTo>
                <a:lnTo>
                  <a:pt x="132334" y="401828"/>
                </a:lnTo>
                <a:lnTo>
                  <a:pt x="181610" y="420750"/>
                </a:lnTo>
                <a:lnTo>
                  <a:pt x="218186" y="432943"/>
                </a:lnTo>
                <a:lnTo>
                  <a:pt x="257810" y="444754"/>
                </a:lnTo>
                <a:lnTo>
                  <a:pt x="300355" y="456184"/>
                </a:lnTo>
                <a:lnTo>
                  <a:pt x="345694" y="467233"/>
                </a:lnTo>
                <a:lnTo>
                  <a:pt x="393573" y="477900"/>
                </a:lnTo>
                <a:lnTo>
                  <a:pt x="444119" y="487934"/>
                </a:lnTo>
                <a:lnTo>
                  <a:pt x="497077" y="497586"/>
                </a:lnTo>
                <a:lnTo>
                  <a:pt x="552450" y="506857"/>
                </a:lnTo>
                <a:lnTo>
                  <a:pt x="610235" y="515493"/>
                </a:lnTo>
                <a:lnTo>
                  <a:pt x="670051" y="523621"/>
                </a:lnTo>
                <a:lnTo>
                  <a:pt x="732155" y="531241"/>
                </a:lnTo>
                <a:lnTo>
                  <a:pt x="796036" y="538226"/>
                </a:lnTo>
                <a:lnTo>
                  <a:pt x="861822" y="544703"/>
                </a:lnTo>
                <a:lnTo>
                  <a:pt x="929513" y="550672"/>
                </a:lnTo>
                <a:lnTo>
                  <a:pt x="998982" y="555879"/>
                </a:lnTo>
                <a:lnTo>
                  <a:pt x="1069975" y="560451"/>
                </a:lnTo>
                <a:lnTo>
                  <a:pt x="1142492" y="564261"/>
                </a:lnTo>
                <a:lnTo>
                  <a:pt x="1216406" y="567689"/>
                </a:lnTo>
                <a:lnTo>
                  <a:pt x="1291717" y="570230"/>
                </a:lnTo>
                <a:lnTo>
                  <a:pt x="1368044" y="572008"/>
                </a:lnTo>
                <a:lnTo>
                  <a:pt x="1445768" y="573151"/>
                </a:lnTo>
                <a:lnTo>
                  <a:pt x="1524000" y="573278"/>
                </a:lnTo>
                <a:lnTo>
                  <a:pt x="1602740" y="572897"/>
                </a:lnTo>
                <a:lnTo>
                  <a:pt x="1680337" y="571881"/>
                </a:lnTo>
                <a:lnTo>
                  <a:pt x="1756791" y="569976"/>
                </a:lnTo>
                <a:lnTo>
                  <a:pt x="1832102" y="567436"/>
                </a:lnTo>
                <a:lnTo>
                  <a:pt x="1906016" y="564134"/>
                </a:lnTo>
                <a:lnTo>
                  <a:pt x="1978660" y="560197"/>
                </a:lnTo>
                <a:lnTo>
                  <a:pt x="2049652" y="555625"/>
                </a:lnTo>
                <a:lnTo>
                  <a:pt x="2118995" y="550418"/>
                </a:lnTo>
                <a:lnTo>
                  <a:pt x="2186813" y="544576"/>
                </a:lnTo>
                <a:lnTo>
                  <a:pt x="2252599" y="538099"/>
                </a:lnTo>
                <a:lnTo>
                  <a:pt x="2316607" y="531113"/>
                </a:lnTo>
                <a:lnTo>
                  <a:pt x="2378583" y="523621"/>
                </a:lnTo>
                <a:lnTo>
                  <a:pt x="2438527" y="515366"/>
                </a:lnTo>
                <a:lnTo>
                  <a:pt x="2496312" y="506730"/>
                </a:lnTo>
                <a:lnTo>
                  <a:pt x="2551557" y="497586"/>
                </a:lnTo>
                <a:lnTo>
                  <a:pt x="2604643" y="487934"/>
                </a:lnTo>
                <a:lnTo>
                  <a:pt x="2655189" y="477774"/>
                </a:lnTo>
                <a:lnTo>
                  <a:pt x="2703068" y="467233"/>
                </a:lnTo>
                <a:lnTo>
                  <a:pt x="2748407" y="456184"/>
                </a:lnTo>
                <a:lnTo>
                  <a:pt x="2790952" y="444754"/>
                </a:lnTo>
                <a:lnTo>
                  <a:pt x="2830449" y="432943"/>
                </a:lnTo>
                <a:lnTo>
                  <a:pt x="2867152" y="420750"/>
                </a:lnTo>
                <a:lnTo>
                  <a:pt x="2916428" y="401828"/>
                </a:lnTo>
                <a:lnTo>
                  <a:pt x="2958211" y="382143"/>
                </a:lnTo>
                <a:lnTo>
                  <a:pt x="2992501" y="362076"/>
                </a:lnTo>
                <a:lnTo>
                  <a:pt x="3025521" y="334645"/>
                </a:lnTo>
                <a:lnTo>
                  <a:pt x="3046095" y="300355"/>
                </a:lnTo>
                <a:lnTo>
                  <a:pt x="3047873" y="286766"/>
                </a:lnTo>
                <a:lnTo>
                  <a:pt x="3047492" y="280035"/>
                </a:lnTo>
                <a:lnTo>
                  <a:pt x="3025521" y="238887"/>
                </a:lnTo>
                <a:lnTo>
                  <a:pt x="2992501" y="211455"/>
                </a:lnTo>
                <a:lnTo>
                  <a:pt x="2958211" y="191388"/>
                </a:lnTo>
                <a:lnTo>
                  <a:pt x="2916301" y="171704"/>
                </a:lnTo>
                <a:lnTo>
                  <a:pt x="2867152" y="152781"/>
                </a:lnTo>
                <a:lnTo>
                  <a:pt x="2830576" y="140588"/>
                </a:lnTo>
                <a:lnTo>
                  <a:pt x="2790952" y="128778"/>
                </a:lnTo>
                <a:lnTo>
                  <a:pt x="2748407" y="117348"/>
                </a:lnTo>
                <a:lnTo>
                  <a:pt x="2703195" y="106299"/>
                </a:lnTo>
                <a:lnTo>
                  <a:pt x="2655189" y="95758"/>
                </a:lnTo>
                <a:lnTo>
                  <a:pt x="2604770" y="85598"/>
                </a:lnTo>
                <a:lnTo>
                  <a:pt x="2551684" y="75946"/>
                </a:lnTo>
                <a:lnTo>
                  <a:pt x="2496312" y="66801"/>
                </a:lnTo>
                <a:lnTo>
                  <a:pt x="2438654" y="58038"/>
                </a:lnTo>
                <a:lnTo>
                  <a:pt x="2378710" y="49911"/>
                </a:lnTo>
                <a:lnTo>
                  <a:pt x="2316734" y="42291"/>
                </a:lnTo>
                <a:lnTo>
                  <a:pt x="2252726" y="35306"/>
                </a:lnTo>
                <a:lnTo>
                  <a:pt x="2186940" y="28829"/>
                </a:lnTo>
                <a:lnTo>
                  <a:pt x="2119249" y="22987"/>
                </a:lnTo>
                <a:lnTo>
                  <a:pt x="2049907" y="17653"/>
                </a:lnTo>
                <a:lnTo>
                  <a:pt x="1978914" y="13081"/>
                </a:lnTo>
                <a:lnTo>
                  <a:pt x="1906270" y="9271"/>
                </a:lnTo>
                <a:lnTo>
                  <a:pt x="1832356" y="5842"/>
                </a:lnTo>
                <a:lnTo>
                  <a:pt x="1757045" y="3301"/>
                </a:lnTo>
                <a:lnTo>
                  <a:pt x="1680718" y="1524"/>
                </a:lnTo>
                <a:lnTo>
                  <a:pt x="1602994" y="381"/>
                </a:lnTo>
                <a:lnTo>
                  <a:pt x="1524000" y="0"/>
                </a:lnTo>
                <a:lnTo>
                  <a:pt x="1445387" y="381"/>
                </a:lnTo>
                <a:lnTo>
                  <a:pt x="1367790" y="1524"/>
                </a:lnTo>
                <a:lnTo>
                  <a:pt x="1291336" y="3301"/>
                </a:lnTo>
                <a:lnTo>
                  <a:pt x="1216152" y="5842"/>
                </a:lnTo>
                <a:lnTo>
                  <a:pt x="1142238" y="9271"/>
                </a:lnTo>
                <a:lnTo>
                  <a:pt x="1069848" y="13081"/>
                </a:lnTo>
                <a:lnTo>
                  <a:pt x="998855" y="17653"/>
                </a:lnTo>
                <a:lnTo>
                  <a:pt x="929386" y="22860"/>
                </a:lnTo>
                <a:lnTo>
                  <a:pt x="861822" y="28829"/>
                </a:lnTo>
                <a:lnTo>
                  <a:pt x="795909" y="35306"/>
                </a:lnTo>
                <a:lnTo>
                  <a:pt x="732027" y="42291"/>
                </a:lnTo>
                <a:lnTo>
                  <a:pt x="669925" y="49911"/>
                </a:lnTo>
                <a:lnTo>
                  <a:pt x="610108" y="58038"/>
                </a:lnTo>
                <a:lnTo>
                  <a:pt x="552450" y="66801"/>
                </a:lnTo>
                <a:lnTo>
                  <a:pt x="497077" y="75946"/>
                </a:lnTo>
                <a:lnTo>
                  <a:pt x="443992" y="85598"/>
                </a:lnTo>
                <a:lnTo>
                  <a:pt x="393573" y="95758"/>
                </a:lnTo>
                <a:lnTo>
                  <a:pt x="345567" y="106299"/>
                </a:lnTo>
                <a:lnTo>
                  <a:pt x="300355" y="117348"/>
                </a:lnTo>
                <a:lnTo>
                  <a:pt x="257810" y="128778"/>
                </a:lnTo>
                <a:lnTo>
                  <a:pt x="218186" y="140588"/>
                </a:lnTo>
                <a:lnTo>
                  <a:pt x="181610" y="152781"/>
                </a:lnTo>
                <a:lnTo>
                  <a:pt x="132334" y="171704"/>
                </a:lnTo>
                <a:lnTo>
                  <a:pt x="90550" y="191388"/>
                </a:lnTo>
                <a:lnTo>
                  <a:pt x="56261" y="211455"/>
                </a:lnTo>
                <a:lnTo>
                  <a:pt x="23241" y="238887"/>
                </a:lnTo>
                <a:lnTo>
                  <a:pt x="2667" y="273176"/>
                </a:lnTo>
                <a:lnTo>
                  <a:pt x="0" y="299974"/>
                </a:lnTo>
                <a:lnTo>
                  <a:pt x="1905" y="301879"/>
                </a:lnTo>
                <a:lnTo>
                  <a:pt x="1270" y="293497"/>
                </a:lnTo>
                <a:lnTo>
                  <a:pt x="2540" y="300228"/>
                </a:lnTo>
                <a:lnTo>
                  <a:pt x="4825" y="307086"/>
                </a:lnTo>
                <a:lnTo>
                  <a:pt x="8000" y="313944"/>
                </a:lnTo>
                <a:lnTo>
                  <a:pt x="10548" y="318113"/>
                </a:lnTo>
                <a:lnTo>
                  <a:pt x="12826" y="281559"/>
                </a:lnTo>
                <a:lnTo>
                  <a:pt x="13970" y="2762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12252" y="1973579"/>
            <a:ext cx="1172718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48928" y="1973579"/>
            <a:ext cx="909066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25000" y="1973579"/>
            <a:ext cx="727709" cy="6774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16668" y="1973579"/>
            <a:ext cx="691133" cy="6774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1754" y="2609850"/>
            <a:ext cx="3765804" cy="585215"/>
          </a:xfrm>
          <a:custGeom>
            <a:avLst/>
            <a:gdLst/>
            <a:ahLst/>
            <a:cxnLst/>
            <a:rect l="l" t="t" r="r" b="b"/>
            <a:pathLst>
              <a:path w="3765804" h="585215">
                <a:moveTo>
                  <a:pt x="0" y="292608"/>
                </a:moveTo>
                <a:lnTo>
                  <a:pt x="6241" y="316598"/>
                </a:lnTo>
                <a:lnTo>
                  <a:pt x="24644" y="340056"/>
                </a:lnTo>
                <a:lnTo>
                  <a:pt x="95993" y="385072"/>
                </a:lnTo>
                <a:lnTo>
                  <a:pt x="147970" y="406479"/>
                </a:lnTo>
                <a:lnTo>
                  <a:pt x="210170" y="427052"/>
                </a:lnTo>
                <a:lnTo>
                  <a:pt x="282107" y="446715"/>
                </a:lnTo>
                <a:lnTo>
                  <a:pt x="363297" y="465393"/>
                </a:lnTo>
                <a:lnTo>
                  <a:pt x="453255" y="483010"/>
                </a:lnTo>
                <a:lnTo>
                  <a:pt x="551497" y="499491"/>
                </a:lnTo>
                <a:lnTo>
                  <a:pt x="657538" y="514760"/>
                </a:lnTo>
                <a:lnTo>
                  <a:pt x="770894" y="528742"/>
                </a:lnTo>
                <a:lnTo>
                  <a:pt x="891079" y="541362"/>
                </a:lnTo>
                <a:lnTo>
                  <a:pt x="1017609" y="552544"/>
                </a:lnTo>
                <a:lnTo>
                  <a:pt x="1150000" y="562213"/>
                </a:lnTo>
                <a:lnTo>
                  <a:pt x="1287767" y="570292"/>
                </a:lnTo>
                <a:lnTo>
                  <a:pt x="1430426" y="576708"/>
                </a:lnTo>
                <a:lnTo>
                  <a:pt x="1577490" y="581384"/>
                </a:lnTo>
                <a:lnTo>
                  <a:pt x="1728477" y="584245"/>
                </a:lnTo>
                <a:lnTo>
                  <a:pt x="1882902" y="585215"/>
                </a:lnTo>
                <a:lnTo>
                  <a:pt x="2037326" y="584245"/>
                </a:lnTo>
                <a:lnTo>
                  <a:pt x="2188313" y="581384"/>
                </a:lnTo>
                <a:lnTo>
                  <a:pt x="2335377" y="576708"/>
                </a:lnTo>
                <a:lnTo>
                  <a:pt x="2478036" y="570292"/>
                </a:lnTo>
                <a:lnTo>
                  <a:pt x="2615803" y="562213"/>
                </a:lnTo>
                <a:lnTo>
                  <a:pt x="2748194" y="552544"/>
                </a:lnTo>
                <a:lnTo>
                  <a:pt x="2874724" y="541362"/>
                </a:lnTo>
                <a:lnTo>
                  <a:pt x="2994909" y="528742"/>
                </a:lnTo>
                <a:lnTo>
                  <a:pt x="3108265" y="514760"/>
                </a:lnTo>
                <a:lnTo>
                  <a:pt x="3214306" y="499491"/>
                </a:lnTo>
                <a:lnTo>
                  <a:pt x="3312548" y="483010"/>
                </a:lnTo>
                <a:lnTo>
                  <a:pt x="3402506" y="465393"/>
                </a:lnTo>
                <a:lnTo>
                  <a:pt x="3483696" y="446715"/>
                </a:lnTo>
                <a:lnTo>
                  <a:pt x="3555633" y="427052"/>
                </a:lnTo>
                <a:lnTo>
                  <a:pt x="3617833" y="406479"/>
                </a:lnTo>
                <a:lnTo>
                  <a:pt x="3669810" y="385072"/>
                </a:lnTo>
                <a:lnTo>
                  <a:pt x="3711080" y="362905"/>
                </a:lnTo>
                <a:lnTo>
                  <a:pt x="3759562" y="316598"/>
                </a:lnTo>
                <a:lnTo>
                  <a:pt x="3765804" y="292608"/>
                </a:lnTo>
                <a:lnTo>
                  <a:pt x="3759562" y="268617"/>
                </a:lnTo>
                <a:lnTo>
                  <a:pt x="3711080" y="222310"/>
                </a:lnTo>
                <a:lnTo>
                  <a:pt x="3669810" y="200143"/>
                </a:lnTo>
                <a:lnTo>
                  <a:pt x="3617833" y="178736"/>
                </a:lnTo>
                <a:lnTo>
                  <a:pt x="3555633" y="158163"/>
                </a:lnTo>
                <a:lnTo>
                  <a:pt x="3483696" y="138500"/>
                </a:lnTo>
                <a:lnTo>
                  <a:pt x="3402506" y="119822"/>
                </a:lnTo>
                <a:lnTo>
                  <a:pt x="3312548" y="102205"/>
                </a:lnTo>
                <a:lnTo>
                  <a:pt x="3214306" y="85725"/>
                </a:lnTo>
                <a:lnTo>
                  <a:pt x="3108265" y="70455"/>
                </a:lnTo>
                <a:lnTo>
                  <a:pt x="2994909" y="56473"/>
                </a:lnTo>
                <a:lnTo>
                  <a:pt x="2874724" y="43853"/>
                </a:lnTo>
                <a:lnTo>
                  <a:pt x="2748194" y="32671"/>
                </a:lnTo>
                <a:lnTo>
                  <a:pt x="2615803" y="23002"/>
                </a:lnTo>
                <a:lnTo>
                  <a:pt x="2478036" y="14923"/>
                </a:lnTo>
                <a:lnTo>
                  <a:pt x="2335377" y="8507"/>
                </a:lnTo>
                <a:lnTo>
                  <a:pt x="2188313" y="3831"/>
                </a:lnTo>
                <a:lnTo>
                  <a:pt x="2037326" y="970"/>
                </a:lnTo>
                <a:lnTo>
                  <a:pt x="1882902" y="0"/>
                </a:lnTo>
                <a:lnTo>
                  <a:pt x="1728477" y="970"/>
                </a:lnTo>
                <a:lnTo>
                  <a:pt x="1577490" y="3831"/>
                </a:lnTo>
                <a:lnTo>
                  <a:pt x="1430426" y="8507"/>
                </a:lnTo>
                <a:lnTo>
                  <a:pt x="1287767" y="14923"/>
                </a:lnTo>
                <a:lnTo>
                  <a:pt x="1150000" y="23002"/>
                </a:lnTo>
                <a:lnTo>
                  <a:pt x="1017609" y="32671"/>
                </a:lnTo>
                <a:lnTo>
                  <a:pt x="891079" y="43853"/>
                </a:lnTo>
                <a:lnTo>
                  <a:pt x="770894" y="56473"/>
                </a:lnTo>
                <a:lnTo>
                  <a:pt x="657538" y="70455"/>
                </a:lnTo>
                <a:lnTo>
                  <a:pt x="551497" y="85725"/>
                </a:lnTo>
                <a:lnTo>
                  <a:pt x="453255" y="102205"/>
                </a:lnTo>
                <a:lnTo>
                  <a:pt x="363297" y="119822"/>
                </a:lnTo>
                <a:lnTo>
                  <a:pt x="282107" y="138500"/>
                </a:lnTo>
                <a:lnTo>
                  <a:pt x="210170" y="158163"/>
                </a:lnTo>
                <a:lnTo>
                  <a:pt x="147970" y="178736"/>
                </a:lnTo>
                <a:lnTo>
                  <a:pt x="95993" y="200143"/>
                </a:lnTo>
                <a:lnTo>
                  <a:pt x="54723" y="222310"/>
                </a:lnTo>
                <a:lnTo>
                  <a:pt x="6241" y="268617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1754" y="2609850"/>
            <a:ext cx="3765804" cy="585215"/>
          </a:xfrm>
          <a:custGeom>
            <a:avLst/>
            <a:gdLst/>
            <a:ahLst/>
            <a:cxnLst/>
            <a:rect l="l" t="t" r="r" b="b"/>
            <a:pathLst>
              <a:path w="3765804" h="585215">
                <a:moveTo>
                  <a:pt x="0" y="292608"/>
                </a:moveTo>
                <a:lnTo>
                  <a:pt x="24644" y="245159"/>
                </a:lnTo>
                <a:lnTo>
                  <a:pt x="95993" y="200143"/>
                </a:lnTo>
                <a:lnTo>
                  <a:pt x="147970" y="178736"/>
                </a:lnTo>
                <a:lnTo>
                  <a:pt x="210170" y="158163"/>
                </a:lnTo>
                <a:lnTo>
                  <a:pt x="282107" y="138500"/>
                </a:lnTo>
                <a:lnTo>
                  <a:pt x="363297" y="119822"/>
                </a:lnTo>
                <a:lnTo>
                  <a:pt x="453255" y="102205"/>
                </a:lnTo>
                <a:lnTo>
                  <a:pt x="551497" y="85725"/>
                </a:lnTo>
                <a:lnTo>
                  <a:pt x="657538" y="70455"/>
                </a:lnTo>
                <a:lnTo>
                  <a:pt x="770894" y="56473"/>
                </a:lnTo>
                <a:lnTo>
                  <a:pt x="891079" y="43853"/>
                </a:lnTo>
                <a:lnTo>
                  <a:pt x="1017609" y="32671"/>
                </a:lnTo>
                <a:lnTo>
                  <a:pt x="1150000" y="23002"/>
                </a:lnTo>
                <a:lnTo>
                  <a:pt x="1287767" y="14923"/>
                </a:lnTo>
                <a:lnTo>
                  <a:pt x="1430426" y="8507"/>
                </a:lnTo>
                <a:lnTo>
                  <a:pt x="1577490" y="3831"/>
                </a:lnTo>
                <a:lnTo>
                  <a:pt x="1728477" y="970"/>
                </a:lnTo>
                <a:lnTo>
                  <a:pt x="1882902" y="0"/>
                </a:lnTo>
                <a:lnTo>
                  <a:pt x="2037326" y="970"/>
                </a:lnTo>
                <a:lnTo>
                  <a:pt x="2188313" y="3831"/>
                </a:lnTo>
                <a:lnTo>
                  <a:pt x="2335377" y="8507"/>
                </a:lnTo>
                <a:lnTo>
                  <a:pt x="2478036" y="14923"/>
                </a:lnTo>
                <a:lnTo>
                  <a:pt x="2615803" y="23002"/>
                </a:lnTo>
                <a:lnTo>
                  <a:pt x="2748194" y="32671"/>
                </a:lnTo>
                <a:lnTo>
                  <a:pt x="2874724" y="43853"/>
                </a:lnTo>
                <a:lnTo>
                  <a:pt x="2994909" y="56473"/>
                </a:lnTo>
                <a:lnTo>
                  <a:pt x="3108265" y="70455"/>
                </a:lnTo>
                <a:lnTo>
                  <a:pt x="3214306" y="85725"/>
                </a:lnTo>
                <a:lnTo>
                  <a:pt x="3312548" y="102205"/>
                </a:lnTo>
                <a:lnTo>
                  <a:pt x="3402506" y="119822"/>
                </a:lnTo>
                <a:lnTo>
                  <a:pt x="3483696" y="138500"/>
                </a:lnTo>
                <a:lnTo>
                  <a:pt x="3555633" y="158163"/>
                </a:lnTo>
                <a:lnTo>
                  <a:pt x="3617833" y="178736"/>
                </a:lnTo>
                <a:lnTo>
                  <a:pt x="3669810" y="200143"/>
                </a:lnTo>
                <a:lnTo>
                  <a:pt x="3711080" y="222310"/>
                </a:lnTo>
                <a:lnTo>
                  <a:pt x="3759562" y="268617"/>
                </a:lnTo>
                <a:lnTo>
                  <a:pt x="3765804" y="292608"/>
                </a:lnTo>
                <a:lnTo>
                  <a:pt x="3759562" y="316598"/>
                </a:lnTo>
                <a:lnTo>
                  <a:pt x="3711080" y="362905"/>
                </a:lnTo>
                <a:lnTo>
                  <a:pt x="3669810" y="385072"/>
                </a:lnTo>
                <a:lnTo>
                  <a:pt x="3617833" y="406479"/>
                </a:lnTo>
                <a:lnTo>
                  <a:pt x="3555633" y="427052"/>
                </a:lnTo>
                <a:lnTo>
                  <a:pt x="3483696" y="446715"/>
                </a:lnTo>
                <a:lnTo>
                  <a:pt x="3402506" y="465393"/>
                </a:lnTo>
                <a:lnTo>
                  <a:pt x="3312548" y="483010"/>
                </a:lnTo>
                <a:lnTo>
                  <a:pt x="3214306" y="499491"/>
                </a:lnTo>
                <a:lnTo>
                  <a:pt x="3108265" y="514760"/>
                </a:lnTo>
                <a:lnTo>
                  <a:pt x="2994909" y="528742"/>
                </a:lnTo>
                <a:lnTo>
                  <a:pt x="2874724" y="541362"/>
                </a:lnTo>
                <a:lnTo>
                  <a:pt x="2748194" y="552544"/>
                </a:lnTo>
                <a:lnTo>
                  <a:pt x="2615803" y="562213"/>
                </a:lnTo>
                <a:lnTo>
                  <a:pt x="2478036" y="570292"/>
                </a:lnTo>
                <a:lnTo>
                  <a:pt x="2335377" y="576708"/>
                </a:lnTo>
                <a:lnTo>
                  <a:pt x="2188313" y="581384"/>
                </a:lnTo>
                <a:lnTo>
                  <a:pt x="2037326" y="584245"/>
                </a:lnTo>
                <a:lnTo>
                  <a:pt x="1882902" y="585215"/>
                </a:lnTo>
                <a:lnTo>
                  <a:pt x="1728477" y="584245"/>
                </a:lnTo>
                <a:lnTo>
                  <a:pt x="1577490" y="581384"/>
                </a:lnTo>
                <a:lnTo>
                  <a:pt x="1430426" y="576708"/>
                </a:lnTo>
                <a:lnTo>
                  <a:pt x="1287767" y="570292"/>
                </a:lnTo>
                <a:lnTo>
                  <a:pt x="1150000" y="562213"/>
                </a:lnTo>
                <a:lnTo>
                  <a:pt x="1017609" y="552544"/>
                </a:lnTo>
                <a:lnTo>
                  <a:pt x="891079" y="541362"/>
                </a:lnTo>
                <a:lnTo>
                  <a:pt x="770894" y="528742"/>
                </a:lnTo>
                <a:lnTo>
                  <a:pt x="657538" y="514760"/>
                </a:lnTo>
                <a:lnTo>
                  <a:pt x="551497" y="499491"/>
                </a:lnTo>
                <a:lnTo>
                  <a:pt x="453255" y="483010"/>
                </a:lnTo>
                <a:lnTo>
                  <a:pt x="363297" y="465393"/>
                </a:lnTo>
                <a:lnTo>
                  <a:pt x="282107" y="446715"/>
                </a:lnTo>
                <a:lnTo>
                  <a:pt x="210170" y="427052"/>
                </a:lnTo>
                <a:lnTo>
                  <a:pt x="147970" y="406479"/>
                </a:lnTo>
                <a:lnTo>
                  <a:pt x="95993" y="385072"/>
                </a:lnTo>
                <a:lnTo>
                  <a:pt x="54723" y="362905"/>
                </a:lnTo>
                <a:lnTo>
                  <a:pt x="6241" y="316598"/>
                </a:lnTo>
                <a:lnTo>
                  <a:pt x="0" y="292608"/>
                </a:lnTo>
                <a:close/>
              </a:path>
            </a:pathLst>
          </a:custGeom>
          <a:ln w="19050">
            <a:solidFill>
              <a:srgbClr val="4471C4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4476" y="2619755"/>
            <a:ext cx="1172718" cy="6774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31152" y="2619755"/>
            <a:ext cx="909066" cy="6774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07224" y="2619755"/>
            <a:ext cx="880109" cy="67741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52816" y="2619755"/>
            <a:ext cx="941070" cy="6774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65998" y="3437382"/>
            <a:ext cx="3474720" cy="585215"/>
          </a:xfrm>
          <a:custGeom>
            <a:avLst/>
            <a:gdLst/>
            <a:ahLst/>
            <a:cxnLst/>
            <a:rect l="l" t="t" r="r" b="b"/>
            <a:pathLst>
              <a:path w="3474720" h="585215">
                <a:moveTo>
                  <a:pt x="0" y="292607"/>
                </a:moveTo>
                <a:lnTo>
                  <a:pt x="1737359" y="585215"/>
                </a:lnTo>
                <a:lnTo>
                  <a:pt x="3474720" y="292607"/>
                </a:lnTo>
                <a:lnTo>
                  <a:pt x="1737359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60842" y="3419729"/>
            <a:ext cx="3685031" cy="620522"/>
          </a:xfrm>
          <a:custGeom>
            <a:avLst/>
            <a:gdLst/>
            <a:ahLst/>
            <a:cxnLst/>
            <a:rect l="l" t="t" r="r" b="b"/>
            <a:pathLst>
              <a:path w="3685031" h="620522">
                <a:moveTo>
                  <a:pt x="1842515" y="0"/>
                </a:moveTo>
                <a:lnTo>
                  <a:pt x="0" y="310261"/>
                </a:lnTo>
                <a:lnTo>
                  <a:pt x="1842515" y="620522"/>
                </a:lnTo>
                <a:lnTo>
                  <a:pt x="3685031" y="310261"/>
                </a:lnTo>
                <a:lnTo>
                  <a:pt x="1842515" y="0"/>
                </a:lnTo>
                <a:lnTo>
                  <a:pt x="70103" y="310261"/>
                </a:lnTo>
                <a:lnTo>
                  <a:pt x="1842515" y="11811"/>
                </a:lnTo>
                <a:lnTo>
                  <a:pt x="3614928" y="310261"/>
                </a:lnTo>
                <a:lnTo>
                  <a:pt x="1842515" y="608711"/>
                </a:lnTo>
                <a:lnTo>
                  <a:pt x="70103" y="310261"/>
                </a:lnTo>
                <a:lnTo>
                  <a:pt x="1842515" y="0"/>
                </a:lnTo>
                <a:close/>
              </a:path>
              <a:path w="3685031" h="620522">
                <a:moveTo>
                  <a:pt x="1842515" y="23495"/>
                </a:moveTo>
                <a:lnTo>
                  <a:pt x="140207" y="310261"/>
                </a:lnTo>
                <a:lnTo>
                  <a:pt x="1842515" y="597027"/>
                </a:lnTo>
                <a:lnTo>
                  <a:pt x="3544824" y="310261"/>
                </a:lnTo>
                <a:lnTo>
                  <a:pt x="1842515" y="23495"/>
                </a:lnTo>
                <a:lnTo>
                  <a:pt x="210311" y="310261"/>
                </a:lnTo>
                <a:lnTo>
                  <a:pt x="1842515" y="35306"/>
                </a:lnTo>
                <a:lnTo>
                  <a:pt x="3474719" y="310261"/>
                </a:lnTo>
                <a:lnTo>
                  <a:pt x="1842515" y="585216"/>
                </a:lnTo>
                <a:lnTo>
                  <a:pt x="210311" y="310261"/>
                </a:lnTo>
                <a:lnTo>
                  <a:pt x="1842515" y="234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56192" y="3447288"/>
            <a:ext cx="924305" cy="6774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44456" y="3447288"/>
            <a:ext cx="799338" cy="6774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09276" y="3447288"/>
            <a:ext cx="861822" cy="67741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15896" y="4828032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8"/>
                </a:moveTo>
                <a:lnTo>
                  <a:pt x="877062" y="585216"/>
                </a:lnTo>
                <a:lnTo>
                  <a:pt x="1754124" y="292608"/>
                </a:lnTo>
                <a:lnTo>
                  <a:pt x="877062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15896" y="4828032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8"/>
                </a:moveTo>
                <a:lnTo>
                  <a:pt x="877062" y="0"/>
                </a:lnTo>
                <a:lnTo>
                  <a:pt x="1754124" y="292608"/>
                </a:lnTo>
                <a:lnTo>
                  <a:pt x="877062" y="585216"/>
                </a:lnTo>
                <a:lnTo>
                  <a:pt x="0" y="29260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21758" y="4830318"/>
            <a:ext cx="1338072" cy="583691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1"/>
                </a:moveTo>
                <a:lnTo>
                  <a:pt x="1338072" y="583691"/>
                </a:lnTo>
                <a:lnTo>
                  <a:pt x="133807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21758" y="4830318"/>
            <a:ext cx="1338072" cy="583691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1"/>
                </a:moveTo>
                <a:lnTo>
                  <a:pt x="1338072" y="583691"/>
                </a:lnTo>
                <a:lnTo>
                  <a:pt x="133807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70782" y="5121402"/>
            <a:ext cx="950976" cy="0"/>
          </a:xfrm>
          <a:custGeom>
            <a:avLst/>
            <a:gdLst/>
            <a:ahLst/>
            <a:cxnLst/>
            <a:rect l="l" t="t" r="r" b="b"/>
            <a:pathLst>
              <a:path w="950976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82312" y="5004816"/>
            <a:ext cx="0" cy="233298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34128" y="5004816"/>
            <a:ext cx="0" cy="233298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15896" y="5719572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585215"/>
                </a:lnTo>
                <a:lnTo>
                  <a:pt x="1754124" y="292607"/>
                </a:lnTo>
                <a:lnTo>
                  <a:pt x="877062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15896" y="5719572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0"/>
                </a:lnTo>
                <a:lnTo>
                  <a:pt x="1754124" y="292607"/>
                </a:lnTo>
                <a:lnTo>
                  <a:pt x="877062" y="585215"/>
                </a:lnTo>
                <a:lnTo>
                  <a:pt x="0" y="292607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21758" y="5720334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1"/>
                </a:moveTo>
                <a:lnTo>
                  <a:pt x="1338072" y="583691"/>
                </a:lnTo>
                <a:lnTo>
                  <a:pt x="133807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21758" y="5720334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1"/>
                </a:moveTo>
                <a:lnTo>
                  <a:pt x="1338072" y="583691"/>
                </a:lnTo>
                <a:lnTo>
                  <a:pt x="133807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70782" y="6012942"/>
            <a:ext cx="950976" cy="508"/>
          </a:xfrm>
          <a:custGeom>
            <a:avLst/>
            <a:gdLst/>
            <a:ahLst/>
            <a:cxnLst/>
            <a:rect l="l" t="t" r="r" b="b"/>
            <a:pathLst>
              <a:path w="950976" h="508">
                <a:moveTo>
                  <a:pt x="0" y="508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15256" y="5887212"/>
            <a:ext cx="0" cy="233324"/>
          </a:xfrm>
          <a:custGeom>
            <a:avLst/>
            <a:gdLst/>
            <a:ahLst/>
            <a:cxnLst/>
            <a:rect l="l" t="t" r="r" b="b"/>
            <a:pathLst>
              <a:path h="233324">
                <a:moveTo>
                  <a:pt x="0" y="0"/>
                </a:moveTo>
                <a:lnTo>
                  <a:pt x="0" y="23332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09160" y="6018276"/>
            <a:ext cx="211709" cy="102273"/>
          </a:xfrm>
          <a:custGeom>
            <a:avLst/>
            <a:gdLst/>
            <a:ahLst/>
            <a:cxnLst/>
            <a:rect l="l" t="t" r="r" b="b"/>
            <a:pathLst>
              <a:path w="211709" h="102273">
                <a:moveTo>
                  <a:pt x="0" y="0"/>
                </a:moveTo>
                <a:lnTo>
                  <a:pt x="211709" y="10227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15256" y="5887212"/>
            <a:ext cx="205232" cy="116662"/>
          </a:xfrm>
          <a:custGeom>
            <a:avLst/>
            <a:gdLst/>
            <a:ahLst/>
            <a:cxnLst/>
            <a:rect l="l" t="t" r="r" b="b"/>
            <a:pathLst>
              <a:path w="205232" h="116662">
                <a:moveTo>
                  <a:pt x="0" y="116662"/>
                </a:moveTo>
                <a:lnTo>
                  <a:pt x="20523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60335" y="4820412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585216"/>
                </a:lnTo>
                <a:lnTo>
                  <a:pt x="1754124" y="292607"/>
                </a:lnTo>
                <a:lnTo>
                  <a:pt x="877062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60335" y="4820412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0"/>
                </a:lnTo>
                <a:lnTo>
                  <a:pt x="1754124" y="292607"/>
                </a:lnTo>
                <a:lnTo>
                  <a:pt x="877062" y="585216"/>
                </a:lnTo>
                <a:lnTo>
                  <a:pt x="0" y="292607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966198" y="4821174"/>
            <a:ext cx="1338072" cy="583691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1"/>
                </a:moveTo>
                <a:lnTo>
                  <a:pt x="1338072" y="583691"/>
                </a:lnTo>
                <a:lnTo>
                  <a:pt x="133807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66198" y="4821174"/>
            <a:ext cx="1338072" cy="583691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1"/>
                </a:moveTo>
                <a:lnTo>
                  <a:pt x="1338072" y="583691"/>
                </a:lnTo>
                <a:lnTo>
                  <a:pt x="133807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562338" y="5060442"/>
            <a:ext cx="106679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53339"/>
                </a:moveTo>
                <a:lnTo>
                  <a:pt x="1943" y="39020"/>
                </a:lnTo>
                <a:lnTo>
                  <a:pt x="7422" y="26175"/>
                </a:lnTo>
                <a:lnTo>
                  <a:pt x="15916" y="15328"/>
                </a:lnTo>
                <a:lnTo>
                  <a:pt x="26898" y="7001"/>
                </a:lnTo>
                <a:lnTo>
                  <a:pt x="39847" y="1720"/>
                </a:lnTo>
                <a:lnTo>
                  <a:pt x="53339" y="0"/>
                </a:lnTo>
                <a:lnTo>
                  <a:pt x="67659" y="1943"/>
                </a:lnTo>
                <a:lnTo>
                  <a:pt x="80504" y="7422"/>
                </a:lnTo>
                <a:lnTo>
                  <a:pt x="91351" y="15916"/>
                </a:lnTo>
                <a:lnTo>
                  <a:pt x="99678" y="26898"/>
                </a:lnTo>
                <a:lnTo>
                  <a:pt x="104959" y="39847"/>
                </a:lnTo>
                <a:lnTo>
                  <a:pt x="106679" y="53339"/>
                </a:lnTo>
                <a:lnTo>
                  <a:pt x="104736" y="67659"/>
                </a:lnTo>
                <a:lnTo>
                  <a:pt x="99257" y="80504"/>
                </a:lnTo>
                <a:lnTo>
                  <a:pt x="90763" y="91351"/>
                </a:lnTo>
                <a:lnTo>
                  <a:pt x="79781" y="99678"/>
                </a:lnTo>
                <a:lnTo>
                  <a:pt x="66832" y="104959"/>
                </a:lnTo>
                <a:lnTo>
                  <a:pt x="53339" y="106679"/>
                </a:lnTo>
                <a:lnTo>
                  <a:pt x="39020" y="104736"/>
                </a:lnTo>
                <a:lnTo>
                  <a:pt x="26175" y="99257"/>
                </a:lnTo>
                <a:lnTo>
                  <a:pt x="15328" y="90763"/>
                </a:lnTo>
                <a:lnTo>
                  <a:pt x="7001" y="79781"/>
                </a:lnTo>
                <a:lnTo>
                  <a:pt x="1720" y="66832"/>
                </a:lnTo>
                <a:lnTo>
                  <a:pt x="0" y="53339"/>
                </a:lnTo>
                <a:close/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15222" y="5113782"/>
            <a:ext cx="950976" cy="507"/>
          </a:xfrm>
          <a:custGeom>
            <a:avLst/>
            <a:gdLst/>
            <a:ahLst/>
            <a:cxnLst/>
            <a:rect l="l" t="t" r="r" b="b"/>
            <a:pathLst>
              <a:path w="950976" h="507">
                <a:moveTo>
                  <a:pt x="0" y="508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759696" y="4995672"/>
            <a:ext cx="0" cy="233298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60335" y="5725668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585215"/>
                </a:lnTo>
                <a:lnTo>
                  <a:pt x="1754124" y="292607"/>
                </a:lnTo>
                <a:lnTo>
                  <a:pt x="877062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60335" y="5725668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0"/>
                </a:lnTo>
                <a:lnTo>
                  <a:pt x="1754124" y="292607"/>
                </a:lnTo>
                <a:lnTo>
                  <a:pt x="877062" y="585215"/>
                </a:lnTo>
                <a:lnTo>
                  <a:pt x="0" y="292607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966198" y="5726430"/>
            <a:ext cx="1338072" cy="583691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966198" y="5726430"/>
            <a:ext cx="1338072" cy="583691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74530" y="5968746"/>
            <a:ext cx="108203" cy="108203"/>
          </a:xfrm>
          <a:custGeom>
            <a:avLst/>
            <a:gdLst/>
            <a:ahLst/>
            <a:cxnLst/>
            <a:rect l="l" t="t" r="r" b="b"/>
            <a:pathLst>
              <a:path w="108203" h="108203">
                <a:moveTo>
                  <a:pt x="0" y="54101"/>
                </a:moveTo>
                <a:lnTo>
                  <a:pt x="1919" y="39774"/>
                </a:lnTo>
                <a:lnTo>
                  <a:pt x="7336" y="26892"/>
                </a:lnTo>
                <a:lnTo>
                  <a:pt x="15739" y="15964"/>
                </a:lnTo>
                <a:lnTo>
                  <a:pt x="26615" y="7500"/>
                </a:lnTo>
                <a:lnTo>
                  <a:pt x="39452" y="2010"/>
                </a:lnTo>
                <a:lnTo>
                  <a:pt x="53737" y="1"/>
                </a:lnTo>
                <a:lnTo>
                  <a:pt x="54101" y="0"/>
                </a:lnTo>
                <a:lnTo>
                  <a:pt x="68416" y="1916"/>
                </a:lnTo>
                <a:lnTo>
                  <a:pt x="81294" y="7328"/>
                </a:lnTo>
                <a:lnTo>
                  <a:pt x="92224" y="15725"/>
                </a:lnTo>
                <a:lnTo>
                  <a:pt x="100694" y="26598"/>
                </a:lnTo>
                <a:lnTo>
                  <a:pt x="106191" y="39438"/>
                </a:lnTo>
                <a:lnTo>
                  <a:pt x="108202" y="53736"/>
                </a:lnTo>
                <a:lnTo>
                  <a:pt x="108203" y="54101"/>
                </a:lnTo>
                <a:lnTo>
                  <a:pt x="106284" y="68429"/>
                </a:lnTo>
                <a:lnTo>
                  <a:pt x="100867" y="81311"/>
                </a:lnTo>
                <a:lnTo>
                  <a:pt x="92464" y="92239"/>
                </a:lnTo>
                <a:lnTo>
                  <a:pt x="81588" y="100703"/>
                </a:lnTo>
                <a:lnTo>
                  <a:pt x="68751" y="106193"/>
                </a:lnTo>
                <a:lnTo>
                  <a:pt x="54466" y="108202"/>
                </a:lnTo>
                <a:lnTo>
                  <a:pt x="54101" y="108203"/>
                </a:lnTo>
                <a:lnTo>
                  <a:pt x="39787" y="106287"/>
                </a:lnTo>
                <a:lnTo>
                  <a:pt x="26909" y="100875"/>
                </a:lnTo>
                <a:lnTo>
                  <a:pt x="15979" y="92478"/>
                </a:lnTo>
                <a:lnTo>
                  <a:pt x="7509" y="81605"/>
                </a:lnTo>
                <a:lnTo>
                  <a:pt x="2012" y="68765"/>
                </a:lnTo>
                <a:lnTo>
                  <a:pt x="1" y="54467"/>
                </a:lnTo>
                <a:lnTo>
                  <a:pt x="0" y="54101"/>
                </a:lnTo>
                <a:close/>
              </a:path>
            </a:pathLst>
          </a:custGeom>
          <a:ln w="1904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015222" y="6023610"/>
            <a:ext cx="950976" cy="508"/>
          </a:xfrm>
          <a:custGeom>
            <a:avLst/>
            <a:gdLst/>
            <a:ahLst/>
            <a:cxnLst/>
            <a:rect l="l" t="t" r="r" b="b"/>
            <a:pathLst>
              <a:path w="950976" h="508">
                <a:moveTo>
                  <a:pt x="0" y="507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759696" y="5905500"/>
            <a:ext cx="0" cy="233324"/>
          </a:xfrm>
          <a:custGeom>
            <a:avLst/>
            <a:gdLst/>
            <a:ahLst/>
            <a:cxnLst/>
            <a:rect l="l" t="t" r="r" b="b"/>
            <a:pathLst>
              <a:path h="233324">
                <a:moveTo>
                  <a:pt x="0" y="0"/>
                </a:moveTo>
                <a:lnTo>
                  <a:pt x="0" y="23332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753600" y="6027420"/>
            <a:ext cx="211708" cy="102273"/>
          </a:xfrm>
          <a:custGeom>
            <a:avLst/>
            <a:gdLst/>
            <a:ahLst/>
            <a:cxnLst/>
            <a:rect l="l" t="t" r="r" b="b"/>
            <a:pathLst>
              <a:path w="211708" h="102273">
                <a:moveTo>
                  <a:pt x="0" y="0"/>
                </a:moveTo>
                <a:lnTo>
                  <a:pt x="211708" y="10227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759696" y="5896356"/>
            <a:ext cx="205231" cy="116662"/>
          </a:xfrm>
          <a:custGeom>
            <a:avLst/>
            <a:gdLst/>
            <a:ahLst/>
            <a:cxnLst/>
            <a:rect l="l" t="t" r="r" b="b"/>
            <a:pathLst>
              <a:path w="205231" h="116662">
                <a:moveTo>
                  <a:pt x="0" y="116662"/>
                </a:moveTo>
                <a:lnTo>
                  <a:pt x="20523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60678" y="229945"/>
            <a:ext cx="148626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ERD: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1012" y="229945"/>
            <a:ext cx="2474065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Symbols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7442" y="1174883"/>
            <a:ext cx="2462787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-2" dirty="0">
                <a:solidFill>
                  <a:srgbClr val="C00000"/>
                </a:solidFill>
                <a:latin typeface="Times New Roman"/>
                <a:cs typeface="Times New Roman"/>
              </a:rPr>
              <a:t>Entity symbol</a:t>
            </a:r>
            <a:r>
              <a:rPr sz="3000" spc="-2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01962" y="1270253"/>
            <a:ext cx="529844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6" dirty="0">
                <a:latin typeface="Calibri"/>
                <a:cs typeface="Calibri"/>
              </a:rPr>
              <a:t>yếu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7442" y="1952749"/>
            <a:ext cx="2971673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Attribute symbol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9298" y="2051430"/>
            <a:ext cx="549351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Thu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5974" y="2051430"/>
            <a:ext cx="578076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1" dirty="0">
                <a:latin typeface="Calibri"/>
                <a:cs typeface="Calibri"/>
              </a:rPr>
              <a:t>tính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1576" y="2116988"/>
            <a:ext cx="386033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28252" y="2116988"/>
            <a:ext cx="251874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tí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5992" y="2116988"/>
            <a:ext cx="360405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trị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73546" y="2762758"/>
            <a:ext cx="549351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Thu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10476" y="2762758"/>
            <a:ext cx="251648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tí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2140" y="2762758"/>
            <a:ext cx="609701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6" dirty="0">
                <a:latin typeface="Calibri"/>
                <a:cs typeface="Calibri"/>
              </a:rPr>
              <a:t>suất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7442" y="3507483"/>
            <a:ext cx="213461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Relationship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4758" y="3507483"/>
            <a:ext cx="135166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r>
              <a:rPr sz="3000" spc="-1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23780" y="3591560"/>
            <a:ext cx="217424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88600" y="3591560"/>
            <a:ext cx="530148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6" dirty="0">
                <a:latin typeface="Calibri"/>
                <a:cs typeface="Calibri"/>
              </a:rPr>
              <a:t>yếu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7030" y="3600704"/>
            <a:ext cx="467969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21" dirty="0">
                <a:latin typeface="Calibri"/>
                <a:cs typeface="Calibri"/>
              </a:rPr>
              <a:t>kết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7442" y="4284977"/>
            <a:ext cx="213461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Relationship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4758" y="4284977"/>
            <a:ext cx="219621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cardinalities</a:t>
            </a:r>
            <a:r>
              <a:rPr sz="3000" spc="-1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7714" y="4847971"/>
            <a:ext cx="1005721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1" dirty="0">
                <a:latin typeface="Calibri"/>
                <a:cs typeface="Calibri"/>
              </a:rPr>
              <a:t>Mandatory 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81313" y="4847971"/>
            <a:ext cx="853474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0" dirty="0">
                <a:latin typeface="Calibri"/>
                <a:cs typeface="Calibri"/>
              </a:rPr>
              <a:t>Optional 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4562" y="5733694"/>
            <a:ext cx="1110280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3" dirty="0">
                <a:latin typeface="Calibri"/>
                <a:cs typeface="Calibri"/>
              </a:rPr>
              <a:t>Mandatory many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2253" y="5733694"/>
            <a:ext cx="958032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2" dirty="0">
                <a:latin typeface="Calibri"/>
                <a:cs typeface="Calibri"/>
              </a:rPr>
              <a:t>Optional many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6198" y="5726430"/>
            <a:ext cx="1338072" cy="58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921758" y="5720334"/>
            <a:ext cx="1338072" cy="583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966198" y="4821174"/>
            <a:ext cx="1338072" cy="58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970782" y="4830318"/>
            <a:ext cx="950976" cy="174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921758" y="4830318"/>
            <a:ext cx="1338072" cy="58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970782" y="5004816"/>
            <a:ext cx="811529" cy="116585"/>
          </a:xfrm>
          <a:prstGeom prst="rect">
            <a:avLst/>
          </a:prstGeom>
        </p:spPr>
        <p:txBody>
          <a:bodyPr wrap="square" lIns="0" tIns="2285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4782312" y="5004816"/>
            <a:ext cx="51815" cy="116585"/>
          </a:xfrm>
          <a:prstGeom prst="rect">
            <a:avLst/>
          </a:prstGeom>
        </p:spPr>
        <p:txBody>
          <a:bodyPr wrap="square" lIns="0" tIns="2285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4834128" y="5004816"/>
            <a:ext cx="87630" cy="116585"/>
          </a:xfrm>
          <a:prstGeom prst="rect">
            <a:avLst/>
          </a:prstGeom>
        </p:spPr>
        <p:txBody>
          <a:bodyPr wrap="square" lIns="0" tIns="2285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3970782" y="5121402"/>
            <a:ext cx="811529" cy="116713"/>
          </a:xfrm>
          <a:prstGeom prst="rect">
            <a:avLst/>
          </a:prstGeom>
        </p:spPr>
        <p:txBody>
          <a:bodyPr wrap="square" lIns="0" tIns="2413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4782312" y="5121402"/>
            <a:ext cx="51815" cy="116713"/>
          </a:xfrm>
          <a:prstGeom prst="rect">
            <a:avLst/>
          </a:prstGeom>
        </p:spPr>
        <p:txBody>
          <a:bodyPr wrap="square" lIns="0" tIns="2413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4834128" y="5121402"/>
            <a:ext cx="87630" cy="116713"/>
          </a:xfrm>
          <a:prstGeom prst="rect">
            <a:avLst/>
          </a:prstGeom>
        </p:spPr>
        <p:txBody>
          <a:bodyPr wrap="square" lIns="0" tIns="2413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970782" y="5238115"/>
            <a:ext cx="950976" cy="175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170170" y="1117854"/>
            <a:ext cx="2365248" cy="583691"/>
          </a:xfrm>
          <a:prstGeom prst="rect">
            <a:avLst/>
          </a:prstGeom>
        </p:spPr>
        <p:txBody>
          <a:bodyPr wrap="square" lIns="0" tIns="2579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325117">
              <a:lnSpc>
                <a:spcPct val="101725"/>
              </a:lnSpc>
            </a:pPr>
            <a:r>
              <a:rPr sz="2400" b="1" spc="-4" dirty="0">
                <a:latin typeface="Calibri"/>
                <a:cs typeface="Calibri"/>
              </a:rPr>
              <a:t>thể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62837" y="230836"/>
            <a:ext cx="15038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0746" y="230836"/>
            <a:ext cx="10327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4310" y="230836"/>
            <a:ext cx="54653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4766" y="230836"/>
            <a:ext cx="169864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4572" y="230836"/>
            <a:ext cx="122720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179321"/>
            <a:ext cx="10851130" cy="4225346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 marR="57451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0" dirty="0">
                <a:latin typeface="Times New Roman"/>
                <a:cs typeface="Times New Roman"/>
              </a:rPr>
              <a:t>Thực thể (</a:t>
            </a:r>
            <a:r>
              <a:rPr sz="3200" i="1" spc="0" dirty="0">
                <a:latin typeface="Times New Roman"/>
                <a:cs typeface="Times New Roman"/>
              </a:rPr>
              <a:t>Entity</a:t>
            </a:r>
            <a:r>
              <a:rPr sz="3200" spc="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332"/>
              </a:spcBef>
            </a:pPr>
            <a:r>
              <a:rPr sz="3000" spc="4" dirty="0">
                <a:latin typeface="Wingdings"/>
                <a:cs typeface="Wingdings"/>
              </a:rPr>
              <a:t>✓</a:t>
            </a:r>
            <a:r>
              <a:rPr sz="3000" spc="0" dirty="0">
                <a:latin typeface="Times New Roman"/>
                <a:cs typeface="Times New Roman"/>
              </a:rPr>
              <a:t>Thể hiện cụ thể trong thế giới thực: Phòng ban, Nhân viên, Dự án</a:t>
            </a:r>
            <a:endParaRPr sz="3000">
              <a:latin typeface="Times New Roman"/>
              <a:cs typeface="Times New Roman"/>
            </a:endParaRPr>
          </a:p>
          <a:p>
            <a:pPr marL="469900" marR="57451">
              <a:lnSpc>
                <a:spcPct val="95825"/>
              </a:lnSpc>
              <a:spcBef>
                <a:spcPts val="1470"/>
              </a:spcBef>
            </a:pPr>
            <a:r>
              <a:rPr sz="3000" spc="4" dirty="0">
                <a:latin typeface="Wingdings"/>
                <a:cs typeface="Wingdings"/>
              </a:rPr>
              <a:t>✓</a:t>
            </a:r>
            <a:r>
              <a:rPr sz="3000" spc="0" dirty="0">
                <a:latin typeface="Times New Roman"/>
                <a:cs typeface="Times New Roman"/>
              </a:rPr>
              <a:t>Có nhiều thuộc tính, đặc điểm để phân biệt</a:t>
            </a:r>
            <a:endParaRPr sz="3000">
              <a:latin typeface="Times New Roman"/>
              <a:cs typeface="Times New Roman"/>
            </a:endParaRPr>
          </a:p>
          <a:p>
            <a:pPr marL="12700" marR="57451">
              <a:lnSpc>
                <a:spcPct val="95825"/>
              </a:lnSpc>
              <a:spcBef>
                <a:spcPts val="1501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0" dirty="0">
                <a:latin typeface="Times New Roman"/>
                <a:cs typeface="Times New Roman"/>
              </a:rPr>
              <a:t>Thuộc tính (</a:t>
            </a:r>
            <a:r>
              <a:rPr sz="3200" i="1" spc="0" dirty="0">
                <a:latin typeface="Times New Roman"/>
                <a:cs typeface="Times New Roman"/>
              </a:rPr>
              <a:t>Attribute</a:t>
            </a:r>
            <a:r>
              <a:rPr sz="3200" spc="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69900" marR="57451">
              <a:lnSpc>
                <a:spcPct val="95825"/>
              </a:lnSpc>
              <a:spcBef>
                <a:spcPts val="1499"/>
              </a:spcBef>
            </a:pPr>
            <a:r>
              <a:rPr sz="3000" spc="4" dirty="0">
                <a:latin typeface="Wingdings"/>
                <a:cs typeface="Wingdings"/>
              </a:rPr>
              <a:t>✓</a:t>
            </a:r>
            <a:r>
              <a:rPr sz="3000" spc="0" dirty="0">
                <a:latin typeface="Times New Roman"/>
                <a:cs typeface="Times New Roman"/>
              </a:rPr>
              <a:t>Mô tả các đặc trưng của thực thể, đối tượng: Tên gọi, Mã số, …</a:t>
            </a:r>
            <a:endParaRPr sz="3000">
              <a:latin typeface="Times New Roman"/>
              <a:cs typeface="Times New Roman"/>
            </a:endParaRPr>
          </a:p>
          <a:p>
            <a:pPr marL="469900" marR="57451">
              <a:lnSpc>
                <a:spcPct val="95825"/>
              </a:lnSpc>
              <a:spcBef>
                <a:spcPts val="1472"/>
              </a:spcBef>
            </a:pPr>
            <a:r>
              <a:rPr sz="3000" spc="4" dirty="0">
                <a:latin typeface="Wingdings"/>
                <a:cs typeface="Wingdings"/>
              </a:rPr>
              <a:t>✓</a:t>
            </a:r>
            <a:r>
              <a:rPr sz="3000" spc="1" dirty="0">
                <a:latin typeface="Times New Roman"/>
                <a:cs typeface="Times New Roman"/>
              </a:rPr>
              <a:t>Mỗi thuộc tính có một giá trị xác định &amp; cần được lưu trữ</a:t>
            </a:r>
            <a:endParaRPr sz="3000">
              <a:latin typeface="Times New Roman"/>
              <a:cs typeface="Times New Roman"/>
            </a:endParaRPr>
          </a:p>
          <a:p>
            <a:pPr marL="469900" marR="57451">
              <a:lnSpc>
                <a:spcPct val="102091"/>
              </a:lnSpc>
              <a:spcBef>
                <a:spcPts val="1254"/>
              </a:spcBef>
            </a:pPr>
            <a:r>
              <a:rPr sz="3000" spc="4" dirty="0">
                <a:latin typeface="Wingdings"/>
                <a:cs typeface="Wingdings"/>
              </a:rPr>
              <a:t>✓</a:t>
            </a:r>
            <a:r>
              <a:rPr sz="3000" spc="1" dirty="0">
                <a:latin typeface="Times New Roman"/>
                <a:cs typeface="Times New Roman"/>
              </a:rPr>
              <a:t>Mỗi thuộc tính là một loại giá trị </a:t>
            </a:r>
            <a:r>
              <a:rPr sz="3000" spc="0" dirty="0">
                <a:latin typeface="Symbol"/>
                <a:cs typeface="Symbol"/>
              </a:rPr>
              <a:t></a:t>
            </a:r>
            <a:r>
              <a:rPr sz="3000" spc="1" dirty="0">
                <a:latin typeface="Times New Roman"/>
                <a:cs typeface="Times New Roman"/>
              </a:rPr>
              <a:t> có kiểu dữ liệu xác định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81"/>
          <p:cNvSpPr txBox="1"/>
          <p:nvPr/>
        </p:nvSpPr>
        <p:spPr>
          <a:xfrm>
            <a:off x="1161592" y="1581912"/>
            <a:ext cx="1271473" cy="843534"/>
          </a:xfrm>
          <a:prstGeom prst="rect">
            <a:avLst/>
          </a:prstGeom>
        </p:spPr>
        <p:txBody>
          <a:bodyPr wrap="square" lIns="0" tIns="9807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2488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56354" y="1581912"/>
            <a:ext cx="1207135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spc="-4" dirty="0">
                <a:latin typeface="Times New Roman"/>
                <a:cs typeface="Times New Roman"/>
              </a:rPr>
              <a:t>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10300" y="1581912"/>
            <a:ext cx="1410461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604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043162" y="1581912"/>
            <a:ext cx="1121156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spc="-4" dirty="0">
                <a:latin typeface="Times New Roman"/>
                <a:cs typeface="Times New Roman"/>
              </a:rPr>
              <a:t>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415018" y="1581912"/>
            <a:ext cx="1517396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tập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500360" y="1581912"/>
            <a:ext cx="994409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61592" y="2161031"/>
            <a:ext cx="1271473" cy="843534"/>
          </a:xfrm>
          <a:prstGeom prst="rect">
            <a:avLst/>
          </a:prstGeom>
        </p:spPr>
        <p:txBody>
          <a:bodyPr wrap="square" lIns="0" tIns="9807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2488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61511" y="2161031"/>
            <a:ext cx="1205611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spc="-4" dirty="0">
                <a:latin typeface="Times New Roman"/>
                <a:cs typeface="Times New Roman"/>
              </a:rPr>
              <a:t>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15456" y="2161031"/>
            <a:ext cx="1410461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605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251950" y="2161031"/>
            <a:ext cx="1121156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spc="-4" dirty="0">
                <a:latin typeface="Times New Roman"/>
                <a:cs typeface="Times New Roman"/>
              </a:rPr>
              <a:t>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623806" y="2161031"/>
            <a:ext cx="1518920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tập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710693" y="2161031"/>
            <a:ext cx="994388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61592" y="2740152"/>
            <a:ext cx="1271473" cy="843534"/>
          </a:xfrm>
          <a:prstGeom prst="rect">
            <a:avLst/>
          </a:prstGeom>
        </p:spPr>
        <p:txBody>
          <a:bodyPr wrap="square" lIns="0" tIns="10061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2488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14751" y="2740152"/>
            <a:ext cx="1207135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spc="-4" dirty="0">
                <a:latin typeface="Times New Roman"/>
                <a:cs typeface="Times New Roman"/>
              </a:rPr>
              <a:t>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68696" y="2740152"/>
            <a:ext cx="1093470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604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05805" y="2740152"/>
            <a:ext cx="1534541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Tập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726170" y="2740152"/>
            <a:ext cx="1119631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spc="-4" dirty="0">
                <a:latin typeface="Times New Roman"/>
                <a:cs typeface="Times New Roman"/>
              </a:rPr>
              <a:t>là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96502" y="2740152"/>
            <a:ext cx="1518920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tập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183114" y="2740152"/>
            <a:ext cx="994663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72456" y="4517136"/>
            <a:ext cx="1402842" cy="787145"/>
          </a:xfrm>
          <a:prstGeom prst="rect">
            <a:avLst/>
          </a:prstGeom>
        </p:spPr>
        <p:txBody>
          <a:bodyPr wrap="square" lIns="0" tIns="151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521"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[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72456" y="5062728"/>
            <a:ext cx="1893570" cy="787145"/>
          </a:xfrm>
          <a:prstGeom prst="rect">
            <a:avLst/>
          </a:prstGeom>
        </p:spPr>
        <p:txBody>
          <a:bodyPr wrap="square" lIns="0" tIns="189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521"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[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72456" y="5608320"/>
            <a:ext cx="1811274" cy="787146"/>
          </a:xfrm>
          <a:prstGeom prst="rect">
            <a:avLst/>
          </a:prstGeom>
        </p:spPr>
        <p:txBody>
          <a:bodyPr wrap="square" lIns="0" tIns="187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521"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[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57516" y="237744"/>
            <a:ext cx="1346453" cy="802385"/>
          </a:xfrm>
          <a:prstGeom prst="rect">
            <a:avLst/>
          </a:prstGeom>
        </p:spPr>
        <p:txBody>
          <a:bodyPr wrap="square" lIns="0" tIns="592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88645">
              <a:lnSpc>
                <a:spcPct val="100585"/>
              </a:lnSpc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1798" y="237744"/>
            <a:ext cx="1699768" cy="802385"/>
          </a:xfrm>
          <a:prstGeom prst="rect">
            <a:avLst/>
          </a:prstGeom>
        </p:spPr>
        <p:txBody>
          <a:bodyPr wrap="square" lIns="0" tIns="591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0585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Minh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19784" y="1581912"/>
            <a:ext cx="1113281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1355" y="1581912"/>
            <a:ext cx="1072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0300" y="1581912"/>
            <a:ext cx="1410461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77528" y="1581912"/>
            <a:ext cx="986790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59696" y="1581912"/>
            <a:ext cx="1172718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29316" y="1581912"/>
            <a:ext cx="965453" cy="843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9784" y="2161031"/>
            <a:ext cx="1113281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94988" y="2161031"/>
            <a:ext cx="1072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5456" y="2161031"/>
            <a:ext cx="1410461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86316" y="2161031"/>
            <a:ext cx="986790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70008" y="2161031"/>
            <a:ext cx="1172718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739628" y="2161031"/>
            <a:ext cx="965453" cy="843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9784" y="2740152"/>
            <a:ext cx="1113281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49752" y="2740152"/>
            <a:ext cx="1072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68696" y="2740152"/>
            <a:ext cx="1093470" cy="843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6020" y="2740152"/>
            <a:ext cx="1084326" cy="8435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59012" y="2740152"/>
            <a:ext cx="986790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42704" y="2740152"/>
            <a:ext cx="1172718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12324" y="2740152"/>
            <a:ext cx="965453" cy="843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9868" y="3931920"/>
            <a:ext cx="2576322" cy="8435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72456" y="4517136"/>
            <a:ext cx="1402842" cy="7871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98308" y="4517136"/>
            <a:ext cx="1710690" cy="7871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2456" y="5062728"/>
            <a:ext cx="1893570" cy="7871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98308" y="5062728"/>
            <a:ext cx="1870709" cy="7871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72456" y="5608320"/>
            <a:ext cx="1811274" cy="78714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98308" y="5608320"/>
            <a:ext cx="843533" cy="7871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7516" y="237744"/>
            <a:ext cx="1346453" cy="8023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21624" y="237744"/>
            <a:ext cx="1059942" cy="8023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62837" y="230836"/>
            <a:ext cx="15038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0746" y="230836"/>
            <a:ext cx="10327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4310" y="230836"/>
            <a:ext cx="54653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4766" y="230836"/>
            <a:ext cx="169864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4572" y="230836"/>
            <a:ext cx="122720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33206" y="384175"/>
            <a:ext cx="795238" cy="400017"/>
          </a:xfrm>
          <a:prstGeom prst="rect">
            <a:avLst/>
          </a:prstGeom>
        </p:spPr>
        <p:txBody>
          <a:bodyPr wrap="square" lIns="0" tIns="20002" rIns="0" bIns="0" rtlCol="0">
            <a:noAutofit/>
          </a:bodyPr>
          <a:lstStyle/>
          <a:p>
            <a:pPr marL="12700">
              <a:lnSpc>
                <a:spcPts val="3150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họa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692" y="1142745"/>
            <a:ext cx="3246351" cy="434758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0" dirty="0">
                <a:latin typeface="Times New Roman"/>
                <a:cs typeface="Times New Roman"/>
              </a:rPr>
              <a:t>Thực thể (</a:t>
            </a:r>
            <a:r>
              <a:rPr sz="3200" i="1" spc="0" dirty="0">
                <a:latin typeface="Times New Roman"/>
                <a:cs typeface="Times New Roman"/>
              </a:rPr>
              <a:t>Entity</a:t>
            </a:r>
            <a:r>
              <a:rPr sz="3200" spc="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811" y="1144891"/>
            <a:ext cx="4601170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3" dirty="0">
                <a:latin typeface="Times New Roman"/>
                <a:cs typeface="Times New Roman"/>
              </a:rPr>
              <a:t>– Tập thực thể (</a:t>
            </a:r>
            <a:r>
              <a:rPr sz="3200" i="1" spc="-3" dirty="0">
                <a:latin typeface="Times New Roman"/>
                <a:cs typeface="Times New Roman"/>
              </a:rPr>
              <a:t>Entities set</a:t>
            </a:r>
            <a:r>
              <a:rPr sz="3200" spc="-3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3558" y="1754629"/>
            <a:ext cx="705398" cy="1564893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9057">
              <a:lnSpc>
                <a:spcPts val="3165"/>
              </a:lnSpc>
            </a:pPr>
            <a:r>
              <a:rPr sz="3000" i="1" dirty="0">
                <a:solidFill>
                  <a:srgbClr val="C00000"/>
                </a:solidFill>
                <a:latin typeface="Times New Roman"/>
                <a:cs typeface="Times New Roman"/>
              </a:rPr>
              <a:t>Một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52"/>
              </a:spcBef>
            </a:pPr>
            <a:r>
              <a:rPr sz="3000" i="1" dirty="0">
                <a:solidFill>
                  <a:srgbClr val="C00000"/>
                </a:solidFill>
                <a:latin typeface="Times New Roman"/>
                <a:cs typeface="Times New Roman"/>
              </a:rPr>
              <a:t>Một</a:t>
            </a:r>
            <a:endParaRPr sz="3000">
              <a:latin typeface="Times New Roman"/>
              <a:cs typeface="Times New Roman"/>
            </a:endParaRPr>
          </a:p>
          <a:p>
            <a:pPr marL="12700" marR="9057">
              <a:lnSpc>
                <a:spcPct val="95825"/>
              </a:lnSpc>
              <a:spcBef>
                <a:spcPts val="1112"/>
              </a:spcBef>
            </a:pPr>
            <a:r>
              <a:rPr sz="3000" i="1" dirty="0">
                <a:solidFill>
                  <a:srgbClr val="C00000"/>
                </a:solidFill>
                <a:latin typeface="Times New Roman"/>
                <a:cs typeface="Times New Roman"/>
              </a:rPr>
              <a:t>Một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3742" y="1754629"/>
            <a:ext cx="1681635" cy="98557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7195">
              <a:lnSpc>
                <a:spcPts val="3165"/>
              </a:lnSpc>
            </a:pPr>
            <a:r>
              <a:rPr sz="3000" spc="1" dirty="0">
                <a:latin typeface="Times New Roman"/>
                <a:cs typeface="Times New Roman"/>
              </a:rPr>
              <a:t>nhân viên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52"/>
              </a:spcBef>
            </a:pPr>
            <a:r>
              <a:rPr sz="3000" spc="1" dirty="0">
                <a:latin typeface="Times New Roman"/>
                <a:cs typeface="Times New Roman"/>
              </a:rPr>
              <a:t>phòng ban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5511" y="1754629"/>
            <a:ext cx="2096565" cy="1564893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65716">
              <a:lnSpc>
                <a:spcPts val="3165"/>
              </a:lnSpc>
            </a:pPr>
            <a:r>
              <a:rPr sz="3000" i="1" spc="0" dirty="0">
                <a:solidFill>
                  <a:srgbClr val="C00000"/>
                </a:solidFill>
                <a:latin typeface="Times New Roman"/>
                <a:cs typeface="Times New Roman"/>
              </a:rPr>
              <a:t>một </a:t>
            </a:r>
            <a:r>
              <a:rPr sz="3000" spc="0" dirty="0">
                <a:latin typeface="Times New Roman"/>
                <a:cs typeface="Times New Roman"/>
              </a:rPr>
              <a:t>thực thể</a:t>
            </a:r>
            <a:endParaRPr sz="3000">
              <a:latin typeface="Times New Roman"/>
              <a:cs typeface="Times New Roman"/>
            </a:endParaRPr>
          </a:p>
          <a:p>
            <a:pPr marL="116331">
              <a:lnSpc>
                <a:spcPct val="95825"/>
              </a:lnSpc>
              <a:spcBef>
                <a:spcPts val="952"/>
              </a:spcBef>
            </a:pPr>
            <a:r>
              <a:rPr sz="3000" i="1" dirty="0">
                <a:solidFill>
                  <a:srgbClr val="C00000"/>
                </a:solidFill>
                <a:latin typeface="Times New Roman"/>
                <a:cs typeface="Times New Roman"/>
              </a:rPr>
              <a:t>một </a:t>
            </a:r>
            <a:r>
              <a:rPr sz="3000" dirty="0">
                <a:latin typeface="Times New Roman"/>
                <a:cs typeface="Times New Roman"/>
              </a:rPr>
              <a:t>thực thể</a:t>
            </a:r>
            <a:endParaRPr sz="3000">
              <a:latin typeface="Times New Roman"/>
              <a:cs typeface="Times New Roman"/>
            </a:endParaRPr>
          </a:p>
          <a:p>
            <a:pPr marL="37084" marR="65716">
              <a:lnSpc>
                <a:spcPct val="95825"/>
              </a:lnSpc>
              <a:spcBef>
                <a:spcPts val="1112"/>
              </a:spcBef>
            </a:pPr>
            <a:r>
              <a:rPr sz="3000" spc="1" dirty="0">
                <a:latin typeface="Times New Roman"/>
                <a:cs typeface="Times New Roman"/>
              </a:rPr>
              <a:t>thực thể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4709" y="1754629"/>
            <a:ext cx="2792631" cy="98557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7195">
              <a:lnSpc>
                <a:spcPts val="316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Nhiều </a:t>
            </a:r>
            <a:r>
              <a:rPr sz="3000" dirty="0">
                <a:latin typeface="Times New Roman"/>
                <a:cs typeface="Times New Roman"/>
              </a:rPr>
              <a:t>nhân viên</a:t>
            </a:r>
            <a:endParaRPr sz="3000">
              <a:latin typeface="Times New Roman"/>
              <a:cs typeface="Times New Roman"/>
            </a:endParaRPr>
          </a:p>
          <a:p>
            <a:pPr marL="117856">
              <a:lnSpc>
                <a:spcPct val="95825"/>
              </a:lnSpc>
              <a:spcBef>
                <a:spcPts val="952"/>
              </a:spcBef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Nhiều </a:t>
            </a:r>
            <a:r>
              <a:rPr sz="3000" dirty="0">
                <a:latin typeface="Times New Roman"/>
                <a:cs typeface="Times New Roman"/>
              </a:rPr>
              <a:t>phòng ban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4740" y="1754629"/>
            <a:ext cx="797373" cy="98557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7195">
              <a:lnSpc>
                <a:spcPts val="316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thự</a:t>
            </a:r>
            <a:endParaRPr sz="3000">
              <a:latin typeface="Times New Roman"/>
              <a:cs typeface="Times New Roman"/>
            </a:endParaRPr>
          </a:p>
          <a:p>
            <a:pPr marL="223011">
              <a:lnSpc>
                <a:spcPct val="95825"/>
              </a:lnSpc>
              <a:spcBef>
                <a:spcPts val="952"/>
              </a:spcBef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thự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4360" y="1754629"/>
            <a:ext cx="758862" cy="98557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7195">
              <a:lnSpc>
                <a:spcPts val="316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thể</a:t>
            </a:r>
            <a:endParaRPr sz="3000">
              <a:latin typeface="Times New Roman"/>
              <a:cs typeface="Times New Roman"/>
            </a:endParaRPr>
          </a:p>
          <a:p>
            <a:pPr marL="223012">
              <a:lnSpc>
                <a:spcPct val="95825"/>
              </a:lnSpc>
              <a:spcBef>
                <a:spcPts val="952"/>
              </a:spcBef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thể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3742" y="2913123"/>
            <a:ext cx="93484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dự 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3907" y="2913123"/>
            <a:ext cx="65405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i="1" dirty="0">
                <a:solidFill>
                  <a:srgbClr val="C00000"/>
                </a:solidFill>
                <a:latin typeface="Times New Roman"/>
                <a:cs typeface="Times New Roman"/>
              </a:rPr>
              <a:t>một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0429" y="2913123"/>
            <a:ext cx="126974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hợp </a:t>
            </a:r>
            <a:r>
              <a:rPr sz="3000" dirty="0">
                <a:latin typeface="Times New Roman"/>
                <a:cs typeface="Times New Roman"/>
              </a:rPr>
              <a:t>các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5542" y="2913123"/>
            <a:ext cx="93446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dự 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7494" y="2913123"/>
            <a:ext cx="586613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thự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7368" y="2913123"/>
            <a:ext cx="548131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thể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692" y="3493388"/>
            <a:ext cx="6730742" cy="1018156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 marR="57451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1" dirty="0">
                <a:latin typeface="Times New Roman"/>
                <a:cs typeface="Times New Roman"/>
              </a:rPr>
              <a:t>Thuộc tính (</a:t>
            </a:r>
            <a:r>
              <a:rPr sz="3200" i="1" spc="-1" dirty="0">
                <a:latin typeface="Times New Roman"/>
                <a:cs typeface="Times New Roman"/>
              </a:rPr>
              <a:t>Attribute</a:t>
            </a:r>
            <a:r>
              <a:rPr sz="3200" spc="-1" dirty="0">
                <a:latin typeface="Times New Roman"/>
                <a:cs typeface="Times New Roman"/>
              </a:rPr>
              <a:t>) – Miền giá trị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971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5" dirty="0">
                <a:latin typeface="Times New Roman"/>
                <a:cs typeface="Times New Roman"/>
              </a:rPr>
              <a:t> Tập thực thể nhân viên  </a:t>
            </a:r>
            <a:r>
              <a:rPr sz="3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NHANVIEN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042" y="4677333"/>
            <a:ext cx="2472694" cy="147390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 marR="53544">
              <a:lnSpc>
                <a:spcPts val="2970"/>
              </a:lnSpc>
            </a:pPr>
            <a:r>
              <a:rPr sz="2800" dirty="0">
                <a:latin typeface="Wingdings"/>
                <a:cs typeface="Wingdings"/>
              </a:rPr>
              <a:t>❑</a:t>
            </a:r>
            <a:r>
              <a:rPr sz="2800" spc="-7" dirty="0">
                <a:latin typeface="Times New Roman"/>
                <a:cs typeface="Times New Roman"/>
              </a:rPr>
              <a:t> Họ tên</a:t>
            </a:r>
            <a:endParaRPr sz="2800">
              <a:latin typeface="Times New Roman"/>
              <a:cs typeface="Times New Roman"/>
            </a:endParaRPr>
          </a:p>
          <a:p>
            <a:pPr marL="12700" marR="53544">
              <a:lnSpc>
                <a:spcPct val="95825"/>
              </a:lnSpc>
              <a:spcBef>
                <a:spcPts val="930"/>
              </a:spcBef>
            </a:pPr>
            <a:r>
              <a:rPr sz="2800" dirty="0">
                <a:latin typeface="Wingdings"/>
                <a:cs typeface="Wingdings"/>
              </a:rPr>
              <a:t>❑</a:t>
            </a:r>
            <a:r>
              <a:rPr sz="2800" spc="-6" dirty="0">
                <a:latin typeface="Times New Roman"/>
                <a:cs typeface="Times New Roman"/>
              </a:rPr>
              <a:t> Ngày sinh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76"/>
              </a:spcBef>
            </a:pPr>
            <a:r>
              <a:rPr sz="2800" dirty="0">
                <a:latin typeface="Wingdings"/>
                <a:cs typeface="Wingdings"/>
              </a:rPr>
              <a:t>❑</a:t>
            </a:r>
            <a:r>
              <a:rPr sz="2800" spc="-3" dirty="0">
                <a:latin typeface="Times New Roman"/>
                <a:cs typeface="Times New Roman"/>
              </a:rPr>
              <a:t> Lương cơ bản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625" y="4679204"/>
            <a:ext cx="1611915" cy="147203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1335">
              <a:lnSpc>
                <a:spcPts val="2955"/>
              </a:lnSpc>
            </a:pPr>
            <a:r>
              <a:rPr sz="2800" b="1" spc="-39" dirty="0">
                <a:latin typeface="Times New Roman"/>
                <a:cs typeface="Times New Roman"/>
              </a:rPr>
              <a:t>hoTen</a:t>
            </a:r>
            <a:r>
              <a:rPr sz="2800" spc="-39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sz="2800" b="1" spc="4" dirty="0">
                <a:latin typeface="Times New Roman"/>
                <a:cs typeface="Times New Roman"/>
              </a:rPr>
              <a:t>ngaySinh</a:t>
            </a:r>
            <a:r>
              <a:rPr sz="2800" spc="4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1076"/>
              </a:spcBef>
            </a:pPr>
            <a:r>
              <a:rPr sz="2800" b="1" spc="2" dirty="0">
                <a:latin typeface="Times New Roman"/>
                <a:cs typeface="Times New Roman"/>
              </a:rPr>
              <a:t>luongCB</a:t>
            </a:r>
            <a:r>
              <a:rPr sz="2800" spc="2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7858" y="4679204"/>
            <a:ext cx="2034207" cy="147203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2" dirty="0">
                <a:solidFill>
                  <a:srgbClr val="385622"/>
                </a:solidFill>
                <a:latin typeface="Times New Roman"/>
                <a:cs typeface="Times New Roman"/>
              </a:rPr>
              <a:t>nvarchar</a:t>
            </a:r>
            <a:r>
              <a:rPr sz="2800" spc="2" dirty="0">
                <a:latin typeface="Times New Roman"/>
                <a:cs typeface="Times New Roman"/>
              </a:rPr>
              <a:t>(45)]</a:t>
            </a:r>
            <a:endParaRPr sz="2800">
              <a:latin typeface="Times New Roman"/>
              <a:cs typeface="Times New Roman"/>
            </a:endParaRPr>
          </a:p>
          <a:p>
            <a:pPr marL="12700" marR="53263">
              <a:lnSpc>
                <a:spcPct val="95825"/>
              </a:lnSpc>
              <a:spcBef>
                <a:spcPts val="931"/>
              </a:spcBef>
            </a:pPr>
            <a:r>
              <a:rPr sz="2800" spc="-13" dirty="0">
                <a:solidFill>
                  <a:srgbClr val="0000FF"/>
                </a:solidFill>
                <a:latin typeface="Times New Roman"/>
                <a:cs typeface="Times New Roman"/>
              </a:rPr>
              <a:t>DateTime</a:t>
            </a:r>
            <a:r>
              <a:rPr sz="2800" spc="-13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2700" marR="53263">
              <a:lnSpc>
                <a:spcPct val="95825"/>
              </a:lnSpc>
              <a:spcBef>
                <a:spcPts val="1076"/>
              </a:spcBef>
            </a:pPr>
            <a:r>
              <a:rPr sz="2800" spc="2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2800" spc="2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1161592" y="2773679"/>
            <a:ext cx="1696669" cy="843534"/>
          </a:xfrm>
          <a:prstGeom prst="rect">
            <a:avLst/>
          </a:prstGeom>
        </p:spPr>
        <p:txBody>
          <a:bodyPr wrap="square" lIns="0" tIns="10061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2488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22602" y="2773679"/>
            <a:ext cx="1586991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uộc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90114" y="2773679"/>
            <a:ext cx="1646428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tính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20558" y="2773679"/>
            <a:ext cx="2050796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Thuộc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84538" y="2773679"/>
            <a:ext cx="1374139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1592" y="3855720"/>
            <a:ext cx="1356817" cy="843533"/>
          </a:xfrm>
          <a:prstGeom prst="rect">
            <a:avLst/>
          </a:prstGeom>
        </p:spPr>
        <p:txBody>
          <a:bodyPr wrap="square" lIns="0" tIns="1031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2488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57782" y="3855720"/>
            <a:ext cx="1458976" cy="843533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Đơn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20558" y="3855720"/>
            <a:ext cx="1224788" cy="843533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Đa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61592" y="4937760"/>
            <a:ext cx="1144981" cy="843533"/>
          </a:xfrm>
          <a:prstGeom prst="rect">
            <a:avLst/>
          </a:prstGeom>
        </p:spPr>
        <p:txBody>
          <a:bodyPr wrap="square" lIns="0" tIns="1031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2488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56258" y="4937760"/>
            <a:ext cx="1204467" cy="843533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Cơ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20558" y="4937760"/>
            <a:ext cx="1710944" cy="843533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Dẫn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1308" y="2773679"/>
            <a:ext cx="1536954" cy="84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3640" y="2773679"/>
            <a:ext cx="1155953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3448" y="2773679"/>
            <a:ext cx="113309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3068" y="2773679"/>
            <a:ext cx="1538477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15400" y="2773679"/>
            <a:ext cx="1155953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65208" y="2773679"/>
            <a:ext cx="1093470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1308" y="3855720"/>
            <a:ext cx="1197102" cy="8435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3788" y="3855720"/>
            <a:ext cx="902969" cy="8435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83068" y="3855720"/>
            <a:ext cx="966977" cy="8435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43900" y="3855720"/>
            <a:ext cx="901446" cy="843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19784" y="4937760"/>
            <a:ext cx="986790" cy="8435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1952" y="4937760"/>
            <a:ext cx="858774" cy="8435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3068" y="4937760"/>
            <a:ext cx="1178814" cy="8435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54212" y="4937760"/>
            <a:ext cx="1177290" cy="8435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0678" y="250011"/>
            <a:ext cx="150309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8206" y="250011"/>
            <a:ext cx="103215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2151" y="250011"/>
            <a:ext cx="229818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&amp; thuộc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2413" y="250011"/>
            <a:ext cx="122654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692" y="1142745"/>
            <a:ext cx="7363202" cy="1626907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 marR="57451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1" dirty="0">
                <a:latin typeface="Times New Roman"/>
                <a:cs typeface="Times New Roman"/>
              </a:rPr>
              <a:t>Kiểu thực thể (</a:t>
            </a:r>
            <a:r>
              <a:rPr sz="3200" i="1" spc="-1" dirty="0">
                <a:latin typeface="Times New Roman"/>
                <a:cs typeface="Times New Roman"/>
              </a:rPr>
              <a:t>Entity type</a:t>
            </a:r>
            <a:r>
              <a:rPr sz="3200" spc="-1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972"/>
              </a:spcBef>
            </a:pPr>
            <a:r>
              <a:rPr sz="3000" spc="4" dirty="0">
                <a:latin typeface="Wingdings"/>
                <a:cs typeface="Wingdings"/>
              </a:rPr>
              <a:t>✓</a:t>
            </a:r>
            <a:r>
              <a:rPr sz="3000" spc="1" dirty="0">
                <a:latin typeface="Times New Roman"/>
                <a:cs typeface="Times New Roman"/>
              </a:rPr>
              <a:t>Tập các thực thể có thuộc tính giống nhau:</a:t>
            </a:r>
            <a:endParaRPr sz="3000">
              <a:latin typeface="Times New Roman"/>
              <a:cs typeface="Times New Roman"/>
            </a:endParaRPr>
          </a:p>
          <a:p>
            <a:pPr marL="12700" marR="57451">
              <a:lnSpc>
                <a:spcPct val="95825"/>
              </a:lnSpc>
              <a:spcBef>
                <a:spcPts val="1115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9" dirty="0">
                <a:latin typeface="Times New Roman"/>
                <a:cs typeface="Times New Roman"/>
              </a:rPr>
              <a:t>Loại thuộc tính (</a:t>
            </a:r>
            <a:r>
              <a:rPr sz="3200" i="1" spc="-9" dirty="0">
                <a:latin typeface="Times New Roman"/>
                <a:cs typeface="Times New Roman"/>
              </a:rPr>
              <a:t>Type of Attributes</a:t>
            </a:r>
            <a:r>
              <a:rPr sz="3200" spc="-9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8818" y="1754629"/>
            <a:ext cx="3359403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0" dirty="0">
                <a:latin typeface="Times New Roman"/>
                <a:cs typeface="Times New Roman"/>
              </a:rPr>
              <a:t>Nhân viên, Dự án, 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5082" y="2946651"/>
            <a:ext cx="548513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726" y="2946651"/>
            <a:ext cx="2033651" cy="307400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314577" marR="14477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đơn</a:t>
            </a:r>
            <a:endParaRPr sz="3000">
              <a:latin typeface="Times New Roman"/>
              <a:cs typeface="Times New Roman"/>
            </a:endParaRPr>
          </a:p>
          <a:p>
            <a:pPr marL="407416" marR="57150">
              <a:lnSpc>
                <a:spcPct val="95825"/>
              </a:lnSpc>
              <a:spcBef>
                <a:spcPts val="352"/>
              </a:spcBef>
            </a:pPr>
            <a:r>
              <a:rPr sz="3000" dirty="0">
                <a:latin typeface="Times New Roman"/>
                <a:cs typeface="Times New Roman"/>
              </a:rPr>
              <a:t>Giới tính</a:t>
            </a:r>
            <a:endParaRPr sz="3000">
              <a:latin typeface="Times New Roman"/>
              <a:cs typeface="Times New Roman"/>
            </a:endParaRPr>
          </a:p>
          <a:p>
            <a:pPr marL="224536" marR="57150">
              <a:lnSpc>
                <a:spcPct val="95825"/>
              </a:lnSpc>
              <a:spcBef>
                <a:spcPts val="1112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trị</a:t>
            </a:r>
            <a:endParaRPr sz="3000">
              <a:latin typeface="Times New Roman"/>
              <a:cs typeface="Times New Roman"/>
            </a:endParaRPr>
          </a:p>
          <a:p>
            <a:pPr marL="407416" marR="57150">
              <a:lnSpc>
                <a:spcPct val="95825"/>
              </a:lnSpc>
              <a:spcBef>
                <a:spcPts val="510"/>
              </a:spcBef>
            </a:pPr>
            <a:r>
              <a:rPr sz="3000" spc="-1" dirty="0">
                <a:latin typeface="Times New Roman"/>
                <a:cs typeface="Times New Roman"/>
              </a:rPr>
              <a:t>Mã số</a:t>
            </a:r>
            <a:endParaRPr sz="30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1110"/>
              </a:spcBef>
            </a:pPr>
            <a:r>
              <a:rPr sz="30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sở</a:t>
            </a:r>
            <a:endParaRPr sz="3000">
              <a:latin typeface="Times New Roman"/>
              <a:cs typeface="Times New Roman"/>
            </a:endParaRPr>
          </a:p>
          <a:p>
            <a:pPr marL="407416">
              <a:lnSpc>
                <a:spcPct val="95825"/>
              </a:lnSpc>
              <a:spcBef>
                <a:spcPts val="513"/>
              </a:spcBef>
            </a:pPr>
            <a:r>
              <a:rPr sz="3000" spc="0" dirty="0">
                <a:latin typeface="Times New Roman"/>
                <a:cs typeface="Times New Roman"/>
              </a:rPr>
              <a:t>Ngày sinh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7509" y="2944643"/>
            <a:ext cx="48641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Wingdings"/>
                <a:cs typeface="Wingdings"/>
              </a:rPr>
              <a:t>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0190" y="2946651"/>
            <a:ext cx="315341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tí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0252" y="2946651"/>
            <a:ext cx="675385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gộp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7858" y="3449571"/>
            <a:ext cx="1540220" cy="257108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65716">
              <a:lnSpc>
                <a:spcPts val="3165"/>
              </a:lnSpc>
            </a:pPr>
            <a:r>
              <a:rPr sz="3000" spc="0" dirty="0">
                <a:latin typeface="Times New Roman"/>
                <a:cs typeface="Times New Roman"/>
              </a:rPr>
              <a:t>Họ tên</a:t>
            </a:r>
            <a:endParaRPr sz="3000">
              <a:latin typeface="Times New Roman"/>
              <a:cs typeface="Times New Roman"/>
            </a:endParaRPr>
          </a:p>
          <a:p>
            <a:pPr marL="527973" marR="519175" algn="ctr">
              <a:lnSpc>
                <a:spcPct val="95825"/>
              </a:lnSpc>
              <a:spcBef>
                <a:spcPts val="954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trị</a:t>
            </a:r>
            <a:endParaRPr sz="3000">
              <a:latin typeface="Times New Roman"/>
              <a:cs typeface="Times New Roman"/>
            </a:endParaRPr>
          </a:p>
          <a:p>
            <a:pPr marL="12700" marR="65716">
              <a:lnSpc>
                <a:spcPct val="95825"/>
              </a:lnSpc>
              <a:spcBef>
                <a:spcPts val="510"/>
              </a:spcBef>
            </a:pPr>
            <a:r>
              <a:rPr sz="3000" spc="-2" dirty="0">
                <a:latin typeface="Times New Roman"/>
                <a:cs typeface="Times New Roman"/>
              </a:rPr>
              <a:t>Sở thích</a:t>
            </a:r>
            <a:endParaRPr sz="3000">
              <a:latin typeface="Times New Roman"/>
              <a:cs typeface="Times New Roman"/>
            </a:endParaRPr>
          </a:p>
          <a:p>
            <a:pPr marL="783844">
              <a:lnSpc>
                <a:spcPct val="95825"/>
              </a:lnSpc>
              <a:spcBef>
                <a:spcPts val="1110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suất</a:t>
            </a:r>
            <a:endParaRPr sz="3000">
              <a:latin typeface="Times New Roman"/>
              <a:cs typeface="Times New Roman"/>
            </a:endParaRPr>
          </a:p>
          <a:p>
            <a:pPr marL="12700" marR="65716">
              <a:lnSpc>
                <a:spcPct val="95825"/>
              </a:lnSpc>
              <a:spcBef>
                <a:spcPts val="513"/>
              </a:spcBef>
            </a:pPr>
            <a:r>
              <a:rPr sz="3000" spc="-11" dirty="0">
                <a:latin typeface="Times New Roman"/>
                <a:cs typeface="Times New Roman"/>
              </a:rPr>
              <a:t>Tuổi đời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4753" y="4026937"/>
            <a:ext cx="48641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Wingdings"/>
                <a:cs typeface="Wingdings"/>
              </a:rPr>
              <a:t></a:t>
            </a:r>
            <a:endParaRPr sz="3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4753" y="5108730"/>
            <a:ext cx="486778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Wingdings"/>
                <a:cs typeface="Wingdings"/>
              </a:rPr>
              <a:t></a:t>
            </a:r>
            <a:endParaRPr sz="3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5958840" y="0"/>
            <a:ext cx="2961893" cy="1221486"/>
          </a:xfrm>
          <a:prstGeom prst="rect">
            <a:avLst/>
          </a:prstGeom>
        </p:spPr>
        <p:txBody>
          <a:bodyPr wrap="square" lIns="0" tIns="2140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90805">
              <a:lnSpc>
                <a:spcPct val="10058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17343" y="5091684"/>
            <a:ext cx="813943" cy="511289"/>
          </a:xfrm>
          <a:prstGeom prst="rect">
            <a:avLst/>
          </a:prstGeom>
        </p:spPr>
        <p:txBody>
          <a:bodyPr wrap="square" lIns="0" tIns="22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>
              <a:lnSpc>
                <a:spcPct val="101725"/>
              </a:lnSpc>
            </a:pPr>
            <a:r>
              <a:rPr sz="1800" b="1" dirty="0">
                <a:latin typeface="Calibri"/>
                <a:cs typeface="Calibri"/>
              </a:rPr>
              <a:t>Mã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88150" y="5236464"/>
            <a:ext cx="943864" cy="511289"/>
          </a:xfrm>
          <a:prstGeom prst="rect">
            <a:avLst/>
          </a:prstGeom>
        </p:spPr>
        <p:txBody>
          <a:bodyPr wrap="square" lIns="0" tIns="5427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dirty="0">
                <a:latin typeface="Calibri"/>
                <a:cs typeface="Calibri"/>
              </a:rPr>
              <a:t>Sở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94737" y="4043184"/>
            <a:ext cx="795401" cy="511289"/>
          </a:xfrm>
          <a:prstGeom prst="rect">
            <a:avLst/>
          </a:prstGeom>
        </p:spPr>
        <p:txBody>
          <a:bodyPr wrap="square" lIns="0" tIns="5922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spc="4" dirty="0">
                <a:latin typeface="Calibri"/>
                <a:cs typeface="Calibri"/>
              </a:rPr>
              <a:t>Họ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35824" y="3215640"/>
            <a:ext cx="4360164" cy="3224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8840" y="-7620"/>
            <a:ext cx="2961893" cy="122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8698" y="5889498"/>
            <a:ext cx="2569464" cy="525779"/>
          </a:xfrm>
          <a:custGeom>
            <a:avLst/>
            <a:gdLst/>
            <a:ahLst/>
            <a:cxnLst/>
            <a:rect l="l" t="t" r="r" b="b"/>
            <a:pathLst>
              <a:path w="2569464" h="525779">
                <a:moveTo>
                  <a:pt x="0" y="525779"/>
                </a:moveTo>
                <a:lnTo>
                  <a:pt x="2569464" y="525779"/>
                </a:lnTo>
                <a:lnTo>
                  <a:pt x="256946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8698" y="5889498"/>
            <a:ext cx="2569464" cy="525779"/>
          </a:xfrm>
          <a:custGeom>
            <a:avLst/>
            <a:gdLst/>
            <a:ahLst/>
            <a:cxnLst/>
            <a:rect l="l" t="t" r="r" b="b"/>
            <a:pathLst>
              <a:path w="2569464" h="525779">
                <a:moveTo>
                  <a:pt x="0" y="525779"/>
                </a:moveTo>
                <a:lnTo>
                  <a:pt x="2569464" y="525779"/>
                </a:lnTo>
                <a:lnTo>
                  <a:pt x="256946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51532" y="5032248"/>
            <a:ext cx="1182623" cy="548639"/>
          </a:xfrm>
          <a:custGeom>
            <a:avLst/>
            <a:gdLst/>
            <a:ahLst/>
            <a:cxnLst/>
            <a:rect l="l" t="t" r="r" b="b"/>
            <a:pathLst>
              <a:path w="1182623" h="548639">
                <a:moveTo>
                  <a:pt x="0" y="274319"/>
                </a:moveTo>
                <a:lnTo>
                  <a:pt x="1960" y="296819"/>
                </a:lnTo>
                <a:lnTo>
                  <a:pt x="7740" y="318818"/>
                </a:lnTo>
                <a:lnTo>
                  <a:pt x="30150" y="361029"/>
                </a:lnTo>
                <a:lnTo>
                  <a:pt x="66011" y="400389"/>
                </a:lnTo>
                <a:lnTo>
                  <a:pt x="114104" y="436333"/>
                </a:lnTo>
                <a:lnTo>
                  <a:pt x="173212" y="468296"/>
                </a:lnTo>
                <a:lnTo>
                  <a:pt x="242114" y="495714"/>
                </a:lnTo>
                <a:lnTo>
                  <a:pt x="279858" y="507542"/>
                </a:lnTo>
                <a:lnTo>
                  <a:pt x="319594" y="518022"/>
                </a:lnTo>
                <a:lnTo>
                  <a:pt x="361170" y="527083"/>
                </a:lnTo>
                <a:lnTo>
                  <a:pt x="404433" y="534655"/>
                </a:lnTo>
                <a:lnTo>
                  <a:pt x="449230" y="540668"/>
                </a:lnTo>
                <a:lnTo>
                  <a:pt x="495411" y="545049"/>
                </a:lnTo>
                <a:lnTo>
                  <a:pt x="542822" y="547730"/>
                </a:lnTo>
                <a:lnTo>
                  <a:pt x="591312" y="548639"/>
                </a:lnTo>
                <a:lnTo>
                  <a:pt x="639801" y="547730"/>
                </a:lnTo>
                <a:lnTo>
                  <a:pt x="687212" y="545049"/>
                </a:lnTo>
                <a:lnTo>
                  <a:pt x="733393" y="540668"/>
                </a:lnTo>
                <a:lnTo>
                  <a:pt x="778190" y="534655"/>
                </a:lnTo>
                <a:lnTo>
                  <a:pt x="821453" y="527083"/>
                </a:lnTo>
                <a:lnTo>
                  <a:pt x="863029" y="518022"/>
                </a:lnTo>
                <a:lnTo>
                  <a:pt x="902765" y="507542"/>
                </a:lnTo>
                <a:lnTo>
                  <a:pt x="940509" y="495714"/>
                </a:lnTo>
                <a:lnTo>
                  <a:pt x="1009411" y="468296"/>
                </a:lnTo>
                <a:lnTo>
                  <a:pt x="1068519" y="436333"/>
                </a:lnTo>
                <a:lnTo>
                  <a:pt x="1116612" y="400389"/>
                </a:lnTo>
                <a:lnTo>
                  <a:pt x="1152473" y="361029"/>
                </a:lnTo>
                <a:lnTo>
                  <a:pt x="1174883" y="318818"/>
                </a:lnTo>
                <a:lnTo>
                  <a:pt x="1182623" y="274319"/>
                </a:lnTo>
                <a:lnTo>
                  <a:pt x="1180663" y="251820"/>
                </a:lnTo>
                <a:lnTo>
                  <a:pt x="1165435" y="208395"/>
                </a:lnTo>
                <a:lnTo>
                  <a:pt x="1136147" y="167538"/>
                </a:lnTo>
                <a:lnTo>
                  <a:pt x="1094018" y="129816"/>
                </a:lnTo>
                <a:lnTo>
                  <a:pt x="1040266" y="95792"/>
                </a:lnTo>
                <a:lnTo>
                  <a:pt x="976108" y="66030"/>
                </a:lnTo>
                <a:lnTo>
                  <a:pt x="902765" y="41097"/>
                </a:lnTo>
                <a:lnTo>
                  <a:pt x="863029" y="30617"/>
                </a:lnTo>
                <a:lnTo>
                  <a:pt x="821453" y="21556"/>
                </a:lnTo>
                <a:lnTo>
                  <a:pt x="778190" y="13984"/>
                </a:lnTo>
                <a:lnTo>
                  <a:pt x="733393" y="7971"/>
                </a:lnTo>
                <a:lnTo>
                  <a:pt x="687212" y="3590"/>
                </a:lnTo>
                <a:lnTo>
                  <a:pt x="639801" y="909"/>
                </a:lnTo>
                <a:lnTo>
                  <a:pt x="591312" y="0"/>
                </a:lnTo>
                <a:lnTo>
                  <a:pt x="542822" y="909"/>
                </a:lnTo>
                <a:lnTo>
                  <a:pt x="495411" y="3590"/>
                </a:lnTo>
                <a:lnTo>
                  <a:pt x="449230" y="7971"/>
                </a:lnTo>
                <a:lnTo>
                  <a:pt x="404433" y="13984"/>
                </a:lnTo>
                <a:lnTo>
                  <a:pt x="361170" y="21556"/>
                </a:lnTo>
                <a:lnTo>
                  <a:pt x="319594" y="30617"/>
                </a:lnTo>
                <a:lnTo>
                  <a:pt x="279858" y="41097"/>
                </a:lnTo>
                <a:lnTo>
                  <a:pt x="242114" y="52925"/>
                </a:lnTo>
                <a:lnTo>
                  <a:pt x="173212" y="80343"/>
                </a:lnTo>
                <a:lnTo>
                  <a:pt x="114104" y="112306"/>
                </a:lnTo>
                <a:lnTo>
                  <a:pt x="66011" y="148250"/>
                </a:lnTo>
                <a:lnTo>
                  <a:pt x="30150" y="187610"/>
                </a:lnTo>
                <a:lnTo>
                  <a:pt x="7740" y="229821"/>
                </a:lnTo>
                <a:lnTo>
                  <a:pt x="1960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51532" y="5032248"/>
            <a:ext cx="1182623" cy="548639"/>
          </a:xfrm>
          <a:custGeom>
            <a:avLst/>
            <a:gdLst/>
            <a:ahLst/>
            <a:cxnLst/>
            <a:rect l="l" t="t" r="r" b="b"/>
            <a:pathLst>
              <a:path w="1182623" h="548639">
                <a:moveTo>
                  <a:pt x="0" y="274319"/>
                </a:moveTo>
                <a:lnTo>
                  <a:pt x="7740" y="229821"/>
                </a:lnTo>
                <a:lnTo>
                  <a:pt x="30150" y="187610"/>
                </a:lnTo>
                <a:lnTo>
                  <a:pt x="66011" y="148250"/>
                </a:lnTo>
                <a:lnTo>
                  <a:pt x="114104" y="112306"/>
                </a:lnTo>
                <a:lnTo>
                  <a:pt x="173212" y="80343"/>
                </a:lnTo>
                <a:lnTo>
                  <a:pt x="242114" y="52925"/>
                </a:lnTo>
                <a:lnTo>
                  <a:pt x="279858" y="41097"/>
                </a:lnTo>
                <a:lnTo>
                  <a:pt x="319594" y="30617"/>
                </a:lnTo>
                <a:lnTo>
                  <a:pt x="361170" y="21556"/>
                </a:lnTo>
                <a:lnTo>
                  <a:pt x="404433" y="13984"/>
                </a:lnTo>
                <a:lnTo>
                  <a:pt x="449230" y="7971"/>
                </a:lnTo>
                <a:lnTo>
                  <a:pt x="495411" y="3590"/>
                </a:lnTo>
                <a:lnTo>
                  <a:pt x="542822" y="909"/>
                </a:lnTo>
                <a:lnTo>
                  <a:pt x="591312" y="0"/>
                </a:lnTo>
                <a:lnTo>
                  <a:pt x="639801" y="909"/>
                </a:lnTo>
                <a:lnTo>
                  <a:pt x="687212" y="3590"/>
                </a:lnTo>
                <a:lnTo>
                  <a:pt x="733393" y="7971"/>
                </a:lnTo>
                <a:lnTo>
                  <a:pt x="778190" y="13984"/>
                </a:lnTo>
                <a:lnTo>
                  <a:pt x="821453" y="21556"/>
                </a:lnTo>
                <a:lnTo>
                  <a:pt x="863029" y="30617"/>
                </a:lnTo>
                <a:lnTo>
                  <a:pt x="902765" y="41097"/>
                </a:lnTo>
                <a:lnTo>
                  <a:pt x="940509" y="52925"/>
                </a:lnTo>
                <a:lnTo>
                  <a:pt x="1009411" y="80343"/>
                </a:lnTo>
                <a:lnTo>
                  <a:pt x="1068519" y="112306"/>
                </a:lnTo>
                <a:lnTo>
                  <a:pt x="1116612" y="148250"/>
                </a:lnTo>
                <a:lnTo>
                  <a:pt x="1152473" y="187610"/>
                </a:lnTo>
                <a:lnTo>
                  <a:pt x="1174883" y="229821"/>
                </a:lnTo>
                <a:lnTo>
                  <a:pt x="1182623" y="274319"/>
                </a:lnTo>
                <a:lnTo>
                  <a:pt x="1180663" y="296819"/>
                </a:lnTo>
                <a:lnTo>
                  <a:pt x="1165435" y="340244"/>
                </a:lnTo>
                <a:lnTo>
                  <a:pt x="1136147" y="381101"/>
                </a:lnTo>
                <a:lnTo>
                  <a:pt x="1094018" y="418823"/>
                </a:lnTo>
                <a:lnTo>
                  <a:pt x="1040266" y="452847"/>
                </a:lnTo>
                <a:lnTo>
                  <a:pt x="976108" y="482609"/>
                </a:lnTo>
                <a:lnTo>
                  <a:pt x="902765" y="507542"/>
                </a:lnTo>
                <a:lnTo>
                  <a:pt x="863029" y="518022"/>
                </a:lnTo>
                <a:lnTo>
                  <a:pt x="821453" y="527083"/>
                </a:lnTo>
                <a:lnTo>
                  <a:pt x="778190" y="534655"/>
                </a:lnTo>
                <a:lnTo>
                  <a:pt x="733393" y="540668"/>
                </a:lnTo>
                <a:lnTo>
                  <a:pt x="687212" y="545049"/>
                </a:lnTo>
                <a:lnTo>
                  <a:pt x="639801" y="547730"/>
                </a:lnTo>
                <a:lnTo>
                  <a:pt x="591312" y="548639"/>
                </a:lnTo>
                <a:lnTo>
                  <a:pt x="542822" y="547730"/>
                </a:lnTo>
                <a:lnTo>
                  <a:pt x="495411" y="545049"/>
                </a:lnTo>
                <a:lnTo>
                  <a:pt x="449230" y="540668"/>
                </a:lnTo>
                <a:lnTo>
                  <a:pt x="404433" y="534655"/>
                </a:lnTo>
                <a:lnTo>
                  <a:pt x="361170" y="527083"/>
                </a:lnTo>
                <a:lnTo>
                  <a:pt x="319594" y="518022"/>
                </a:lnTo>
                <a:lnTo>
                  <a:pt x="279858" y="507542"/>
                </a:lnTo>
                <a:lnTo>
                  <a:pt x="242114" y="495714"/>
                </a:lnTo>
                <a:lnTo>
                  <a:pt x="173212" y="468296"/>
                </a:lnTo>
                <a:lnTo>
                  <a:pt x="114104" y="436333"/>
                </a:lnTo>
                <a:lnTo>
                  <a:pt x="66011" y="400389"/>
                </a:lnTo>
                <a:lnTo>
                  <a:pt x="30150" y="361029"/>
                </a:lnTo>
                <a:lnTo>
                  <a:pt x="7740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73452" y="5091684"/>
            <a:ext cx="82067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7089" y="5415788"/>
            <a:ext cx="652272" cy="0"/>
          </a:xfrm>
          <a:custGeom>
            <a:avLst/>
            <a:gdLst/>
            <a:ahLst/>
            <a:cxnLst/>
            <a:rect l="l" t="t" r="r" b="b"/>
            <a:pathLst>
              <a:path w="652272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212" y="5091684"/>
            <a:ext cx="592074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50992" y="3668268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0992" y="3668268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04488" y="3544824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3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3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04488" y="3544824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3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3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0810" y="517626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7"/>
                </a:lnTo>
                <a:lnTo>
                  <a:pt x="9144" y="318815"/>
                </a:lnTo>
                <a:lnTo>
                  <a:pt x="35618" y="361024"/>
                </a:lnTo>
                <a:lnTo>
                  <a:pt x="77985" y="400383"/>
                </a:lnTo>
                <a:lnTo>
                  <a:pt x="134806" y="436327"/>
                </a:lnTo>
                <a:lnTo>
                  <a:pt x="204644" y="468291"/>
                </a:lnTo>
                <a:lnTo>
                  <a:pt x="243995" y="482604"/>
                </a:lnTo>
                <a:lnTo>
                  <a:pt x="286060" y="495710"/>
                </a:lnTo>
                <a:lnTo>
                  <a:pt x="330661" y="507539"/>
                </a:lnTo>
                <a:lnTo>
                  <a:pt x="377617" y="518020"/>
                </a:lnTo>
                <a:lnTo>
                  <a:pt x="426749" y="527081"/>
                </a:lnTo>
                <a:lnTo>
                  <a:pt x="477877" y="534654"/>
                </a:lnTo>
                <a:lnTo>
                  <a:pt x="530821" y="540667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7"/>
                </a:lnTo>
                <a:lnTo>
                  <a:pt x="919630" y="534654"/>
                </a:lnTo>
                <a:lnTo>
                  <a:pt x="970758" y="527081"/>
                </a:lnTo>
                <a:lnTo>
                  <a:pt x="1019890" y="518020"/>
                </a:lnTo>
                <a:lnTo>
                  <a:pt x="1066846" y="507539"/>
                </a:lnTo>
                <a:lnTo>
                  <a:pt x="1111447" y="495710"/>
                </a:lnTo>
                <a:lnTo>
                  <a:pt x="1153512" y="482604"/>
                </a:lnTo>
                <a:lnTo>
                  <a:pt x="1192863" y="468291"/>
                </a:lnTo>
                <a:lnTo>
                  <a:pt x="1229319" y="452842"/>
                </a:lnTo>
                <a:lnTo>
                  <a:pt x="1292828" y="418818"/>
                </a:lnTo>
                <a:lnTo>
                  <a:pt x="1342602" y="381095"/>
                </a:lnTo>
                <a:lnTo>
                  <a:pt x="1377202" y="340240"/>
                </a:lnTo>
                <a:lnTo>
                  <a:pt x="1395191" y="296817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0810" y="517626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7"/>
                </a:lnTo>
                <a:lnTo>
                  <a:pt x="1377202" y="340240"/>
                </a:lnTo>
                <a:lnTo>
                  <a:pt x="1342602" y="381095"/>
                </a:lnTo>
                <a:lnTo>
                  <a:pt x="1292828" y="418818"/>
                </a:lnTo>
                <a:lnTo>
                  <a:pt x="1229319" y="452842"/>
                </a:lnTo>
                <a:lnTo>
                  <a:pt x="1192863" y="468291"/>
                </a:lnTo>
                <a:lnTo>
                  <a:pt x="1153512" y="482604"/>
                </a:lnTo>
                <a:lnTo>
                  <a:pt x="1111447" y="495710"/>
                </a:lnTo>
                <a:lnTo>
                  <a:pt x="1066846" y="507539"/>
                </a:lnTo>
                <a:lnTo>
                  <a:pt x="1019890" y="518020"/>
                </a:lnTo>
                <a:lnTo>
                  <a:pt x="970758" y="527081"/>
                </a:lnTo>
                <a:lnTo>
                  <a:pt x="919630" y="534654"/>
                </a:lnTo>
                <a:lnTo>
                  <a:pt x="866686" y="540667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7"/>
                </a:lnTo>
                <a:lnTo>
                  <a:pt x="477877" y="534654"/>
                </a:lnTo>
                <a:lnTo>
                  <a:pt x="426749" y="527081"/>
                </a:lnTo>
                <a:lnTo>
                  <a:pt x="377617" y="518020"/>
                </a:lnTo>
                <a:lnTo>
                  <a:pt x="330661" y="507539"/>
                </a:lnTo>
                <a:lnTo>
                  <a:pt x="286060" y="495710"/>
                </a:lnTo>
                <a:lnTo>
                  <a:pt x="243995" y="482604"/>
                </a:lnTo>
                <a:lnTo>
                  <a:pt x="204644" y="468291"/>
                </a:lnTo>
                <a:lnTo>
                  <a:pt x="168188" y="452842"/>
                </a:lnTo>
                <a:lnTo>
                  <a:pt x="104679" y="418818"/>
                </a:lnTo>
                <a:lnTo>
                  <a:pt x="54905" y="381095"/>
                </a:lnTo>
                <a:lnTo>
                  <a:pt x="20305" y="340240"/>
                </a:lnTo>
                <a:lnTo>
                  <a:pt x="2316" y="296817"/>
                </a:lnTo>
                <a:lnTo>
                  <a:pt x="0" y="274319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3116" y="5236464"/>
            <a:ext cx="558546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7916" y="5236464"/>
            <a:ext cx="784098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13610" y="3984498"/>
            <a:ext cx="1397507" cy="548639"/>
          </a:xfrm>
          <a:custGeom>
            <a:avLst/>
            <a:gdLst/>
            <a:ahLst/>
            <a:cxnLst/>
            <a:rect l="l" t="t" r="r" b="b"/>
            <a:pathLst>
              <a:path w="1397507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3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7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3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3610" y="3984498"/>
            <a:ext cx="1397507" cy="548639"/>
          </a:xfrm>
          <a:custGeom>
            <a:avLst/>
            <a:gdLst/>
            <a:ahLst/>
            <a:cxnLst/>
            <a:rect l="l" t="t" r="r" b="b"/>
            <a:pathLst>
              <a:path w="1397507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3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7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3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50592" y="4043184"/>
            <a:ext cx="573786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9108" y="4043184"/>
            <a:ext cx="621030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38300" y="3430524"/>
            <a:ext cx="826007" cy="382524"/>
          </a:xfrm>
          <a:custGeom>
            <a:avLst/>
            <a:gdLst/>
            <a:ahLst/>
            <a:cxnLst/>
            <a:rect l="l" t="t" r="r" b="b"/>
            <a:pathLst>
              <a:path w="826007" h="382524">
                <a:moveTo>
                  <a:pt x="0" y="191262"/>
                </a:moveTo>
                <a:lnTo>
                  <a:pt x="1369" y="206952"/>
                </a:lnTo>
                <a:lnTo>
                  <a:pt x="5405" y="222293"/>
                </a:lnTo>
                <a:lnTo>
                  <a:pt x="21055" y="251728"/>
                </a:lnTo>
                <a:lnTo>
                  <a:pt x="46099" y="279172"/>
                </a:lnTo>
                <a:lnTo>
                  <a:pt x="79686" y="304233"/>
                </a:lnTo>
                <a:lnTo>
                  <a:pt x="120967" y="326517"/>
                </a:lnTo>
                <a:lnTo>
                  <a:pt x="169090" y="345631"/>
                </a:lnTo>
                <a:lnTo>
                  <a:pt x="195452" y="353876"/>
                </a:lnTo>
                <a:lnTo>
                  <a:pt x="223206" y="361181"/>
                </a:lnTo>
                <a:lnTo>
                  <a:pt x="252245" y="367498"/>
                </a:lnTo>
                <a:lnTo>
                  <a:pt x="282464" y="372776"/>
                </a:lnTo>
                <a:lnTo>
                  <a:pt x="313755" y="376967"/>
                </a:lnTo>
                <a:lnTo>
                  <a:pt x="346013" y="380021"/>
                </a:lnTo>
                <a:lnTo>
                  <a:pt x="379131" y="381890"/>
                </a:lnTo>
                <a:lnTo>
                  <a:pt x="413004" y="382524"/>
                </a:lnTo>
                <a:lnTo>
                  <a:pt x="446876" y="381890"/>
                </a:lnTo>
                <a:lnTo>
                  <a:pt x="479994" y="380021"/>
                </a:lnTo>
                <a:lnTo>
                  <a:pt x="512252" y="376967"/>
                </a:lnTo>
                <a:lnTo>
                  <a:pt x="543543" y="372776"/>
                </a:lnTo>
                <a:lnTo>
                  <a:pt x="573762" y="367498"/>
                </a:lnTo>
                <a:lnTo>
                  <a:pt x="602801" y="361181"/>
                </a:lnTo>
                <a:lnTo>
                  <a:pt x="630555" y="353876"/>
                </a:lnTo>
                <a:lnTo>
                  <a:pt x="656917" y="345631"/>
                </a:lnTo>
                <a:lnTo>
                  <a:pt x="705040" y="326517"/>
                </a:lnTo>
                <a:lnTo>
                  <a:pt x="746321" y="304233"/>
                </a:lnTo>
                <a:lnTo>
                  <a:pt x="779908" y="279172"/>
                </a:lnTo>
                <a:lnTo>
                  <a:pt x="804952" y="251728"/>
                </a:lnTo>
                <a:lnTo>
                  <a:pt x="820602" y="222293"/>
                </a:lnTo>
                <a:lnTo>
                  <a:pt x="826007" y="191262"/>
                </a:lnTo>
                <a:lnTo>
                  <a:pt x="824638" y="175571"/>
                </a:lnTo>
                <a:lnTo>
                  <a:pt x="814004" y="145288"/>
                </a:lnTo>
                <a:lnTo>
                  <a:pt x="793551" y="116800"/>
                </a:lnTo>
                <a:lnTo>
                  <a:pt x="764129" y="90498"/>
                </a:lnTo>
                <a:lnTo>
                  <a:pt x="726589" y="66777"/>
                </a:lnTo>
                <a:lnTo>
                  <a:pt x="681781" y="46029"/>
                </a:lnTo>
                <a:lnTo>
                  <a:pt x="630555" y="28647"/>
                </a:lnTo>
                <a:lnTo>
                  <a:pt x="602801" y="21342"/>
                </a:lnTo>
                <a:lnTo>
                  <a:pt x="573762" y="15025"/>
                </a:lnTo>
                <a:lnTo>
                  <a:pt x="543543" y="9747"/>
                </a:lnTo>
                <a:lnTo>
                  <a:pt x="512252" y="5556"/>
                </a:lnTo>
                <a:lnTo>
                  <a:pt x="479994" y="2502"/>
                </a:lnTo>
                <a:lnTo>
                  <a:pt x="446876" y="633"/>
                </a:lnTo>
                <a:lnTo>
                  <a:pt x="413004" y="0"/>
                </a:lnTo>
                <a:lnTo>
                  <a:pt x="379131" y="633"/>
                </a:lnTo>
                <a:lnTo>
                  <a:pt x="346013" y="2502"/>
                </a:lnTo>
                <a:lnTo>
                  <a:pt x="313755" y="5556"/>
                </a:lnTo>
                <a:lnTo>
                  <a:pt x="282464" y="9747"/>
                </a:lnTo>
                <a:lnTo>
                  <a:pt x="252245" y="15025"/>
                </a:lnTo>
                <a:lnTo>
                  <a:pt x="223206" y="21342"/>
                </a:lnTo>
                <a:lnTo>
                  <a:pt x="195452" y="28647"/>
                </a:lnTo>
                <a:lnTo>
                  <a:pt x="169090" y="36892"/>
                </a:lnTo>
                <a:lnTo>
                  <a:pt x="120967" y="56007"/>
                </a:lnTo>
                <a:lnTo>
                  <a:pt x="79686" y="78290"/>
                </a:lnTo>
                <a:lnTo>
                  <a:pt x="46099" y="103351"/>
                </a:lnTo>
                <a:lnTo>
                  <a:pt x="21055" y="130795"/>
                </a:lnTo>
                <a:lnTo>
                  <a:pt x="5405" y="160230"/>
                </a:lnTo>
                <a:lnTo>
                  <a:pt x="1369" y="175571"/>
                </a:lnTo>
                <a:lnTo>
                  <a:pt x="0" y="191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3430524"/>
            <a:ext cx="826007" cy="382524"/>
          </a:xfrm>
          <a:custGeom>
            <a:avLst/>
            <a:gdLst/>
            <a:ahLst/>
            <a:cxnLst/>
            <a:rect l="l" t="t" r="r" b="b"/>
            <a:pathLst>
              <a:path w="826007" h="382524">
                <a:moveTo>
                  <a:pt x="0" y="191262"/>
                </a:moveTo>
                <a:lnTo>
                  <a:pt x="5405" y="160230"/>
                </a:lnTo>
                <a:lnTo>
                  <a:pt x="21055" y="130795"/>
                </a:lnTo>
                <a:lnTo>
                  <a:pt x="46099" y="103351"/>
                </a:lnTo>
                <a:lnTo>
                  <a:pt x="79686" y="78290"/>
                </a:lnTo>
                <a:lnTo>
                  <a:pt x="120967" y="56007"/>
                </a:lnTo>
                <a:lnTo>
                  <a:pt x="169090" y="36892"/>
                </a:lnTo>
                <a:lnTo>
                  <a:pt x="195452" y="28647"/>
                </a:lnTo>
                <a:lnTo>
                  <a:pt x="223206" y="21342"/>
                </a:lnTo>
                <a:lnTo>
                  <a:pt x="252245" y="15025"/>
                </a:lnTo>
                <a:lnTo>
                  <a:pt x="282464" y="9747"/>
                </a:lnTo>
                <a:lnTo>
                  <a:pt x="313755" y="5556"/>
                </a:lnTo>
                <a:lnTo>
                  <a:pt x="346013" y="2502"/>
                </a:lnTo>
                <a:lnTo>
                  <a:pt x="379131" y="633"/>
                </a:lnTo>
                <a:lnTo>
                  <a:pt x="413004" y="0"/>
                </a:lnTo>
                <a:lnTo>
                  <a:pt x="446876" y="633"/>
                </a:lnTo>
                <a:lnTo>
                  <a:pt x="479994" y="2502"/>
                </a:lnTo>
                <a:lnTo>
                  <a:pt x="512252" y="5556"/>
                </a:lnTo>
                <a:lnTo>
                  <a:pt x="543543" y="9747"/>
                </a:lnTo>
                <a:lnTo>
                  <a:pt x="573762" y="15025"/>
                </a:lnTo>
                <a:lnTo>
                  <a:pt x="602801" y="21342"/>
                </a:lnTo>
                <a:lnTo>
                  <a:pt x="630555" y="28647"/>
                </a:lnTo>
                <a:lnTo>
                  <a:pt x="656917" y="36892"/>
                </a:lnTo>
                <a:lnTo>
                  <a:pt x="705040" y="56007"/>
                </a:lnTo>
                <a:lnTo>
                  <a:pt x="746321" y="78290"/>
                </a:lnTo>
                <a:lnTo>
                  <a:pt x="779908" y="103351"/>
                </a:lnTo>
                <a:lnTo>
                  <a:pt x="804952" y="130795"/>
                </a:lnTo>
                <a:lnTo>
                  <a:pt x="820602" y="160230"/>
                </a:lnTo>
                <a:lnTo>
                  <a:pt x="826007" y="191262"/>
                </a:lnTo>
                <a:lnTo>
                  <a:pt x="824638" y="206952"/>
                </a:lnTo>
                <a:lnTo>
                  <a:pt x="814004" y="237235"/>
                </a:lnTo>
                <a:lnTo>
                  <a:pt x="793551" y="265723"/>
                </a:lnTo>
                <a:lnTo>
                  <a:pt x="764129" y="292025"/>
                </a:lnTo>
                <a:lnTo>
                  <a:pt x="726589" y="315746"/>
                </a:lnTo>
                <a:lnTo>
                  <a:pt x="681781" y="336494"/>
                </a:lnTo>
                <a:lnTo>
                  <a:pt x="630555" y="353876"/>
                </a:lnTo>
                <a:lnTo>
                  <a:pt x="602801" y="361181"/>
                </a:lnTo>
                <a:lnTo>
                  <a:pt x="573762" y="367498"/>
                </a:lnTo>
                <a:lnTo>
                  <a:pt x="543543" y="372776"/>
                </a:lnTo>
                <a:lnTo>
                  <a:pt x="512252" y="376967"/>
                </a:lnTo>
                <a:lnTo>
                  <a:pt x="479994" y="380021"/>
                </a:lnTo>
                <a:lnTo>
                  <a:pt x="446876" y="381890"/>
                </a:lnTo>
                <a:lnTo>
                  <a:pt x="413004" y="382524"/>
                </a:lnTo>
                <a:lnTo>
                  <a:pt x="379131" y="381890"/>
                </a:lnTo>
                <a:lnTo>
                  <a:pt x="346013" y="380021"/>
                </a:lnTo>
                <a:lnTo>
                  <a:pt x="313755" y="376967"/>
                </a:lnTo>
                <a:lnTo>
                  <a:pt x="282464" y="372776"/>
                </a:lnTo>
                <a:lnTo>
                  <a:pt x="252245" y="367498"/>
                </a:lnTo>
                <a:lnTo>
                  <a:pt x="223206" y="361181"/>
                </a:lnTo>
                <a:lnTo>
                  <a:pt x="195452" y="353876"/>
                </a:lnTo>
                <a:lnTo>
                  <a:pt x="169090" y="345631"/>
                </a:lnTo>
                <a:lnTo>
                  <a:pt x="120967" y="326517"/>
                </a:lnTo>
                <a:lnTo>
                  <a:pt x="79686" y="304233"/>
                </a:lnTo>
                <a:lnTo>
                  <a:pt x="46099" y="279172"/>
                </a:lnTo>
                <a:lnTo>
                  <a:pt x="21055" y="251728"/>
                </a:lnTo>
                <a:lnTo>
                  <a:pt x="5405" y="222293"/>
                </a:lnTo>
                <a:lnTo>
                  <a:pt x="0" y="191262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456" y="3770376"/>
            <a:ext cx="879347" cy="393192"/>
          </a:xfrm>
          <a:custGeom>
            <a:avLst/>
            <a:gdLst/>
            <a:ahLst/>
            <a:cxnLst/>
            <a:rect l="l" t="t" r="r" b="b"/>
            <a:pathLst>
              <a:path w="879347" h="393192">
                <a:moveTo>
                  <a:pt x="0" y="196596"/>
                </a:moveTo>
                <a:lnTo>
                  <a:pt x="1457" y="212721"/>
                </a:lnTo>
                <a:lnTo>
                  <a:pt x="5754" y="228486"/>
                </a:lnTo>
                <a:lnTo>
                  <a:pt x="22414" y="258738"/>
                </a:lnTo>
                <a:lnTo>
                  <a:pt x="49075" y="286946"/>
                </a:lnTo>
                <a:lnTo>
                  <a:pt x="84831" y="312706"/>
                </a:lnTo>
                <a:lnTo>
                  <a:pt x="128777" y="335613"/>
                </a:lnTo>
                <a:lnTo>
                  <a:pt x="180008" y="355262"/>
                </a:lnTo>
                <a:lnTo>
                  <a:pt x="208073" y="363739"/>
                </a:lnTo>
                <a:lnTo>
                  <a:pt x="237619" y="371249"/>
                </a:lnTo>
                <a:lnTo>
                  <a:pt x="268533" y="377743"/>
                </a:lnTo>
                <a:lnTo>
                  <a:pt x="300703" y="383170"/>
                </a:lnTo>
                <a:lnTo>
                  <a:pt x="334015" y="387478"/>
                </a:lnTo>
                <a:lnTo>
                  <a:pt x="368356" y="390619"/>
                </a:lnTo>
                <a:lnTo>
                  <a:pt x="403614" y="392540"/>
                </a:lnTo>
                <a:lnTo>
                  <a:pt x="439674" y="393192"/>
                </a:lnTo>
                <a:lnTo>
                  <a:pt x="475733" y="392540"/>
                </a:lnTo>
                <a:lnTo>
                  <a:pt x="510991" y="390619"/>
                </a:lnTo>
                <a:lnTo>
                  <a:pt x="545332" y="387478"/>
                </a:lnTo>
                <a:lnTo>
                  <a:pt x="578644" y="383170"/>
                </a:lnTo>
                <a:lnTo>
                  <a:pt x="610814" y="377743"/>
                </a:lnTo>
                <a:lnTo>
                  <a:pt x="641728" y="371249"/>
                </a:lnTo>
                <a:lnTo>
                  <a:pt x="671274" y="363739"/>
                </a:lnTo>
                <a:lnTo>
                  <a:pt x="699339" y="355262"/>
                </a:lnTo>
                <a:lnTo>
                  <a:pt x="750569" y="335613"/>
                </a:lnTo>
                <a:lnTo>
                  <a:pt x="794516" y="312706"/>
                </a:lnTo>
                <a:lnTo>
                  <a:pt x="830272" y="286946"/>
                </a:lnTo>
                <a:lnTo>
                  <a:pt x="856933" y="258738"/>
                </a:lnTo>
                <a:lnTo>
                  <a:pt x="873593" y="228486"/>
                </a:lnTo>
                <a:lnTo>
                  <a:pt x="879347" y="196596"/>
                </a:lnTo>
                <a:lnTo>
                  <a:pt x="877890" y="180470"/>
                </a:lnTo>
                <a:lnTo>
                  <a:pt x="866569" y="149349"/>
                </a:lnTo>
                <a:lnTo>
                  <a:pt x="844796" y="120068"/>
                </a:lnTo>
                <a:lnTo>
                  <a:pt x="813474" y="93034"/>
                </a:lnTo>
                <a:lnTo>
                  <a:pt x="773510" y="68650"/>
                </a:lnTo>
                <a:lnTo>
                  <a:pt x="725808" y="47321"/>
                </a:lnTo>
                <a:lnTo>
                  <a:pt x="671274" y="29452"/>
                </a:lnTo>
                <a:lnTo>
                  <a:pt x="641728" y="21942"/>
                </a:lnTo>
                <a:lnTo>
                  <a:pt x="610814" y="15448"/>
                </a:lnTo>
                <a:lnTo>
                  <a:pt x="578644" y="10021"/>
                </a:lnTo>
                <a:lnTo>
                  <a:pt x="545332" y="5713"/>
                </a:lnTo>
                <a:lnTo>
                  <a:pt x="510991" y="2572"/>
                </a:lnTo>
                <a:lnTo>
                  <a:pt x="475733" y="651"/>
                </a:lnTo>
                <a:lnTo>
                  <a:pt x="439674" y="0"/>
                </a:lnTo>
                <a:lnTo>
                  <a:pt x="403614" y="651"/>
                </a:lnTo>
                <a:lnTo>
                  <a:pt x="368356" y="2572"/>
                </a:lnTo>
                <a:lnTo>
                  <a:pt x="334015" y="5713"/>
                </a:lnTo>
                <a:lnTo>
                  <a:pt x="300703" y="10021"/>
                </a:lnTo>
                <a:lnTo>
                  <a:pt x="268533" y="15448"/>
                </a:lnTo>
                <a:lnTo>
                  <a:pt x="237619" y="21942"/>
                </a:lnTo>
                <a:lnTo>
                  <a:pt x="208073" y="29452"/>
                </a:lnTo>
                <a:lnTo>
                  <a:pt x="180008" y="37929"/>
                </a:lnTo>
                <a:lnTo>
                  <a:pt x="128777" y="57578"/>
                </a:lnTo>
                <a:lnTo>
                  <a:pt x="84831" y="80485"/>
                </a:lnTo>
                <a:lnTo>
                  <a:pt x="49075" y="106245"/>
                </a:lnTo>
                <a:lnTo>
                  <a:pt x="22414" y="134453"/>
                </a:lnTo>
                <a:lnTo>
                  <a:pt x="5754" y="164705"/>
                </a:lnTo>
                <a:lnTo>
                  <a:pt x="1457" y="180470"/>
                </a:lnTo>
                <a:lnTo>
                  <a:pt x="0" y="196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456" y="3770376"/>
            <a:ext cx="879347" cy="393192"/>
          </a:xfrm>
          <a:custGeom>
            <a:avLst/>
            <a:gdLst/>
            <a:ahLst/>
            <a:cxnLst/>
            <a:rect l="l" t="t" r="r" b="b"/>
            <a:pathLst>
              <a:path w="879347" h="393192">
                <a:moveTo>
                  <a:pt x="0" y="196596"/>
                </a:moveTo>
                <a:lnTo>
                  <a:pt x="5754" y="164705"/>
                </a:lnTo>
                <a:lnTo>
                  <a:pt x="22414" y="134453"/>
                </a:lnTo>
                <a:lnTo>
                  <a:pt x="49075" y="106245"/>
                </a:lnTo>
                <a:lnTo>
                  <a:pt x="84831" y="80485"/>
                </a:lnTo>
                <a:lnTo>
                  <a:pt x="128777" y="57578"/>
                </a:lnTo>
                <a:lnTo>
                  <a:pt x="180008" y="37929"/>
                </a:lnTo>
                <a:lnTo>
                  <a:pt x="208073" y="29452"/>
                </a:lnTo>
                <a:lnTo>
                  <a:pt x="237619" y="21942"/>
                </a:lnTo>
                <a:lnTo>
                  <a:pt x="268533" y="15448"/>
                </a:lnTo>
                <a:lnTo>
                  <a:pt x="300703" y="10021"/>
                </a:lnTo>
                <a:lnTo>
                  <a:pt x="334015" y="5713"/>
                </a:lnTo>
                <a:lnTo>
                  <a:pt x="368356" y="2572"/>
                </a:lnTo>
                <a:lnTo>
                  <a:pt x="403614" y="651"/>
                </a:lnTo>
                <a:lnTo>
                  <a:pt x="439674" y="0"/>
                </a:lnTo>
                <a:lnTo>
                  <a:pt x="475733" y="651"/>
                </a:lnTo>
                <a:lnTo>
                  <a:pt x="510991" y="2572"/>
                </a:lnTo>
                <a:lnTo>
                  <a:pt x="545332" y="5713"/>
                </a:lnTo>
                <a:lnTo>
                  <a:pt x="578644" y="10021"/>
                </a:lnTo>
                <a:lnTo>
                  <a:pt x="610814" y="15448"/>
                </a:lnTo>
                <a:lnTo>
                  <a:pt x="641728" y="21942"/>
                </a:lnTo>
                <a:lnTo>
                  <a:pt x="671274" y="29452"/>
                </a:lnTo>
                <a:lnTo>
                  <a:pt x="699339" y="37929"/>
                </a:lnTo>
                <a:lnTo>
                  <a:pt x="750569" y="57578"/>
                </a:lnTo>
                <a:lnTo>
                  <a:pt x="794516" y="80485"/>
                </a:lnTo>
                <a:lnTo>
                  <a:pt x="830272" y="106245"/>
                </a:lnTo>
                <a:lnTo>
                  <a:pt x="856933" y="134453"/>
                </a:lnTo>
                <a:lnTo>
                  <a:pt x="873593" y="164705"/>
                </a:lnTo>
                <a:lnTo>
                  <a:pt x="879347" y="196596"/>
                </a:lnTo>
                <a:lnTo>
                  <a:pt x="877890" y="212721"/>
                </a:lnTo>
                <a:lnTo>
                  <a:pt x="866569" y="243842"/>
                </a:lnTo>
                <a:lnTo>
                  <a:pt x="844796" y="273123"/>
                </a:lnTo>
                <a:lnTo>
                  <a:pt x="813474" y="300157"/>
                </a:lnTo>
                <a:lnTo>
                  <a:pt x="773510" y="324541"/>
                </a:lnTo>
                <a:lnTo>
                  <a:pt x="725808" y="345870"/>
                </a:lnTo>
                <a:lnTo>
                  <a:pt x="671274" y="363739"/>
                </a:lnTo>
                <a:lnTo>
                  <a:pt x="641728" y="371249"/>
                </a:lnTo>
                <a:lnTo>
                  <a:pt x="610814" y="377743"/>
                </a:lnTo>
                <a:lnTo>
                  <a:pt x="578644" y="383170"/>
                </a:lnTo>
                <a:lnTo>
                  <a:pt x="545332" y="387478"/>
                </a:lnTo>
                <a:lnTo>
                  <a:pt x="510991" y="390619"/>
                </a:lnTo>
                <a:lnTo>
                  <a:pt x="475733" y="392540"/>
                </a:lnTo>
                <a:lnTo>
                  <a:pt x="439674" y="393192"/>
                </a:lnTo>
                <a:lnTo>
                  <a:pt x="403614" y="392540"/>
                </a:lnTo>
                <a:lnTo>
                  <a:pt x="368356" y="390619"/>
                </a:lnTo>
                <a:lnTo>
                  <a:pt x="334015" y="387478"/>
                </a:lnTo>
                <a:lnTo>
                  <a:pt x="300703" y="383170"/>
                </a:lnTo>
                <a:lnTo>
                  <a:pt x="268533" y="377743"/>
                </a:lnTo>
                <a:lnTo>
                  <a:pt x="237619" y="371249"/>
                </a:lnTo>
                <a:lnTo>
                  <a:pt x="208073" y="363739"/>
                </a:lnTo>
                <a:lnTo>
                  <a:pt x="180008" y="355262"/>
                </a:lnTo>
                <a:lnTo>
                  <a:pt x="128777" y="335613"/>
                </a:lnTo>
                <a:lnTo>
                  <a:pt x="84831" y="312706"/>
                </a:lnTo>
                <a:lnTo>
                  <a:pt x="49075" y="286946"/>
                </a:lnTo>
                <a:lnTo>
                  <a:pt x="22414" y="258738"/>
                </a:lnTo>
                <a:lnTo>
                  <a:pt x="5754" y="228486"/>
                </a:lnTo>
                <a:lnTo>
                  <a:pt x="0" y="196596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3232" y="4439412"/>
            <a:ext cx="762000" cy="472439"/>
          </a:xfrm>
          <a:custGeom>
            <a:avLst/>
            <a:gdLst/>
            <a:ahLst/>
            <a:cxnLst/>
            <a:rect l="l" t="t" r="r" b="b"/>
            <a:pathLst>
              <a:path w="762000" h="472439">
                <a:moveTo>
                  <a:pt x="0" y="236219"/>
                </a:moveTo>
                <a:lnTo>
                  <a:pt x="1262" y="255589"/>
                </a:lnTo>
                <a:lnTo>
                  <a:pt x="4986" y="274528"/>
                </a:lnTo>
                <a:lnTo>
                  <a:pt x="19423" y="310871"/>
                </a:lnTo>
                <a:lnTo>
                  <a:pt x="42525" y="344762"/>
                </a:lnTo>
                <a:lnTo>
                  <a:pt x="73509" y="375714"/>
                </a:lnTo>
                <a:lnTo>
                  <a:pt x="111590" y="403240"/>
                </a:lnTo>
                <a:lnTo>
                  <a:pt x="155983" y="426854"/>
                </a:lnTo>
                <a:lnTo>
                  <a:pt x="180302" y="437041"/>
                </a:lnTo>
                <a:lnTo>
                  <a:pt x="205906" y="446067"/>
                </a:lnTo>
                <a:lnTo>
                  <a:pt x="232695" y="453872"/>
                </a:lnTo>
                <a:lnTo>
                  <a:pt x="260572" y="460394"/>
                </a:lnTo>
                <a:lnTo>
                  <a:pt x="289439" y="465572"/>
                </a:lnTo>
                <a:lnTo>
                  <a:pt x="319198" y="469347"/>
                </a:lnTo>
                <a:lnTo>
                  <a:pt x="349751" y="471656"/>
                </a:lnTo>
                <a:lnTo>
                  <a:pt x="381000" y="472439"/>
                </a:lnTo>
                <a:lnTo>
                  <a:pt x="412250" y="471656"/>
                </a:lnTo>
                <a:lnTo>
                  <a:pt x="442804" y="469347"/>
                </a:lnTo>
                <a:lnTo>
                  <a:pt x="472564" y="465572"/>
                </a:lnTo>
                <a:lnTo>
                  <a:pt x="501432" y="460394"/>
                </a:lnTo>
                <a:lnTo>
                  <a:pt x="529310" y="453872"/>
                </a:lnTo>
                <a:lnTo>
                  <a:pt x="556099" y="446067"/>
                </a:lnTo>
                <a:lnTo>
                  <a:pt x="581702" y="437041"/>
                </a:lnTo>
                <a:lnTo>
                  <a:pt x="606021" y="426854"/>
                </a:lnTo>
                <a:lnTo>
                  <a:pt x="628958" y="415567"/>
                </a:lnTo>
                <a:lnTo>
                  <a:pt x="670292" y="389936"/>
                </a:lnTo>
                <a:lnTo>
                  <a:pt x="704921" y="360636"/>
                </a:lnTo>
                <a:lnTo>
                  <a:pt x="732061" y="328154"/>
                </a:lnTo>
                <a:lnTo>
                  <a:pt x="750928" y="292976"/>
                </a:lnTo>
                <a:lnTo>
                  <a:pt x="760737" y="255589"/>
                </a:lnTo>
                <a:lnTo>
                  <a:pt x="762000" y="236219"/>
                </a:lnTo>
                <a:lnTo>
                  <a:pt x="760737" y="216850"/>
                </a:lnTo>
                <a:lnTo>
                  <a:pt x="750928" y="179463"/>
                </a:lnTo>
                <a:lnTo>
                  <a:pt x="732061" y="144285"/>
                </a:lnTo>
                <a:lnTo>
                  <a:pt x="704921" y="111803"/>
                </a:lnTo>
                <a:lnTo>
                  <a:pt x="670292" y="82503"/>
                </a:lnTo>
                <a:lnTo>
                  <a:pt x="628958" y="56872"/>
                </a:lnTo>
                <a:lnTo>
                  <a:pt x="606021" y="45585"/>
                </a:lnTo>
                <a:lnTo>
                  <a:pt x="581702" y="35398"/>
                </a:lnTo>
                <a:lnTo>
                  <a:pt x="556099" y="26372"/>
                </a:lnTo>
                <a:lnTo>
                  <a:pt x="529310" y="18567"/>
                </a:lnTo>
                <a:lnTo>
                  <a:pt x="501432" y="12045"/>
                </a:lnTo>
                <a:lnTo>
                  <a:pt x="472564" y="6867"/>
                </a:lnTo>
                <a:lnTo>
                  <a:pt x="442804" y="3092"/>
                </a:lnTo>
                <a:lnTo>
                  <a:pt x="412250" y="783"/>
                </a:lnTo>
                <a:lnTo>
                  <a:pt x="381000" y="0"/>
                </a:lnTo>
                <a:lnTo>
                  <a:pt x="349751" y="783"/>
                </a:lnTo>
                <a:lnTo>
                  <a:pt x="319198" y="3092"/>
                </a:lnTo>
                <a:lnTo>
                  <a:pt x="289439" y="6867"/>
                </a:lnTo>
                <a:lnTo>
                  <a:pt x="260572" y="12045"/>
                </a:lnTo>
                <a:lnTo>
                  <a:pt x="232695" y="18567"/>
                </a:lnTo>
                <a:lnTo>
                  <a:pt x="205906" y="26372"/>
                </a:lnTo>
                <a:lnTo>
                  <a:pt x="180302" y="35398"/>
                </a:lnTo>
                <a:lnTo>
                  <a:pt x="155983" y="45585"/>
                </a:lnTo>
                <a:lnTo>
                  <a:pt x="133046" y="56872"/>
                </a:lnTo>
                <a:lnTo>
                  <a:pt x="91711" y="82503"/>
                </a:lnTo>
                <a:lnTo>
                  <a:pt x="57081" y="111803"/>
                </a:lnTo>
                <a:lnTo>
                  <a:pt x="29940" y="144285"/>
                </a:lnTo>
                <a:lnTo>
                  <a:pt x="11072" y="179463"/>
                </a:lnTo>
                <a:lnTo>
                  <a:pt x="1262" y="216850"/>
                </a:lnTo>
                <a:lnTo>
                  <a:pt x="0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3232" y="4439412"/>
            <a:ext cx="762000" cy="472439"/>
          </a:xfrm>
          <a:custGeom>
            <a:avLst/>
            <a:gdLst/>
            <a:ahLst/>
            <a:cxnLst/>
            <a:rect l="l" t="t" r="r" b="b"/>
            <a:pathLst>
              <a:path w="762000" h="472439">
                <a:moveTo>
                  <a:pt x="0" y="236219"/>
                </a:moveTo>
                <a:lnTo>
                  <a:pt x="4986" y="197911"/>
                </a:lnTo>
                <a:lnTo>
                  <a:pt x="19423" y="161568"/>
                </a:lnTo>
                <a:lnTo>
                  <a:pt x="42525" y="127677"/>
                </a:lnTo>
                <a:lnTo>
                  <a:pt x="73509" y="96725"/>
                </a:lnTo>
                <a:lnTo>
                  <a:pt x="111590" y="69199"/>
                </a:lnTo>
                <a:lnTo>
                  <a:pt x="155983" y="45585"/>
                </a:lnTo>
                <a:lnTo>
                  <a:pt x="180302" y="35398"/>
                </a:lnTo>
                <a:lnTo>
                  <a:pt x="205906" y="26372"/>
                </a:lnTo>
                <a:lnTo>
                  <a:pt x="232695" y="18567"/>
                </a:lnTo>
                <a:lnTo>
                  <a:pt x="260572" y="12045"/>
                </a:lnTo>
                <a:lnTo>
                  <a:pt x="289439" y="6867"/>
                </a:lnTo>
                <a:lnTo>
                  <a:pt x="319198" y="3092"/>
                </a:lnTo>
                <a:lnTo>
                  <a:pt x="349751" y="783"/>
                </a:lnTo>
                <a:lnTo>
                  <a:pt x="381000" y="0"/>
                </a:lnTo>
                <a:lnTo>
                  <a:pt x="412250" y="783"/>
                </a:lnTo>
                <a:lnTo>
                  <a:pt x="442804" y="3092"/>
                </a:lnTo>
                <a:lnTo>
                  <a:pt x="472564" y="6867"/>
                </a:lnTo>
                <a:lnTo>
                  <a:pt x="501432" y="12045"/>
                </a:lnTo>
                <a:lnTo>
                  <a:pt x="529310" y="18567"/>
                </a:lnTo>
                <a:lnTo>
                  <a:pt x="556099" y="26372"/>
                </a:lnTo>
                <a:lnTo>
                  <a:pt x="581702" y="35398"/>
                </a:lnTo>
                <a:lnTo>
                  <a:pt x="606021" y="45585"/>
                </a:lnTo>
                <a:lnTo>
                  <a:pt x="628958" y="56872"/>
                </a:lnTo>
                <a:lnTo>
                  <a:pt x="670292" y="82503"/>
                </a:lnTo>
                <a:lnTo>
                  <a:pt x="704921" y="111803"/>
                </a:lnTo>
                <a:lnTo>
                  <a:pt x="732061" y="144285"/>
                </a:lnTo>
                <a:lnTo>
                  <a:pt x="750928" y="179463"/>
                </a:lnTo>
                <a:lnTo>
                  <a:pt x="760737" y="216850"/>
                </a:lnTo>
                <a:lnTo>
                  <a:pt x="762000" y="236219"/>
                </a:lnTo>
                <a:lnTo>
                  <a:pt x="760737" y="255589"/>
                </a:lnTo>
                <a:lnTo>
                  <a:pt x="750928" y="292976"/>
                </a:lnTo>
                <a:lnTo>
                  <a:pt x="732061" y="328154"/>
                </a:lnTo>
                <a:lnTo>
                  <a:pt x="704921" y="360636"/>
                </a:lnTo>
                <a:lnTo>
                  <a:pt x="670292" y="389936"/>
                </a:lnTo>
                <a:lnTo>
                  <a:pt x="628958" y="415567"/>
                </a:lnTo>
                <a:lnTo>
                  <a:pt x="606021" y="426854"/>
                </a:lnTo>
                <a:lnTo>
                  <a:pt x="581702" y="437041"/>
                </a:lnTo>
                <a:lnTo>
                  <a:pt x="556099" y="446067"/>
                </a:lnTo>
                <a:lnTo>
                  <a:pt x="529310" y="453872"/>
                </a:lnTo>
                <a:lnTo>
                  <a:pt x="501432" y="460394"/>
                </a:lnTo>
                <a:lnTo>
                  <a:pt x="472564" y="465572"/>
                </a:lnTo>
                <a:lnTo>
                  <a:pt x="442804" y="469347"/>
                </a:lnTo>
                <a:lnTo>
                  <a:pt x="412250" y="471656"/>
                </a:lnTo>
                <a:lnTo>
                  <a:pt x="381000" y="472439"/>
                </a:lnTo>
                <a:lnTo>
                  <a:pt x="349751" y="471656"/>
                </a:lnTo>
                <a:lnTo>
                  <a:pt x="319198" y="469347"/>
                </a:lnTo>
                <a:lnTo>
                  <a:pt x="289439" y="465572"/>
                </a:lnTo>
                <a:lnTo>
                  <a:pt x="260572" y="460394"/>
                </a:lnTo>
                <a:lnTo>
                  <a:pt x="232695" y="453872"/>
                </a:lnTo>
                <a:lnTo>
                  <a:pt x="205906" y="446067"/>
                </a:lnTo>
                <a:lnTo>
                  <a:pt x="180302" y="437041"/>
                </a:lnTo>
                <a:lnTo>
                  <a:pt x="155983" y="426854"/>
                </a:lnTo>
                <a:lnTo>
                  <a:pt x="133046" y="415567"/>
                </a:lnTo>
                <a:lnTo>
                  <a:pt x="91711" y="389936"/>
                </a:lnTo>
                <a:lnTo>
                  <a:pt x="57081" y="360636"/>
                </a:lnTo>
                <a:lnTo>
                  <a:pt x="29940" y="328154"/>
                </a:lnTo>
                <a:lnTo>
                  <a:pt x="11072" y="292976"/>
                </a:lnTo>
                <a:lnTo>
                  <a:pt x="1262" y="255589"/>
                </a:lnTo>
                <a:lnTo>
                  <a:pt x="0" y="236219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1304" y="3813048"/>
            <a:ext cx="161162" cy="444500"/>
          </a:xfrm>
          <a:custGeom>
            <a:avLst/>
            <a:gdLst/>
            <a:ahLst/>
            <a:cxnLst/>
            <a:rect l="l" t="t" r="r" b="b"/>
            <a:pathLst>
              <a:path w="161162" h="444500">
                <a:moveTo>
                  <a:pt x="0" y="0"/>
                </a:moveTo>
                <a:lnTo>
                  <a:pt x="161162" y="444500"/>
                </a:lnTo>
              </a:path>
            </a:pathLst>
          </a:custGeom>
          <a:ln w="634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79804" y="3966972"/>
            <a:ext cx="733297" cy="289686"/>
          </a:xfrm>
          <a:custGeom>
            <a:avLst/>
            <a:gdLst/>
            <a:ahLst/>
            <a:cxnLst/>
            <a:rect l="l" t="t" r="r" b="b"/>
            <a:pathLst>
              <a:path w="733297" h="289686">
                <a:moveTo>
                  <a:pt x="0" y="0"/>
                </a:moveTo>
                <a:lnTo>
                  <a:pt x="733297" y="289686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3980" y="4258056"/>
            <a:ext cx="848868" cy="250951"/>
          </a:xfrm>
          <a:custGeom>
            <a:avLst/>
            <a:gdLst/>
            <a:ahLst/>
            <a:cxnLst/>
            <a:rect l="l" t="t" r="r" b="b"/>
            <a:pathLst>
              <a:path w="848868" h="250951">
                <a:moveTo>
                  <a:pt x="0" y="250952"/>
                </a:moveTo>
                <a:lnTo>
                  <a:pt x="848868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8835" y="4332732"/>
            <a:ext cx="1045464" cy="548640"/>
          </a:xfrm>
          <a:custGeom>
            <a:avLst/>
            <a:gdLst/>
            <a:ahLst/>
            <a:cxnLst/>
            <a:rect l="l" t="t" r="r" b="b"/>
            <a:pathLst>
              <a:path w="1045464" h="548640">
                <a:moveTo>
                  <a:pt x="0" y="274320"/>
                </a:moveTo>
                <a:lnTo>
                  <a:pt x="1733" y="296819"/>
                </a:lnTo>
                <a:lnTo>
                  <a:pt x="6842" y="318818"/>
                </a:lnTo>
                <a:lnTo>
                  <a:pt x="26651" y="361029"/>
                </a:lnTo>
                <a:lnTo>
                  <a:pt x="58351" y="400389"/>
                </a:lnTo>
                <a:lnTo>
                  <a:pt x="100864" y="436333"/>
                </a:lnTo>
                <a:lnTo>
                  <a:pt x="153114" y="468296"/>
                </a:lnTo>
                <a:lnTo>
                  <a:pt x="214024" y="495714"/>
                </a:lnTo>
                <a:lnTo>
                  <a:pt x="247390" y="507542"/>
                </a:lnTo>
                <a:lnTo>
                  <a:pt x="282517" y="518022"/>
                </a:lnTo>
                <a:lnTo>
                  <a:pt x="319272" y="527083"/>
                </a:lnTo>
                <a:lnTo>
                  <a:pt x="357518" y="534655"/>
                </a:lnTo>
                <a:lnTo>
                  <a:pt x="397121" y="540668"/>
                </a:lnTo>
                <a:lnTo>
                  <a:pt x="437948" y="545049"/>
                </a:lnTo>
                <a:lnTo>
                  <a:pt x="479863" y="547730"/>
                </a:lnTo>
                <a:lnTo>
                  <a:pt x="522732" y="548640"/>
                </a:lnTo>
                <a:lnTo>
                  <a:pt x="565600" y="547730"/>
                </a:lnTo>
                <a:lnTo>
                  <a:pt x="607515" y="545049"/>
                </a:lnTo>
                <a:lnTo>
                  <a:pt x="648342" y="540668"/>
                </a:lnTo>
                <a:lnTo>
                  <a:pt x="687945" y="534655"/>
                </a:lnTo>
                <a:lnTo>
                  <a:pt x="726191" y="527083"/>
                </a:lnTo>
                <a:lnTo>
                  <a:pt x="762946" y="518022"/>
                </a:lnTo>
                <a:lnTo>
                  <a:pt x="798073" y="507542"/>
                </a:lnTo>
                <a:lnTo>
                  <a:pt x="831439" y="495714"/>
                </a:lnTo>
                <a:lnTo>
                  <a:pt x="892349" y="468296"/>
                </a:lnTo>
                <a:lnTo>
                  <a:pt x="944599" y="436333"/>
                </a:lnTo>
                <a:lnTo>
                  <a:pt x="987112" y="400389"/>
                </a:lnTo>
                <a:lnTo>
                  <a:pt x="1018812" y="361029"/>
                </a:lnTo>
                <a:lnTo>
                  <a:pt x="1038621" y="318818"/>
                </a:lnTo>
                <a:lnTo>
                  <a:pt x="1045464" y="274320"/>
                </a:lnTo>
                <a:lnTo>
                  <a:pt x="1043730" y="251820"/>
                </a:lnTo>
                <a:lnTo>
                  <a:pt x="1030270" y="208395"/>
                </a:lnTo>
                <a:lnTo>
                  <a:pt x="1004381" y="167538"/>
                </a:lnTo>
                <a:lnTo>
                  <a:pt x="967140" y="129816"/>
                </a:lnTo>
                <a:lnTo>
                  <a:pt x="919624" y="95792"/>
                </a:lnTo>
                <a:lnTo>
                  <a:pt x="862909" y="66030"/>
                </a:lnTo>
                <a:lnTo>
                  <a:pt x="798073" y="41097"/>
                </a:lnTo>
                <a:lnTo>
                  <a:pt x="762946" y="30617"/>
                </a:lnTo>
                <a:lnTo>
                  <a:pt x="726191" y="21556"/>
                </a:lnTo>
                <a:lnTo>
                  <a:pt x="687945" y="13984"/>
                </a:lnTo>
                <a:lnTo>
                  <a:pt x="648342" y="7971"/>
                </a:lnTo>
                <a:lnTo>
                  <a:pt x="607515" y="3590"/>
                </a:lnTo>
                <a:lnTo>
                  <a:pt x="565600" y="909"/>
                </a:lnTo>
                <a:lnTo>
                  <a:pt x="522732" y="0"/>
                </a:lnTo>
                <a:lnTo>
                  <a:pt x="479863" y="909"/>
                </a:lnTo>
                <a:lnTo>
                  <a:pt x="437948" y="3590"/>
                </a:lnTo>
                <a:lnTo>
                  <a:pt x="397121" y="7971"/>
                </a:lnTo>
                <a:lnTo>
                  <a:pt x="357518" y="13984"/>
                </a:lnTo>
                <a:lnTo>
                  <a:pt x="319272" y="21556"/>
                </a:lnTo>
                <a:lnTo>
                  <a:pt x="282517" y="30617"/>
                </a:lnTo>
                <a:lnTo>
                  <a:pt x="247390" y="41097"/>
                </a:lnTo>
                <a:lnTo>
                  <a:pt x="214024" y="52925"/>
                </a:lnTo>
                <a:lnTo>
                  <a:pt x="153114" y="80343"/>
                </a:lnTo>
                <a:lnTo>
                  <a:pt x="100864" y="112306"/>
                </a:lnTo>
                <a:lnTo>
                  <a:pt x="58351" y="148250"/>
                </a:lnTo>
                <a:lnTo>
                  <a:pt x="26651" y="187610"/>
                </a:lnTo>
                <a:lnTo>
                  <a:pt x="6842" y="229821"/>
                </a:lnTo>
                <a:lnTo>
                  <a:pt x="1733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88835" y="4332732"/>
            <a:ext cx="1045464" cy="548640"/>
          </a:xfrm>
          <a:custGeom>
            <a:avLst/>
            <a:gdLst/>
            <a:ahLst/>
            <a:cxnLst/>
            <a:rect l="l" t="t" r="r" b="b"/>
            <a:pathLst>
              <a:path w="1045464" h="548640">
                <a:moveTo>
                  <a:pt x="0" y="274320"/>
                </a:moveTo>
                <a:lnTo>
                  <a:pt x="6842" y="229821"/>
                </a:lnTo>
                <a:lnTo>
                  <a:pt x="26651" y="187610"/>
                </a:lnTo>
                <a:lnTo>
                  <a:pt x="58351" y="148250"/>
                </a:lnTo>
                <a:lnTo>
                  <a:pt x="100864" y="112306"/>
                </a:lnTo>
                <a:lnTo>
                  <a:pt x="153114" y="80343"/>
                </a:lnTo>
                <a:lnTo>
                  <a:pt x="214024" y="52925"/>
                </a:lnTo>
                <a:lnTo>
                  <a:pt x="247390" y="41097"/>
                </a:lnTo>
                <a:lnTo>
                  <a:pt x="282517" y="30617"/>
                </a:lnTo>
                <a:lnTo>
                  <a:pt x="319272" y="21556"/>
                </a:lnTo>
                <a:lnTo>
                  <a:pt x="357518" y="13984"/>
                </a:lnTo>
                <a:lnTo>
                  <a:pt x="397121" y="7971"/>
                </a:lnTo>
                <a:lnTo>
                  <a:pt x="437948" y="3590"/>
                </a:lnTo>
                <a:lnTo>
                  <a:pt x="479863" y="909"/>
                </a:lnTo>
                <a:lnTo>
                  <a:pt x="522732" y="0"/>
                </a:lnTo>
                <a:lnTo>
                  <a:pt x="565600" y="909"/>
                </a:lnTo>
                <a:lnTo>
                  <a:pt x="607515" y="3590"/>
                </a:lnTo>
                <a:lnTo>
                  <a:pt x="648342" y="7971"/>
                </a:lnTo>
                <a:lnTo>
                  <a:pt x="687945" y="13984"/>
                </a:lnTo>
                <a:lnTo>
                  <a:pt x="726191" y="21556"/>
                </a:lnTo>
                <a:lnTo>
                  <a:pt x="762946" y="30617"/>
                </a:lnTo>
                <a:lnTo>
                  <a:pt x="798073" y="41097"/>
                </a:lnTo>
                <a:lnTo>
                  <a:pt x="831439" y="52925"/>
                </a:lnTo>
                <a:lnTo>
                  <a:pt x="892349" y="80343"/>
                </a:lnTo>
                <a:lnTo>
                  <a:pt x="944599" y="112306"/>
                </a:lnTo>
                <a:lnTo>
                  <a:pt x="987112" y="148250"/>
                </a:lnTo>
                <a:lnTo>
                  <a:pt x="1018812" y="187610"/>
                </a:lnTo>
                <a:lnTo>
                  <a:pt x="1038621" y="229821"/>
                </a:lnTo>
                <a:lnTo>
                  <a:pt x="1045464" y="274320"/>
                </a:lnTo>
                <a:lnTo>
                  <a:pt x="1043730" y="296819"/>
                </a:lnTo>
                <a:lnTo>
                  <a:pt x="1030270" y="340244"/>
                </a:lnTo>
                <a:lnTo>
                  <a:pt x="1004381" y="381101"/>
                </a:lnTo>
                <a:lnTo>
                  <a:pt x="967140" y="418823"/>
                </a:lnTo>
                <a:lnTo>
                  <a:pt x="919624" y="452847"/>
                </a:lnTo>
                <a:lnTo>
                  <a:pt x="862909" y="482609"/>
                </a:lnTo>
                <a:lnTo>
                  <a:pt x="798073" y="507542"/>
                </a:lnTo>
                <a:lnTo>
                  <a:pt x="762946" y="518022"/>
                </a:lnTo>
                <a:lnTo>
                  <a:pt x="726191" y="527083"/>
                </a:lnTo>
                <a:lnTo>
                  <a:pt x="687945" y="534655"/>
                </a:lnTo>
                <a:lnTo>
                  <a:pt x="648342" y="540668"/>
                </a:lnTo>
                <a:lnTo>
                  <a:pt x="607515" y="545049"/>
                </a:lnTo>
                <a:lnTo>
                  <a:pt x="565600" y="547730"/>
                </a:lnTo>
                <a:lnTo>
                  <a:pt x="522732" y="548640"/>
                </a:lnTo>
                <a:lnTo>
                  <a:pt x="479863" y="547730"/>
                </a:lnTo>
                <a:lnTo>
                  <a:pt x="437948" y="545049"/>
                </a:lnTo>
                <a:lnTo>
                  <a:pt x="397121" y="540668"/>
                </a:lnTo>
                <a:lnTo>
                  <a:pt x="357518" y="534655"/>
                </a:lnTo>
                <a:lnTo>
                  <a:pt x="319272" y="527083"/>
                </a:lnTo>
                <a:lnTo>
                  <a:pt x="282517" y="518022"/>
                </a:lnTo>
                <a:lnTo>
                  <a:pt x="247390" y="507542"/>
                </a:lnTo>
                <a:lnTo>
                  <a:pt x="214024" y="495714"/>
                </a:lnTo>
                <a:lnTo>
                  <a:pt x="153114" y="468296"/>
                </a:lnTo>
                <a:lnTo>
                  <a:pt x="100864" y="436333"/>
                </a:lnTo>
                <a:lnTo>
                  <a:pt x="58351" y="400389"/>
                </a:lnTo>
                <a:lnTo>
                  <a:pt x="26651" y="361029"/>
                </a:lnTo>
                <a:lnTo>
                  <a:pt x="6842" y="318818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EC7C3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1182" y="5500878"/>
            <a:ext cx="1221485" cy="389191"/>
          </a:xfrm>
          <a:custGeom>
            <a:avLst/>
            <a:gdLst/>
            <a:ahLst/>
            <a:cxnLst/>
            <a:rect l="l" t="t" r="r" b="b"/>
            <a:pathLst>
              <a:path w="1221485" h="389191">
                <a:moveTo>
                  <a:pt x="1221485" y="38919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06902" y="4452366"/>
            <a:ext cx="1176909" cy="1437906"/>
          </a:xfrm>
          <a:custGeom>
            <a:avLst/>
            <a:gdLst/>
            <a:ahLst/>
            <a:cxnLst/>
            <a:rect l="l" t="t" r="r" b="b"/>
            <a:pathLst>
              <a:path w="1176909" h="1437906">
                <a:moveTo>
                  <a:pt x="1176909" y="1437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83430" y="4094226"/>
            <a:ext cx="20320" cy="1795678"/>
          </a:xfrm>
          <a:custGeom>
            <a:avLst/>
            <a:gdLst/>
            <a:ahLst/>
            <a:cxnLst/>
            <a:rect l="l" t="t" r="r" b="b"/>
            <a:pathLst>
              <a:path w="20320" h="1795678">
                <a:moveTo>
                  <a:pt x="0" y="1795678"/>
                </a:moveTo>
                <a:lnTo>
                  <a:pt x="2032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83430" y="4138422"/>
            <a:ext cx="1273429" cy="1751901"/>
          </a:xfrm>
          <a:custGeom>
            <a:avLst/>
            <a:gdLst/>
            <a:ahLst/>
            <a:cxnLst/>
            <a:rect l="l" t="t" r="r" b="b"/>
            <a:pathLst>
              <a:path w="1273429" h="1751901">
                <a:moveTo>
                  <a:pt x="0" y="1751901"/>
                </a:moveTo>
                <a:lnTo>
                  <a:pt x="1273429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3430" y="4607814"/>
            <a:ext cx="2105914" cy="1282242"/>
          </a:xfrm>
          <a:custGeom>
            <a:avLst/>
            <a:gdLst/>
            <a:ahLst/>
            <a:cxnLst/>
            <a:rect l="l" t="t" r="r" b="b"/>
            <a:pathLst>
              <a:path w="2105914" h="1282242">
                <a:moveTo>
                  <a:pt x="0" y="1282242"/>
                </a:moveTo>
                <a:lnTo>
                  <a:pt x="2105914" y="0"/>
                </a:lnTo>
              </a:path>
            </a:pathLst>
          </a:custGeom>
          <a:ln w="19050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83430" y="5450586"/>
            <a:ext cx="1897507" cy="439369"/>
          </a:xfrm>
          <a:custGeom>
            <a:avLst/>
            <a:gdLst/>
            <a:ahLst/>
            <a:cxnLst/>
            <a:rect l="l" t="t" r="r" b="b"/>
            <a:pathLst>
              <a:path w="1897507" h="439369">
                <a:moveTo>
                  <a:pt x="0" y="439369"/>
                </a:moveTo>
                <a:lnTo>
                  <a:pt x="1897507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91453" y="224939"/>
            <a:ext cx="2603905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spc="-105" dirty="0">
                <a:solidFill>
                  <a:srgbClr val="FFFF00"/>
                </a:solidFill>
                <a:latin typeface="Tahoma"/>
                <a:cs typeface="Tahoma"/>
              </a:rPr>
              <a:t>Identifier</a:t>
            </a:r>
            <a:r>
              <a:rPr sz="4400" b="1" spc="-10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0678" y="250011"/>
            <a:ext cx="180847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1" dirty="0">
                <a:solidFill>
                  <a:srgbClr val="FFFFFF"/>
                </a:solidFill>
                <a:latin typeface="Tahoma"/>
                <a:cs typeface="Tahoma"/>
              </a:rPr>
              <a:t>Thuộc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1863" y="250011"/>
            <a:ext cx="276146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2" dirty="0">
                <a:solidFill>
                  <a:srgbClr val="FFFFFF"/>
                </a:solidFill>
                <a:latin typeface="Tahoma"/>
                <a:cs typeface="Tahoma"/>
              </a:rPr>
              <a:t>tính khóa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692" y="1120890"/>
            <a:ext cx="9618822" cy="2146005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469900">
              <a:lnSpc>
                <a:spcPts val="2770"/>
              </a:lnSpc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1" dirty="0">
                <a:latin typeface="Times New Roman"/>
                <a:cs typeface="Times New Roman"/>
              </a:rPr>
              <a:t> Phân biệt các thực thể cùng kiểu, đảm bảo việc lưu trữ là duy nhất</a:t>
            </a:r>
            <a:endParaRPr sz="2600">
              <a:latin typeface="Times New Roman"/>
              <a:cs typeface="Times New Roman"/>
            </a:endParaRPr>
          </a:p>
          <a:p>
            <a:pPr marL="469900" marR="49867">
              <a:lnSpc>
                <a:spcPct val="95825"/>
              </a:lnSpc>
              <a:spcBef>
                <a:spcPts val="594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1" dirty="0">
                <a:latin typeface="Times New Roman"/>
                <a:cs typeface="Times New Roman"/>
              </a:rPr>
              <a:t> Có thể chỉ 1 hoặc nhiều thuộc tính kết hợp</a:t>
            </a:r>
            <a:endParaRPr sz="2600">
              <a:latin typeface="Times New Roman"/>
              <a:cs typeface="Times New Roman"/>
            </a:endParaRPr>
          </a:p>
          <a:p>
            <a:pPr marL="469900" marR="49867">
              <a:lnSpc>
                <a:spcPct val="95825"/>
              </a:lnSpc>
              <a:spcBef>
                <a:spcPts val="730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1" dirty="0">
                <a:latin typeface="Times New Roman"/>
                <a:cs typeface="Times New Roman"/>
              </a:rPr>
              <a:t> Một thực thể có thể chứa nhiều khóa cho các mục đích lưu trữ</a:t>
            </a:r>
            <a:endParaRPr sz="2600">
              <a:latin typeface="Times New Roman"/>
              <a:cs typeface="Times New Roman"/>
            </a:endParaRPr>
          </a:p>
          <a:p>
            <a:pPr marL="12700" marR="49867">
              <a:lnSpc>
                <a:spcPct val="95825"/>
              </a:lnSpc>
              <a:spcBef>
                <a:spcPts val="732"/>
              </a:spcBef>
            </a:pPr>
            <a:r>
              <a:rPr sz="2700" dirty="0">
                <a:latin typeface="Wingdings"/>
                <a:cs typeface="Wingdings"/>
              </a:rPr>
              <a:t>❖</a:t>
            </a:r>
            <a:r>
              <a:rPr sz="2700" dirty="0">
                <a:latin typeface="Times New Roman"/>
                <a:cs typeface="Times New Roman"/>
              </a:rPr>
              <a:t> Ký hiệu:</a:t>
            </a:r>
            <a:endParaRPr sz="2700">
              <a:latin typeface="Times New Roman"/>
              <a:cs typeface="Times New Roman"/>
            </a:endParaRPr>
          </a:p>
          <a:p>
            <a:pPr marL="469900" marR="49867">
              <a:lnSpc>
                <a:spcPct val="95825"/>
              </a:lnSpc>
              <a:spcBef>
                <a:spcPts val="705"/>
              </a:spcBef>
            </a:pPr>
            <a:r>
              <a:rPr sz="1800" spc="0" dirty="0">
                <a:latin typeface="Arial"/>
                <a:cs typeface="Arial"/>
              </a:rPr>
              <a:t>•  </a:t>
            </a:r>
            <a:r>
              <a:rPr sz="1800" spc="119" dirty="0">
                <a:latin typeface="Arial"/>
                <a:cs typeface="Arial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Nằm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đầu t</a:t>
            </a:r>
            <a:r>
              <a:rPr sz="1800" spc="4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ên</a:t>
            </a:r>
            <a:r>
              <a:rPr sz="1800" spc="-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ong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danh sá</a:t>
            </a:r>
            <a:r>
              <a:rPr sz="1800" spc="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h </a:t>
            </a:r>
            <a:r>
              <a:rPr sz="1800" spc="4" dirty="0">
                <a:latin typeface="Times New Roman"/>
                <a:cs typeface="Times New Roman"/>
              </a:rPr>
              <a:t>cá</a:t>
            </a:r>
            <a:r>
              <a:rPr sz="1800" spc="0" dirty="0">
                <a:latin typeface="Times New Roman"/>
                <a:cs typeface="Times New Roman"/>
              </a:rPr>
              <a:t>c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thuộc t</a:t>
            </a:r>
            <a:r>
              <a:rPr sz="1800" spc="4" dirty="0">
                <a:latin typeface="Times New Roman"/>
                <a:cs typeface="Times New Roman"/>
              </a:rPr>
              <a:t>í</a:t>
            </a:r>
            <a:r>
              <a:rPr sz="1800" spc="0" dirty="0">
                <a:latin typeface="Times New Roman"/>
                <a:cs typeface="Times New Roman"/>
              </a:rPr>
              <a:t>nh; </a:t>
            </a:r>
            <a:r>
              <a:rPr sz="1800" spc="-4" dirty="0">
                <a:latin typeface="Times New Roman"/>
                <a:cs typeface="Times New Roman"/>
              </a:rPr>
              <a:t>Ðượ</a:t>
            </a:r>
            <a:r>
              <a:rPr sz="1800" spc="0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gạ</a:t>
            </a:r>
            <a:r>
              <a:rPr sz="1800" spc="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dư</a:t>
            </a:r>
            <a:r>
              <a:rPr sz="1800" spc="-4" dirty="0">
                <a:latin typeface="Times New Roman"/>
                <a:cs typeface="Times New Roman"/>
              </a:rPr>
              <a:t>ớ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651" y="3514852"/>
            <a:ext cx="32120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Họ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9857" y="3711854"/>
            <a:ext cx="861496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latin typeface="Calibri"/>
                <a:cs typeface="Calibri"/>
              </a:rPr>
              <a:t>Giới tính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0387" y="3836416"/>
            <a:ext cx="95383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7" dirty="0">
                <a:latin typeface="Calibri"/>
                <a:cs typeface="Calibri"/>
              </a:rPr>
              <a:t>Ngày sinh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02" y="3860800"/>
            <a:ext cx="50020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4" dirty="0">
                <a:latin typeface="Calibri"/>
                <a:cs typeface="Calibri"/>
              </a:rPr>
              <a:t>Đệm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0553" y="4150360"/>
            <a:ext cx="37415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6" dirty="0">
                <a:latin typeface="Calibri"/>
                <a:cs typeface="Calibri"/>
              </a:rPr>
              <a:t>tên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5574" y="4499762"/>
            <a:ext cx="447958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i="1" spc="-21" dirty="0">
                <a:latin typeface="Calibri"/>
                <a:cs typeface="Calibri"/>
              </a:rPr>
              <a:t>Tuổi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49" y="4568317"/>
            <a:ext cx="38497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51" dirty="0">
                <a:latin typeface="Calibri"/>
                <a:cs typeface="Calibri"/>
              </a:rPr>
              <a:t>Tên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0403" y="5199507"/>
            <a:ext cx="34650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4" dirty="0">
                <a:latin typeface="Calibri"/>
                <a:cs typeface="Calibri"/>
              </a:rPr>
              <a:t>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250" y="5342915"/>
            <a:ext cx="537373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0" dirty="0">
                <a:latin typeface="Calibri"/>
                <a:cs typeface="Calibri"/>
              </a:rPr>
              <a:t>thích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98698" y="5889498"/>
            <a:ext cx="2569464" cy="525779"/>
          </a:xfrm>
          <a:prstGeom prst="rect">
            <a:avLst/>
          </a:prstGeom>
        </p:spPr>
        <p:txBody>
          <a:bodyPr wrap="square" lIns="0" tIns="4106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813688">
              <a:lnSpc>
                <a:spcPct val="101725"/>
              </a:lnSpc>
            </a:pPr>
            <a:r>
              <a:rPr sz="1800" spc="1" dirty="0">
                <a:latin typeface="Calibri"/>
                <a:cs typeface="Calibri"/>
              </a:rPr>
              <a:t>Nhân viên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 txBox="1"/>
          <p:nvPr/>
        </p:nvSpPr>
        <p:spPr>
          <a:xfrm>
            <a:off x="5958840" y="0"/>
            <a:ext cx="2961893" cy="1221486"/>
          </a:xfrm>
          <a:prstGeom prst="rect">
            <a:avLst/>
          </a:prstGeom>
        </p:spPr>
        <p:txBody>
          <a:bodyPr wrap="square" lIns="0" tIns="2140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90805">
              <a:lnSpc>
                <a:spcPct val="10058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58840" y="-7620"/>
            <a:ext cx="2961893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4246" y="3556254"/>
            <a:ext cx="2569463" cy="525780"/>
          </a:xfrm>
          <a:custGeom>
            <a:avLst/>
            <a:gdLst/>
            <a:ahLst/>
            <a:cxnLst/>
            <a:rect l="l" t="t" r="r" b="b"/>
            <a:pathLst>
              <a:path w="2569463" h="525779">
                <a:moveTo>
                  <a:pt x="0" y="525780"/>
                </a:moveTo>
                <a:lnTo>
                  <a:pt x="2569463" y="525780"/>
                </a:lnTo>
                <a:lnTo>
                  <a:pt x="2569463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4246" y="3556254"/>
            <a:ext cx="2569463" cy="525780"/>
          </a:xfrm>
          <a:custGeom>
            <a:avLst/>
            <a:gdLst/>
            <a:ahLst/>
            <a:cxnLst/>
            <a:rect l="l" t="t" r="r" b="b"/>
            <a:pathLst>
              <a:path w="2569463" h="525779">
                <a:moveTo>
                  <a:pt x="0" y="525780"/>
                </a:moveTo>
                <a:lnTo>
                  <a:pt x="2569463" y="525780"/>
                </a:lnTo>
                <a:lnTo>
                  <a:pt x="2569463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0704" y="3604272"/>
            <a:ext cx="134950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17080" y="2699004"/>
            <a:ext cx="1182624" cy="548640"/>
          </a:xfrm>
          <a:custGeom>
            <a:avLst/>
            <a:gdLst/>
            <a:ahLst/>
            <a:cxnLst/>
            <a:rect l="l" t="t" r="r" b="b"/>
            <a:pathLst>
              <a:path w="1182624" h="548640">
                <a:moveTo>
                  <a:pt x="0" y="274320"/>
                </a:moveTo>
                <a:lnTo>
                  <a:pt x="1960" y="296819"/>
                </a:lnTo>
                <a:lnTo>
                  <a:pt x="7740" y="318818"/>
                </a:lnTo>
                <a:lnTo>
                  <a:pt x="30150" y="361029"/>
                </a:lnTo>
                <a:lnTo>
                  <a:pt x="66011" y="400389"/>
                </a:lnTo>
                <a:lnTo>
                  <a:pt x="114104" y="436333"/>
                </a:lnTo>
                <a:lnTo>
                  <a:pt x="173212" y="468296"/>
                </a:lnTo>
                <a:lnTo>
                  <a:pt x="242114" y="495714"/>
                </a:lnTo>
                <a:lnTo>
                  <a:pt x="279858" y="507542"/>
                </a:lnTo>
                <a:lnTo>
                  <a:pt x="319594" y="518022"/>
                </a:lnTo>
                <a:lnTo>
                  <a:pt x="361170" y="527083"/>
                </a:lnTo>
                <a:lnTo>
                  <a:pt x="404433" y="534655"/>
                </a:lnTo>
                <a:lnTo>
                  <a:pt x="449230" y="540668"/>
                </a:lnTo>
                <a:lnTo>
                  <a:pt x="495411" y="545049"/>
                </a:lnTo>
                <a:lnTo>
                  <a:pt x="542822" y="547730"/>
                </a:lnTo>
                <a:lnTo>
                  <a:pt x="591312" y="548640"/>
                </a:lnTo>
                <a:lnTo>
                  <a:pt x="639801" y="547730"/>
                </a:lnTo>
                <a:lnTo>
                  <a:pt x="687212" y="545049"/>
                </a:lnTo>
                <a:lnTo>
                  <a:pt x="733393" y="540668"/>
                </a:lnTo>
                <a:lnTo>
                  <a:pt x="778190" y="534655"/>
                </a:lnTo>
                <a:lnTo>
                  <a:pt x="821453" y="527083"/>
                </a:lnTo>
                <a:lnTo>
                  <a:pt x="863029" y="518022"/>
                </a:lnTo>
                <a:lnTo>
                  <a:pt x="902765" y="507542"/>
                </a:lnTo>
                <a:lnTo>
                  <a:pt x="940509" y="495714"/>
                </a:lnTo>
                <a:lnTo>
                  <a:pt x="1009411" y="468296"/>
                </a:lnTo>
                <a:lnTo>
                  <a:pt x="1068519" y="436333"/>
                </a:lnTo>
                <a:lnTo>
                  <a:pt x="1116612" y="400389"/>
                </a:lnTo>
                <a:lnTo>
                  <a:pt x="1152473" y="361029"/>
                </a:lnTo>
                <a:lnTo>
                  <a:pt x="1174883" y="318818"/>
                </a:lnTo>
                <a:lnTo>
                  <a:pt x="1182624" y="274320"/>
                </a:lnTo>
                <a:lnTo>
                  <a:pt x="1180663" y="251820"/>
                </a:lnTo>
                <a:lnTo>
                  <a:pt x="1165435" y="208395"/>
                </a:lnTo>
                <a:lnTo>
                  <a:pt x="1136147" y="167538"/>
                </a:lnTo>
                <a:lnTo>
                  <a:pt x="1094018" y="129816"/>
                </a:lnTo>
                <a:lnTo>
                  <a:pt x="1040266" y="95792"/>
                </a:lnTo>
                <a:lnTo>
                  <a:pt x="976108" y="66030"/>
                </a:lnTo>
                <a:lnTo>
                  <a:pt x="902765" y="41097"/>
                </a:lnTo>
                <a:lnTo>
                  <a:pt x="863029" y="30617"/>
                </a:lnTo>
                <a:lnTo>
                  <a:pt x="821453" y="21556"/>
                </a:lnTo>
                <a:lnTo>
                  <a:pt x="778190" y="13984"/>
                </a:lnTo>
                <a:lnTo>
                  <a:pt x="733393" y="7971"/>
                </a:lnTo>
                <a:lnTo>
                  <a:pt x="687212" y="3590"/>
                </a:lnTo>
                <a:lnTo>
                  <a:pt x="639801" y="909"/>
                </a:lnTo>
                <a:lnTo>
                  <a:pt x="591312" y="0"/>
                </a:lnTo>
                <a:lnTo>
                  <a:pt x="542822" y="909"/>
                </a:lnTo>
                <a:lnTo>
                  <a:pt x="495411" y="3590"/>
                </a:lnTo>
                <a:lnTo>
                  <a:pt x="449230" y="7971"/>
                </a:lnTo>
                <a:lnTo>
                  <a:pt x="404433" y="13984"/>
                </a:lnTo>
                <a:lnTo>
                  <a:pt x="361170" y="21556"/>
                </a:lnTo>
                <a:lnTo>
                  <a:pt x="319594" y="30617"/>
                </a:lnTo>
                <a:lnTo>
                  <a:pt x="279858" y="41097"/>
                </a:lnTo>
                <a:lnTo>
                  <a:pt x="242114" y="52925"/>
                </a:lnTo>
                <a:lnTo>
                  <a:pt x="173212" y="80343"/>
                </a:lnTo>
                <a:lnTo>
                  <a:pt x="114104" y="112306"/>
                </a:lnTo>
                <a:lnTo>
                  <a:pt x="66011" y="148250"/>
                </a:lnTo>
                <a:lnTo>
                  <a:pt x="30150" y="187610"/>
                </a:lnTo>
                <a:lnTo>
                  <a:pt x="7740" y="229821"/>
                </a:lnTo>
                <a:lnTo>
                  <a:pt x="1960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7080" y="2699004"/>
            <a:ext cx="1182624" cy="548640"/>
          </a:xfrm>
          <a:custGeom>
            <a:avLst/>
            <a:gdLst/>
            <a:ahLst/>
            <a:cxnLst/>
            <a:rect l="l" t="t" r="r" b="b"/>
            <a:pathLst>
              <a:path w="1182624" h="548640">
                <a:moveTo>
                  <a:pt x="0" y="274320"/>
                </a:moveTo>
                <a:lnTo>
                  <a:pt x="7740" y="229821"/>
                </a:lnTo>
                <a:lnTo>
                  <a:pt x="30150" y="187610"/>
                </a:lnTo>
                <a:lnTo>
                  <a:pt x="66011" y="148250"/>
                </a:lnTo>
                <a:lnTo>
                  <a:pt x="114104" y="112306"/>
                </a:lnTo>
                <a:lnTo>
                  <a:pt x="173212" y="80343"/>
                </a:lnTo>
                <a:lnTo>
                  <a:pt x="242114" y="52925"/>
                </a:lnTo>
                <a:lnTo>
                  <a:pt x="279858" y="41097"/>
                </a:lnTo>
                <a:lnTo>
                  <a:pt x="319594" y="30617"/>
                </a:lnTo>
                <a:lnTo>
                  <a:pt x="361170" y="21556"/>
                </a:lnTo>
                <a:lnTo>
                  <a:pt x="404433" y="13984"/>
                </a:lnTo>
                <a:lnTo>
                  <a:pt x="449230" y="7971"/>
                </a:lnTo>
                <a:lnTo>
                  <a:pt x="495411" y="3590"/>
                </a:lnTo>
                <a:lnTo>
                  <a:pt x="542822" y="909"/>
                </a:lnTo>
                <a:lnTo>
                  <a:pt x="591312" y="0"/>
                </a:lnTo>
                <a:lnTo>
                  <a:pt x="639801" y="909"/>
                </a:lnTo>
                <a:lnTo>
                  <a:pt x="687212" y="3590"/>
                </a:lnTo>
                <a:lnTo>
                  <a:pt x="733393" y="7971"/>
                </a:lnTo>
                <a:lnTo>
                  <a:pt x="778190" y="13984"/>
                </a:lnTo>
                <a:lnTo>
                  <a:pt x="821453" y="21556"/>
                </a:lnTo>
                <a:lnTo>
                  <a:pt x="863029" y="30617"/>
                </a:lnTo>
                <a:lnTo>
                  <a:pt x="902765" y="41097"/>
                </a:lnTo>
                <a:lnTo>
                  <a:pt x="940509" y="52925"/>
                </a:lnTo>
                <a:lnTo>
                  <a:pt x="1009411" y="80343"/>
                </a:lnTo>
                <a:lnTo>
                  <a:pt x="1068519" y="112306"/>
                </a:lnTo>
                <a:lnTo>
                  <a:pt x="1116612" y="148250"/>
                </a:lnTo>
                <a:lnTo>
                  <a:pt x="1152473" y="187610"/>
                </a:lnTo>
                <a:lnTo>
                  <a:pt x="1174883" y="229821"/>
                </a:lnTo>
                <a:lnTo>
                  <a:pt x="1182624" y="274320"/>
                </a:lnTo>
                <a:lnTo>
                  <a:pt x="1180663" y="296819"/>
                </a:lnTo>
                <a:lnTo>
                  <a:pt x="1165435" y="340244"/>
                </a:lnTo>
                <a:lnTo>
                  <a:pt x="1136147" y="381101"/>
                </a:lnTo>
                <a:lnTo>
                  <a:pt x="1094018" y="418823"/>
                </a:lnTo>
                <a:lnTo>
                  <a:pt x="1040266" y="452847"/>
                </a:lnTo>
                <a:lnTo>
                  <a:pt x="976108" y="482609"/>
                </a:lnTo>
                <a:lnTo>
                  <a:pt x="902765" y="507542"/>
                </a:lnTo>
                <a:lnTo>
                  <a:pt x="863029" y="518022"/>
                </a:lnTo>
                <a:lnTo>
                  <a:pt x="821453" y="527083"/>
                </a:lnTo>
                <a:lnTo>
                  <a:pt x="778190" y="534655"/>
                </a:lnTo>
                <a:lnTo>
                  <a:pt x="733393" y="540668"/>
                </a:lnTo>
                <a:lnTo>
                  <a:pt x="687212" y="545049"/>
                </a:lnTo>
                <a:lnTo>
                  <a:pt x="639801" y="547730"/>
                </a:lnTo>
                <a:lnTo>
                  <a:pt x="591312" y="548640"/>
                </a:lnTo>
                <a:lnTo>
                  <a:pt x="542822" y="547730"/>
                </a:lnTo>
                <a:lnTo>
                  <a:pt x="495411" y="545049"/>
                </a:lnTo>
                <a:lnTo>
                  <a:pt x="449230" y="540668"/>
                </a:lnTo>
                <a:lnTo>
                  <a:pt x="404433" y="534655"/>
                </a:lnTo>
                <a:lnTo>
                  <a:pt x="361170" y="527083"/>
                </a:lnTo>
                <a:lnTo>
                  <a:pt x="319594" y="518022"/>
                </a:lnTo>
                <a:lnTo>
                  <a:pt x="279858" y="507542"/>
                </a:lnTo>
                <a:lnTo>
                  <a:pt x="242114" y="495714"/>
                </a:lnTo>
                <a:lnTo>
                  <a:pt x="173212" y="468296"/>
                </a:lnTo>
                <a:lnTo>
                  <a:pt x="114104" y="436333"/>
                </a:lnTo>
                <a:lnTo>
                  <a:pt x="66011" y="400389"/>
                </a:lnTo>
                <a:lnTo>
                  <a:pt x="30150" y="361029"/>
                </a:lnTo>
                <a:lnTo>
                  <a:pt x="7740" y="318818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2716" y="2758452"/>
            <a:ext cx="930401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5972" y="3082417"/>
            <a:ext cx="624839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0160" y="1193291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00160" y="1193291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8811" y="1252727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8811" y="1252727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2656" y="1900427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3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3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72656" y="1900427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3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3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6730" y="3167634"/>
            <a:ext cx="1221486" cy="389127"/>
          </a:xfrm>
          <a:custGeom>
            <a:avLst/>
            <a:gdLst/>
            <a:ahLst/>
            <a:cxnLst/>
            <a:rect l="l" t="t" r="r" b="b"/>
            <a:pathLst>
              <a:path w="1221486" h="389127">
                <a:moveTo>
                  <a:pt x="1221486" y="389127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66709" y="2369058"/>
            <a:ext cx="1381633" cy="1187830"/>
          </a:xfrm>
          <a:custGeom>
            <a:avLst/>
            <a:gdLst/>
            <a:ahLst/>
            <a:cxnLst/>
            <a:rect l="l" t="t" r="r" b="b"/>
            <a:pathLst>
              <a:path w="1381633" h="1187830">
                <a:moveTo>
                  <a:pt x="1381633" y="1187830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52866" y="1721358"/>
            <a:ext cx="895603" cy="1835530"/>
          </a:xfrm>
          <a:custGeom>
            <a:avLst/>
            <a:gdLst/>
            <a:ahLst/>
            <a:cxnLst/>
            <a:rect l="l" t="t" r="r" b="b"/>
            <a:pathLst>
              <a:path w="895603" h="1835530">
                <a:moveTo>
                  <a:pt x="895603" y="1835530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48978" y="1742694"/>
            <a:ext cx="251205" cy="1814576"/>
          </a:xfrm>
          <a:custGeom>
            <a:avLst/>
            <a:gdLst/>
            <a:ahLst/>
            <a:cxnLst/>
            <a:rect l="l" t="t" r="r" b="b"/>
            <a:pathLst>
              <a:path w="251205" h="1814576">
                <a:moveTo>
                  <a:pt x="0" y="1814576"/>
                </a:moveTo>
                <a:lnTo>
                  <a:pt x="251205" y="0"/>
                </a:lnTo>
              </a:path>
            </a:pathLst>
          </a:custGeom>
          <a:ln w="1904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42804" y="1580388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20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1" y="274320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42804" y="1580388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20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1" y="274320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48978" y="2049017"/>
            <a:ext cx="1100327" cy="1507236"/>
          </a:xfrm>
          <a:custGeom>
            <a:avLst/>
            <a:gdLst/>
            <a:ahLst/>
            <a:cxnLst/>
            <a:rect l="l" t="t" r="r" b="b"/>
            <a:pathLst>
              <a:path w="1100327" h="1507236">
                <a:moveTo>
                  <a:pt x="0" y="1507236"/>
                </a:moveTo>
                <a:lnTo>
                  <a:pt x="1100327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62260" y="236829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62260" y="236829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48978" y="2836926"/>
            <a:ext cx="1319149" cy="719582"/>
          </a:xfrm>
          <a:custGeom>
            <a:avLst/>
            <a:gdLst/>
            <a:ahLst/>
            <a:cxnLst/>
            <a:rect l="l" t="t" r="r" b="b"/>
            <a:pathLst>
              <a:path w="1319149" h="719582">
                <a:moveTo>
                  <a:pt x="0" y="719582"/>
                </a:moveTo>
                <a:lnTo>
                  <a:pt x="1319149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72589" y="2722626"/>
            <a:ext cx="2569464" cy="525779"/>
          </a:xfrm>
          <a:custGeom>
            <a:avLst/>
            <a:gdLst/>
            <a:ahLst/>
            <a:cxnLst/>
            <a:rect l="l" t="t" r="r" b="b"/>
            <a:pathLst>
              <a:path w="2569464" h="525779">
                <a:moveTo>
                  <a:pt x="0" y="525779"/>
                </a:moveTo>
                <a:lnTo>
                  <a:pt x="2569464" y="525779"/>
                </a:lnTo>
                <a:lnTo>
                  <a:pt x="256946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72589" y="2722626"/>
            <a:ext cx="2569464" cy="525779"/>
          </a:xfrm>
          <a:custGeom>
            <a:avLst/>
            <a:gdLst/>
            <a:ahLst/>
            <a:cxnLst/>
            <a:rect l="l" t="t" r="r" b="b"/>
            <a:pathLst>
              <a:path w="2569464" h="525779">
                <a:moveTo>
                  <a:pt x="0" y="525779"/>
                </a:moveTo>
                <a:lnTo>
                  <a:pt x="2569464" y="525779"/>
                </a:lnTo>
                <a:lnTo>
                  <a:pt x="256946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44852" y="2770644"/>
            <a:ext cx="1439418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844" y="1668779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5" y="318818"/>
                </a:lnTo>
                <a:lnTo>
                  <a:pt x="35622" y="361029"/>
                </a:lnTo>
                <a:lnTo>
                  <a:pt x="77992" y="400389"/>
                </a:lnTo>
                <a:lnTo>
                  <a:pt x="134817" y="436333"/>
                </a:lnTo>
                <a:lnTo>
                  <a:pt x="204658" y="468296"/>
                </a:lnTo>
                <a:lnTo>
                  <a:pt x="244010" y="482609"/>
                </a:lnTo>
                <a:lnTo>
                  <a:pt x="286077" y="495714"/>
                </a:lnTo>
                <a:lnTo>
                  <a:pt x="330678" y="507542"/>
                </a:lnTo>
                <a:lnTo>
                  <a:pt x="377634" y="518022"/>
                </a:lnTo>
                <a:lnTo>
                  <a:pt x="426765" y="527083"/>
                </a:lnTo>
                <a:lnTo>
                  <a:pt x="477892" y="534655"/>
                </a:lnTo>
                <a:lnTo>
                  <a:pt x="530834" y="540668"/>
                </a:lnTo>
                <a:lnTo>
                  <a:pt x="585411" y="545049"/>
                </a:lnTo>
                <a:lnTo>
                  <a:pt x="641444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44" y="909"/>
                </a:lnTo>
                <a:lnTo>
                  <a:pt x="585411" y="3590"/>
                </a:lnTo>
                <a:lnTo>
                  <a:pt x="530834" y="7971"/>
                </a:lnTo>
                <a:lnTo>
                  <a:pt x="477892" y="13984"/>
                </a:lnTo>
                <a:lnTo>
                  <a:pt x="426765" y="21556"/>
                </a:lnTo>
                <a:lnTo>
                  <a:pt x="377634" y="30617"/>
                </a:lnTo>
                <a:lnTo>
                  <a:pt x="330678" y="41097"/>
                </a:lnTo>
                <a:lnTo>
                  <a:pt x="286077" y="52925"/>
                </a:lnTo>
                <a:lnTo>
                  <a:pt x="244010" y="66030"/>
                </a:lnTo>
                <a:lnTo>
                  <a:pt x="204658" y="80343"/>
                </a:lnTo>
                <a:lnTo>
                  <a:pt x="168201" y="95792"/>
                </a:lnTo>
                <a:lnTo>
                  <a:pt x="104688" y="129816"/>
                </a:lnTo>
                <a:lnTo>
                  <a:pt x="54911" y="167538"/>
                </a:lnTo>
                <a:lnTo>
                  <a:pt x="20307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844" y="1668779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5" y="229821"/>
                </a:lnTo>
                <a:lnTo>
                  <a:pt x="35622" y="187610"/>
                </a:lnTo>
                <a:lnTo>
                  <a:pt x="77992" y="148250"/>
                </a:lnTo>
                <a:lnTo>
                  <a:pt x="134817" y="112306"/>
                </a:lnTo>
                <a:lnTo>
                  <a:pt x="204658" y="80343"/>
                </a:lnTo>
                <a:lnTo>
                  <a:pt x="244010" y="66030"/>
                </a:lnTo>
                <a:lnTo>
                  <a:pt x="286077" y="52925"/>
                </a:lnTo>
                <a:lnTo>
                  <a:pt x="330678" y="41097"/>
                </a:lnTo>
                <a:lnTo>
                  <a:pt x="377634" y="30617"/>
                </a:lnTo>
                <a:lnTo>
                  <a:pt x="426765" y="21556"/>
                </a:lnTo>
                <a:lnTo>
                  <a:pt x="477892" y="13984"/>
                </a:lnTo>
                <a:lnTo>
                  <a:pt x="530834" y="7971"/>
                </a:lnTo>
                <a:lnTo>
                  <a:pt x="585411" y="3590"/>
                </a:lnTo>
                <a:lnTo>
                  <a:pt x="641444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44" y="547730"/>
                </a:lnTo>
                <a:lnTo>
                  <a:pt x="585411" y="545049"/>
                </a:lnTo>
                <a:lnTo>
                  <a:pt x="530834" y="540668"/>
                </a:lnTo>
                <a:lnTo>
                  <a:pt x="477892" y="534655"/>
                </a:lnTo>
                <a:lnTo>
                  <a:pt x="426765" y="527083"/>
                </a:lnTo>
                <a:lnTo>
                  <a:pt x="377634" y="518022"/>
                </a:lnTo>
                <a:lnTo>
                  <a:pt x="330678" y="507542"/>
                </a:lnTo>
                <a:lnTo>
                  <a:pt x="286077" y="495714"/>
                </a:lnTo>
                <a:lnTo>
                  <a:pt x="244010" y="482609"/>
                </a:lnTo>
                <a:lnTo>
                  <a:pt x="204658" y="468296"/>
                </a:lnTo>
                <a:lnTo>
                  <a:pt x="168201" y="452847"/>
                </a:lnTo>
                <a:lnTo>
                  <a:pt x="104688" y="418823"/>
                </a:lnTo>
                <a:lnTo>
                  <a:pt x="54911" y="381101"/>
                </a:lnTo>
                <a:lnTo>
                  <a:pt x="20307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7447" y="1728228"/>
            <a:ext cx="893826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0898" y="2137410"/>
            <a:ext cx="1105662" cy="584835"/>
          </a:xfrm>
          <a:custGeom>
            <a:avLst/>
            <a:gdLst/>
            <a:ahLst/>
            <a:cxnLst/>
            <a:rect l="l" t="t" r="r" b="b"/>
            <a:pathLst>
              <a:path w="1105662" h="584835">
                <a:moveTo>
                  <a:pt x="1105662" y="584835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9816" y="1534667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9816" y="1534667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57322" y="2084070"/>
            <a:ext cx="842263" cy="638175"/>
          </a:xfrm>
          <a:custGeom>
            <a:avLst/>
            <a:gdLst/>
            <a:ahLst/>
            <a:cxnLst/>
            <a:rect l="l" t="t" r="r" b="b"/>
            <a:pathLst>
              <a:path w="842263" h="638175">
                <a:moveTo>
                  <a:pt x="0" y="638175"/>
                </a:moveTo>
                <a:lnTo>
                  <a:pt x="842263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52138" y="5727954"/>
            <a:ext cx="2570988" cy="525779"/>
          </a:xfrm>
          <a:custGeom>
            <a:avLst/>
            <a:gdLst/>
            <a:ahLst/>
            <a:cxnLst/>
            <a:rect l="l" t="t" r="r" b="b"/>
            <a:pathLst>
              <a:path w="2570988" h="525779">
                <a:moveTo>
                  <a:pt x="0" y="525780"/>
                </a:moveTo>
                <a:lnTo>
                  <a:pt x="2570988" y="525780"/>
                </a:lnTo>
                <a:lnTo>
                  <a:pt x="2570988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52138" y="5727954"/>
            <a:ext cx="2570988" cy="525779"/>
          </a:xfrm>
          <a:custGeom>
            <a:avLst/>
            <a:gdLst/>
            <a:ahLst/>
            <a:cxnLst/>
            <a:rect l="l" t="t" r="r" b="b"/>
            <a:pathLst>
              <a:path w="2570988" h="525779">
                <a:moveTo>
                  <a:pt x="0" y="525780"/>
                </a:moveTo>
                <a:lnTo>
                  <a:pt x="2570988" y="525780"/>
                </a:lnTo>
                <a:lnTo>
                  <a:pt x="2570988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3292" y="5775960"/>
            <a:ext cx="883158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9652" y="466191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49652" y="466191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95016" y="4721364"/>
            <a:ext cx="922782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42182" y="5130546"/>
            <a:ext cx="1694814" cy="597141"/>
          </a:xfrm>
          <a:custGeom>
            <a:avLst/>
            <a:gdLst/>
            <a:ahLst/>
            <a:cxnLst/>
            <a:rect l="l" t="t" r="r" b="b"/>
            <a:pathLst>
              <a:path w="1694814" h="597141">
                <a:moveTo>
                  <a:pt x="1694814" y="59714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33316" y="4523232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33316" y="4523232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32070" y="5072633"/>
            <a:ext cx="305307" cy="655256"/>
          </a:xfrm>
          <a:custGeom>
            <a:avLst/>
            <a:gdLst/>
            <a:ahLst/>
            <a:cxnLst/>
            <a:rect l="l" t="t" r="r" b="b"/>
            <a:pathLst>
              <a:path w="305307" h="655256">
                <a:moveTo>
                  <a:pt x="305307" y="655256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20384" y="4855464"/>
            <a:ext cx="1399032" cy="548640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19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5" y="548640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2" y="274319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5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20384" y="4855464"/>
            <a:ext cx="1399032" cy="548640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19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5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2" y="274319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5" y="548640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36870" y="5324094"/>
            <a:ext cx="889000" cy="403161"/>
          </a:xfrm>
          <a:custGeom>
            <a:avLst/>
            <a:gdLst/>
            <a:ahLst/>
            <a:cxnLst/>
            <a:rect l="l" t="t" r="r" b="b"/>
            <a:pathLst>
              <a:path w="889000" h="403161">
                <a:moveTo>
                  <a:pt x="0" y="403161"/>
                </a:moveTo>
                <a:lnTo>
                  <a:pt x="88900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91453" y="224939"/>
            <a:ext cx="2603905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spc="-105" dirty="0">
                <a:solidFill>
                  <a:srgbClr val="FFFF00"/>
                </a:solidFill>
                <a:latin typeface="Tahoma"/>
                <a:cs typeface="Tahoma"/>
              </a:rPr>
              <a:t>Identifier</a:t>
            </a:r>
            <a:r>
              <a:rPr sz="4400" b="1" spc="-10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0678" y="250011"/>
            <a:ext cx="1808473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1" dirty="0">
                <a:solidFill>
                  <a:srgbClr val="FFFFFF"/>
                </a:solidFill>
                <a:latin typeface="Tahoma"/>
                <a:cs typeface="Tahoma"/>
              </a:rPr>
              <a:t>Thuộc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1863" y="250011"/>
            <a:ext cx="122654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8975" y="250011"/>
            <a:ext cx="148435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khóa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01074" y="1359408"/>
            <a:ext cx="103032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7" dirty="0">
                <a:latin typeface="Calibri"/>
                <a:cs typeface="Calibri"/>
              </a:rPr>
              <a:t>NGAYSINH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0399" y="1418844"/>
            <a:ext cx="93017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latin typeface="Calibri"/>
                <a:cs typeface="Calibri"/>
              </a:rPr>
              <a:t>GIOITINH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0054" y="1701673"/>
            <a:ext cx="67163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latin typeface="Calibri"/>
                <a:cs typeface="Calibri"/>
              </a:rPr>
              <a:t>TENPB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04754" y="1746783"/>
            <a:ext cx="710272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DIACHI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528" y="1835403"/>
            <a:ext cx="64782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dirty="0">
                <a:latin typeface="Calibri"/>
                <a:cs typeface="Calibri"/>
              </a:rPr>
              <a:t>MAPB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0923" y="2066798"/>
            <a:ext cx="71670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0" dirty="0">
                <a:latin typeface="Calibri"/>
                <a:cs typeface="Calibri"/>
              </a:rPr>
              <a:t>HOTEN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4891" y="2534691"/>
            <a:ext cx="986918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7" dirty="0">
                <a:latin typeface="Calibri"/>
                <a:cs typeface="Calibri"/>
              </a:rPr>
              <a:t>LUONGCB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4160" y="2865628"/>
            <a:ext cx="68376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dirty="0">
                <a:latin typeface="Calibri"/>
                <a:cs typeface="Calibri"/>
              </a:rPr>
              <a:t>MANV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457" y="4690491"/>
            <a:ext cx="69945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5" dirty="0">
                <a:latin typeface="Calibri"/>
                <a:cs typeface="Calibri"/>
              </a:rPr>
              <a:t>TENDA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6207" y="4828921"/>
            <a:ext cx="67667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spc="-7" dirty="0">
                <a:latin typeface="Calibri"/>
                <a:cs typeface="Calibri"/>
              </a:rPr>
              <a:t>MADA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513" y="5023104"/>
            <a:ext cx="89550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DIADIEM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2138" y="5727954"/>
            <a:ext cx="2570988" cy="525779"/>
          </a:xfrm>
          <a:prstGeom prst="rect">
            <a:avLst/>
          </a:prstGeom>
        </p:spPr>
        <p:txBody>
          <a:bodyPr wrap="square" lIns="0" tIns="319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966343" marR="968048" algn="ctr">
              <a:lnSpc>
                <a:spcPct val="101725"/>
              </a:lnSpc>
            </a:pPr>
            <a:r>
              <a:rPr sz="1800" b="1" spc="-9" dirty="0">
                <a:latin typeface="Calibri"/>
                <a:cs typeface="Calibri"/>
              </a:rPr>
              <a:t>DUAN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4246" y="3556254"/>
            <a:ext cx="2569463" cy="525780"/>
          </a:xfrm>
          <a:prstGeom prst="rect">
            <a:avLst/>
          </a:prstGeom>
        </p:spPr>
        <p:txBody>
          <a:bodyPr wrap="square" lIns="0" tIns="352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762126">
              <a:lnSpc>
                <a:spcPct val="101725"/>
              </a:lnSpc>
            </a:pPr>
            <a:r>
              <a:rPr sz="1800" b="1" spc="1" dirty="0">
                <a:latin typeface="Calibri"/>
                <a:cs typeface="Calibri"/>
              </a:rPr>
              <a:t>NHANVIEN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2589" y="2722626"/>
            <a:ext cx="2569464" cy="525779"/>
          </a:xfrm>
          <a:prstGeom prst="rect">
            <a:avLst/>
          </a:prstGeom>
        </p:spPr>
        <p:txBody>
          <a:bodyPr wrap="square" lIns="0" tIns="2633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717042">
              <a:lnSpc>
                <a:spcPct val="101725"/>
              </a:lnSpc>
            </a:pPr>
            <a:r>
              <a:rPr sz="1800" b="1" spc="0" dirty="0">
                <a:latin typeface="Calibri"/>
                <a:cs typeface="Calibri"/>
              </a:rPr>
              <a:t>PHONGBAN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7568183" y="301751"/>
            <a:ext cx="1011174" cy="695706"/>
          </a:xfrm>
          <a:prstGeom prst="rect">
            <a:avLst/>
          </a:prstGeom>
        </p:spPr>
        <p:txBody>
          <a:bodyPr wrap="square" lIns="0" tIns="429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75565">
              <a:lnSpc>
                <a:spcPct val="100585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79892" y="301751"/>
            <a:ext cx="1065453" cy="695706"/>
          </a:xfrm>
          <a:prstGeom prst="rect">
            <a:avLst/>
          </a:prstGeom>
        </p:spPr>
        <p:txBody>
          <a:bodyPr wrap="square" lIns="0" tIns="4289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44230" y="301751"/>
            <a:ext cx="1061720" cy="695706"/>
          </a:xfrm>
          <a:prstGeom prst="rect">
            <a:avLst/>
          </a:prstGeom>
        </p:spPr>
        <p:txBody>
          <a:bodyPr wrap="square" lIns="0" tIns="4289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chất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11742" y="301751"/>
            <a:ext cx="1003807" cy="695706"/>
          </a:xfrm>
          <a:prstGeom prst="rect">
            <a:avLst/>
          </a:prstGeom>
        </p:spPr>
        <p:txBody>
          <a:bodyPr wrap="square" lIns="0" tIns="4289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3870" y="301751"/>
            <a:ext cx="1351279" cy="695706"/>
          </a:xfrm>
          <a:prstGeom prst="rect">
            <a:avLst/>
          </a:prstGeom>
        </p:spPr>
        <p:txBody>
          <a:bodyPr wrap="square" lIns="0" tIns="4289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Đặc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303764" y="301751"/>
            <a:ext cx="538721" cy="695706"/>
          </a:xfrm>
          <a:prstGeom prst="rect">
            <a:avLst/>
          </a:prstGeom>
        </p:spPr>
        <p:txBody>
          <a:bodyPr wrap="square" lIns="0" tIns="4289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22301">
              <a:lnSpc>
                <a:spcPct val="10058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50835" y="301751"/>
            <a:ext cx="538721" cy="695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8183" y="301751"/>
            <a:ext cx="1011174" cy="695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50935" y="301751"/>
            <a:ext cx="994409" cy="695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18448" y="301751"/>
            <a:ext cx="587501" cy="695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80576" y="301751"/>
            <a:ext cx="934974" cy="695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90176" y="301751"/>
            <a:ext cx="934974" cy="6957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03764" y="301751"/>
            <a:ext cx="538721" cy="695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8646" y="223951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96934" y="223951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38646" y="261035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6934" y="261035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38646" y="298119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96934" y="298119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8646" y="335203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96934" y="335203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38646" y="372287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40"/>
                </a:moveTo>
                <a:lnTo>
                  <a:pt x="2558415" y="370840"/>
                </a:lnTo>
                <a:lnTo>
                  <a:pt x="255841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6934" y="372287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40"/>
                </a:moveTo>
                <a:lnTo>
                  <a:pt x="2916174" y="370840"/>
                </a:lnTo>
                <a:lnTo>
                  <a:pt x="291617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8646" y="409371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96934" y="409371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38646" y="446455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96934" y="446455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38646" y="4835398"/>
            <a:ext cx="2558415" cy="370839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39"/>
                </a:moveTo>
                <a:lnTo>
                  <a:pt x="2558415" y="370839"/>
                </a:lnTo>
                <a:lnTo>
                  <a:pt x="255841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6934" y="4835398"/>
            <a:ext cx="2916174" cy="370839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39"/>
                </a:moveTo>
                <a:lnTo>
                  <a:pt x="2916174" y="370839"/>
                </a:lnTo>
                <a:lnTo>
                  <a:pt x="29161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38646" y="5206238"/>
            <a:ext cx="2558415" cy="370840"/>
          </a:xfrm>
          <a:custGeom>
            <a:avLst/>
            <a:gdLst/>
            <a:ahLst/>
            <a:cxnLst/>
            <a:rect l="l" t="t" r="r" b="b"/>
            <a:pathLst>
              <a:path w="2558415" h="370839">
                <a:moveTo>
                  <a:pt x="0" y="370840"/>
                </a:moveTo>
                <a:lnTo>
                  <a:pt x="2558415" y="370840"/>
                </a:lnTo>
                <a:lnTo>
                  <a:pt x="255841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96934" y="5206238"/>
            <a:ext cx="2916174" cy="370840"/>
          </a:xfrm>
          <a:custGeom>
            <a:avLst/>
            <a:gdLst/>
            <a:ahLst/>
            <a:cxnLst/>
            <a:rect l="l" t="t" r="r" b="b"/>
            <a:pathLst>
              <a:path w="2916174" h="370839">
                <a:moveTo>
                  <a:pt x="0" y="370840"/>
                </a:moveTo>
                <a:lnTo>
                  <a:pt x="2916174" y="370840"/>
                </a:lnTo>
                <a:lnTo>
                  <a:pt x="291617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32296" y="2610358"/>
            <a:ext cx="5487161" cy="0"/>
          </a:xfrm>
          <a:custGeom>
            <a:avLst/>
            <a:gdLst/>
            <a:ahLst/>
            <a:cxnLst/>
            <a:rect l="l" t="t" r="r" b="b"/>
            <a:pathLst>
              <a:path w="5487161">
                <a:moveTo>
                  <a:pt x="0" y="0"/>
                </a:moveTo>
                <a:lnTo>
                  <a:pt x="548716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38109" y="1590294"/>
            <a:ext cx="2569463" cy="524255"/>
          </a:xfrm>
          <a:custGeom>
            <a:avLst/>
            <a:gdLst/>
            <a:ahLst/>
            <a:cxnLst/>
            <a:rect l="l" t="t" r="r" b="b"/>
            <a:pathLst>
              <a:path w="2569463" h="524255">
                <a:moveTo>
                  <a:pt x="0" y="524255"/>
                </a:moveTo>
                <a:lnTo>
                  <a:pt x="2569463" y="524255"/>
                </a:lnTo>
                <a:lnTo>
                  <a:pt x="2569463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8109" y="1590294"/>
            <a:ext cx="2569463" cy="524255"/>
          </a:xfrm>
          <a:custGeom>
            <a:avLst/>
            <a:gdLst/>
            <a:ahLst/>
            <a:cxnLst/>
            <a:rect l="l" t="t" r="r" b="b"/>
            <a:pathLst>
              <a:path w="2569463" h="524255">
                <a:moveTo>
                  <a:pt x="0" y="524255"/>
                </a:moveTo>
                <a:lnTo>
                  <a:pt x="2569463" y="524255"/>
                </a:lnTo>
                <a:lnTo>
                  <a:pt x="2569463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60678" y="229945"/>
            <a:ext cx="1503091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8206" y="229945"/>
            <a:ext cx="103215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2151" y="229945"/>
            <a:ext cx="546255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2607" y="229945"/>
            <a:ext cx="169773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2413" y="229945"/>
            <a:ext cx="1226546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tính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8397" y="427239"/>
            <a:ext cx="491204" cy="346684"/>
          </a:xfrm>
          <a:prstGeom prst="rect">
            <a:avLst/>
          </a:prstGeom>
        </p:spPr>
        <p:txBody>
          <a:bodyPr wrap="square" lIns="0" tIns="17240" rIns="0" bIns="0" rtlCol="0">
            <a:noAutofit/>
          </a:bodyPr>
          <a:lstStyle/>
          <a:p>
            <a:pPr marL="12700">
              <a:lnSpc>
                <a:spcPts val="271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Tín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70770" y="427239"/>
            <a:ext cx="415153" cy="346684"/>
          </a:xfrm>
          <a:prstGeom prst="rect">
            <a:avLst/>
          </a:prstGeom>
        </p:spPr>
        <p:txBody>
          <a:bodyPr wrap="square" lIns="0" tIns="17240" rIns="0" bIns="0" rtlCol="0">
            <a:noAutofit/>
          </a:bodyPr>
          <a:lstStyle/>
          <a:p>
            <a:pPr marL="12700">
              <a:lnSpc>
                <a:spcPts val="2715"/>
              </a:lnSpc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tín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84612" y="440903"/>
            <a:ext cx="187801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692" y="1179321"/>
            <a:ext cx="5902804" cy="1020295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dirty="0">
                <a:latin typeface="Times New Roman"/>
                <a:cs typeface="Times New Roman"/>
              </a:rPr>
              <a:t>Tất cả các thực thể thuộc về cùng</a:t>
            </a:r>
            <a:endParaRPr sz="3200">
              <a:latin typeface="Times New Roman"/>
              <a:cs typeface="Times New Roman"/>
            </a:endParaRPr>
          </a:p>
          <a:p>
            <a:pPr marL="354075" marR="61403">
              <a:lnSpc>
                <a:spcPct val="95825"/>
              </a:lnSpc>
              <a:spcBef>
                <a:spcPts val="761"/>
              </a:spcBef>
            </a:pPr>
            <a:r>
              <a:rPr sz="3200" spc="0" dirty="0">
                <a:latin typeface="Times New Roman"/>
                <a:cs typeface="Times New Roman"/>
              </a:rPr>
              <a:t>tập thực thể sẽ có cùng tập thuộc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692" y="2352280"/>
            <a:ext cx="5767648" cy="2926384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354075" marR="70098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tính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61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1" dirty="0">
                <a:latin typeface="Times New Roman"/>
                <a:cs typeface="Times New Roman"/>
              </a:rPr>
              <a:t>Mỗi thực thể đều được phân biệt</a:t>
            </a:r>
            <a:endParaRPr sz="3200">
              <a:latin typeface="Times New Roman"/>
              <a:cs typeface="Times New Roman"/>
            </a:endParaRPr>
          </a:p>
          <a:p>
            <a:pPr marL="354075" marR="70098">
              <a:lnSpc>
                <a:spcPct val="95825"/>
              </a:lnSpc>
              <a:spcBef>
                <a:spcPts val="928"/>
              </a:spcBef>
            </a:pPr>
            <a:r>
              <a:rPr sz="3200" spc="-1" dirty="0">
                <a:latin typeface="Times New Roman"/>
                <a:cs typeface="Times New Roman"/>
              </a:rPr>
              <a:t>với nhau bởi thuộc tính khóa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1530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0" dirty="0">
                <a:latin typeface="Times New Roman"/>
                <a:cs typeface="Times New Roman"/>
              </a:rPr>
              <a:t>Mỗi thuộc tính đều có miền giá</a:t>
            </a:r>
            <a:endParaRPr sz="3200">
              <a:latin typeface="Times New Roman"/>
              <a:cs typeface="Times New Roman"/>
            </a:endParaRPr>
          </a:p>
          <a:p>
            <a:pPr marL="354075" marR="70098">
              <a:lnSpc>
                <a:spcPct val="95825"/>
              </a:lnSpc>
              <a:spcBef>
                <a:spcPts val="928"/>
              </a:spcBef>
            </a:pPr>
            <a:r>
              <a:rPr sz="3200" spc="-2" dirty="0">
                <a:latin typeface="Times New Roman"/>
                <a:cs typeface="Times New Roman"/>
              </a:rPr>
              <a:t>trị tương ứng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8646" y="2239518"/>
            <a:ext cx="5474461" cy="370839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b="1" spc="-1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ên th</a:t>
            </a:r>
            <a:r>
              <a:rPr sz="1800" b="1" spc="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ộc</a:t>
            </a:r>
            <a:r>
              <a:rPr sz="1800" b="1" spc="-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tính                      </a:t>
            </a:r>
            <a:r>
              <a:rPr sz="1800" b="1" spc="1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Miền</a:t>
            </a:r>
            <a:r>
              <a:rPr sz="1800" b="1" spc="-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Calibri"/>
                <a:cs typeface="Calibri"/>
              </a:rPr>
              <a:t>giá trị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8646" y="2610358"/>
            <a:ext cx="5474461" cy="370839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-4" dirty="0">
                <a:latin typeface="Calibri"/>
                <a:cs typeface="Calibri"/>
              </a:rPr>
              <a:t>M</a:t>
            </a:r>
            <a:r>
              <a:rPr sz="1800" spc="0" dirty="0">
                <a:latin typeface="Calibri"/>
                <a:cs typeface="Calibri"/>
              </a:rPr>
              <a:t>ã NV                                    </a:t>
            </a:r>
            <a:r>
              <a:rPr sz="1800" spc="10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Số ng</a:t>
            </a:r>
            <a:r>
              <a:rPr sz="1800" spc="4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ên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[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-9" dirty="0">
                <a:latin typeface="Calibri"/>
                <a:cs typeface="Calibri"/>
              </a:rPr>
              <a:t>n</a:t>
            </a:r>
            <a:r>
              <a:rPr sz="1800" spc="-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8646" y="2981198"/>
            <a:ext cx="5474461" cy="370839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-4" dirty="0">
                <a:latin typeface="Calibri"/>
                <a:cs typeface="Calibri"/>
              </a:rPr>
              <a:t>H</a:t>
            </a:r>
            <a:r>
              <a:rPr sz="1800" spc="0" dirty="0">
                <a:latin typeface="Calibri"/>
                <a:cs typeface="Calibri"/>
              </a:rPr>
              <a:t>ọ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ên                                    </a:t>
            </a:r>
            <a:r>
              <a:rPr sz="1800" spc="19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Ch</a:t>
            </a:r>
            <a:r>
              <a:rPr sz="1800" spc="4" dirty="0">
                <a:latin typeface="Calibri"/>
                <a:cs typeface="Calibri"/>
              </a:rPr>
              <a:t>u</a:t>
            </a:r>
            <a:r>
              <a:rPr sz="1800" spc="0" dirty="0">
                <a:latin typeface="Calibri"/>
                <a:cs typeface="Calibri"/>
              </a:rPr>
              <a:t>ỗi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thông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[</a:t>
            </a:r>
            <a:r>
              <a:rPr sz="1800" spc="-19" dirty="0">
                <a:latin typeface="Calibri"/>
                <a:cs typeface="Calibri"/>
              </a:rPr>
              <a:t>nv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4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ha</a:t>
            </a:r>
            <a:r>
              <a:rPr sz="1800" spc="4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8646" y="3352038"/>
            <a:ext cx="5474461" cy="370839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29" dirty="0">
                <a:latin typeface="Calibri"/>
                <a:cs typeface="Calibri"/>
              </a:rPr>
              <a:t>g</a:t>
            </a:r>
            <a:r>
              <a:rPr sz="1800" spc="-34" dirty="0">
                <a:latin typeface="Calibri"/>
                <a:cs typeface="Calibri"/>
              </a:rPr>
              <a:t>à</a:t>
            </a:r>
            <a:r>
              <a:rPr sz="1800" spc="0" dirty="0">
                <a:latin typeface="Calibri"/>
                <a:cs typeface="Calibri"/>
              </a:rPr>
              <a:t>y sinh                               </a:t>
            </a:r>
            <a:r>
              <a:rPr sz="1800" spc="8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29" dirty="0">
                <a:latin typeface="Calibri"/>
                <a:cs typeface="Calibri"/>
              </a:rPr>
              <a:t>g</a:t>
            </a:r>
            <a:r>
              <a:rPr sz="1800" spc="-34" dirty="0">
                <a:latin typeface="Calibri"/>
                <a:cs typeface="Calibri"/>
              </a:rPr>
              <a:t>à</a:t>
            </a:r>
            <a:r>
              <a:rPr sz="1800" spc="0" dirty="0">
                <a:latin typeface="Calibri"/>
                <a:cs typeface="Calibri"/>
              </a:rPr>
              <a:t>y tháng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[D</a:t>
            </a:r>
            <a:r>
              <a:rPr sz="1800" spc="-14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eTim</a:t>
            </a:r>
            <a:r>
              <a:rPr sz="1800" spc="4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646" y="3722878"/>
            <a:ext cx="5474461" cy="370840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Giới t</a:t>
            </a:r>
            <a:r>
              <a:rPr sz="1800" spc="-9" dirty="0">
                <a:latin typeface="Calibri"/>
                <a:cs typeface="Calibri"/>
              </a:rPr>
              <a:t>í</a:t>
            </a:r>
            <a:r>
              <a:rPr sz="1800" spc="0" dirty="0">
                <a:latin typeface="Calibri"/>
                <a:cs typeface="Calibri"/>
              </a:rPr>
              <a:t>nh                                 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Nam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–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Nữ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4" dirty="0">
                <a:latin typeface="Calibri"/>
                <a:cs typeface="Calibri"/>
              </a:rPr>
              <a:t>&lt;</a:t>
            </a:r>
            <a:r>
              <a:rPr sz="1800" spc="0" dirty="0">
                <a:latin typeface="Calibri"/>
                <a:cs typeface="Calibri"/>
              </a:rPr>
              <a:t>-&gt;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| 0 [bit]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646" y="4093718"/>
            <a:ext cx="5474461" cy="370840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Địa </a:t>
            </a:r>
            <a:r>
              <a:rPr sz="1800" spc="-4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hỉ                                    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Ch</a:t>
            </a:r>
            <a:r>
              <a:rPr sz="1800" spc="4" dirty="0">
                <a:latin typeface="Calibri"/>
                <a:cs typeface="Calibri"/>
              </a:rPr>
              <a:t>u</a:t>
            </a:r>
            <a:r>
              <a:rPr sz="1800" spc="0" dirty="0">
                <a:latin typeface="Calibri"/>
                <a:cs typeface="Calibri"/>
              </a:rPr>
              <a:t>ỗi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thông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[</a:t>
            </a:r>
            <a:r>
              <a:rPr sz="1800" spc="-19" dirty="0">
                <a:latin typeface="Calibri"/>
                <a:cs typeface="Calibri"/>
              </a:rPr>
              <a:t>nv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4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ha</a:t>
            </a:r>
            <a:r>
              <a:rPr sz="1800" spc="4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646" y="4464558"/>
            <a:ext cx="5474461" cy="370839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Sở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th</a:t>
            </a:r>
            <a:r>
              <a:rPr sz="1800" spc="-4" dirty="0">
                <a:latin typeface="Calibri"/>
                <a:cs typeface="Calibri"/>
              </a:rPr>
              <a:t>íc</a:t>
            </a:r>
            <a:r>
              <a:rPr sz="1800" spc="0" dirty="0">
                <a:latin typeface="Calibri"/>
                <a:cs typeface="Calibri"/>
              </a:rPr>
              <a:t>h                                 </a:t>
            </a:r>
            <a:r>
              <a:rPr sz="1800" spc="37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Ch</a:t>
            </a:r>
            <a:r>
              <a:rPr sz="1800" spc="4" dirty="0">
                <a:latin typeface="Calibri"/>
                <a:cs typeface="Calibri"/>
              </a:rPr>
              <a:t>u</a:t>
            </a:r>
            <a:r>
              <a:rPr sz="1800" spc="0" dirty="0">
                <a:latin typeface="Calibri"/>
                <a:cs typeface="Calibri"/>
              </a:rPr>
              <a:t>ỗi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thông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[</a:t>
            </a:r>
            <a:r>
              <a:rPr sz="1800" spc="-19" dirty="0">
                <a:latin typeface="Calibri"/>
                <a:cs typeface="Calibri"/>
              </a:rPr>
              <a:t>nv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4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ha</a:t>
            </a:r>
            <a:r>
              <a:rPr sz="1800" spc="4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646" y="4835398"/>
            <a:ext cx="5474461" cy="370839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ư</a:t>
            </a:r>
            <a:r>
              <a:rPr sz="1800" spc="0" dirty="0">
                <a:latin typeface="Calibri"/>
                <a:cs typeface="Calibri"/>
              </a:rPr>
              <a:t>ơ</a:t>
            </a:r>
            <a:r>
              <a:rPr sz="1800" spc="4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g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14" dirty="0">
                <a:latin typeface="Calibri"/>
                <a:cs typeface="Calibri"/>
              </a:rPr>
              <a:t>c</a:t>
            </a:r>
            <a:r>
              <a:rPr sz="1800" spc="0" dirty="0">
                <a:latin typeface="Calibri"/>
                <a:cs typeface="Calibri"/>
              </a:rPr>
              <a:t>ơ</a:t>
            </a:r>
            <a:r>
              <a:rPr sz="1800" spc="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bản                       </a:t>
            </a:r>
            <a:r>
              <a:rPr sz="1800" spc="33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Số n</a:t>
            </a:r>
            <a:r>
              <a:rPr sz="1800" spc="4" dirty="0">
                <a:latin typeface="Calibri"/>
                <a:cs typeface="Calibri"/>
              </a:rPr>
              <a:t>g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19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ên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[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-9" dirty="0">
                <a:latin typeface="Calibri"/>
                <a:cs typeface="Calibri"/>
              </a:rPr>
              <a:t>n</a:t>
            </a:r>
            <a:r>
              <a:rPr sz="1800" spc="-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8646" y="5206238"/>
            <a:ext cx="5474461" cy="370839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92328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. . .                                           </a:t>
            </a:r>
            <a:r>
              <a:rPr sz="1800" spc="6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. . 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38109" y="1590294"/>
            <a:ext cx="2569463" cy="524255"/>
          </a:xfrm>
          <a:prstGeom prst="rect">
            <a:avLst/>
          </a:prstGeom>
        </p:spPr>
        <p:txBody>
          <a:bodyPr wrap="square" lIns="0" tIns="1998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814578">
              <a:lnSpc>
                <a:spcPct val="101725"/>
              </a:lnSpc>
            </a:pPr>
            <a:r>
              <a:rPr sz="1800" spc="1" dirty="0">
                <a:latin typeface="Calibri"/>
                <a:cs typeface="Calibri"/>
              </a:rPr>
              <a:t>Nhân viên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101340" y="1252727"/>
            <a:ext cx="6777228" cy="1397508"/>
          </a:xfrm>
          <a:custGeom>
            <a:avLst/>
            <a:gdLst/>
            <a:ahLst/>
            <a:cxnLst/>
            <a:rect l="l" t="t" r="r" b="b"/>
            <a:pathLst>
              <a:path w="6777228" h="1397508">
                <a:moveTo>
                  <a:pt x="6777228" y="1397508"/>
                </a:moveTo>
                <a:lnTo>
                  <a:pt x="6777228" y="0"/>
                </a:lnTo>
                <a:lnTo>
                  <a:pt x="698754" y="0"/>
                </a:lnTo>
                <a:lnTo>
                  <a:pt x="0" y="698754"/>
                </a:lnTo>
                <a:lnTo>
                  <a:pt x="698754" y="1397508"/>
                </a:lnTo>
                <a:lnTo>
                  <a:pt x="6777228" y="139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1340" y="1252727"/>
            <a:ext cx="6777228" cy="1397508"/>
          </a:xfrm>
          <a:custGeom>
            <a:avLst/>
            <a:gdLst/>
            <a:ahLst/>
            <a:cxnLst/>
            <a:rect l="l" t="t" r="r" b="b"/>
            <a:pathLst>
              <a:path w="6777228" h="1397508">
                <a:moveTo>
                  <a:pt x="6777228" y="1397508"/>
                </a:moveTo>
                <a:lnTo>
                  <a:pt x="698754" y="1397508"/>
                </a:lnTo>
                <a:lnTo>
                  <a:pt x="0" y="698754"/>
                </a:lnTo>
                <a:lnTo>
                  <a:pt x="698754" y="0"/>
                </a:lnTo>
                <a:lnTo>
                  <a:pt x="6777228" y="0"/>
                </a:lnTo>
                <a:lnTo>
                  <a:pt x="6777228" y="1397508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1588" y="1252727"/>
            <a:ext cx="1621155" cy="1397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3348" y="1252727"/>
            <a:ext cx="1397507" cy="1397508"/>
          </a:xfrm>
          <a:custGeom>
            <a:avLst/>
            <a:gdLst/>
            <a:ahLst/>
            <a:cxnLst/>
            <a:rect l="l" t="t" r="r" b="b"/>
            <a:pathLst>
              <a:path w="1397507" h="1397508">
                <a:moveTo>
                  <a:pt x="0" y="698754"/>
                </a:moveTo>
                <a:lnTo>
                  <a:pt x="2316" y="641439"/>
                </a:lnTo>
                <a:lnTo>
                  <a:pt x="9144" y="585402"/>
                </a:lnTo>
                <a:lnTo>
                  <a:pt x="20305" y="530821"/>
                </a:lnTo>
                <a:lnTo>
                  <a:pt x="35618" y="477877"/>
                </a:lnTo>
                <a:lnTo>
                  <a:pt x="54905" y="426749"/>
                </a:lnTo>
                <a:lnTo>
                  <a:pt x="77985" y="377617"/>
                </a:lnTo>
                <a:lnTo>
                  <a:pt x="104679" y="330661"/>
                </a:lnTo>
                <a:lnTo>
                  <a:pt x="134806" y="286060"/>
                </a:lnTo>
                <a:lnTo>
                  <a:pt x="168188" y="243995"/>
                </a:lnTo>
                <a:lnTo>
                  <a:pt x="204644" y="204644"/>
                </a:lnTo>
                <a:lnTo>
                  <a:pt x="243995" y="168188"/>
                </a:lnTo>
                <a:lnTo>
                  <a:pt x="286060" y="134806"/>
                </a:lnTo>
                <a:lnTo>
                  <a:pt x="330661" y="104679"/>
                </a:lnTo>
                <a:lnTo>
                  <a:pt x="377617" y="77985"/>
                </a:lnTo>
                <a:lnTo>
                  <a:pt x="426749" y="54905"/>
                </a:lnTo>
                <a:lnTo>
                  <a:pt x="477877" y="35618"/>
                </a:lnTo>
                <a:lnTo>
                  <a:pt x="530821" y="20305"/>
                </a:lnTo>
                <a:lnTo>
                  <a:pt x="585402" y="9144"/>
                </a:lnTo>
                <a:lnTo>
                  <a:pt x="641439" y="2316"/>
                </a:lnTo>
                <a:lnTo>
                  <a:pt x="698753" y="0"/>
                </a:lnTo>
                <a:lnTo>
                  <a:pt x="756068" y="2316"/>
                </a:lnTo>
                <a:lnTo>
                  <a:pt x="812105" y="9144"/>
                </a:lnTo>
                <a:lnTo>
                  <a:pt x="866686" y="20305"/>
                </a:lnTo>
                <a:lnTo>
                  <a:pt x="919630" y="35618"/>
                </a:lnTo>
                <a:lnTo>
                  <a:pt x="970758" y="54905"/>
                </a:lnTo>
                <a:lnTo>
                  <a:pt x="1019890" y="77985"/>
                </a:lnTo>
                <a:lnTo>
                  <a:pt x="1066846" y="104679"/>
                </a:lnTo>
                <a:lnTo>
                  <a:pt x="1111447" y="134806"/>
                </a:lnTo>
                <a:lnTo>
                  <a:pt x="1153512" y="168188"/>
                </a:lnTo>
                <a:lnTo>
                  <a:pt x="1192863" y="204644"/>
                </a:lnTo>
                <a:lnTo>
                  <a:pt x="1229319" y="243995"/>
                </a:lnTo>
                <a:lnTo>
                  <a:pt x="1262701" y="286060"/>
                </a:lnTo>
                <a:lnTo>
                  <a:pt x="1292828" y="330661"/>
                </a:lnTo>
                <a:lnTo>
                  <a:pt x="1319522" y="377617"/>
                </a:lnTo>
                <a:lnTo>
                  <a:pt x="1342602" y="426749"/>
                </a:lnTo>
                <a:lnTo>
                  <a:pt x="1361889" y="477877"/>
                </a:lnTo>
                <a:lnTo>
                  <a:pt x="1377202" y="530821"/>
                </a:lnTo>
                <a:lnTo>
                  <a:pt x="1388363" y="585402"/>
                </a:lnTo>
                <a:lnTo>
                  <a:pt x="1395191" y="641439"/>
                </a:lnTo>
                <a:lnTo>
                  <a:pt x="1397507" y="698754"/>
                </a:lnTo>
                <a:lnTo>
                  <a:pt x="1395191" y="756068"/>
                </a:lnTo>
                <a:lnTo>
                  <a:pt x="1388363" y="812105"/>
                </a:lnTo>
                <a:lnTo>
                  <a:pt x="1377202" y="866686"/>
                </a:lnTo>
                <a:lnTo>
                  <a:pt x="1361889" y="919630"/>
                </a:lnTo>
                <a:lnTo>
                  <a:pt x="1342602" y="970758"/>
                </a:lnTo>
                <a:lnTo>
                  <a:pt x="1319522" y="1019890"/>
                </a:lnTo>
                <a:lnTo>
                  <a:pt x="1292828" y="1066846"/>
                </a:lnTo>
                <a:lnTo>
                  <a:pt x="1262701" y="1111447"/>
                </a:lnTo>
                <a:lnTo>
                  <a:pt x="1229319" y="1153512"/>
                </a:lnTo>
                <a:lnTo>
                  <a:pt x="1192863" y="1192863"/>
                </a:lnTo>
                <a:lnTo>
                  <a:pt x="1153512" y="1229319"/>
                </a:lnTo>
                <a:lnTo>
                  <a:pt x="1111447" y="1262701"/>
                </a:lnTo>
                <a:lnTo>
                  <a:pt x="1066846" y="1292828"/>
                </a:lnTo>
                <a:lnTo>
                  <a:pt x="1019890" y="1319522"/>
                </a:lnTo>
                <a:lnTo>
                  <a:pt x="970758" y="1342602"/>
                </a:lnTo>
                <a:lnTo>
                  <a:pt x="919630" y="1361889"/>
                </a:lnTo>
                <a:lnTo>
                  <a:pt x="866686" y="1377202"/>
                </a:lnTo>
                <a:lnTo>
                  <a:pt x="812105" y="1388363"/>
                </a:lnTo>
                <a:lnTo>
                  <a:pt x="756068" y="1395191"/>
                </a:lnTo>
                <a:lnTo>
                  <a:pt x="698753" y="1397508"/>
                </a:lnTo>
                <a:lnTo>
                  <a:pt x="641439" y="1395191"/>
                </a:lnTo>
                <a:lnTo>
                  <a:pt x="585402" y="1388363"/>
                </a:lnTo>
                <a:lnTo>
                  <a:pt x="530821" y="1377202"/>
                </a:lnTo>
                <a:lnTo>
                  <a:pt x="477877" y="1361889"/>
                </a:lnTo>
                <a:lnTo>
                  <a:pt x="426749" y="1342602"/>
                </a:lnTo>
                <a:lnTo>
                  <a:pt x="377617" y="1319522"/>
                </a:lnTo>
                <a:lnTo>
                  <a:pt x="330661" y="1292828"/>
                </a:lnTo>
                <a:lnTo>
                  <a:pt x="286060" y="1262701"/>
                </a:lnTo>
                <a:lnTo>
                  <a:pt x="243995" y="1229319"/>
                </a:lnTo>
                <a:lnTo>
                  <a:pt x="204644" y="1192863"/>
                </a:lnTo>
                <a:lnTo>
                  <a:pt x="168188" y="1153512"/>
                </a:lnTo>
                <a:lnTo>
                  <a:pt x="134806" y="1111447"/>
                </a:lnTo>
                <a:lnTo>
                  <a:pt x="104679" y="1066846"/>
                </a:lnTo>
                <a:lnTo>
                  <a:pt x="77985" y="1019890"/>
                </a:lnTo>
                <a:lnTo>
                  <a:pt x="54905" y="970758"/>
                </a:lnTo>
                <a:lnTo>
                  <a:pt x="35618" y="919630"/>
                </a:lnTo>
                <a:lnTo>
                  <a:pt x="20305" y="866686"/>
                </a:lnTo>
                <a:lnTo>
                  <a:pt x="9144" y="812105"/>
                </a:lnTo>
                <a:lnTo>
                  <a:pt x="2316" y="756068"/>
                </a:lnTo>
                <a:lnTo>
                  <a:pt x="0" y="698754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1340" y="3066288"/>
            <a:ext cx="6777228" cy="1397508"/>
          </a:xfrm>
          <a:custGeom>
            <a:avLst/>
            <a:gdLst/>
            <a:ahLst/>
            <a:cxnLst/>
            <a:rect l="l" t="t" r="r" b="b"/>
            <a:pathLst>
              <a:path w="6777228" h="1397508">
                <a:moveTo>
                  <a:pt x="6777228" y="1397508"/>
                </a:moveTo>
                <a:lnTo>
                  <a:pt x="6777228" y="0"/>
                </a:lnTo>
                <a:lnTo>
                  <a:pt x="698754" y="0"/>
                </a:lnTo>
                <a:lnTo>
                  <a:pt x="0" y="698754"/>
                </a:lnTo>
                <a:lnTo>
                  <a:pt x="698754" y="1397508"/>
                </a:lnTo>
                <a:lnTo>
                  <a:pt x="6777228" y="139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1340" y="3066288"/>
            <a:ext cx="6777228" cy="1397508"/>
          </a:xfrm>
          <a:custGeom>
            <a:avLst/>
            <a:gdLst/>
            <a:ahLst/>
            <a:cxnLst/>
            <a:rect l="l" t="t" r="r" b="b"/>
            <a:pathLst>
              <a:path w="6777228" h="1397508">
                <a:moveTo>
                  <a:pt x="6777228" y="1397508"/>
                </a:moveTo>
                <a:lnTo>
                  <a:pt x="698754" y="1397508"/>
                </a:lnTo>
                <a:lnTo>
                  <a:pt x="0" y="698754"/>
                </a:lnTo>
                <a:lnTo>
                  <a:pt x="698754" y="0"/>
                </a:lnTo>
                <a:lnTo>
                  <a:pt x="6777228" y="0"/>
                </a:lnTo>
                <a:lnTo>
                  <a:pt x="6777228" y="1397508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3348" y="3066288"/>
            <a:ext cx="1397508" cy="1397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3348" y="3066288"/>
            <a:ext cx="1397507" cy="1397508"/>
          </a:xfrm>
          <a:custGeom>
            <a:avLst/>
            <a:gdLst/>
            <a:ahLst/>
            <a:cxnLst/>
            <a:rect l="l" t="t" r="r" b="b"/>
            <a:pathLst>
              <a:path w="1397507" h="1397508">
                <a:moveTo>
                  <a:pt x="0" y="698754"/>
                </a:moveTo>
                <a:lnTo>
                  <a:pt x="2316" y="641439"/>
                </a:lnTo>
                <a:lnTo>
                  <a:pt x="9144" y="585402"/>
                </a:lnTo>
                <a:lnTo>
                  <a:pt x="20305" y="530821"/>
                </a:lnTo>
                <a:lnTo>
                  <a:pt x="35618" y="477877"/>
                </a:lnTo>
                <a:lnTo>
                  <a:pt x="54905" y="426749"/>
                </a:lnTo>
                <a:lnTo>
                  <a:pt x="77985" y="377617"/>
                </a:lnTo>
                <a:lnTo>
                  <a:pt x="104679" y="330661"/>
                </a:lnTo>
                <a:lnTo>
                  <a:pt x="134806" y="286060"/>
                </a:lnTo>
                <a:lnTo>
                  <a:pt x="168188" y="243995"/>
                </a:lnTo>
                <a:lnTo>
                  <a:pt x="204644" y="204644"/>
                </a:lnTo>
                <a:lnTo>
                  <a:pt x="243995" y="168188"/>
                </a:lnTo>
                <a:lnTo>
                  <a:pt x="286060" y="134806"/>
                </a:lnTo>
                <a:lnTo>
                  <a:pt x="330661" y="104679"/>
                </a:lnTo>
                <a:lnTo>
                  <a:pt x="377617" y="77985"/>
                </a:lnTo>
                <a:lnTo>
                  <a:pt x="426749" y="54905"/>
                </a:lnTo>
                <a:lnTo>
                  <a:pt x="477877" y="35618"/>
                </a:lnTo>
                <a:lnTo>
                  <a:pt x="530821" y="20305"/>
                </a:lnTo>
                <a:lnTo>
                  <a:pt x="585402" y="9144"/>
                </a:lnTo>
                <a:lnTo>
                  <a:pt x="641439" y="2316"/>
                </a:lnTo>
                <a:lnTo>
                  <a:pt x="698753" y="0"/>
                </a:lnTo>
                <a:lnTo>
                  <a:pt x="756068" y="2316"/>
                </a:lnTo>
                <a:lnTo>
                  <a:pt x="812105" y="9144"/>
                </a:lnTo>
                <a:lnTo>
                  <a:pt x="866686" y="20305"/>
                </a:lnTo>
                <a:lnTo>
                  <a:pt x="919630" y="35618"/>
                </a:lnTo>
                <a:lnTo>
                  <a:pt x="970758" y="54905"/>
                </a:lnTo>
                <a:lnTo>
                  <a:pt x="1019890" y="77985"/>
                </a:lnTo>
                <a:lnTo>
                  <a:pt x="1066846" y="104679"/>
                </a:lnTo>
                <a:lnTo>
                  <a:pt x="1111447" y="134806"/>
                </a:lnTo>
                <a:lnTo>
                  <a:pt x="1153512" y="168188"/>
                </a:lnTo>
                <a:lnTo>
                  <a:pt x="1192863" y="204644"/>
                </a:lnTo>
                <a:lnTo>
                  <a:pt x="1229319" y="243995"/>
                </a:lnTo>
                <a:lnTo>
                  <a:pt x="1262701" y="286060"/>
                </a:lnTo>
                <a:lnTo>
                  <a:pt x="1292828" y="330661"/>
                </a:lnTo>
                <a:lnTo>
                  <a:pt x="1319522" y="377617"/>
                </a:lnTo>
                <a:lnTo>
                  <a:pt x="1342602" y="426749"/>
                </a:lnTo>
                <a:lnTo>
                  <a:pt x="1361889" y="477877"/>
                </a:lnTo>
                <a:lnTo>
                  <a:pt x="1377202" y="530821"/>
                </a:lnTo>
                <a:lnTo>
                  <a:pt x="1388363" y="585402"/>
                </a:lnTo>
                <a:lnTo>
                  <a:pt x="1395191" y="641439"/>
                </a:lnTo>
                <a:lnTo>
                  <a:pt x="1397507" y="698754"/>
                </a:lnTo>
                <a:lnTo>
                  <a:pt x="1395191" y="756068"/>
                </a:lnTo>
                <a:lnTo>
                  <a:pt x="1388363" y="812105"/>
                </a:lnTo>
                <a:lnTo>
                  <a:pt x="1377202" y="866686"/>
                </a:lnTo>
                <a:lnTo>
                  <a:pt x="1361889" y="919630"/>
                </a:lnTo>
                <a:lnTo>
                  <a:pt x="1342602" y="970758"/>
                </a:lnTo>
                <a:lnTo>
                  <a:pt x="1319522" y="1019890"/>
                </a:lnTo>
                <a:lnTo>
                  <a:pt x="1292828" y="1066846"/>
                </a:lnTo>
                <a:lnTo>
                  <a:pt x="1262701" y="1111447"/>
                </a:lnTo>
                <a:lnTo>
                  <a:pt x="1229319" y="1153512"/>
                </a:lnTo>
                <a:lnTo>
                  <a:pt x="1192863" y="1192863"/>
                </a:lnTo>
                <a:lnTo>
                  <a:pt x="1153512" y="1229319"/>
                </a:lnTo>
                <a:lnTo>
                  <a:pt x="1111447" y="1262701"/>
                </a:lnTo>
                <a:lnTo>
                  <a:pt x="1066846" y="1292828"/>
                </a:lnTo>
                <a:lnTo>
                  <a:pt x="1019890" y="1319522"/>
                </a:lnTo>
                <a:lnTo>
                  <a:pt x="970758" y="1342602"/>
                </a:lnTo>
                <a:lnTo>
                  <a:pt x="919630" y="1361889"/>
                </a:lnTo>
                <a:lnTo>
                  <a:pt x="866686" y="1377202"/>
                </a:lnTo>
                <a:lnTo>
                  <a:pt x="812105" y="1388363"/>
                </a:lnTo>
                <a:lnTo>
                  <a:pt x="756068" y="1395191"/>
                </a:lnTo>
                <a:lnTo>
                  <a:pt x="698753" y="1397508"/>
                </a:lnTo>
                <a:lnTo>
                  <a:pt x="641439" y="1395191"/>
                </a:lnTo>
                <a:lnTo>
                  <a:pt x="585402" y="1388363"/>
                </a:lnTo>
                <a:lnTo>
                  <a:pt x="530821" y="1377202"/>
                </a:lnTo>
                <a:lnTo>
                  <a:pt x="477877" y="1361889"/>
                </a:lnTo>
                <a:lnTo>
                  <a:pt x="426749" y="1342602"/>
                </a:lnTo>
                <a:lnTo>
                  <a:pt x="377617" y="1319522"/>
                </a:lnTo>
                <a:lnTo>
                  <a:pt x="330661" y="1292828"/>
                </a:lnTo>
                <a:lnTo>
                  <a:pt x="286060" y="1262701"/>
                </a:lnTo>
                <a:lnTo>
                  <a:pt x="243995" y="1229319"/>
                </a:lnTo>
                <a:lnTo>
                  <a:pt x="204644" y="1192863"/>
                </a:lnTo>
                <a:lnTo>
                  <a:pt x="168188" y="1153512"/>
                </a:lnTo>
                <a:lnTo>
                  <a:pt x="134806" y="1111447"/>
                </a:lnTo>
                <a:lnTo>
                  <a:pt x="104679" y="1066846"/>
                </a:lnTo>
                <a:lnTo>
                  <a:pt x="77985" y="1019890"/>
                </a:lnTo>
                <a:lnTo>
                  <a:pt x="54905" y="970758"/>
                </a:lnTo>
                <a:lnTo>
                  <a:pt x="35618" y="919630"/>
                </a:lnTo>
                <a:lnTo>
                  <a:pt x="20305" y="866686"/>
                </a:lnTo>
                <a:lnTo>
                  <a:pt x="9144" y="812105"/>
                </a:lnTo>
                <a:lnTo>
                  <a:pt x="2316" y="756068"/>
                </a:lnTo>
                <a:lnTo>
                  <a:pt x="0" y="698754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1340" y="4879848"/>
            <a:ext cx="6777228" cy="1397508"/>
          </a:xfrm>
          <a:custGeom>
            <a:avLst/>
            <a:gdLst/>
            <a:ahLst/>
            <a:cxnLst/>
            <a:rect l="l" t="t" r="r" b="b"/>
            <a:pathLst>
              <a:path w="6777228" h="1397507">
                <a:moveTo>
                  <a:pt x="6777228" y="1397508"/>
                </a:moveTo>
                <a:lnTo>
                  <a:pt x="6777228" y="0"/>
                </a:lnTo>
                <a:lnTo>
                  <a:pt x="698754" y="0"/>
                </a:lnTo>
                <a:lnTo>
                  <a:pt x="0" y="698754"/>
                </a:lnTo>
                <a:lnTo>
                  <a:pt x="698754" y="1397508"/>
                </a:lnTo>
                <a:lnTo>
                  <a:pt x="6777228" y="1397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1340" y="4879848"/>
            <a:ext cx="6777228" cy="1397508"/>
          </a:xfrm>
          <a:custGeom>
            <a:avLst/>
            <a:gdLst/>
            <a:ahLst/>
            <a:cxnLst/>
            <a:rect l="l" t="t" r="r" b="b"/>
            <a:pathLst>
              <a:path w="6777228" h="1397507">
                <a:moveTo>
                  <a:pt x="6777228" y="1397508"/>
                </a:moveTo>
                <a:lnTo>
                  <a:pt x="698754" y="1397508"/>
                </a:lnTo>
                <a:lnTo>
                  <a:pt x="0" y="698754"/>
                </a:lnTo>
                <a:lnTo>
                  <a:pt x="698754" y="0"/>
                </a:lnTo>
                <a:lnTo>
                  <a:pt x="6777228" y="0"/>
                </a:lnTo>
                <a:lnTo>
                  <a:pt x="6777228" y="1397508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8091" y="4879848"/>
            <a:ext cx="2208022" cy="1397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3348" y="4879848"/>
            <a:ext cx="1397507" cy="1397508"/>
          </a:xfrm>
          <a:custGeom>
            <a:avLst/>
            <a:gdLst/>
            <a:ahLst/>
            <a:cxnLst/>
            <a:rect l="l" t="t" r="r" b="b"/>
            <a:pathLst>
              <a:path w="1397507" h="1397507">
                <a:moveTo>
                  <a:pt x="0" y="698754"/>
                </a:moveTo>
                <a:lnTo>
                  <a:pt x="2316" y="641439"/>
                </a:lnTo>
                <a:lnTo>
                  <a:pt x="9144" y="585402"/>
                </a:lnTo>
                <a:lnTo>
                  <a:pt x="20305" y="530821"/>
                </a:lnTo>
                <a:lnTo>
                  <a:pt x="35618" y="477877"/>
                </a:lnTo>
                <a:lnTo>
                  <a:pt x="54905" y="426749"/>
                </a:lnTo>
                <a:lnTo>
                  <a:pt x="77985" y="377617"/>
                </a:lnTo>
                <a:lnTo>
                  <a:pt x="104679" y="330661"/>
                </a:lnTo>
                <a:lnTo>
                  <a:pt x="134806" y="286060"/>
                </a:lnTo>
                <a:lnTo>
                  <a:pt x="168188" y="243995"/>
                </a:lnTo>
                <a:lnTo>
                  <a:pt x="204644" y="204644"/>
                </a:lnTo>
                <a:lnTo>
                  <a:pt x="243995" y="168188"/>
                </a:lnTo>
                <a:lnTo>
                  <a:pt x="286060" y="134806"/>
                </a:lnTo>
                <a:lnTo>
                  <a:pt x="330661" y="104679"/>
                </a:lnTo>
                <a:lnTo>
                  <a:pt x="377617" y="77985"/>
                </a:lnTo>
                <a:lnTo>
                  <a:pt x="426749" y="54905"/>
                </a:lnTo>
                <a:lnTo>
                  <a:pt x="477877" y="35618"/>
                </a:lnTo>
                <a:lnTo>
                  <a:pt x="530821" y="20305"/>
                </a:lnTo>
                <a:lnTo>
                  <a:pt x="585402" y="9144"/>
                </a:lnTo>
                <a:lnTo>
                  <a:pt x="641439" y="2316"/>
                </a:lnTo>
                <a:lnTo>
                  <a:pt x="698753" y="0"/>
                </a:lnTo>
                <a:lnTo>
                  <a:pt x="756068" y="2316"/>
                </a:lnTo>
                <a:lnTo>
                  <a:pt x="812105" y="9144"/>
                </a:lnTo>
                <a:lnTo>
                  <a:pt x="866686" y="20305"/>
                </a:lnTo>
                <a:lnTo>
                  <a:pt x="919630" y="35618"/>
                </a:lnTo>
                <a:lnTo>
                  <a:pt x="970758" y="54905"/>
                </a:lnTo>
                <a:lnTo>
                  <a:pt x="1019890" y="77985"/>
                </a:lnTo>
                <a:lnTo>
                  <a:pt x="1066846" y="104679"/>
                </a:lnTo>
                <a:lnTo>
                  <a:pt x="1111447" y="134806"/>
                </a:lnTo>
                <a:lnTo>
                  <a:pt x="1153512" y="168188"/>
                </a:lnTo>
                <a:lnTo>
                  <a:pt x="1192863" y="204644"/>
                </a:lnTo>
                <a:lnTo>
                  <a:pt x="1229319" y="243995"/>
                </a:lnTo>
                <a:lnTo>
                  <a:pt x="1262701" y="286060"/>
                </a:lnTo>
                <a:lnTo>
                  <a:pt x="1292828" y="330661"/>
                </a:lnTo>
                <a:lnTo>
                  <a:pt x="1319522" y="377617"/>
                </a:lnTo>
                <a:lnTo>
                  <a:pt x="1342602" y="426749"/>
                </a:lnTo>
                <a:lnTo>
                  <a:pt x="1361889" y="477877"/>
                </a:lnTo>
                <a:lnTo>
                  <a:pt x="1377202" y="530821"/>
                </a:lnTo>
                <a:lnTo>
                  <a:pt x="1388363" y="585402"/>
                </a:lnTo>
                <a:lnTo>
                  <a:pt x="1395191" y="641439"/>
                </a:lnTo>
                <a:lnTo>
                  <a:pt x="1397507" y="698754"/>
                </a:lnTo>
                <a:lnTo>
                  <a:pt x="1395191" y="756063"/>
                </a:lnTo>
                <a:lnTo>
                  <a:pt x="1388363" y="812096"/>
                </a:lnTo>
                <a:lnTo>
                  <a:pt x="1377202" y="866673"/>
                </a:lnTo>
                <a:lnTo>
                  <a:pt x="1361889" y="919615"/>
                </a:lnTo>
                <a:lnTo>
                  <a:pt x="1342602" y="970742"/>
                </a:lnTo>
                <a:lnTo>
                  <a:pt x="1319522" y="1019873"/>
                </a:lnTo>
                <a:lnTo>
                  <a:pt x="1292828" y="1066829"/>
                </a:lnTo>
                <a:lnTo>
                  <a:pt x="1262701" y="1111430"/>
                </a:lnTo>
                <a:lnTo>
                  <a:pt x="1229319" y="1153497"/>
                </a:lnTo>
                <a:lnTo>
                  <a:pt x="1192863" y="1192849"/>
                </a:lnTo>
                <a:lnTo>
                  <a:pt x="1153512" y="1229306"/>
                </a:lnTo>
                <a:lnTo>
                  <a:pt x="1111447" y="1262690"/>
                </a:lnTo>
                <a:lnTo>
                  <a:pt x="1066846" y="1292819"/>
                </a:lnTo>
                <a:lnTo>
                  <a:pt x="1019890" y="1319515"/>
                </a:lnTo>
                <a:lnTo>
                  <a:pt x="970758" y="1342596"/>
                </a:lnTo>
                <a:lnTo>
                  <a:pt x="919630" y="1361885"/>
                </a:lnTo>
                <a:lnTo>
                  <a:pt x="866686" y="1377200"/>
                </a:lnTo>
                <a:lnTo>
                  <a:pt x="812105" y="1388362"/>
                </a:lnTo>
                <a:lnTo>
                  <a:pt x="756068" y="1395191"/>
                </a:lnTo>
                <a:lnTo>
                  <a:pt x="698753" y="1397508"/>
                </a:lnTo>
                <a:lnTo>
                  <a:pt x="641439" y="1395191"/>
                </a:lnTo>
                <a:lnTo>
                  <a:pt x="585402" y="1388362"/>
                </a:lnTo>
                <a:lnTo>
                  <a:pt x="530821" y="1377200"/>
                </a:lnTo>
                <a:lnTo>
                  <a:pt x="477877" y="1361885"/>
                </a:lnTo>
                <a:lnTo>
                  <a:pt x="426749" y="1342596"/>
                </a:lnTo>
                <a:lnTo>
                  <a:pt x="377617" y="1319515"/>
                </a:lnTo>
                <a:lnTo>
                  <a:pt x="330661" y="1292819"/>
                </a:lnTo>
                <a:lnTo>
                  <a:pt x="286060" y="1262690"/>
                </a:lnTo>
                <a:lnTo>
                  <a:pt x="243995" y="1229306"/>
                </a:lnTo>
                <a:lnTo>
                  <a:pt x="204644" y="1192849"/>
                </a:lnTo>
                <a:lnTo>
                  <a:pt x="168188" y="1153497"/>
                </a:lnTo>
                <a:lnTo>
                  <a:pt x="134806" y="1111430"/>
                </a:lnTo>
                <a:lnTo>
                  <a:pt x="104679" y="1066829"/>
                </a:lnTo>
                <a:lnTo>
                  <a:pt x="77985" y="1019873"/>
                </a:lnTo>
                <a:lnTo>
                  <a:pt x="54905" y="970742"/>
                </a:lnTo>
                <a:lnTo>
                  <a:pt x="35618" y="919615"/>
                </a:lnTo>
                <a:lnTo>
                  <a:pt x="20305" y="866673"/>
                </a:lnTo>
                <a:lnTo>
                  <a:pt x="9144" y="812096"/>
                </a:lnTo>
                <a:lnTo>
                  <a:pt x="2316" y="756063"/>
                </a:lnTo>
                <a:lnTo>
                  <a:pt x="0" y="698754"/>
                </a:lnTo>
                <a:close/>
              </a:path>
            </a:pathLst>
          </a:custGeom>
          <a:ln w="12700">
            <a:solidFill>
              <a:srgbClr val="3C67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4482" y="1694713"/>
            <a:ext cx="5005330" cy="546912"/>
          </a:xfrm>
          <a:prstGeom prst="rect">
            <a:avLst/>
          </a:prstGeom>
        </p:spPr>
        <p:txBody>
          <a:bodyPr wrap="square" lIns="0" tIns="26701" rIns="0" bIns="0" rtlCol="0">
            <a:noAutofit/>
          </a:bodyPr>
          <a:lstStyle/>
          <a:p>
            <a:pPr marL="12700">
              <a:lnSpc>
                <a:spcPts val="4205"/>
              </a:lnSpc>
            </a:pPr>
            <a:r>
              <a:rPr sz="4100" spc="-8" dirty="0">
                <a:latin typeface="Calibri"/>
                <a:cs typeface="Calibri"/>
              </a:rPr>
              <a:t>Quá trình thiết kế CSDL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4479" y="3509391"/>
            <a:ext cx="4573306" cy="546607"/>
          </a:xfrm>
          <a:prstGeom prst="rect">
            <a:avLst/>
          </a:prstGeom>
        </p:spPr>
        <p:txBody>
          <a:bodyPr wrap="square" lIns="0" tIns="26701" rIns="0" bIns="0" rtlCol="0">
            <a:noAutofit/>
          </a:bodyPr>
          <a:lstStyle/>
          <a:p>
            <a:pPr marL="12700">
              <a:lnSpc>
                <a:spcPts val="4205"/>
              </a:lnSpc>
            </a:pPr>
            <a:r>
              <a:rPr sz="4100" spc="-9" dirty="0">
                <a:latin typeface="Calibri"/>
                <a:cs typeface="Calibri"/>
              </a:rPr>
              <a:t>Mô hình thực thể kết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3879" y="3509391"/>
            <a:ext cx="952107" cy="546607"/>
          </a:xfrm>
          <a:prstGeom prst="rect">
            <a:avLst/>
          </a:prstGeom>
        </p:spPr>
        <p:txBody>
          <a:bodyPr wrap="square" lIns="0" tIns="26701" rIns="0" bIns="0" rtlCol="0">
            <a:noAutofit/>
          </a:bodyPr>
          <a:lstStyle/>
          <a:p>
            <a:pPr marL="12700">
              <a:lnSpc>
                <a:spcPts val="4205"/>
              </a:lnSpc>
            </a:pPr>
            <a:r>
              <a:rPr sz="4100" dirty="0">
                <a:latin typeface="Calibri"/>
                <a:cs typeface="Calibri"/>
              </a:rPr>
              <a:t>hợp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9158" y="5323586"/>
            <a:ext cx="4201173" cy="546608"/>
          </a:xfrm>
          <a:prstGeom prst="rect">
            <a:avLst/>
          </a:prstGeom>
        </p:spPr>
        <p:txBody>
          <a:bodyPr wrap="square" lIns="0" tIns="26701" rIns="0" bIns="0" rtlCol="0">
            <a:noAutofit/>
          </a:bodyPr>
          <a:lstStyle/>
          <a:p>
            <a:pPr marL="12700">
              <a:lnSpc>
                <a:spcPts val="4205"/>
              </a:lnSpc>
            </a:pPr>
            <a:r>
              <a:rPr sz="4100" spc="0" dirty="0">
                <a:latin typeface="Calibri"/>
                <a:cs typeface="Calibri"/>
              </a:rPr>
              <a:t>Các bước triển khai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3399" y="5323586"/>
            <a:ext cx="642004" cy="546608"/>
          </a:xfrm>
          <a:prstGeom prst="rect">
            <a:avLst/>
          </a:prstGeom>
        </p:spPr>
        <p:txBody>
          <a:bodyPr wrap="square" lIns="0" tIns="26701" rIns="0" bIns="0" rtlCol="0">
            <a:noAutofit/>
          </a:bodyPr>
          <a:lstStyle/>
          <a:p>
            <a:pPr marL="12700">
              <a:lnSpc>
                <a:spcPts val="4205"/>
              </a:lnSpc>
            </a:pPr>
            <a:r>
              <a:rPr sz="4100" spc="4" dirty="0">
                <a:latin typeface="Calibri"/>
                <a:cs typeface="Calibri"/>
              </a:rPr>
              <a:t>ER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/>
          <p:nvPr/>
        </p:nvSpPr>
        <p:spPr>
          <a:xfrm>
            <a:off x="1347216" y="3715524"/>
            <a:ext cx="889254" cy="51128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42925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“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69532" y="3715524"/>
            <a:ext cx="817457" cy="51128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dirty="0">
                <a:latin typeface="Times New Roman"/>
                <a:cs typeface="Times New Roman"/>
              </a:rPr>
              <a:t>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21124" y="3715524"/>
            <a:ext cx="837438" cy="51128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43459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“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6181" y="3715524"/>
            <a:ext cx="868724" cy="51128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dirty="0">
                <a:latin typeface="Times New Roman"/>
                <a:cs typeface="Times New Roman"/>
              </a:rPr>
              <a:t>ân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51220" y="3715524"/>
            <a:ext cx="607301" cy="51128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43560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“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95365" y="3715524"/>
            <a:ext cx="761873" cy="51128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spc="-4" dirty="0">
                <a:latin typeface="Times New Roman"/>
                <a:cs typeface="Times New Roman"/>
              </a:rPr>
              <a:t>Dự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47216" y="4669548"/>
            <a:ext cx="656082" cy="511289"/>
          </a:xfrm>
          <a:prstGeom prst="rect">
            <a:avLst/>
          </a:prstGeom>
        </p:spPr>
        <p:txBody>
          <a:bodyPr wrap="square" lIns="0" tIns="145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42925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“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90726" y="4669548"/>
            <a:ext cx="1027684" cy="511289"/>
          </a:xfrm>
          <a:prstGeom prst="rect">
            <a:avLst/>
          </a:prstGeom>
        </p:spPr>
        <p:txBody>
          <a:bodyPr wrap="square" lIns="0" tIns="145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i="1" dirty="0">
                <a:latin typeface="Times New Roman"/>
                <a:cs typeface="Times New Roman"/>
              </a:rPr>
              <a:t>Giờ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32348" y="4669548"/>
            <a:ext cx="889253" cy="511289"/>
          </a:xfrm>
          <a:prstGeom prst="rect">
            <a:avLst/>
          </a:prstGeom>
        </p:spPr>
        <p:txBody>
          <a:bodyPr wrap="square" lIns="0" tIns="145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 marL="43561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“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55385" y="4669548"/>
            <a:ext cx="816724" cy="511289"/>
          </a:xfrm>
          <a:prstGeom prst="rect">
            <a:avLst/>
          </a:prstGeom>
        </p:spPr>
        <p:txBody>
          <a:bodyPr wrap="square" lIns="0" tIns="145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95825"/>
              </a:lnSpc>
            </a:pPr>
            <a:r>
              <a:rPr sz="1800" b="1" dirty="0">
                <a:latin typeface="Times New Roman"/>
                <a:cs typeface="Times New Roman"/>
              </a:rPr>
              <a:t>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62223" y="22859"/>
            <a:ext cx="4008247" cy="1119378"/>
          </a:xfrm>
          <a:prstGeom prst="rect">
            <a:avLst/>
          </a:prstGeom>
        </p:spPr>
        <p:txBody>
          <a:bodyPr wrap="square" lIns="0" tIns="5974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100585"/>
              </a:lnSpc>
            </a:pPr>
            <a:r>
              <a:rPr sz="4000" b="1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26447" y="4021848"/>
            <a:ext cx="1022730" cy="511289"/>
          </a:xfrm>
          <a:prstGeom prst="rect">
            <a:avLst/>
          </a:prstGeom>
        </p:spPr>
        <p:txBody>
          <a:bodyPr wrap="square" lIns="0" tIns="207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>
              <a:lnSpc>
                <a:spcPct val="101725"/>
              </a:lnSpc>
            </a:pPr>
            <a:r>
              <a:rPr sz="1800" b="1" dirty="0">
                <a:latin typeface="Calibri"/>
                <a:cs typeface="Calibri"/>
              </a:rPr>
              <a:t>Tham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149357" y="5843016"/>
            <a:ext cx="850112" cy="511289"/>
          </a:xfrm>
          <a:prstGeom prst="rect">
            <a:avLst/>
          </a:prstGeom>
        </p:spPr>
        <p:txBody>
          <a:bodyPr wrap="square" lIns="0" tIns="245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>
              <a:lnSpc>
                <a:spcPct val="101725"/>
              </a:lnSpc>
            </a:pPr>
            <a:r>
              <a:rPr sz="1800" b="1" dirty="0">
                <a:latin typeface="Calibri"/>
                <a:cs typeface="Calibri"/>
              </a:rPr>
              <a:t>ân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67290" y="2202192"/>
            <a:ext cx="740155" cy="511289"/>
          </a:xfrm>
          <a:prstGeom prst="rect">
            <a:avLst/>
          </a:prstGeom>
        </p:spPr>
        <p:txBody>
          <a:bodyPr wrap="square" lIns="0" tIns="4779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b="1" spc="4" dirty="0">
                <a:latin typeface="Calibri"/>
                <a:cs typeface="Calibri"/>
              </a:rPr>
              <a:t>Dự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47216" y="3715524"/>
            <a:ext cx="889254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8820" y="3715524"/>
            <a:ext cx="598169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1124" y="3715524"/>
            <a:ext cx="83743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2436" y="3715524"/>
            <a:ext cx="712470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51220" y="3715524"/>
            <a:ext cx="607301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0884" y="3715524"/>
            <a:ext cx="546354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47216" y="4669548"/>
            <a:ext cx="656082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5648" y="4669548"/>
            <a:ext cx="762762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2348" y="4669548"/>
            <a:ext cx="889253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3952" y="4669548"/>
            <a:ext cx="598157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21608" y="22859"/>
            <a:ext cx="3848862" cy="11193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77884" y="3805428"/>
            <a:ext cx="2758440" cy="862584"/>
          </a:xfrm>
          <a:custGeom>
            <a:avLst/>
            <a:gdLst/>
            <a:ahLst/>
            <a:cxnLst/>
            <a:rect l="l" t="t" r="r" b="b"/>
            <a:pathLst>
              <a:path w="2758440" h="862584">
                <a:moveTo>
                  <a:pt x="0" y="431292"/>
                </a:moveTo>
                <a:lnTo>
                  <a:pt x="1379220" y="862584"/>
                </a:lnTo>
                <a:lnTo>
                  <a:pt x="2758440" y="431292"/>
                </a:lnTo>
                <a:lnTo>
                  <a:pt x="137922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77884" y="3805428"/>
            <a:ext cx="2758440" cy="862584"/>
          </a:xfrm>
          <a:custGeom>
            <a:avLst/>
            <a:gdLst/>
            <a:ahLst/>
            <a:cxnLst/>
            <a:rect l="l" t="t" r="r" b="b"/>
            <a:pathLst>
              <a:path w="2758440" h="862584">
                <a:moveTo>
                  <a:pt x="0" y="431292"/>
                </a:moveTo>
                <a:lnTo>
                  <a:pt x="1379220" y="0"/>
                </a:lnTo>
                <a:lnTo>
                  <a:pt x="2758440" y="431292"/>
                </a:lnTo>
                <a:lnTo>
                  <a:pt x="1379220" y="862584"/>
                </a:lnTo>
                <a:lnTo>
                  <a:pt x="0" y="43129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81032" y="4021848"/>
            <a:ext cx="840485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66248" y="4021848"/>
            <a:ext cx="582929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3134" y="5795010"/>
            <a:ext cx="2569464" cy="525779"/>
          </a:xfrm>
          <a:custGeom>
            <a:avLst/>
            <a:gdLst/>
            <a:ahLst/>
            <a:cxnLst/>
            <a:rect l="l" t="t" r="r" b="b"/>
            <a:pathLst>
              <a:path w="2569464" h="525779">
                <a:moveTo>
                  <a:pt x="0" y="525779"/>
                </a:moveTo>
                <a:lnTo>
                  <a:pt x="2569464" y="525779"/>
                </a:lnTo>
                <a:lnTo>
                  <a:pt x="256946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73134" y="5795010"/>
            <a:ext cx="2569464" cy="525779"/>
          </a:xfrm>
          <a:custGeom>
            <a:avLst/>
            <a:gdLst/>
            <a:ahLst/>
            <a:cxnLst/>
            <a:rect l="l" t="t" r="r" b="b"/>
            <a:pathLst>
              <a:path w="2569464" h="525779">
                <a:moveTo>
                  <a:pt x="0" y="525779"/>
                </a:moveTo>
                <a:lnTo>
                  <a:pt x="2569464" y="525779"/>
                </a:lnTo>
                <a:lnTo>
                  <a:pt x="256946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29216" y="5843016"/>
            <a:ext cx="816101" cy="51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90048" y="5843016"/>
            <a:ext cx="709422" cy="5112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73134" y="2154174"/>
            <a:ext cx="2569464" cy="524255"/>
          </a:xfrm>
          <a:custGeom>
            <a:avLst/>
            <a:gdLst/>
            <a:ahLst/>
            <a:cxnLst/>
            <a:rect l="l" t="t" r="r" b="b"/>
            <a:pathLst>
              <a:path w="2569464" h="524255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73134" y="2154174"/>
            <a:ext cx="2569464" cy="524255"/>
          </a:xfrm>
          <a:custGeom>
            <a:avLst/>
            <a:gdLst/>
            <a:ahLst/>
            <a:cxnLst/>
            <a:rect l="l" t="t" r="r" b="b"/>
            <a:pathLst>
              <a:path w="2569464" h="524255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21240" y="2202192"/>
            <a:ext cx="598157" cy="5112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65664" y="2202192"/>
            <a:ext cx="541781" cy="5112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80859" y="3485388"/>
            <a:ext cx="1636776" cy="527304"/>
          </a:xfrm>
          <a:custGeom>
            <a:avLst/>
            <a:gdLst/>
            <a:ahLst/>
            <a:cxnLst/>
            <a:rect l="l" t="t" r="r" b="b"/>
            <a:pathLst>
              <a:path w="1636776" h="527304">
                <a:moveTo>
                  <a:pt x="0" y="263651"/>
                </a:moveTo>
                <a:lnTo>
                  <a:pt x="2712" y="285283"/>
                </a:lnTo>
                <a:lnTo>
                  <a:pt x="10711" y="306431"/>
                </a:lnTo>
                <a:lnTo>
                  <a:pt x="41721" y="347008"/>
                </a:lnTo>
                <a:lnTo>
                  <a:pt x="91345" y="384840"/>
                </a:lnTo>
                <a:lnTo>
                  <a:pt x="157898" y="419386"/>
                </a:lnTo>
                <a:lnTo>
                  <a:pt x="196997" y="435257"/>
                </a:lnTo>
                <a:lnTo>
                  <a:pt x="239696" y="450103"/>
                </a:lnTo>
                <a:lnTo>
                  <a:pt x="285785" y="463857"/>
                </a:lnTo>
                <a:lnTo>
                  <a:pt x="335054" y="476451"/>
                </a:lnTo>
                <a:lnTo>
                  <a:pt x="387291" y="487816"/>
                </a:lnTo>
                <a:lnTo>
                  <a:pt x="442287" y="497886"/>
                </a:lnTo>
                <a:lnTo>
                  <a:pt x="499830" y="506593"/>
                </a:lnTo>
                <a:lnTo>
                  <a:pt x="559710" y="513868"/>
                </a:lnTo>
                <a:lnTo>
                  <a:pt x="621716" y="519644"/>
                </a:lnTo>
                <a:lnTo>
                  <a:pt x="685638" y="523854"/>
                </a:lnTo>
                <a:lnTo>
                  <a:pt x="751266" y="526430"/>
                </a:lnTo>
                <a:lnTo>
                  <a:pt x="818388" y="527304"/>
                </a:lnTo>
                <a:lnTo>
                  <a:pt x="885509" y="526430"/>
                </a:lnTo>
                <a:lnTo>
                  <a:pt x="951137" y="523854"/>
                </a:lnTo>
                <a:lnTo>
                  <a:pt x="1015059" y="519644"/>
                </a:lnTo>
                <a:lnTo>
                  <a:pt x="1077065" y="513868"/>
                </a:lnTo>
                <a:lnTo>
                  <a:pt x="1136945" y="506593"/>
                </a:lnTo>
                <a:lnTo>
                  <a:pt x="1194488" y="497886"/>
                </a:lnTo>
                <a:lnTo>
                  <a:pt x="1249484" y="487816"/>
                </a:lnTo>
                <a:lnTo>
                  <a:pt x="1301721" y="476451"/>
                </a:lnTo>
                <a:lnTo>
                  <a:pt x="1350990" y="463857"/>
                </a:lnTo>
                <a:lnTo>
                  <a:pt x="1397079" y="450103"/>
                </a:lnTo>
                <a:lnTo>
                  <a:pt x="1439778" y="435257"/>
                </a:lnTo>
                <a:lnTo>
                  <a:pt x="1478877" y="419386"/>
                </a:lnTo>
                <a:lnTo>
                  <a:pt x="1514165" y="402558"/>
                </a:lnTo>
                <a:lnTo>
                  <a:pt x="1572464" y="366301"/>
                </a:lnTo>
                <a:lnTo>
                  <a:pt x="1612992" y="327029"/>
                </a:lnTo>
                <a:lnTo>
                  <a:pt x="1634063" y="285283"/>
                </a:lnTo>
                <a:lnTo>
                  <a:pt x="1636776" y="263651"/>
                </a:lnTo>
                <a:lnTo>
                  <a:pt x="1634063" y="242020"/>
                </a:lnTo>
                <a:lnTo>
                  <a:pt x="1612992" y="200274"/>
                </a:lnTo>
                <a:lnTo>
                  <a:pt x="1572464" y="161002"/>
                </a:lnTo>
                <a:lnTo>
                  <a:pt x="1514165" y="124745"/>
                </a:lnTo>
                <a:lnTo>
                  <a:pt x="1478877" y="107917"/>
                </a:lnTo>
                <a:lnTo>
                  <a:pt x="1439778" y="92046"/>
                </a:lnTo>
                <a:lnTo>
                  <a:pt x="1397079" y="77200"/>
                </a:lnTo>
                <a:lnTo>
                  <a:pt x="1350990" y="63446"/>
                </a:lnTo>
                <a:lnTo>
                  <a:pt x="1301721" y="50852"/>
                </a:lnTo>
                <a:lnTo>
                  <a:pt x="1249484" y="39487"/>
                </a:lnTo>
                <a:lnTo>
                  <a:pt x="1194488" y="29417"/>
                </a:lnTo>
                <a:lnTo>
                  <a:pt x="1136945" y="20710"/>
                </a:lnTo>
                <a:lnTo>
                  <a:pt x="1077065" y="13435"/>
                </a:lnTo>
                <a:lnTo>
                  <a:pt x="1015059" y="7659"/>
                </a:lnTo>
                <a:lnTo>
                  <a:pt x="951137" y="3449"/>
                </a:lnTo>
                <a:lnTo>
                  <a:pt x="885509" y="873"/>
                </a:lnTo>
                <a:lnTo>
                  <a:pt x="818388" y="0"/>
                </a:lnTo>
                <a:lnTo>
                  <a:pt x="751266" y="873"/>
                </a:lnTo>
                <a:lnTo>
                  <a:pt x="685638" y="3449"/>
                </a:lnTo>
                <a:lnTo>
                  <a:pt x="621716" y="7659"/>
                </a:lnTo>
                <a:lnTo>
                  <a:pt x="559710" y="13435"/>
                </a:lnTo>
                <a:lnTo>
                  <a:pt x="499830" y="20710"/>
                </a:lnTo>
                <a:lnTo>
                  <a:pt x="442287" y="29417"/>
                </a:lnTo>
                <a:lnTo>
                  <a:pt x="387291" y="39487"/>
                </a:lnTo>
                <a:lnTo>
                  <a:pt x="335054" y="50852"/>
                </a:lnTo>
                <a:lnTo>
                  <a:pt x="285785" y="63446"/>
                </a:lnTo>
                <a:lnTo>
                  <a:pt x="239696" y="77200"/>
                </a:lnTo>
                <a:lnTo>
                  <a:pt x="196997" y="92046"/>
                </a:lnTo>
                <a:lnTo>
                  <a:pt x="157898" y="107917"/>
                </a:lnTo>
                <a:lnTo>
                  <a:pt x="122610" y="124745"/>
                </a:lnTo>
                <a:lnTo>
                  <a:pt x="64311" y="161002"/>
                </a:lnTo>
                <a:lnTo>
                  <a:pt x="23783" y="200274"/>
                </a:lnTo>
                <a:lnTo>
                  <a:pt x="2712" y="242020"/>
                </a:lnTo>
                <a:lnTo>
                  <a:pt x="0" y="263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80859" y="3485388"/>
            <a:ext cx="1636776" cy="527304"/>
          </a:xfrm>
          <a:custGeom>
            <a:avLst/>
            <a:gdLst/>
            <a:ahLst/>
            <a:cxnLst/>
            <a:rect l="l" t="t" r="r" b="b"/>
            <a:pathLst>
              <a:path w="1636776" h="527304">
                <a:moveTo>
                  <a:pt x="0" y="263651"/>
                </a:moveTo>
                <a:lnTo>
                  <a:pt x="10711" y="220872"/>
                </a:lnTo>
                <a:lnTo>
                  <a:pt x="41721" y="180295"/>
                </a:lnTo>
                <a:lnTo>
                  <a:pt x="91345" y="142463"/>
                </a:lnTo>
                <a:lnTo>
                  <a:pt x="157898" y="107917"/>
                </a:lnTo>
                <a:lnTo>
                  <a:pt x="196997" y="92046"/>
                </a:lnTo>
                <a:lnTo>
                  <a:pt x="239696" y="77200"/>
                </a:lnTo>
                <a:lnTo>
                  <a:pt x="285785" y="63446"/>
                </a:lnTo>
                <a:lnTo>
                  <a:pt x="335054" y="50852"/>
                </a:lnTo>
                <a:lnTo>
                  <a:pt x="387291" y="39487"/>
                </a:lnTo>
                <a:lnTo>
                  <a:pt x="442287" y="29417"/>
                </a:lnTo>
                <a:lnTo>
                  <a:pt x="499830" y="20710"/>
                </a:lnTo>
                <a:lnTo>
                  <a:pt x="559710" y="13435"/>
                </a:lnTo>
                <a:lnTo>
                  <a:pt x="621716" y="7659"/>
                </a:lnTo>
                <a:lnTo>
                  <a:pt x="685638" y="3449"/>
                </a:lnTo>
                <a:lnTo>
                  <a:pt x="751266" y="873"/>
                </a:lnTo>
                <a:lnTo>
                  <a:pt x="818388" y="0"/>
                </a:lnTo>
                <a:lnTo>
                  <a:pt x="885509" y="873"/>
                </a:lnTo>
                <a:lnTo>
                  <a:pt x="951137" y="3449"/>
                </a:lnTo>
                <a:lnTo>
                  <a:pt x="1015059" y="7659"/>
                </a:lnTo>
                <a:lnTo>
                  <a:pt x="1077065" y="13435"/>
                </a:lnTo>
                <a:lnTo>
                  <a:pt x="1136945" y="20710"/>
                </a:lnTo>
                <a:lnTo>
                  <a:pt x="1194488" y="29417"/>
                </a:lnTo>
                <a:lnTo>
                  <a:pt x="1249484" y="39487"/>
                </a:lnTo>
                <a:lnTo>
                  <a:pt x="1301721" y="50852"/>
                </a:lnTo>
                <a:lnTo>
                  <a:pt x="1350990" y="63446"/>
                </a:lnTo>
                <a:lnTo>
                  <a:pt x="1397079" y="77200"/>
                </a:lnTo>
                <a:lnTo>
                  <a:pt x="1439778" y="92046"/>
                </a:lnTo>
                <a:lnTo>
                  <a:pt x="1478877" y="107917"/>
                </a:lnTo>
                <a:lnTo>
                  <a:pt x="1514165" y="124745"/>
                </a:lnTo>
                <a:lnTo>
                  <a:pt x="1572464" y="161002"/>
                </a:lnTo>
                <a:lnTo>
                  <a:pt x="1612992" y="200274"/>
                </a:lnTo>
                <a:lnTo>
                  <a:pt x="1634063" y="242020"/>
                </a:lnTo>
                <a:lnTo>
                  <a:pt x="1636776" y="263651"/>
                </a:lnTo>
                <a:lnTo>
                  <a:pt x="1634063" y="285283"/>
                </a:lnTo>
                <a:lnTo>
                  <a:pt x="1612992" y="327029"/>
                </a:lnTo>
                <a:lnTo>
                  <a:pt x="1572464" y="366301"/>
                </a:lnTo>
                <a:lnTo>
                  <a:pt x="1514165" y="402558"/>
                </a:lnTo>
                <a:lnTo>
                  <a:pt x="1478877" y="419386"/>
                </a:lnTo>
                <a:lnTo>
                  <a:pt x="1439778" y="435257"/>
                </a:lnTo>
                <a:lnTo>
                  <a:pt x="1397079" y="450103"/>
                </a:lnTo>
                <a:lnTo>
                  <a:pt x="1350990" y="463857"/>
                </a:lnTo>
                <a:lnTo>
                  <a:pt x="1301721" y="476451"/>
                </a:lnTo>
                <a:lnTo>
                  <a:pt x="1249484" y="487816"/>
                </a:lnTo>
                <a:lnTo>
                  <a:pt x="1194488" y="497886"/>
                </a:lnTo>
                <a:lnTo>
                  <a:pt x="1136945" y="506593"/>
                </a:lnTo>
                <a:lnTo>
                  <a:pt x="1077065" y="513868"/>
                </a:lnTo>
                <a:lnTo>
                  <a:pt x="1015059" y="519644"/>
                </a:lnTo>
                <a:lnTo>
                  <a:pt x="951137" y="523854"/>
                </a:lnTo>
                <a:lnTo>
                  <a:pt x="885509" y="526430"/>
                </a:lnTo>
                <a:lnTo>
                  <a:pt x="818388" y="527304"/>
                </a:lnTo>
                <a:lnTo>
                  <a:pt x="751266" y="526430"/>
                </a:lnTo>
                <a:lnTo>
                  <a:pt x="685638" y="523854"/>
                </a:lnTo>
                <a:lnTo>
                  <a:pt x="621716" y="519644"/>
                </a:lnTo>
                <a:lnTo>
                  <a:pt x="559710" y="513868"/>
                </a:lnTo>
                <a:lnTo>
                  <a:pt x="499830" y="506593"/>
                </a:lnTo>
                <a:lnTo>
                  <a:pt x="442287" y="497886"/>
                </a:lnTo>
                <a:lnTo>
                  <a:pt x="387291" y="487816"/>
                </a:lnTo>
                <a:lnTo>
                  <a:pt x="335054" y="476451"/>
                </a:lnTo>
                <a:lnTo>
                  <a:pt x="285785" y="463857"/>
                </a:lnTo>
                <a:lnTo>
                  <a:pt x="239696" y="450103"/>
                </a:lnTo>
                <a:lnTo>
                  <a:pt x="196997" y="435257"/>
                </a:lnTo>
                <a:lnTo>
                  <a:pt x="157898" y="419386"/>
                </a:lnTo>
                <a:lnTo>
                  <a:pt x="122610" y="402558"/>
                </a:lnTo>
                <a:lnTo>
                  <a:pt x="64311" y="366301"/>
                </a:lnTo>
                <a:lnTo>
                  <a:pt x="23783" y="327029"/>
                </a:lnTo>
                <a:lnTo>
                  <a:pt x="2712" y="285283"/>
                </a:lnTo>
                <a:lnTo>
                  <a:pt x="0" y="263651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76844" y="3936492"/>
            <a:ext cx="699642" cy="300481"/>
          </a:xfrm>
          <a:custGeom>
            <a:avLst/>
            <a:gdLst/>
            <a:ahLst/>
            <a:cxnLst/>
            <a:rect l="l" t="t" r="r" b="b"/>
            <a:pathLst>
              <a:path w="699642" h="300481">
                <a:moveTo>
                  <a:pt x="699642" y="300481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357866" y="2678429"/>
            <a:ext cx="0" cy="1127252"/>
          </a:xfrm>
          <a:custGeom>
            <a:avLst/>
            <a:gdLst/>
            <a:ahLst/>
            <a:cxnLst/>
            <a:rect l="l" t="t" r="r" b="b"/>
            <a:pathLst>
              <a:path h="1127252">
                <a:moveTo>
                  <a:pt x="0" y="0"/>
                </a:moveTo>
                <a:lnTo>
                  <a:pt x="0" y="1127252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57866" y="4668774"/>
            <a:ext cx="0" cy="1127201"/>
          </a:xfrm>
          <a:custGeom>
            <a:avLst/>
            <a:gdLst/>
            <a:ahLst/>
            <a:cxnLst/>
            <a:rect l="l" t="t" r="r" b="b"/>
            <a:pathLst>
              <a:path h="1127201">
                <a:moveTo>
                  <a:pt x="0" y="112720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1692" y="256131"/>
            <a:ext cx="3055276" cy="1357949"/>
          </a:xfrm>
          <a:prstGeom prst="rect">
            <a:avLst/>
          </a:prstGeom>
        </p:spPr>
        <p:txBody>
          <a:bodyPr wrap="square" lIns="0" tIns="26924" rIns="0" bIns="0" rtlCol="0">
            <a:noAutofit/>
          </a:bodyPr>
          <a:lstStyle/>
          <a:p>
            <a:pPr marL="681685" marR="61403">
              <a:lnSpc>
                <a:spcPts val="4240"/>
              </a:lnSpc>
            </a:pPr>
            <a:r>
              <a:rPr sz="4000" b="1" spc="-8" dirty="0">
                <a:solidFill>
                  <a:srgbClr val="FFFFFF"/>
                </a:solidFill>
                <a:latin typeface="Tahoma"/>
                <a:cs typeface="Tahoma"/>
              </a:rPr>
              <a:t>Liên kết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ct val="95825"/>
              </a:lnSpc>
              <a:spcBef>
                <a:spcPts val="2528"/>
              </a:spcBef>
            </a:pPr>
            <a:r>
              <a:rPr sz="3200" dirty="0">
                <a:latin typeface="Wingdings"/>
                <a:cs typeface="Wingdings"/>
              </a:rPr>
              <a:t>▪</a:t>
            </a:r>
            <a:r>
              <a:rPr sz="3200" spc="-27" dirty="0">
                <a:latin typeface="Times New Roman"/>
                <a:cs typeface="Times New Roman"/>
              </a:rPr>
              <a:t> Sự kết hợp của 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3487" y="256131"/>
            <a:ext cx="3288075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spc="0" dirty="0">
                <a:solidFill>
                  <a:srgbClr val="FFFF00"/>
                </a:solidFill>
                <a:latin typeface="Tahoma"/>
                <a:cs typeface="Tahoma"/>
              </a:rPr>
              <a:t>Relationship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7397" y="399823"/>
            <a:ext cx="3797191" cy="359535"/>
          </a:xfrm>
          <a:prstGeom prst="rect">
            <a:avLst/>
          </a:prstGeom>
        </p:spPr>
        <p:txBody>
          <a:bodyPr wrap="square" lIns="0" tIns="17907" rIns="0" bIns="0" rtlCol="0">
            <a:noAutofit/>
          </a:bodyPr>
          <a:lstStyle/>
          <a:p>
            <a:pPr marL="12700">
              <a:lnSpc>
                <a:spcPts val="2820"/>
              </a:lnSpc>
            </a:pPr>
            <a:r>
              <a:rPr sz="2500" spc="4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650" spc="0" dirty="0">
                <a:solidFill>
                  <a:srgbClr val="FFFFFF"/>
                </a:solidFill>
                <a:latin typeface="Tahoma"/>
                <a:cs typeface="Tahoma"/>
              </a:rPr>
              <a:t>Định</a:t>
            </a:r>
            <a:r>
              <a:rPr sz="2650" spc="-21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0" dirty="0">
                <a:solidFill>
                  <a:srgbClr val="FFFFFF"/>
                </a:solidFill>
                <a:latin typeface="Tahoma"/>
                <a:cs typeface="Tahoma"/>
              </a:rPr>
              <a:t>nghĩa</a:t>
            </a:r>
            <a:r>
              <a:rPr sz="2650" spc="-28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0" dirty="0">
                <a:solidFill>
                  <a:srgbClr val="FFFFFF"/>
                </a:solidFill>
                <a:latin typeface="Tahoma"/>
                <a:cs typeface="Tahoma"/>
              </a:rPr>
              <a:t>phi</a:t>
            </a:r>
            <a:r>
              <a:rPr sz="2650" spc="-15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0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r>
              <a:rPr sz="2650" spc="-20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-39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50" spc="-57" dirty="0">
                <a:solidFill>
                  <a:srgbClr val="FFFFFF"/>
                </a:solidFill>
                <a:latin typeface="Tahoma"/>
                <a:cs typeface="Tahoma"/>
              </a:rPr>
              <a:t>hức</a:t>
            </a:r>
            <a:r>
              <a:rPr sz="2500" spc="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1968" y="1181467"/>
            <a:ext cx="733874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hay nhiều thực thể, phân biệt theo ngữ nghĩa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692" y="1793676"/>
            <a:ext cx="5623898" cy="1922087"/>
          </a:xfrm>
          <a:prstGeom prst="rect">
            <a:avLst/>
          </a:prstGeom>
        </p:spPr>
        <p:txBody>
          <a:bodyPr wrap="square" lIns="0" tIns="12382" rIns="0" bIns="0" rtlCol="0">
            <a:noAutofit/>
          </a:bodyPr>
          <a:lstStyle/>
          <a:p>
            <a:pPr marL="469900" marR="61357">
              <a:lnSpc>
                <a:spcPts val="1950"/>
              </a:lnSpc>
            </a:pPr>
            <a:r>
              <a:rPr sz="1800" spc="56" dirty="0">
                <a:latin typeface="Arial"/>
                <a:cs typeface="Arial"/>
              </a:rPr>
              <a:t>•  </a:t>
            </a:r>
            <a:r>
              <a:rPr sz="1800" spc="-5" dirty="0">
                <a:latin typeface="Times New Roman"/>
                <a:cs typeface="Times New Roman"/>
              </a:rPr>
              <a:t>Nhân viên A tham gia trong Dự án X</a:t>
            </a:r>
            <a:endParaRPr sz="1800">
              <a:latin typeface="Times New Roman"/>
              <a:cs typeface="Times New Roman"/>
            </a:endParaRPr>
          </a:p>
          <a:p>
            <a:pPr marL="469900" marR="61357">
              <a:lnSpc>
                <a:spcPct val="95825"/>
              </a:lnSpc>
              <a:spcBef>
                <a:spcPts val="1016"/>
              </a:spcBef>
            </a:pPr>
            <a:r>
              <a:rPr sz="1800" spc="56" dirty="0">
                <a:latin typeface="Arial"/>
                <a:cs typeface="Arial"/>
              </a:rPr>
              <a:t>•  </a:t>
            </a:r>
            <a:r>
              <a:rPr sz="1800" spc="-6" dirty="0">
                <a:latin typeface="Times New Roman"/>
                <a:cs typeface="Times New Roman"/>
              </a:rPr>
              <a:t>Nhân viên A quản lý Nhân viên 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29"/>
              </a:spcBef>
            </a:pPr>
            <a:r>
              <a:rPr sz="3200" dirty="0">
                <a:latin typeface="Wingdings"/>
                <a:cs typeface="Wingdings"/>
              </a:rPr>
              <a:t>▪</a:t>
            </a:r>
            <a:r>
              <a:rPr sz="3200" spc="-14" dirty="0">
                <a:latin typeface="Times New Roman"/>
                <a:cs typeface="Times New Roman"/>
              </a:rPr>
              <a:t> Kiểu liên kết (</a:t>
            </a:r>
            <a:r>
              <a:rPr sz="3200" i="1" spc="-14" dirty="0">
                <a:latin typeface="Times New Roman"/>
                <a:cs typeface="Times New Roman"/>
              </a:rPr>
              <a:t>Relationship type</a:t>
            </a:r>
            <a:r>
              <a:rPr sz="3200" spc="-14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69900" marR="61357">
              <a:lnSpc>
                <a:spcPct val="95825"/>
              </a:lnSpc>
              <a:spcBef>
                <a:spcPts val="1485"/>
              </a:spcBef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1" dirty="0">
                <a:latin typeface="Times New Roman"/>
                <a:cs typeface="Times New Roman"/>
              </a:rPr>
              <a:t>Tập các liên kết cùng kiểu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5322" y="3642614"/>
            <a:ext cx="88329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i="1" spc="-1" dirty="0">
                <a:latin typeface="Calibri"/>
                <a:cs typeface="Calibri"/>
              </a:rPr>
              <a:t>Giờ công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8026" y="3815798"/>
            <a:ext cx="33968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9630" y="3815798"/>
            <a:ext cx="3865172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0" dirty="0">
                <a:latin typeface="Times New Roman"/>
                <a:cs typeface="Times New Roman"/>
              </a:rPr>
              <a:t>gia</a:t>
            </a:r>
            <a:r>
              <a:rPr sz="1800" spc="0" dirty="0">
                <a:latin typeface="Times New Roman"/>
                <a:cs typeface="Times New Roman"/>
              </a:rPr>
              <a:t>” </a:t>
            </a:r>
            <a:r>
              <a:rPr sz="1800" spc="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à </a:t>
            </a:r>
            <a:r>
              <a:rPr sz="1800" spc="-9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ột</a:t>
            </a:r>
            <a:r>
              <a:rPr sz="1800" spc="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ki</a:t>
            </a:r>
            <a:r>
              <a:rPr sz="1800" spc="4" dirty="0">
                <a:latin typeface="Times New Roman"/>
                <a:cs typeface="Times New Roman"/>
              </a:rPr>
              <a:t>ể</a:t>
            </a:r>
            <a:r>
              <a:rPr sz="1800" spc="0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liê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-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kế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, 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Nh    </a:t>
            </a:r>
            <a:r>
              <a:rPr sz="1800" b="1" spc="104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Times New Roman"/>
                <a:cs typeface="Times New Roman"/>
              </a:rPr>
              <a:t>vi</a:t>
            </a:r>
            <a:r>
              <a:rPr sz="1800" b="1" spc="4" dirty="0">
                <a:latin typeface="Times New Roman"/>
                <a:cs typeface="Times New Roman"/>
              </a:rPr>
              <a:t>ê</a:t>
            </a:r>
            <a:r>
              <a:rPr sz="1800" b="1" spc="-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” và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2329" y="3815798"/>
            <a:ext cx="402161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1" dirty="0">
                <a:latin typeface="Times New Roman"/>
                <a:cs typeface="Times New Roman"/>
              </a:rPr>
              <a:t>án</a:t>
            </a:r>
            <a:r>
              <a:rPr sz="1800" spc="-1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8963" y="4129658"/>
            <a:ext cx="33706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dirty="0">
                <a:latin typeface="Calibri"/>
                <a:cs typeface="Calibri"/>
              </a:rPr>
              <a:t>gia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8892" y="4261492"/>
            <a:ext cx="6328808" cy="408549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Kiểu liên kết có thể có nhiều thuộc tính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6458" y="4770321"/>
            <a:ext cx="397898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i="1" spc="0" dirty="0">
                <a:latin typeface="Times New Roman"/>
                <a:cs typeface="Times New Roman"/>
              </a:rPr>
              <a:t>công</a:t>
            </a:r>
            <a:r>
              <a:rPr sz="1800" spc="0" dirty="0">
                <a:latin typeface="Times New Roman"/>
                <a:cs typeface="Times New Roman"/>
              </a:rPr>
              <a:t>” là một là một thuộc tính của liên kết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3793" y="4770321"/>
            <a:ext cx="33926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5397" y="4770321"/>
            <a:ext cx="45379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1" dirty="0">
                <a:latin typeface="Times New Roman"/>
                <a:cs typeface="Times New Roman"/>
              </a:rPr>
              <a:t>gia</a:t>
            </a:r>
            <a:r>
              <a:rPr sz="1800" spc="1" dirty="0"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3134" y="4668774"/>
            <a:ext cx="1284732" cy="1126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0357866" y="4668774"/>
            <a:ext cx="1284731" cy="1126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073134" y="5795010"/>
            <a:ext cx="2569464" cy="525779"/>
          </a:xfrm>
          <a:prstGeom prst="rect">
            <a:avLst/>
          </a:prstGeom>
        </p:spPr>
        <p:txBody>
          <a:bodyPr wrap="square" lIns="0" tIns="3801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802132">
              <a:lnSpc>
                <a:spcPct val="101725"/>
              </a:lnSpc>
            </a:pPr>
            <a:r>
              <a:rPr sz="1800" b="1" spc="0" dirty="0">
                <a:latin typeface="Calibri"/>
                <a:cs typeface="Calibri"/>
              </a:rPr>
              <a:t>Nh    </a:t>
            </a:r>
            <a:r>
              <a:rPr sz="1800" b="1" spc="231" dirty="0">
                <a:latin typeface="Calibri"/>
                <a:cs typeface="Calibri"/>
              </a:rPr>
              <a:t> </a:t>
            </a:r>
            <a:r>
              <a:rPr sz="1800" b="1" spc="0" dirty="0">
                <a:latin typeface="Calibri"/>
                <a:cs typeface="Calibri"/>
              </a:rPr>
              <a:t>vi</a:t>
            </a:r>
            <a:r>
              <a:rPr sz="1800" b="1" spc="4" dirty="0">
                <a:latin typeface="Calibri"/>
                <a:cs typeface="Calibri"/>
              </a:rPr>
              <a:t>ê</a:t>
            </a:r>
            <a:r>
              <a:rPr sz="1800" b="1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3134" y="2154174"/>
            <a:ext cx="2569464" cy="524255"/>
          </a:xfrm>
          <a:prstGeom prst="rect">
            <a:avLst/>
          </a:prstGeom>
        </p:spPr>
        <p:txBody>
          <a:bodyPr wrap="square" lIns="0" tIns="1998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308734" marR="965823" algn="ctr">
              <a:lnSpc>
                <a:spcPct val="101725"/>
              </a:lnSpc>
            </a:pPr>
            <a:r>
              <a:rPr sz="1800" b="1" dirty="0">
                <a:latin typeface="Calibri"/>
                <a:cs typeface="Calibri"/>
              </a:rPr>
              <a:t>án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3134" y="2678429"/>
            <a:ext cx="1284732" cy="112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357866" y="2678429"/>
            <a:ext cx="1284731" cy="112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3777107" y="39624"/>
            <a:ext cx="3869563" cy="1122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100585"/>
              </a:lnSpc>
              <a:spcBef>
                <a:spcPts val="1447"/>
              </a:spcBef>
            </a:pP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9772" y="236220"/>
            <a:ext cx="1207770" cy="802385"/>
          </a:xfrm>
          <a:prstGeom prst="rect">
            <a:avLst/>
          </a:prstGeom>
        </p:spPr>
        <p:txBody>
          <a:bodyPr wrap="square" lIns="0" tIns="630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87756">
              <a:lnSpc>
                <a:spcPct val="100585"/>
              </a:lnSpc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43165" y="236220"/>
            <a:ext cx="1956688" cy="802385"/>
          </a:xfrm>
          <a:prstGeom prst="rect">
            <a:avLst/>
          </a:prstGeom>
        </p:spPr>
        <p:txBody>
          <a:bodyPr wrap="square" lIns="0" tIns="629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0585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Định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1746" y="236220"/>
            <a:ext cx="1906015" cy="802385"/>
          </a:xfrm>
          <a:prstGeom prst="rect">
            <a:avLst/>
          </a:prstGeom>
        </p:spPr>
        <p:txBody>
          <a:bodyPr wrap="square" lIns="0" tIns="629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0585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nghĩa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4058" y="236220"/>
            <a:ext cx="1742948" cy="802385"/>
          </a:xfrm>
          <a:prstGeom prst="rect">
            <a:avLst/>
          </a:prstGeom>
        </p:spPr>
        <p:txBody>
          <a:bodyPr wrap="square" lIns="0" tIns="629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0585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hình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4760" y="39624"/>
            <a:ext cx="3851910" cy="112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9772" y="236220"/>
            <a:ext cx="1207770" cy="802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7972" y="236220"/>
            <a:ext cx="1341881" cy="802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30284" y="236220"/>
            <a:ext cx="1157477" cy="802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18192" y="236220"/>
            <a:ext cx="1178813" cy="802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0736" y="3217164"/>
            <a:ext cx="6510527" cy="3061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0678" y="229945"/>
            <a:ext cx="1288267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Liên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0274" y="229945"/>
            <a:ext cx="101146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kết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6639" y="272895"/>
            <a:ext cx="3288075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spc="0" dirty="0">
                <a:solidFill>
                  <a:srgbClr val="FFFF00"/>
                </a:solidFill>
                <a:latin typeface="Tahoma"/>
                <a:cs typeface="Tahoma"/>
              </a:rPr>
              <a:t>Relationship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266" y="383299"/>
            <a:ext cx="914200" cy="399696"/>
          </a:xfrm>
          <a:prstGeom prst="rect">
            <a:avLst/>
          </a:prstGeom>
        </p:spPr>
        <p:txBody>
          <a:bodyPr wrap="square" lIns="0" tIns="19970" rIns="0" bIns="0" rtlCol="0">
            <a:noAutofit/>
          </a:bodyPr>
          <a:lstStyle/>
          <a:p>
            <a:pPr marL="12700">
              <a:lnSpc>
                <a:spcPts val="3145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thứ</a:t>
            </a:r>
            <a:r>
              <a:rPr sz="2950" spc="9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spc="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123207"/>
            <a:ext cx="7369710" cy="1847575"/>
          </a:xfrm>
          <a:prstGeom prst="rect">
            <a:avLst/>
          </a:prstGeom>
        </p:spPr>
        <p:txBody>
          <a:bodyPr wrap="square" lIns="0" tIns="21113" rIns="0" bIns="0" rtlCol="0">
            <a:noAutofit/>
          </a:bodyPr>
          <a:lstStyle/>
          <a:p>
            <a:pPr marL="12700" marR="59254">
              <a:lnSpc>
                <a:spcPts val="3325"/>
              </a:lnSpc>
            </a:pPr>
            <a:r>
              <a:rPr sz="4050" baseline="7786" dirty="0">
                <a:latin typeface="Wingdings"/>
                <a:cs typeface="Wingdings"/>
              </a:rPr>
              <a:t>▪</a:t>
            </a:r>
            <a:r>
              <a:rPr sz="4050" spc="-2" baseline="7515" dirty="0">
                <a:latin typeface="Times New Roman"/>
                <a:cs typeface="Times New Roman"/>
              </a:rPr>
              <a:t> Kiểu liên kết R giữa n kiểu thực thể E</a:t>
            </a:r>
            <a:r>
              <a:rPr sz="2700" spc="-2" baseline="-9662" dirty="0">
                <a:latin typeface="Times New Roman"/>
                <a:cs typeface="Times New Roman"/>
              </a:rPr>
              <a:t>1</a:t>
            </a:r>
            <a:r>
              <a:rPr sz="4050" spc="-2" baseline="7515" dirty="0">
                <a:latin typeface="Times New Roman"/>
                <a:cs typeface="Times New Roman"/>
              </a:rPr>
              <a:t>, E</a:t>
            </a:r>
            <a:r>
              <a:rPr sz="2700" spc="-2" baseline="-9662" dirty="0">
                <a:latin typeface="Times New Roman"/>
                <a:cs typeface="Times New Roman"/>
              </a:rPr>
              <a:t>2</a:t>
            </a:r>
            <a:r>
              <a:rPr sz="4050" spc="-2" baseline="7515" dirty="0">
                <a:latin typeface="Times New Roman"/>
                <a:cs typeface="Times New Roman"/>
              </a:rPr>
              <a:t>, … E</a:t>
            </a:r>
            <a:r>
              <a:rPr sz="2700" spc="-2" baseline="-9662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3073"/>
              </a:lnSpc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7" dirty="0">
                <a:latin typeface="Times New Roman"/>
                <a:cs typeface="Times New Roman"/>
              </a:rPr>
              <a:t> r</a:t>
            </a:r>
            <a:r>
              <a:rPr sz="2625" spc="7" baseline="-21533" dirty="0">
                <a:latin typeface="Times New Roman"/>
                <a:cs typeface="Times New Roman"/>
              </a:rPr>
              <a:t>i </a:t>
            </a:r>
            <a:r>
              <a:rPr sz="2600" spc="0" dirty="0">
                <a:latin typeface="Symbol"/>
                <a:cs typeface="Symbol"/>
              </a:rPr>
              <a:t></a:t>
            </a:r>
            <a:r>
              <a:rPr sz="2600" spc="7" dirty="0">
                <a:latin typeface="Times New Roman"/>
                <a:cs typeface="Times New Roman"/>
              </a:rPr>
              <a:t> R liên kế n bộ (e</a:t>
            </a:r>
            <a:r>
              <a:rPr sz="2625" spc="7" baseline="-21533" dirty="0">
                <a:latin typeface="Times New Roman"/>
                <a:cs typeface="Times New Roman"/>
              </a:rPr>
              <a:t>1</a:t>
            </a:r>
            <a:r>
              <a:rPr sz="2600" spc="7" dirty="0">
                <a:latin typeface="Times New Roman"/>
                <a:cs typeface="Times New Roman"/>
              </a:rPr>
              <a:t>, e</a:t>
            </a:r>
            <a:r>
              <a:rPr sz="2625" spc="7" baseline="-21533" dirty="0">
                <a:latin typeface="Times New Roman"/>
                <a:cs typeface="Times New Roman"/>
              </a:rPr>
              <a:t>2</a:t>
            </a:r>
            <a:r>
              <a:rPr sz="2600" spc="7" dirty="0">
                <a:latin typeface="Times New Roman"/>
                <a:cs typeface="Times New Roman"/>
              </a:rPr>
              <a:t>, …, e</a:t>
            </a:r>
            <a:r>
              <a:rPr sz="2625" spc="7" baseline="-21533" dirty="0">
                <a:latin typeface="Times New Roman"/>
                <a:cs typeface="Times New Roman"/>
              </a:rPr>
              <a:t>n</a:t>
            </a:r>
            <a:r>
              <a:rPr sz="2600" spc="7" dirty="0">
                <a:latin typeface="Times New Roman"/>
                <a:cs typeface="Times New Roman"/>
              </a:rPr>
              <a:t>), trong đó e</a:t>
            </a:r>
            <a:r>
              <a:rPr sz="2625" spc="7" baseline="-21533" dirty="0">
                <a:latin typeface="Times New Roman"/>
                <a:cs typeface="Times New Roman"/>
              </a:rPr>
              <a:t>j </a:t>
            </a:r>
            <a:r>
              <a:rPr sz="2600" spc="0" dirty="0">
                <a:latin typeface="Symbol"/>
                <a:cs typeface="Symbol"/>
              </a:rPr>
              <a:t></a:t>
            </a:r>
            <a:r>
              <a:rPr sz="2600" spc="7" dirty="0">
                <a:latin typeface="Times New Roman"/>
                <a:cs typeface="Times New Roman"/>
              </a:rPr>
              <a:t> E</a:t>
            </a:r>
            <a:endParaRPr sz="2600">
              <a:latin typeface="Times New Roman"/>
              <a:cs typeface="Times New Roman"/>
            </a:endParaRPr>
          </a:p>
          <a:p>
            <a:pPr marL="469900" marR="59254">
              <a:lnSpc>
                <a:spcPts val="2796"/>
              </a:lnSpc>
              <a:spcBef>
                <a:spcPts val="910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1" dirty="0">
                <a:latin typeface="Times New Roman"/>
                <a:cs typeface="Times New Roman"/>
              </a:rPr>
              <a:t> Một quan hệ trên E</a:t>
            </a:r>
            <a:r>
              <a:rPr sz="2625" spc="-1" baseline="-21533" dirty="0">
                <a:latin typeface="Times New Roman"/>
                <a:cs typeface="Times New Roman"/>
              </a:rPr>
              <a:t>1</a:t>
            </a:r>
            <a:r>
              <a:rPr sz="2600" spc="-1" dirty="0">
                <a:latin typeface="Times New Roman"/>
                <a:cs typeface="Times New Roman"/>
              </a:rPr>
              <a:t>, E</a:t>
            </a:r>
            <a:r>
              <a:rPr sz="2625" spc="-1" baseline="-21533" dirty="0">
                <a:latin typeface="Times New Roman"/>
                <a:cs typeface="Times New Roman"/>
              </a:rPr>
              <a:t>2</a:t>
            </a:r>
            <a:r>
              <a:rPr sz="2600" spc="-1" dirty="0">
                <a:latin typeface="Times New Roman"/>
                <a:cs typeface="Times New Roman"/>
              </a:rPr>
              <a:t>, …, E</a:t>
            </a:r>
            <a:r>
              <a:rPr sz="2625" spc="-1" baseline="-21533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  <a:p>
            <a:pPr marL="469900" marR="59254">
              <a:lnSpc>
                <a:spcPts val="3046"/>
              </a:lnSpc>
              <a:spcBef>
                <a:spcPts val="925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3" dirty="0">
                <a:latin typeface="Times New Roman"/>
                <a:cs typeface="Times New Roman"/>
              </a:rPr>
              <a:t> Tập con của tích </a:t>
            </a:r>
            <a:r>
              <a:rPr sz="2600" b="1" spc="-3" dirty="0">
                <a:latin typeface="Times New Roman"/>
                <a:cs typeface="Times New Roman"/>
              </a:rPr>
              <a:t>Descartes </a:t>
            </a:r>
            <a:r>
              <a:rPr sz="2600" spc="-3" dirty="0">
                <a:latin typeface="Times New Roman"/>
                <a:cs typeface="Times New Roman"/>
              </a:rPr>
              <a:t>E</a:t>
            </a:r>
            <a:r>
              <a:rPr sz="2625" spc="-3" baseline="-21533" dirty="0">
                <a:latin typeface="Times New Roman"/>
                <a:cs typeface="Times New Roman"/>
              </a:rPr>
              <a:t>1</a:t>
            </a:r>
            <a:r>
              <a:rPr sz="2600" spc="-3" dirty="0">
                <a:latin typeface="Times New Roman"/>
                <a:cs typeface="Times New Roman"/>
              </a:rPr>
              <a:t>xE</a:t>
            </a:r>
            <a:r>
              <a:rPr sz="2625" spc="-3" baseline="-21533" dirty="0">
                <a:latin typeface="Times New Roman"/>
                <a:cs typeface="Times New Roman"/>
              </a:rPr>
              <a:t>2</a:t>
            </a:r>
            <a:r>
              <a:rPr sz="2600" spc="-3" dirty="0">
                <a:latin typeface="Times New Roman"/>
                <a:cs typeface="Times New Roman"/>
              </a:rPr>
              <a:t>x…xE</a:t>
            </a:r>
            <a:r>
              <a:rPr sz="2625" spc="-3" baseline="-21533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432804" y="1143000"/>
            <a:ext cx="5394959" cy="281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2804" y="4500372"/>
            <a:ext cx="5394959" cy="120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2837" y="230836"/>
            <a:ext cx="12889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Liên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2814" y="230836"/>
            <a:ext cx="10119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kết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692" y="1132351"/>
            <a:ext cx="5497910" cy="1351943"/>
          </a:xfrm>
          <a:prstGeom prst="rect">
            <a:avLst/>
          </a:prstGeom>
        </p:spPr>
        <p:txBody>
          <a:bodyPr wrap="square" lIns="0" tIns="18224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700" dirty="0">
                <a:latin typeface="Wingdings"/>
                <a:cs typeface="Wingdings"/>
              </a:rPr>
              <a:t>▪</a:t>
            </a:r>
            <a:r>
              <a:rPr sz="2700" spc="-2" dirty="0">
                <a:latin typeface="Times New Roman"/>
                <a:cs typeface="Times New Roman"/>
              </a:rPr>
              <a:t> Có thể có nhiều liên kết giữa các thực</a:t>
            </a:r>
            <a:endParaRPr sz="2700">
              <a:latin typeface="Times New Roman"/>
              <a:cs typeface="Times New Roman"/>
            </a:endParaRPr>
          </a:p>
          <a:p>
            <a:pPr marL="241300" marR="51706">
              <a:lnSpc>
                <a:spcPct val="95825"/>
              </a:lnSpc>
              <a:spcBef>
                <a:spcPts val="316"/>
              </a:spcBef>
            </a:pPr>
            <a:r>
              <a:rPr sz="2700" spc="1" dirty="0">
                <a:latin typeface="Times New Roman"/>
                <a:cs typeface="Times New Roman"/>
              </a:rPr>
              <a:t>thể cùng loại</a:t>
            </a:r>
            <a:endParaRPr sz="2700">
              <a:latin typeface="Times New Roman"/>
              <a:cs typeface="Times New Roman"/>
            </a:endParaRPr>
          </a:p>
          <a:p>
            <a:pPr marL="12700" marR="51706">
              <a:lnSpc>
                <a:spcPct val="95825"/>
              </a:lnSpc>
              <a:spcBef>
                <a:spcPts val="1059"/>
              </a:spcBef>
            </a:pPr>
            <a:r>
              <a:rPr sz="2700" dirty="0">
                <a:latin typeface="Wingdings"/>
                <a:cs typeface="Wingdings"/>
              </a:rPr>
              <a:t>▪</a:t>
            </a:r>
            <a:r>
              <a:rPr sz="2700" spc="-2" dirty="0">
                <a:latin typeface="Times New Roman"/>
                <a:cs typeface="Times New Roman"/>
              </a:rPr>
              <a:t> Bậc của liên kết: Chính là số lượng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292" y="2568378"/>
            <a:ext cx="2636122" cy="1907435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spc="0" dirty="0">
                <a:latin typeface="Times New Roman"/>
                <a:cs typeface="Times New Roman"/>
              </a:rPr>
              <a:t>kiểu thực thể tham</a:t>
            </a:r>
            <a:endParaRPr sz="2700">
              <a:latin typeface="Times New Roman"/>
              <a:cs typeface="Times New Roman"/>
            </a:endParaRPr>
          </a:p>
          <a:p>
            <a:pPr marL="241300" marR="51480">
              <a:lnSpc>
                <a:spcPct val="95825"/>
              </a:lnSpc>
              <a:spcBef>
                <a:spcPts val="915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1" dirty="0">
                <a:latin typeface="Times New Roman"/>
                <a:cs typeface="Times New Roman"/>
              </a:rPr>
              <a:t> Đơn phân</a:t>
            </a:r>
            <a:endParaRPr sz="2600">
              <a:latin typeface="Times New Roman"/>
              <a:cs typeface="Times New Roman"/>
            </a:endParaRPr>
          </a:p>
          <a:p>
            <a:pPr marL="241300" marR="51480">
              <a:lnSpc>
                <a:spcPct val="95825"/>
              </a:lnSpc>
              <a:spcBef>
                <a:spcPts val="1042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0" dirty="0">
                <a:latin typeface="Times New Roman"/>
                <a:cs typeface="Times New Roman"/>
              </a:rPr>
              <a:t> Nhị phân</a:t>
            </a:r>
            <a:endParaRPr sz="2600">
              <a:latin typeface="Times New Roman"/>
              <a:cs typeface="Times New Roman"/>
            </a:endParaRPr>
          </a:p>
          <a:p>
            <a:pPr marL="241300" marR="51480">
              <a:lnSpc>
                <a:spcPct val="95825"/>
              </a:lnSpc>
              <a:spcBef>
                <a:spcPts val="1044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r>
              <a:rPr sz="2600" spc="-26" dirty="0">
                <a:latin typeface="Times New Roman"/>
                <a:cs typeface="Times New Roman"/>
              </a:rPr>
              <a:t> Tam phân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3239" y="2568378"/>
            <a:ext cx="498105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spc="4" dirty="0">
                <a:latin typeface="Times New Roman"/>
                <a:cs typeface="Times New Roman"/>
              </a:rPr>
              <a:t>gia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6181" y="4255897"/>
            <a:ext cx="49277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dirty="0">
                <a:latin typeface="Calibri"/>
                <a:cs typeface="Calibri"/>
              </a:rPr>
              <a:t>(0,1)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692" y="4632344"/>
            <a:ext cx="3502740" cy="370106"/>
          </a:xfrm>
          <a:prstGeom prst="rect">
            <a:avLst/>
          </a:prstGeom>
        </p:spPr>
        <p:txBody>
          <a:bodyPr wrap="square" lIns="0" tIns="18224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700" dirty="0">
                <a:latin typeface="Wingdings"/>
                <a:cs typeface="Wingdings"/>
              </a:rPr>
              <a:t>▪</a:t>
            </a:r>
            <a:r>
              <a:rPr sz="2700" spc="-3" dirty="0">
                <a:latin typeface="Times New Roman"/>
                <a:cs typeface="Times New Roman"/>
              </a:rPr>
              <a:t> Liên kết theo hình thức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1795" y="4634151"/>
            <a:ext cx="1926082" cy="368300"/>
          </a:xfrm>
          <a:prstGeom prst="rect">
            <a:avLst/>
          </a:prstGeom>
        </p:spPr>
        <p:txBody>
          <a:bodyPr wrap="square" lIns="0" tIns="18129" rIns="0" bIns="0" rtlCol="0">
            <a:noAutofit/>
          </a:bodyPr>
          <a:lstStyle/>
          <a:p>
            <a:pPr marL="12700">
              <a:lnSpc>
                <a:spcPts val="2855"/>
              </a:lnSpc>
            </a:pPr>
            <a:r>
              <a:rPr sz="2700" spc="1" dirty="0">
                <a:latin typeface="Times New Roman"/>
                <a:cs typeface="Times New Roman"/>
              </a:rPr>
              <a:t>đệ quy: Cùng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9135" y="4716399"/>
            <a:ext cx="160606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i="1" spc="1" dirty="0">
                <a:latin typeface="Calibri"/>
                <a:cs typeface="Calibri"/>
              </a:rPr>
              <a:t>Là người quản lý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292" y="5086534"/>
            <a:ext cx="5191253" cy="1274156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 marR="59145">
              <a:lnSpc>
                <a:spcPts val="2860"/>
              </a:lnSpc>
            </a:pPr>
            <a:r>
              <a:rPr sz="2700" spc="0" dirty="0">
                <a:latin typeface="Times New Roman"/>
                <a:cs typeface="Times New Roman"/>
              </a:rPr>
              <a:t>kiểu thực thể nhưng tham gia trong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6"/>
              </a:spcBef>
            </a:pPr>
            <a:r>
              <a:rPr sz="2700" spc="1" dirty="0">
                <a:latin typeface="Times New Roman"/>
                <a:cs typeface="Times New Roman"/>
              </a:rPr>
              <a:t>liên kết theo các vai trò khác nhau (</a:t>
            </a:r>
            <a:r>
              <a:rPr sz="2700" i="1" spc="1" dirty="0"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  <a:p>
            <a:pPr marL="12700" marR="59145">
              <a:lnSpc>
                <a:spcPct val="95825"/>
              </a:lnSpc>
              <a:spcBef>
                <a:spcPts val="459"/>
              </a:spcBef>
            </a:pPr>
            <a:r>
              <a:rPr sz="2700" i="1" spc="0" dirty="0">
                <a:latin typeface="Times New Roman"/>
                <a:cs typeface="Times New Roman"/>
              </a:rPr>
              <a:t>giám sát B</a:t>
            </a:r>
            <a:r>
              <a:rPr sz="2700" spc="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1432" y="5347335"/>
            <a:ext cx="1425371" cy="687755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452247" marR="472117" algn="ctr">
              <a:lnSpc>
                <a:spcPts val="1900"/>
              </a:lnSpc>
            </a:pPr>
            <a:r>
              <a:rPr sz="1800" b="1" spc="1" dirty="0">
                <a:latin typeface="Calibri"/>
                <a:cs typeface="Calibri"/>
              </a:rPr>
              <a:t>(0,n)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1123"/>
              </a:spcBef>
            </a:pPr>
            <a:r>
              <a:rPr sz="1800" i="1" spc="0" dirty="0">
                <a:latin typeface="Calibri"/>
                <a:cs typeface="Calibri"/>
              </a:rPr>
              <a:t>Bị giám sát bởi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 txBox="1"/>
          <p:nvPr/>
        </p:nvSpPr>
        <p:spPr>
          <a:xfrm>
            <a:off x="3608832" y="1391412"/>
            <a:ext cx="825246" cy="896874"/>
          </a:xfrm>
          <a:prstGeom prst="rect">
            <a:avLst/>
          </a:prstGeom>
        </p:spPr>
        <p:txBody>
          <a:bodyPr wrap="square" lIns="0" tIns="234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38734">
              <a:lnSpc>
                <a:spcPct val="95825"/>
              </a:lnSpc>
            </a:pP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55643" y="1391412"/>
            <a:ext cx="1036447" cy="896874"/>
          </a:xfrm>
          <a:prstGeom prst="rect">
            <a:avLst/>
          </a:prstGeom>
        </p:spPr>
        <p:txBody>
          <a:bodyPr wrap="square" lIns="0" tIns="234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spc="4" dirty="0">
                <a:latin typeface="Times New Roman"/>
                <a:cs typeface="Times New Roman"/>
              </a:rPr>
              <a:t>và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614918" y="1391412"/>
            <a:ext cx="1464055" cy="896874"/>
          </a:xfrm>
          <a:prstGeom prst="rect">
            <a:avLst/>
          </a:prstGeom>
        </p:spPr>
        <p:txBody>
          <a:bodyPr wrap="square" lIns="0" tIns="234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spc="4" dirty="0">
                <a:latin typeface="Times New Roman"/>
                <a:cs typeface="Times New Roman"/>
              </a:rPr>
              <a:t>phân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08832" y="1391412"/>
            <a:ext cx="825246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89704" y="1391412"/>
            <a:ext cx="802386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53728" y="1391412"/>
            <a:ext cx="825246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77512" y="2273807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2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77512" y="2273807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2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78168" y="2212848"/>
            <a:ext cx="2011679" cy="719327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3"/>
                </a:moveTo>
                <a:lnTo>
                  <a:pt x="1005839" y="719327"/>
                </a:lnTo>
                <a:lnTo>
                  <a:pt x="2011679" y="359663"/>
                </a:lnTo>
                <a:lnTo>
                  <a:pt x="1005839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78168" y="2212848"/>
            <a:ext cx="2011679" cy="719327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3"/>
                </a:moveTo>
                <a:lnTo>
                  <a:pt x="1005839" y="0"/>
                </a:lnTo>
                <a:lnTo>
                  <a:pt x="2011679" y="359663"/>
                </a:lnTo>
                <a:lnTo>
                  <a:pt x="1005839" y="719327"/>
                </a:lnTo>
                <a:lnTo>
                  <a:pt x="0" y="359663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02596" y="2273807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2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02596" y="2273807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2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41620" y="2572512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89848" y="2555748"/>
            <a:ext cx="1412621" cy="17272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2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50764" y="2141220"/>
            <a:ext cx="557009" cy="677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44812" y="2112264"/>
            <a:ext cx="566153" cy="677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77512" y="3160776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77512" y="3160776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78168" y="3101340"/>
            <a:ext cx="2011679" cy="717804"/>
          </a:xfrm>
          <a:custGeom>
            <a:avLst/>
            <a:gdLst/>
            <a:ahLst/>
            <a:cxnLst/>
            <a:rect l="l" t="t" r="r" b="b"/>
            <a:pathLst>
              <a:path w="2011679" h="717804">
                <a:moveTo>
                  <a:pt x="0" y="358901"/>
                </a:moveTo>
                <a:lnTo>
                  <a:pt x="1005839" y="717804"/>
                </a:lnTo>
                <a:lnTo>
                  <a:pt x="2011679" y="358901"/>
                </a:lnTo>
                <a:lnTo>
                  <a:pt x="1005839" y="0"/>
                </a:lnTo>
                <a:lnTo>
                  <a:pt x="0" y="358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78168" y="3101340"/>
            <a:ext cx="2011679" cy="717804"/>
          </a:xfrm>
          <a:custGeom>
            <a:avLst/>
            <a:gdLst/>
            <a:ahLst/>
            <a:cxnLst/>
            <a:rect l="l" t="t" r="r" b="b"/>
            <a:pathLst>
              <a:path w="2011679" h="717804">
                <a:moveTo>
                  <a:pt x="0" y="358901"/>
                </a:moveTo>
                <a:lnTo>
                  <a:pt x="1005839" y="0"/>
                </a:lnTo>
                <a:lnTo>
                  <a:pt x="2011679" y="358901"/>
                </a:lnTo>
                <a:lnTo>
                  <a:pt x="1005839" y="717804"/>
                </a:lnTo>
                <a:lnTo>
                  <a:pt x="0" y="358901"/>
                </a:lnTo>
                <a:close/>
              </a:path>
            </a:pathLst>
          </a:custGeom>
          <a:ln w="126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02596" y="3160776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02596" y="3160776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1620" y="3461004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89848" y="3442716"/>
            <a:ext cx="1412621" cy="17272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2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50764" y="3028188"/>
            <a:ext cx="557009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49384" y="2999231"/>
            <a:ext cx="557009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7512" y="4047744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1"/>
                </a:moveTo>
                <a:lnTo>
                  <a:pt x="864108" y="598931"/>
                </a:lnTo>
                <a:lnTo>
                  <a:pt x="86410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77512" y="4047744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1"/>
                </a:moveTo>
                <a:lnTo>
                  <a:pt x="864108" y="598931"/>
                </a:lnTo>
                <a:lnTo>
                  <a:pt x="86410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78168" y="3988307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719328"/>
                </a:lnTo>
                <a:lnTo>
                  <a:pt x="2011679" y="359664"/>
                </a:lnTo>
                <a:lnTo>
                  <a:pt x="1005839" y="0"/>
                </a:lnTo>
                <a:lnTo>
                  <a:pt x="0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78168" y="3988307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0"/>
                </a:lnTo>
                <a:lnTo>
                  <a:pt x="2011679" y="359664"/>
                </a:lnTo>
                <a:lnTo>
                  <a:pt x="1005839" y="719328"/>
                </a:lnTo>
                <a:lnTo>
                  <a:pt x="0" y="35966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102596" y="4047744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1"/>
                </a:moveTo>
                <a:lnTo>
                  <a:pt x="864107" y="598931"/>
                </a:lnTo>
                <a:lnTo>
                  <a:pt x="864107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102596" y="4047744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1"/>
                </a:moveTo>
                <a:lnTo>
                  <a:pt x="864107" y="598931"/>
                </a:lnTo>
                <a:lnTo>
                  <a:pt x="864107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41620" y="4347972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89848" y="4329683"/>
            <a:ext cx="1412621" cy="17272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2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6192" y="3915155"/>
            <a:ext cx="566153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49384" y="3887724"/>
            <a:ext cx="557009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77512" y="4936236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2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77512" y="4936236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2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78168" y="4875276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719328"/>
                </a:lnTo>
                <a:lnTo>
                  <a:pt x="2011679" y="359664"/>
                </a:lnTo>
                <a:lnTo>
                  <a:pt x="1005839" y="0"/>
                </a:lnTo>
                <a:lnTo>
                  <a:pt x="0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78168" y="4875276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0"/>
                </a:lnTo>
                <a:lnTo>
                  <a:pt x="2011679" y="359664"/>
                </a:lnTo>
                <a:lnTo>
                  <a:pt x="1005839" y="719328"/>
                </a:lnTo>
                <a:lnTo>
                  <a:pt x="0" y="35966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02596" y="4936236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2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02596" y="4936236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2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41620" y="5234940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89848" y="5218176"/>
            <a:ext cx="1412621" cy="17271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1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46192" y="4803648"/>
            <a:ext cx="566153" cy="6774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3664" y="4774692"/>
            <a:ext cx="651509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62837" y="230836"/>
            <a:ext cx="12889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Liên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02814" y="230836"/>
            <a:ext cx="10119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kết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66566" y="230836"/>
            <a:ext cx="119555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dựa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6500" y="230836"/>
            <a:ext cx="127383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2" dirty="0">
                <a:solidFill>
                  <a:srgbClr val="FFFFFF"/>
                </a:solidFill>
                <a:latin typeface="Tahoma"/>
                <a:cs typeface="Tahoma"/>
              </a:rPr>
              <a:t>trên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43904" y="230836"/>
            <a:ext cx="79621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sự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92772" y="230836"/>
            <a:ext cx="13974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ràng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43874" y="230836"/>
            <a:ext cx="146136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buộc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1692" y="1572500"/>
            <a:ext cx="3028922" cy="1170550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Với 2 tập thực thể</a:t>
            </a:r>
            <a:endParaRPr sz="3200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1962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dirty="0">
                <a:latin typeface="Times New Roman"/>
                <a:cs typeface="Times New Roman"/>
              </a:rPr>
              <a:t>Một – Nhiều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8227" y="1572500"/>
            <a:ext cx="380489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29099" y="1572500"/>
            <a:ext cx="459557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2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200" spc="-2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03317" y="1572500"/>
            <a:ext cx="585924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4" dirty="0">
                <a:latin typeface="Times New Roman"/>
                <a:cs typeface="Times New Roman"/>
              </a:rPr>
              <a:t>xét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2249" y="1572500"/>
            <a:ext cx="72010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mối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5293" y="1572500"/>
            <a:ext cx="2053861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Liên kết nhị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93758" y="1572500"/>
            <a:ext cx="482417" cy="10133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43077" marR="17357">
              <a:lnSpc>
                <a:spcPct val="101725"/>
              </a:lnSpc>
              <a:spcBef>
                <a:spcPts val="1408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91496" y="1572500"/>
            <a:ext cx="380489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ta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85552" y="1572500"/>
            <a:ext cx="585259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3" dirty="0">
                <a:latin typeface="Times New Roman"/>
                <a:cs typeface="Times New Roman"/>
              </a:rPr>
              <a:t>có: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71384" y="2465451"/>
            <a:ext cx="86001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Liên_Kết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28708" y="3143021"/>
            <a:ext cx="225803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1692" y="3198868"/>
            <a:ext cx="2211298" cy="434452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1" dirty="0">
                <a:latin typeface="Times New Roman"/>
                <a:cs typeface="Times New Roman"/>
              </a:rPr>
              <a:t>Một – Một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1384" y="3353308"/>
            <a:ext cx="86001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Liên_Kết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28708" y="4031106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692" y="4088637"/>
            <a:ext cx="2528844" cy="434758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0" dirty="0">
                <a:latin typeface="Times New Roman"/>
                <a:cs typeface="Times New Roman"/>
              </a:rPr>
              <a:t>Nhiều – Một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1384" y="4240911"/>
            <a:ext cx="86001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Liên_Kết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82734" y="4918710"/>
            <a:ext cx="319067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692" y="4979281"/>
            <a:ext cx="2845271" cy="434452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dirty="0">
                <a:latin typeface="Times New Roman"/>
                <a:cs typeface="Times New Roman"/>
              </a:rPr>
              <a:t>Nhiều – Nhiều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1384" y="5128514"/>
            <a:ext cx="86001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Liên_Kết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596" y="4936236"/>
            <a:ext cx="864107" cy="598932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279615" marR="276720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7512" y="4936236"/>
            <a:ext cx="864108" cy="598932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271360" marR="270868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1620" y="4936236"/>
            <a:ext cx="1336166" cy="298703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95706">
              <a:lnSpc>
                <a:spcPts val="235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1620" y="5234940"/>
            <a:ext cx="1336166" cy="300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0102596" y="4047744"/>
            <a:ext cx="864107" cy="598932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279615" marR="276720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7512" y="4047744"/>
            <a:ext cx="864108" cy="598932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271360" marR="270868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1620" y="4047744"/>
            <a:ext cx="1336166" cy="300228"/>
          </a:xfrm>
          <a:prstGeom prst="rect">
            <a:avLst/>
          </a:prstGeom>
        </p:spPr>
        <p:txBody>
          <a:bodyPr wrap="square" lIns="0" tIns="15017" rIns="0" bIns="0" rtlCol="0">
            <a:noAutofit/>
          </a:bodyPr>
          <a:lstStyle/>
          <a:p>
            <a:pPr marL="195706">
              <a:lnSpc>
                <a:spcPts val="2365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620" y="4347972"/>
            <a:ext cx="1336166" cy="298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0102596" y="3160776"/>
            <a:ext cx="864107" cy="598932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279615" marR="276720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7512" y="3160776"/>
            <a:ext cx="864108" cy="598932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271360" marR="270868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0" y="3160776"/>
            <a:ext cx="1336166" cy="300227"/>
          </a:xfrm>
          <a:prstGeom prst="rect">
            <a:avLst/>
          </a:prstGeom>
        </p:spPr>
        <p:txBody>
          <a:bodyPr wrap="square" lIns="0" tIns="15017" rIns="0" bIns="0" rtlCol="0">
            <a:noAutofit/>
          </a:bodyPr>
          <a:lstStyle/>
          <a:p>
            <a:pPr marL="200278">
              <a:lnSpc>
                <a:spcPts val="2365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1620" y="3461004"/>
            <a:ext cx="1336166" cy="298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0102596" y="2273807"/>
            <a:ext cx="864107" cy="598932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279593" marR="276531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7512" y="2273807"/>
            <a:ext cx="864108" cy="598932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271338" marR="270669" algn="ctr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1620" y="2273807"/>
            <a:ext cx="1336166" cy="298704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200278">
              <a:lnSpc>
                <a:spcPts val="235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1620" y="2572512"/>
            <a:ext cx="1336166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116"/>
          <p:cNvSpPr txBox="1"/>
          <p:nvPr/>
        </p:nvSpPr>
        <p:spPr>
          <a:xfrm>
            <a:off x="9539986" y="999743"/>
            <a:ext cx="1124204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dirty="0">
                <a:latin typeface="Times New Roman"/>
                <a:cs typeface="Times New Roman"/>
              </a:rPr>
              <a:t>gia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137648" y="999743"/>
            <a:ext cx="1419605" cy="896874"/>
          </a:xfrm>
          <a:prstGeom prst="rect">
            <a:avLst/>
          </a:prstGeom>
        </p:spPr>
        <p:txBody>
          <a:bodyPr wrap="square" lIns="0" tIns="2984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ít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32992" y="1584960"/>
            <a:ext cx="1938985" cy="896874"/>
          </a:xfrm>
          <a:prstGeom prst="rect">
            <a:avLst/>
          </a:prstGeom>
        </p:spPr>
        <p:txBody>
          <a:bodyPr wrap="square" lIns="0" tIns="336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i="1" spc="4" dirty="0">
                <a:solidFill>
                  <a:srgbClr val="7E7E7E"/>
                </a:solidFill>
                <a:latin typeface="Times New Roman"/>
                <a:cs typeface="Times New Roman"/>
              </a:rPr>
              <a:t>hay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073050" y="1584960"/>
            <a:ext cx="1690467" cy="896874"/>
          </a:xfrm>
          <a:prstGeom prst="rect">
            <a:avLst/>
          </a:prstGeom>
        </p:spPr>
        <p:txBody>
          <a:bodyPr wrap="square" lIns="0" tIns="336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iều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161592" y="2249424"/>
            <a:ext cx="975817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dirty="0">
                <a:latin typeface="Times New Roman"/>
                <a:cs typeface="Times New Roman"/>
              </a:rPr>
              <a:t> 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82750" y="2249424"/>
            <a:ext cx="837184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sz="3000" dirty="0">
                <a:latin typeface="Times New Roman"/>
                <a:cs typeface="Times New Roman"/>
              </a:rPr>
              <a:t>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61592" y="2950464"/>
            <a:ext cx="975817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dirty="0">
                <a:latin typeface="Times New Roman"/>
                <a:cs typeface="Times New Roman"/>
              </a:rPr>
              <a:t> 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82750" y="2950464"/>
            <a:ext cx="837184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61592" y="3651504"/>
            <a:ext cx="975817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dirty="0">
                <a:latin typeface="Times New Roman"/>
                <a:cs typeface="Times New Roman"/>
              </a:rPr>
              <a:t> 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82750" y="3651504"/>
            <a:ext cx="858519" cy="843534"/>
          </a:xfrm>
          <a:prstGeom prst="rect">
            <a:avLst/>
          </a:prstGeom>
        </p:spPr>
        <p:txBody>
          <a:bodyPr wrap="square" lIns="0" tIns="955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sz="3000" dirty="0">
                <a:latin typeface="Times New Roman"/>
                <a:cs typeface="Times New Roman"/>
              </a:rPr>
              <a:t>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61592" y="4352544"/>
            <a:ext cx="975817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dirty="0">
                <a:latin typeface="Times New Roman"/>
                <a:cs typeface="Times New Roman"/>
              </a:rPr>
              <a:t> 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682750" y="4352544"/>
            <a:ext cx="858519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09544" y="5358384"/>
            <a:ext cx="1504950" cy="677418"/>
          </a:xfrm>
          <a:prstGeom prst="rect">
            <a:avLst/>
          </a:prstGeom>
        </p:spPr>
        <p:txBody>
          <a:bodyPr wrap="square" lIns="0" tIns="14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6901">
              <a:lnSpc>
                <a:spcPct val="101725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214444" y="5358384"/>
            <a:ext cx="663105" cy="677418"/>
          </a:xfrm>
          <a:prstGeom prst="rect">
            <a:avLst/>
          </a:prstGeom>
        </p:spPr>
        <p:txBody>
          <a:bodyPr wrap="square" lIns="0" tIns="14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spc="-9" dirty="0">
                <a:solidFill>
                  <a:srgbClr val="C00000"/>
                </a:solidFill>
                <a:latin typeface="Calibri"/>
                <a:cs typeface="Calibri"/>
              </a:rPr>
              <a:t>ax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043928" y="5358384"/>
            <a:ext cx="1504950" cy="677418"/>
          </a:xfrm>
          <a:prstGeom prst="rect">
            <a:avLst/>
          </a:prstGeom>
        </p:spPr>
        <p:txBody>
          <a:bodyPr wrap="square" lIns="0" tIns="14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6647">
              <a:lnSpc>
                <a:spcPct val="101725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048574" y="5358384"/>
            <a:ext cx="663359" cy="677418"/>
          </a:xfrm>
          <a:prstGeom prst="rect">
            <a:avLst/>
          </a:prstGeom>
        </p:spPr>
        <p:txBody>
          <a:bodyPr wrap="square" lIns="0" tIns="14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>
              <a:lnSpc>
                <a:spcPct val="101725"/>
              </a:lnSpc>
            </a:pPr>
            <a:r>
              <a:rPr sz="2400" b="1" spc="-9" dirty="0">
                <a:solidFill>
                  <a:srgbClr val="C00000"/>
                </a:solidFill>
                <a:latin typeface="Calibri"/>
                <a:cs typeface="Calibri"/>
              </a:rPr>
              <a:t>ax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884664" y="999743"/>
            <a:ext cx="779526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35184" y="999743"/>
            <a:ext cx="1322070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1228" y="1584960"/>
            <a:ext cx="1120902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70076" y="1584960"/>
            <a:ext cx="1501902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1448" y="1584960"/>
            <a:ext cx="1322070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6276" y="2249424"/>
            <a:ext cx="691134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8800" y="2249424"/>
            <a:ext cx="691134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6276" y="2950464"/>
            <a:ext cx="691134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8800" y="2950464"/>
            <a:ext cx="691134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46276" y="3651504"/>
            <a:ext cx="691134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8800" y="3651504"/>
            <a:ext cx="712469" cy="843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6276" y="4352544"/>
            <a:ext cx="691134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8800" y="4352544"/>
            <a:ext cx="712469" cy="843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59052" y="5422392"/>
            <a:ext cx="1527048" cy="906780"/>
          </a:xfrm>
          <a:custGeom>
            <a:avLst/>
            <a:gdLst/>
            <a:ahLst/>
            <a:cxnLst/>
            <a:rect l="l" t="t" r="r" b="b"/>
            <a:pathLst>
              <a:path w="1527048" h="906780">
                <a:moveTo>
                  <a:pt x="0" y="906780"/>
                </a:moveTo>
                <a:lnTo>
                  <a:pt x="1527048" y="906780"/>
                </a:lnTo>
                <a:lnTo>
                  <a:pt x="1527048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9052" y="5422392"/>
            <a:ext cx="1527048" cy="906780"/>
          </a:xfrm>
          <a:custGeom>
            <a:avLst/>
            <a:gdLst/>
            <a:ahLst/>
            <a:cxnLst/>
            <a:rect l="l" t="t" r="r" b="b"/>
            <a:pathLst>
              <a:path w="1527048" h="906780">
                <a:moveTo>
                  <a:pt x="0" y="906780"/>
                </a:moveTo>
                <a:lnTo>
                  <a:pt x="1527048" y="906780"/>
                </a:lnTo>
                <a:lnTo>
                  <a:pt x="1527048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46148" y="5503164"/>
            <a:ext cx="778001" cy="896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48200" y="5330952"/>
            <a:ext cx="2354579" cy="1088136"/>
          </a:xfrm>
          <a:custGeom>
            <a:avLst/>
            <a:gdLst/>
            <a:ahLst/>
            <a:cxnLst/>
            <a:rect l="l" t="t" r="r" b="b"/>
            <a:pathLst>
              <a:path w="2354579" h="1088136">
                <a:moveTo>
                  <a:pt x="0" y="544068"/>
                </a:moveTo>
                <a:lnTo>
                  <a:pt x="1177289" y="1088136"/>
                </a:lnTo>
                <a:lnTo>
                  <a:pt x="2354579" y="544068"/>
                </a:lnTo>
                <a:lnTo>
                  <a:pt x="1177289" y="0"/>
                </a:lnTo>
                <a:lnTo>
                  <a:pt x="0" y="544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8200" y="5330952"/>
            <a:ext cx="2354579" cy="1088136"/>
          </a:xfrm>
          <a:custGeom>
            <a:avLst/>
            <a:gdLst/>
            <a:ahLst/>
            <a:cxnLst/>
            <a:rect l="l" t="t" r="r" b="b"/>
            <a:pathLst>
              <a:path w="2354579" h="1088136">
                <a:moveTo>
                  <a:pt x="0" y="544068"/>
                </a:moveTo>
                <a:lnTo>
                  <a:pt x="1177289" y="0"/>
                </a:lnTo>
                <a:lnTo>
                  <a:pt x="2354579" y="544068"/>
                </a:lnTo>
                <a:lnTo>
                  <a:pt x="1177289" y="1088136"/>
                </a:lnTo>
                <a:lnTo>
                  <a:pt x="0" y="54406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90160" y="5593080"/>
            <a:ext cx="1494282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4128" y="5391912"/>
            <a:ext cx="1444752" cy="906780"/>
          </a:xfrm>
          <a:custGeom>
            <a:avLst/>
            <a:gdLst/>
            <a:ahLst/>
            <a:cxnLst/>
            <a:rect l="l" t="t" r="r" b="b"/>
            <a:pathLst>
              <a:path w="1444752" h="906780">
                <a:moveTo>
                  <a:pt x="0" y="906780"/>
                </a:moveTo>
                <a:lnTo>
                  <a:pt x="1444752" y="906780"/>
                </a:lnTo>
                <a:lnTo>
                  <a:pt x="1444752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4128" y="5391912"/>
            <a:ext cx="1444752" cy="906780"/>
          </a:xfrm>
          <a:custGeom>
            <a:avLst/>
            <a:gdLst/>
            <a:ahLst/>
            <a:cxnLst/>
            <a:rect l="l" t="t" r="r" b="b"/>
            <a:pathLst>
              <a:path w="1444752" h="906780">
                <a:moveTo>
                  <a:pt x="0" y="906780"/>
                </a:moveTo>
                <a:lnTo>
                  <a:pt x="1444752" y="906780"/>
                </a:lnTo>
                <a:lnTo>
                  <a:pt x="1444752" y="0"/>
                </a:lnTo>
                <a:lnTo>
                  <a:pt x="0" y="0"/>
                </a:lnTo>
                <a:lnTo>
                  <a:pt x="0" y="906780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00744" y="5472683"/>
            <a:ext cx="759714" cy="896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86100" y="5875020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70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02780" y="5849112"/>
            <a:ext cx="1652777" cy="26187"/>
          </a:xfrm>
          <a:custGeom>
            <a:avLst/>
            <a:gdLst/>
            <a:ahLst/>
            <a:cxnLst/>
            <a:rect l="l" t="t" r="r" b="b"/>
            <a:pathLst>
              <a:path w="1652777" h="26187">
                <a:moveTo>
                  <a:pt x="0" y="26187"/>
                </a:moveTo>
                <a:lnTo>
                  <a:pt x="1652777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15056" y="5358384"/>
            <a:ext cx="497573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09544" y="5358384"/>
            <a:ext cx="1504950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11396" y="5358384"/>
            <a:ext cx="566153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49440" y="5358384"/>
            <a:ext cx="497573" cy="6774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43928" y="5358384"/>
            <a:ext cx="1504950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45780" y="5358384"/>
            <a:ext cx="566153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4952" y="3060191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8"/>
                </a:moveTo>
                <a:lnTo>
                  <a:pt x="877062" y="585216"/>
                </a:lnTo>
                <a:lnTo>
                  <a:pt x="1754124" y="292608"/>
                </a:lnTo>
                <a:lnTo>
                  <a:pt x="877062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54952" y="3060191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8"/>
                </a:moveTo>
                <a:lnTo>
                  <a:pt x="877062" y="0"/>
                </a:lnTo>
                <a:lnTo>
                  <a:pt x="1754124" y="292608"/>
                </a:lnTo>
                <a:lnTo>
                  <a:pt x="877062" y="585216"/>
                </a:lnTo>
                <a:lnTo>
                  <a:pt x="0" y="29260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60814" y="3062478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2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60814" y="3062478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2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09838" y="3353562"/>
            <a:ext cx="950976" cy="0"/>
          </a:xfrm>
          <a:custGeom>
            <a:avLst/>
            <a:gdLst/>
            <a:ahLst/>
            <a:cxnLst/>
            <a:rect l="l" t="t" r="r" b="b"/>
            <a:pathLst>
              <a:path w="950976">
                <a:moveTo>
                  <a:pt x="0" y="0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22892" y="3236976"/>
            <a:ext cx="0" cy="233299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73184" y="3236976"/>
            <a:ext cx="0" cy="233299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54952" y="4465320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6">
                <a:moveTo>
                  <a:pt x="0" y="292607"/>
                </a:moveTo>
                <a:lnTo>
                  <a:pt x="877062" y="585215"/>
                </a:lnTo>
                <a:lnTo>
                  <a:pt x="1754124" y="292607"/>
                </a:lnTo>
                <a:lnTo>
                  <a:pt x="877062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54952" y="4465320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6">
                <a:moveTo>
                  <a:pt x="0" y="292607"/>
                </a:moveTo>
                <a:lnTo>
                  <a:pt x="877062" y="0"/>
                </a:lnTo>
                <a:lnTo>
                  <a:pt x="1754124" y="292607"/>
                </a:lnTo>
                <a:lnTo>
                  <a:pt x="877062" y="585215"/>
                </a:lnTo>
                <a:lnTo>
                  <a:pt x="0" y="292607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60814" y="4466082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2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60814" y="4466082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2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09838" y="4757166"/>
            <a:ext cx="950976" cy="507"/>
          </a:xfrm>
          <a:custGeom>
            <a:avLst/>
            <a:gdLst/>
            <a:ahLst/>
            <a:cxnLst/>
            <a:rect l="l" t="t" r="r" b="b"/>
            <a:pathLst>
              <a:path w="950976" h="507">
                <a:moveTo>
                  <a:pt x="0" y="507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54312" y="4631436"/>
            <a:ext cx="0" cy="233299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48216" y="4762500"/>
            <a:ext cx="211708" cy="102235"/>
          </a:xfrm>
          <a:custGeom>
            <a:avLst/>
            <a:gdLst/>
            <a:ahLst/>
            <a:cxnLst/>
            <a:rect l="l" t="t" r="r" b="b"/>
            <a:pathLst>
              <a:path w="211708" h="102235">
                <a:moveTo>
                  <a:pt x="0" y="0"/>
                </a:moveTo>
                <a:lnTo>
                  <a:pt x="211708" y="102235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54312" y="4631436"/>
            <a:ext cx="205232" cy="116712"/>
          </a:xfrm>
          <a:custGeom>
            <a:avLst/>
            <a:gdLst/>
            <a:ahLst/>
            <a:cxnLst/>
            <a:rect l="l" t="t" r="r" b="b"/>
            <a:pathLst>
              <a:path w="205232" h="116712">
                <a:moveTo>
                  <a:pt x="0" y="116712"/>
                </a:moveTo>
                <a:lnTo>
                  <a:pt x="20523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4952" y="2350008"/>
            <a:ext cx="1754124" cy="585215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585215"/>
                </a:lnTo>
                <a:lnTo>
                  <a:pt x="1754124" y="292607"/>
                </a:lnTo>
                <a:lnTo>
                  <a:pt x="877062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54952" y="2350008"/>
            <a:ext cx="1754124" cy="585215"/>
          </a:xfrm>
          <a:custGeom>
            <a:avLst/>
            <a:gdLst/>
            <a:ahLst/>
            <a:cxnLst/>
            <a:rect l="l" t="t" r="r" b="b"/>
            <a:pathLst>
              <a:path w="1754124" h="585215">
                <a:moveTo>
                  <a:pt x="0" y="292607"/>
                </a:moveTo>
                <a:lnTo>
                  <a:pt x="877062" y="0"/>
                </a:lnTo>
                <a:lnTo>
                  <a:pt x="1754124" y="292607"/>
                </a:lnTo>
                <a:lnTo>
                  <a:pt x="877062" y="585215"/>
                </a:lnTo>
                <a:lnTo>
                  <a:pt x="0" y="292607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60814" y="2350770"/>
            <a:ext cx="1338072" cy="585215"/>
          </a:xfrm>
          <a:custGeom>
            <a:avLst/>
            <a:gdLst/>
            <a:ahLst/>
            <a:cxnLst/>
            <a:rect l="l" t="t" r="r" b="b"/>
            <a:pathLst>
              <a:path w="1338072" h="585215">
                <a:moveTo>
                  <a:pt x="0" y="585215"/>
                </a:moveTo>
                <a:lnTo>
                  <a:pt x="1338072" y="585215"/>
                </a:lnTo>
                <a:lnTo>
                  <a:pt x="133807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60814" y="2350770"/>
            <a:ext cx="1338072" cy="585215"/>
          </a:xfrm>
          <a:custGeom>
            <a:avLst/>
            <a:gdLst/>
            <a:ahLst/>
            <a:cxnLst/>
            <a:rect l="l" t="t" r="r" b="b"/>
            <a:pathLst>
              <a:path w="1338072" h="585215">
                <a:moveTo>
                  <a:pt x="0" y="585215"/>
                </a:moveTo>
                <a:lnTo>
                  <a:pt x="1338072" y="585215"/>
                </a:lnTo>
                <a:lnTo>
                  <a:pt x="133807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56954" y="2590038"/>
            <a:ext cx="106679" cy="10667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53339"/>
                </a:moveTo>
                <a:lnTo>
                  <a:pt x="1943" y="39020"/>
                </a:lnTo>
                <a:lnTo>
                  <a:pt x="7422" y="26175"/>
                </a:lnTo>
                <a:lnTo>
                  <a:pt x="15916" y="15328"/>
                </a:lnTo>
                <a:lnTo>
                  <a:pt x="26898" y="7001"/>
                </a:lnTo>
                <a:lnTo>
                  <a:pt x="39847" y="1720"/>
                </a:lnTo>
                <a:lnTo>
                  <a:pt x="53340" y="0"/>
                </a:lnTo>
                <a:lnTo>
                  <a:pt x="67659" y="1943"/>
                </a:lnTo>
                <a:lnTo>
                  <a:pt x="80504" y="7422"/>
                </a:lnTo>
                <a:lnTo>
                  <a:pt x="91351" y="15916"/>
                </a:lnTo>
                <a:lnTo>
                  <a:pt x="99678" y="26898"/>
                </a:lnTo>
                <a:lnTo>
                  <a:pt x="104959" y="39847"/>
                </a:lnTo>
                <a:lnTo>
                  <a:pt x="106679" y="53339"/>
                </a:lnTo>
                <a:lnTo>
                  <a:pt x="104736" y="67659"/>
                </a:lnTo>
                <a:lnTo>
                  <a:pt x="99257" y="80504"/>
                </a:lnTo>
                <a:lnTo>
                  <a:pt x="90763" y="91351"/>
                </a:lnTo>
                <a:lnTo>
                  <a:pt x="79781" y="99678"/>
                </a:lnTo>
                <a:lnTo>
                  <a:pt x="66832" y="104959"/>
                </a:lnTo>
                <a:lnTo>
                  <a:pt x="53340" y="106679"/>
                </a:lnTo>
                <a:lnTo>
                  <a:pt x="39020" y="104736"/>
                </a:lnTo>
                <a:lnTo>
                  <a:pt x="26175" y="99257"/>
                </a:lnTo>
                <a:lnTo>
                  <a:pt x="15328" y="90763"/>
                </a:lnTo>
                <a:lnTo>
                  <a:pt x="7001" y="79781"/>
                </a:lnTo>
                <a:lnTo>
                  <a:pt x="1720" y="66832"/>
                </a:lnTo>
                <a:lnTo>
                  <a:pt x="0" y="53339"/>
                </a:lnTo>
                <a:close/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9838" y="2643378"/>
            <a:ext cx="950976" cy="508"/>
          </a:xfrm>
          <a:custGeom>
            <a:avLst/>
            <a:gdLst/>
            <a:ahLst/>
            <a:cxnLst/>
            <a:rect l="l" t="t" r="r" b="b"/>
            <a:pathLst>
              <a:path w="950976" h="508">
                <a:moveTo>
                  <a:pt x="0" y="508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54312" y="2525267"/>
            <a:ext cx="0" cy="233299"/>
          </a:xfrm>
          <a:custGeom>
            <a:avLst/>
            <a:gdLst/>
            <a:ahLst/>
            <a:cxnLst/>
            <a:rect l="l" t="t" r="r" b="b"/>
            <a:pathLst>
              <a:path h="233299">
                <a:moveTo>
                  <a:pt x="0" y="0"/>
                </a:moveTo>
                <a:lnTo>
                  <a:pt x="0" y="23329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54952" y="3767328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6">
                <a:moveTo>
                  <a:pt x="0" y="292608"/>
                </a:moveTo>
                <a:lnTo>
                  <a:pt x="877062" y="585216"/>
                </a:lnTo>
                <a:lnTo>
                  <a:pt x="1754124" y="292608"/>
                </a:lnTo>
                <a:lnTo>
                  <a:pt x="877062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54952" y="3767328"/>
            <a:ext cx="1754124" cy="585216"/>
          </a:xfrm>
          <a:custGeom>
            <a:avLst/>
            <a:gdLst/>
            <a:ahLst/>
            <a:cxnLst/>
            <a:rect l="l" t="t" r="r" b="b"/>
            <a:pathLst>
              <a:path w="1754124" h="585216">
                <a:moveTo>
                  <a:pt x="0" y="292608"/>
                </a:moveTo>
                <a:lnTo>
                  <a:pt x="877062" y="0"/>
                </a:lnTo>
                <a:lnTo>
                  <a:pt x="1754124" y="292608"/>
                </a:lnTo>
                <a:lnTo>
                  <a:pt x="877062" y="585216"/>
                </a:lnTo>
                <a:lnTo>
                  <a:pt x="0" y="29260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60814" y="3768090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60814" y="3768090"/>
            <a:ext cx="1338072" cy="583692"/>
          </a:xfrm>
          <a:custGeom>
            <a:avLst/>
            <a:gdLst/>
            <a:ahLst/>
            <a:cxnLst/>
            <a:rect l="l" t="t" r="r" b="b"/>
            <a:pathLst>
              <a:path w="1338072" h="583691">
                <a:moveTo>
                  <a:pt x="0" y="583692"/>
                </a:moveTo>
                <a:lnTo>
                  <a:pt x="1338072" y="583692"/>
                </a:lnTo>
                <a:lnTo>
                  <a:pt x="1338072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69146" y="4011929"/>
            <a:ext cx="108203" cy="106680"/>
          </a:xfrm>
          <a:custGeom>
            <a:avLst/>
            <a:gdLst/>
            <a:ahLst/>
            <a:cxnLst/>
            <a:rect l="l" t="t" r="r" b="b"/>
            <a:pathLst>
              <a:path w="108203" h="106679">
                <a:moveTo>
                  <a:pt x="0" y="53340"/>
                </a:moveTo>
                <a:lnTo>
                  <a:pt x="1946" y="39118"/>
                </a:lnTo>
                <a:lnTo>
                  <a:pt x="7436" y="26345"/>
                </a:lnTo>
                <a:lnTo>
                  <a:pt x="15946" y="15535"/>
                </a:lnTo>
                <a:lnTo>
                  <a:pt x="26953" y="7199"/>
                </a:lnTo>
                <a:lnTo>
                  <a:pt x="39935" y="1850"/>
                </a:lnTo>
                <a:lnTo>
                  <a:pt x="54101" y="0"/>
                </a:lnTo>
                <a:lnTo>
                  <a:pt x="68513" y="1916"/>
                </a:lnTo>
                <a:lnTo>
                  <a:pt x="81464" y="7322"/>
                </a:lnTo>
                <a:lnTo>
                  <a:pt x="92431" y="15706"/>
                </a:lnTo>
                <a:lnTo>
                  <a:pt x="100893" y="26556"/>
                </a:lnTo>
                <a:lnTo>
                  <a:pt x="106324" y="39359"/>
                </a:lnTo>
                <a:lnTo>
                  <a:pt x="108203" y="53340"/>
                </a:lnTo>
                <a:lnTo>
                  <a:pt x="106257" y="67561"/>
                </a:lnTo>
                <a:lnTo>
                  <a:pt x="100767" y="80334"/>
                </a:lnTo>
                <a:lnTo>
                  <a:pt x="92257" y="91144"/>
                </a:lnTo>
                <a:lnTo>
                  <a:pt x="81250" y="99480"/>
                </a:lnTo>
                <a:lnTo>
                  <a:pt x="68268" y="104829"/>
                </a:lnTo>
                <a:lnTo>
                  <a:pt x="54101" y="106680"/>
                </a:lnTo>
                <a:lnTo>
                  <a:pt x="39690" y="104763"/>
                </a:lnTo>
                <a:lnTo>
                  <a:pt x="26739" y="99357"/>
                </a:lnTo>
                <a:lnTo>
                  <a:pt x="15772" y="90973"/>
                </a:lnTo>
                <a:lnTo>
                  <a:pt x="7310" y="80123"/>
                </a:lnTo>
                <a:lnTo>
                  <a:pt x="1879" y="67320"/>
                </a:lnTo>
                <a:lnTo>
                  <a:pt x="0" y="53340"/>
                </a:lnTo>
                <a:close/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09838" y="4065270"/>
            <a:ext cx="950976" cy="507"/>
          </a:xfrm>
          <a:custGeom>
            <a:avLst/>
            <a:gdLst/>
            <a:ahLst/>
            <a:cxnLst/>
            <a:rect l="l" t="t" r="r" b="b"/>
            <a:pathLst>
              <a:path w="950976" h="507">
                <a:moveTo>
                  <a:pt x="0" y="507"/>
                </a:moveTo>
                <a:lnTo>
                  <a:pt x="95097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54312" y="3947160"/>
            <a:ext cx="0" cy="233298"/>
          </a:xfrm>
          <a:custGeom>
            <a:avLst/>
            <a:gdLst/>
            <a:ahLst/>
            <a:cxnLst/>
            <a:rect l="l" t="t" r="r" b="b"/>
            <a:pathLst>
              <a:path h="233298">
                <a:moveTo>
                  <a:pt x="0" y="0"/>
                </a:moveTo>
                <a:lnTo>
                  <a:pt x="0" y="2332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48216" y="4069079"/>
            <a:ext cx="211708" cy="102234"/>
          </a:xfrm>
          <a:custGeom>
            <a:avLst/>
            <a:gdLst/>
            <a:ahLst/>
            <a:cxnLst/>
            <a:rect l="l" t="t" r="r" b="b"/>
            <a:pathLst>
              <a:path w="211708" h="102234">
                <a:moveTo>
                  <a:pt x="0" y="0"/>
                </a:moveTo>
                <a:lnTo>
                  <a:pt x="211708" y="102235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54312" y="3938016"/>
            <a:ext cx="205232" cy="116712"/>
          </a:xfrm>
          <a:custGeom>
            <a:avLst/>
            <a:gdLst/>
            <a:ahLst/>
            <a:cxnLst/>
            <a:rect l="l" t="t" r="r" b="b"/>
            <a:pathLst>
              <a:path w="205232" h="116712">
                <a:moveTo>
                  <a:pt x="0" y="116712"/>
                </a:moveTo>
                <a:lnTo>
                  <a:pt x="20523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62837" y="230836"/>
            <a:ext cx="188947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Lượng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4794" y="230836"/>
            <a:ext cx="74249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số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00322" y="230836"/>
            <a:ext cx="109761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của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51196" y="230836"/>
            <a:ext cx="113757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liên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39916" y="230836"/>
            <a:ext cx="10119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kết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692" y="1174963"/>
            <a:ext cx="7555281" cy="439116"/>
          </a:xfrm>
          <a:prstGeom prst="rect">
            <a:avLst/>
          </a:prstGeom>
        </p:spPr>
        <p:txBody>
          <a:bodyPr wrap="square" lIns="0" tIns="21812" rIns="0" bIns="0" rtlCol="0">
            <a:noAutofit/>
          </a:bodyPr>
          <a:lstStyle/>
          <a:p>
            <a:pPr marL="12700">
              <a:lnSpc>
                <a:spcPts val="3435"/>
              </a:lnSpc>
            </a:pPr>
            <a:r>
              <a:rPr sz="3200" dirty="0">
                <a:latin typeface="Wingdings"/>
                <a:cs typeface="Wingdings"/>
              </a:rPr>
              <a:t>▪</a:t>
            </a:r>
            <a:r>
              <a:rPr sz="3200" spc="-46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B</a:t>
            </a:r>
            <a:r>
              <a:rPr sz="3200" spc="0" dirty="0">
                <a:latin typeface="Times New Roman"/>
                <a:cs typeface="Times New Roman"/>
              </a:rPr>
              <a:t>ộ giá trị</a:t>
            </a:r>
            <a:r>
              <a:rPr sz="3200" spc="-1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(</a:t>
            </a:r>
            <a:r>
              <a:rPr sz="3200" i="1" spc="0" dirty="0">
                <a:latin typeface="Times New Roman"/>
                <a:cs typeface="Times New Roman"/>
              </a:rPr>
              <a:t>min,</a:t>
            </a:r>
            <a:r>
              <a:rPr sz="3200" i="1" spc="-9" dirty="0">
                <a:latin typeface="Times New Roman"/>
                <a:cs typeface="Times New Roman"/>
              </a:rPr>
              <a:t> </a:t>
            </a:r>
            <a:r>
              <a:rPr sz="3200" i="1" spc="0" dirty="0">
                <a:latin typeface="Times New Roman"/>
                <a:cs typeface="Times New Roman"/>
              </a:rPr>
              <a:t>m</a:t>
            </a:r>
            <a:r>
              <a:rPr sz="3200" i="1" spc="4" dirty="0">
                <a:latin typeface="Times New Roman"/>
                <a:cs typeface="Times New Roman"/>
              </a:rPr>
              <a:t>a</a:t>
            </a:r>
            <a:r>
              <a:rPr sz="3200" i="1" spc="0" dirty="0">
                <a:latin typeface="Times New Roman"/>
                <a:cs typeface="Times New Roman"/>
              </a:rPr>
              <a:t>x</a:t>
            </a:r>
            <a:r>
              <a:rPr sz="3200" spc="0" dirty="0">
                <a:latin typeface="Times New Roman"/>
                <a:cs typeface="Times New Roman"/>
              </a:rPr>
              <a:t>)</a:t>
            </a:r>
            <a:r>
              <a:rPr sz="3200" spc="-1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mô</a:t>
            </a:r>
            <a:r>
              <a:rPr sz="3200" spc="-1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tả mỗi</a:t>
            </a:r>
            <a:r>
              <a:rPr sz="3200" spc="-1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thực</a:t>
            </a:r>
            <a:r>
              <a:rPr sz="3200" spc="-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thể a </a:t>
            </a:r>
            <a:r>
              <a:rPr sz="3200" spc="0" dirty="0">
                <a:latin typeface="Symbol"/>
                <a:cs typeface="Symbol"/>
              </a:rPr>
              <a:t>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39506" y="1181467"/>
            <a:ext cx="1274287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29" dirty="0">
                <a:latin typeface="Times New Roman"/>
                <a:cs typeface="Times New Roman"/>
              </a:rPr>
              <a:t>A tham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75468" y="1181467"/>
            <a:ext cx="876881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3" dirty="0">
                <a:solidFill>
                  <a:srgbClr val="C00000"/>
                </a:solidFill>
                <a:latin typeface="Times New Roman"/>
                <a:cs typeface="Times New Roman"/>
              </a:rPr>
              <a:t>nhất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9090" y="1767309"/>
            <a:ext cx="966714" cy="316485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53016">
              <a:lnSpc>
                <a:spcPts val="337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nh</a:t>
            </a:r>
            <a:endParaRPr sz="3200">
              <a:latin typeface="Times New Roman"/>
              <a:cs typeface="Times New Roman"/>
            </a:endParaRPr>
          </a:p>
          <a:p>
            <a:pPr marL="456184" marR="29857" algn="just">
              <a:lnSpc>
                <a:spcPct val="95825"/>
              </a:lnSpc>
              <a:spcBef>
                <a:spcPts val="1330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):</a:t>
            </a:r>
            <a:endParaRPr sz="3000">
              <a:latin typeface="Times New Roman"/>
              <a:cs typeface="Times New Roman"/>
            </a:endParaRPr>
          </a:p>
          <a:p>
            <a:pPr marL="456184" algn="just">
              <a:lnSpc>
                <a:spcPts val="5520"/>
              </a:lnSpc>
              <a:spcBef>
                <a:spcPts val="731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): </a:t>
            </a: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): </a:t>
            </a: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):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0734" y="1767309"/>
            <a:ext cx="3075036" cy="316485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2428">
              <a:lnSpc>
                <a:spcPts val="3370"/>
              </a:lnSpc>
            </a:pPr>
            <a:r>
              <a:rPr sz="32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nhất </a:t>
            </a:r>
            <a:r>
              <a:rPr sz="3200" spc="-1" dirty="0">
                <a:latin typeface="Times New Roman"/>
                <a:cs typeface="Times New Roman"/>
              </a:rPr>
              <a:t>vào thể hiện</a:t>
            </a:r>
            <a:endParaRPr sz="320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1330"/>
              </a:spcBef>
            </a:pPr>
            <a:r>
              <a:rPr sz="3000" i="1" dirty="0">
                <a:latin typeface="Times New Roman"/>
                <a:cs typeface="Times New Roman"/>
              </a:rPr>
              <a:t>Không hoặc 1</a:t>
            </a:r>
            <a:endParaRPr sz="300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2072"/>
              </a:spcBef>
            </a:pPr>
            <a:r>
              <a:rPr sz="3000" i="1" spc="1" dirty="0">
                <a:latin typeface="Times New Roman"/>
                <a:cs typeface="Times New Roman"/>
              </a:rPr>
              <a:t>Duy nhất 1</a:t>
            </a:r>
            <a:endParaRPr sz="3000">
              <a:latin typeface="Times New Roman"/>
              <a:cs typeface="Times New Roman"/>
            </a:endParaRPr>
          </a:p>
          <a:p>
            <a:pPr marL="34036" marR="61036">
              <a:lnSpc>
                <a:spcPct val="95825"/>
              </a:lnSpc>
              <a:spcBef>
                <a:spcPts val="2070"/>
              </a:spcBef>
            </a:pPr>
            <a:r>
              <a:rPr sz="3000" i="1" spc="0" dirty="0">
                <a:latin typeface="Times New Roman"/>
                <a:cs typeface="Times New Roman"/>
              </a:rPr>
              <a:t>Không hoặc nhiều</a:t>
            </a:r>
            <a:endParaRPr sz="3000">
              <a:latin typeface="Times New Roman"/>
              <a:cs typeface="Times New Roman"/>
            </a:endParaRPr>
          </a:p>
          <a:p>
            <a:pPr marL="34036" marR="61036">
              <a:lnSpc>
                <a:spcPct val="95825"/>
              </a:lnSpc>
              <a:spcBef>
                <a:spcPts val="2072"/>
              </a:spcBef>
            </a:pPr>
            <a:r>
              <a:rPr sz="3000" i="1" spc="0" dirty="0">
                <a:latin typeface="Times New Roman"/>
                <a:cs typeface="Times New Roman"/>
              </a:rPr>
              <a:t>Một hoặc nhiều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0517" y="1767309"/>
            <a:ext cx="357843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6310" y="2377186"/>
            <a:ext cx="853474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0" dirty="0">
                <a:latin typeface="Calibri"/>
                <a:cs typeface="Calibri"/>
              </a:rPr>
              <a:t>Optional 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7659" y="3079496"/>
            <a:ext cx="1005721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1" dirty="0">
                <a:latin typeface="Calibri"/>
                <a:cs typeface="Calibri"/>
              </a:rPr>
              <a:t>Mandatory 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7250" y="3775075"/>
            <a:ext cx="958032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2" dirty="0">
                <a:latin typeface="Calibri"/>
                <a:cs typeface="Calibri"/>
              </a:rPr>
              <a:t>Optional many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4507" y="4478528"/>
            <a:ext cx="1110280" cy="177800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1300"/>
              </a:lnSpc>
            </a:pPr>
            <a:r>
              <a:rPr sz="1200" spc="-3" dirty="0">
                <a:latin typeface="Calibri"/>
                <a:cs typeface="Calibri"/>
              </a:rPr>
              <a:t>Mandatory many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2363" y="5503265"/>
            <a:ext cx="884019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min,m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4469" y="5503265"/>
            <a:ext cx="166072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8595" y="5737656"/>
            <a:ext cx="1162608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6" dirty="0">
                <a:latin typeface="Calibri"/>
                <a:cs typeface="Calibri"/>
              </a:rPr>
              <a:t>Liên_Kết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44128" y="5391912"/>
            <a:ext cx="1444752" cy="906780"/>
          </a:xfrm>
          <a:prstGeom prst="rect">
            <a:avLst/>
          </a:prstGeom>
        </p:spPr>
        <p:txBody>
          <a:bodyPr wrap="square" lIns="0" tIns="631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566127" marR="564096" algn="ctr">
              <a:lnSpc>
                <a:spcPct val="101725"/>
              </a:lnSpc>
              <a:spcBef>
                <a:spcPts val="1000"/>
              </a:spcBef>
            </a:pPr>
            <a:r>
              <a:rPr sz="3200" b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9052" y="5422392"/>
            <a:ext cx="1527048" cy="906780"/>
          </a:xfrm>
          <a:prstGeom prst="rect">
            <a:avLst/>
          </a:prstGeom>
        </p:spPr>
        <p:txBody>
          <a:bodyPr wrap="square" lIns="0" tIns="273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595591" marR="598451" algn="ctr">
              <a:lnSpc>
                <a:spcPct val="101725"/>
              </a:lnSpc>
              <a:spcBef>
                <a:spcPts val="1000"/>
              </a:spcBef>
            </a:pP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6100" y="5422392"/>
            <a:ext cx="1563370" cy="452628"/>
          </a:xfrm>
          <a:prstGeom prst="rect">
            <a:avLst/>
          </a:prstGeom>
        </p:spPr>
        <p:txBody>
          <a:bodyPr wrap="square" lIns="0" tIns="26034" rIns="0" bIns="0" rtlCol="0">
            <a:noAutofit/>
          </a:bodyPr>
          <a:lstStyle/>
          <a:p>
            <a:pPr marL="314833">
              <a:lnSpc>
                <a:spcPct val="101725"/>
              </a:lnSpc>
            </a:pP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min,m   </a:t>
            </a:r>
            <a:r>
              <a:rPr sz="2400" b="1" spc="10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6100" y="5875020"/>
            <a:ext cx="1563370" cy="454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560814" y="4466082"/>
            <a:ext cx="1338072" cy="583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560814" y="3768090"/>
            <a:ext cx="1338072" cy="583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8609838" y="3062478"/>
            <a:ext cx="950976" cy="174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9560814" y="3062478"/>
            <a:ext cx="1338072" cy="583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8609838" y="3236976"/>
            <a:ext cx="813053" cy="116586"/>
          </a:xfrm>
          <a:prstGeom prst="rect">
            <a:avLst/>
          </a:prstGeom>
        </p:spPr>
        <p:txBody>
          <a:bodyPr wrap="square" lIns="0" tIns="2286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9422892" y="3236976"/>
            <a:ext cx="50291" cy="116586"/>
          </a:xfrm>
          <a:prstGeom prst="rect">
            <a:avLst/>
          </a:prstGeom>
        </p:spPr>
        <p:txBody>
          <a:bodyPr wrap="square" lIns="0" tIns="2286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9473184" y="3236976"/>
            <a:ext cx="87630" cy="116586"/>
          </a:xfrm>
          <a:prstGeom prst="rect">
            <a:avLst/>
          </a:prstGeom>
        </p:spPr>
        <p:txBody>
          <a:bodyPr wrap="square" lIns="0" tIns="2286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8609838" y="3353562"/>
            <a:ext cx="813053" cy="116712"/>
          </a:xfrm>
          <a:prstGeom prst="rect">
            <a:avLst/>
          </a:prstGeom>
        </p:spPr>
        <p:txBody>
          <a:bodyPr wrap="square" lIns="0" tIns="2412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9422892" y="3353562"/>
            <a:ext cx="50291" cy="116712"/>
          </a:xfrm>
          <a:prstGeom prst="rect">
            <a:avLst/>
          </a:prstGeom>
        </p:spPr>
        <p:txBody>
          <a:bodyPr wrap="square" lIns="0" tIns="2412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9473184" y="3353562"/>
            <a:ext cx="87630" cy="116712"/>
          </a:xfrm>
          <a:prstGeom prst="rect">
            <a:avLst/>
          </a:prstGeom>
        </p:spPr>
        <p:txBody>
          <a:bodyPr wrap="square" lIns="0" tIns="2412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8609838" y="3470275"/>
            <a:ext cx="950976" cy="175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560814" y="2350770"/>
            <a:ext cx="1338072" cy="585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 txBox="1"/>
          <p:nvPr/>
        </p:nvSpPr>
        <p:spPr>
          <a:xfrm>
            <a:off x="4811268" y="975360"/>
            <a:ext cx="2748534" cy="896874"/>
          </a:xfrm>
          <a:prstGeom prst="rect">
            <a:avLst/>
          </a:prstGeom>
        </p:spPr>
        <p:txBody>
          <a:bodyPr wrap="square" lIns="0" tIns="209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40259">
              <a:lnSpc>
                <a:spcPct val="95825"/>
              </a:lnSpc>
            </a:pP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363968" y="975360"/>
            <a:ext cx="2884170" cy="896874"/>
          </a:xfrm>
          <a:prstGeom prst="rect">
            <a:avLst/>
          </a:prstGeom>
        </p:spPr>
        <p:txBody>
          <a:bodyPr wrap="square" lIns="0" tIns="2095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16128">
              <a:lnSpc>
                <a:spcPct val="95825"/>
              </a:lnSpc>
            </a:pPr>
            <a:r>
              <a:rPr sz="3200" dirty="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021203" y="1560576"/>
            <a:ext cx="1859406" cy="896874"/>
          </a:xfrm>
          <a:prstGeom prst="rect">
            <a:avLst/>
          </a:prstGeom>
        </p:spPr>
        <p:txBody>
          <a:bodyPr wrap="square" lIns="0" tIns="234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dirty="0">
                <a:latin typeface="Times New Roman"/>
                <a:cs typeface="Times New Roman"/>
              </a:rPr>
              <a:t>–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999222" y="1560576"/>
            <a:ext cx="1465579" cy="896874"/>
          </a:xfrm>
          <a:prstGeom prst="rect">
            <a:avLst/>
          </a:prstGeom>
        </p:spPr>
        <p:txBody>
          <a:bodyPr wrap="square" lIns="0" tIns="234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spc="4" dirty="0">
                <a:latin typeface="Times New Roman"/>
                <a:cs typeface="Times New Roman"/>
              </a:rPr>
              <a:t>phân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11268" y="975360"/>
            <a:ext cx="2748534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63968" y="975360"/>
            <a:ext cx="2884170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628" y="1560576"/>
            <a:ext cx="2748534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3908" y="1560576"/>
            <a:ext cx="1806701" cy="896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39556" y="1560576"/>
            <a:ext cx="825246" cy="896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77512" y="2452116"/>
            <a:ext cx="864108" cy="600455"/>
          </a:xfrm>
          <a:custGeom>
            <a:avLst/>
            <a:gdLst/>
            <a:ahLst/>
            <a:cxnLst/>
            <a:rect l="l" t="t" r="r" b="b"/>
            <a:pathLst>
              <a:path w="864108" h="600455">
                <a:moveTo>
                  <a:pt x="0" y="600455"/>
                </a:moveTo>
                <a:lnTo>
                  <a:pt x="864108" y="600455"/>
                </a:lnTo>
                <a:lnTo>
                  <a:pt x="864108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77512" y="2452116"/>
            <a:ext cx="864108" cy="600455"/>
          </a:xfrm>
          <a:custGeom>
            <a:avLst/>
            <a:gdLst/>
            <a:ahLst/>
            <a:cxnLst/>
            <a:rect l="l" t="t" r="r" b="b"/>
            <a:pathLst>
              <a:path w="864108" h="600455">
                <a:moveTo>
                  <a:pt x="0" y="600455"/>
                </a:moveTo>
                <a:lnTo>
                  <a:pt x="864108" y="600455"/>
                </a:lnTo>
                <a:lnTo>
                  <a:pt x="864108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78168" y="2392679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8">
                <a:moveTo>
                  <a:pt x="0" y="359664"/>
                </a:moveTo>
                <a:lnTo>
                  <a:pt x="1005839" y="719328"/>
                </a:lnTo>
                <a:lnTo>
                  <a:pt x="2011679" y="359664"/>
                </a:lnTo>
                <a:lnTo>
                  <a:pt x="1005839" y="0"/>
                </a:lnTo>
                <a:lnTo>
                  <a:pt x="0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78168" y="2392679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8">
                <a:moveTo>
                  <a:pt x="0" y="359664"/>
                </a:moveTo>
                <a:lnTo>
                  <a:pt x="1005839" y="0"/>
                </a:lnTo>
                <a:lnTo>
                  <a:pt x="2011679" y="359664"/>
                </a:lnTo>
                <a:lnTo>
                  <a:pt x="1005839" y="719328"/>
                </a:lnTo>
                <a:lnTo>
                  <a:pt x="0" y="35966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9459" y="2538996"/>
            <a:ext cx="1165098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02596" y="2452116"/>
            <a:ext cx="864107" cy="600455"/>
          </a:xfrm>
          <a:custGeom>
            <a:avLst/>
            <a:gdLst/>
            <a:ahLst/>
            <a:cxnLst/>
            <a:rect l="l" t="t" r="r" b="b"/>
            <a:pathLst>
              <a:path w="864107" h="600455">
                <a:moveTo>
                  <a:pt x="0" y="600455"/>
                </a:moveTo>
                <a:lnTo>
                  <a:pt x="864107" y="600455"/>
                </a:lnTo>
                <a:lnTo>
                  <a:pt x="864107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02596" y="2452116"/>
            <a:ext cx="864107" cy="600455"/>
          </a:xfrm>
          <a:custGeom>
            <a:avLst/>
            <a:gdLst/>
            <a:ahLst/>
            <a:cxnLst/>
            <a:rect l="l" t="t" r="r" b="b"/>
            <a:pathLst>
              <a:path w="864107" h="600455">
                <a:moveTo>
                  <a:pt x="0" y="600455"/>
                </a:moveTo>
                <a:lnTo>
                  <a:pt x="864107" y="600455"/>
                </a:lnTo>
                <a:lnTo>
                  <a:pt x="864107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41620" y="2752344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89848" y="2735579"/>
            <a:ext cx="1412621" cy="17272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2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59908" y="2319528"/>
            <a:ext cx="1056893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7512" y="3406140"/>
            <a:ext cx="864108" cy="598931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1"/>
                </a:moveTo>
                <a:lnTo>
                  <a:pt x="864108" y="598931"/>
                </a:lnTo>
                <a:lnTo>
                  <a:pt x="86410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77512" y="3406140"/>
            <a:ext cx="864108" cy="598931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1"/>
                </a:moveTo>
                <a:lnTo>
                  <a:pt x="864108" y="598931"/>
                </a:lnTo>
                <a:lnTo>
                  <a:pt x="86410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78168" y="3346704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719328"/>
                </a:lnTo>
                <a:lnTo>
                  <a:pt x="2011679" y="359664"/>
                </a:lnTo>
                <a:lnTo>
                  <a:pt x="1005839" y="0"/>
                </a:lnTo>
                <a:lnTo>
                  <a:pt x="0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78168" y="3346704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0"/>
                </a:lnTo>
                <a:lnTo>
                  <a:pt x="2011679" y="359664"/>
                </a:lnTo>
                <a:lnTo>
                  <a:pt x="1005839" y="719328"/>
                </a:lnTo>
                <a:lnTo>
                  <a:pt x="0" y="35966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09459" y="3491496"/>
            <a:ext cx="1165098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02596" y="3406140"/>
            <a:ext cx="864107" cy="598931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1"/>
                </a:moveTo>
                <a:lnTo>
                  <a:pt x="864107" y="598931"/>
                </a:lnTo>
                <a:lnTo>
                  <a:pt x="864107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02596" y="3406140"/>
            <a:ext cx="864107" cy="598931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1"/>
                </a:moveTo>
                <a:lnTo>
                  <a:pt x="864107" y="598931"/>
                </a:lnTo>
                <a:lnTo>
                  <a:pt x="864107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1620" y="3706368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89848" y="3688079"/>
            <a:ext cx="1412621" cy="17271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2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37904" y="3244596"/>
            <a:ext cx="979170" cy="6774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77512" y="4360164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2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7512" y="4360164"/>
            <a:ext cx="864108" cy="598932"/>
          </a:xfrm>
          <a:custGeom>
            <a:avLst/>
            <a:gdLst/>
            <a:ahLst/>
            <a:cxnLst/>
            <a:rect l="l" t="t" r="r" b="b"/>
            <a:pathLst>
              <a:path w="864108" h="598932">
                <a:moveTo>
                  <a:pt x="0" y="598932"/>
                </a:moveTo>
                <a:lnTo>
                  <a:pt x="864108" y="598932"/>
                </a:lnTo>
                <a:lnTo>
                  <a:pt x="86410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80048" y="4299204"/>
            <a:ext cx="2474976" cy="719327"/>
          </a:xfrm>
          <a:custGeom>
            <a:avLst/>
            <a:gdLst/>
            <a:ahLst/>
            <a:cxnLst/>
            <a:rect l="l" t="t" r="r" b="b"/>
            <a:pathLst>
              <a:path w="2474976" h="719327">
                <a:moveTo>
                  <a:pt x="0" y="359664"/>
                </a:moveTo>
                <a:lnTo>
                  <a:pt x="1237487" y="719328"/>
                </a:lnTo>
                <a:lnTo>
                  <a:pt x="2474976" y="359664"/>
                </a:lnTo>
                <a:lnTo>
                  <a:pt x="1237487" y="0"/>
                </a:lnTo>
                <a:lnTo>
                  <a:pt x="0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80048" y="4299204"/>
            <a:ext cx="2474976" cy="719327"/>
          </a:xfrm>
          <a:custGeom>
            <a:avLst/>
            <a:gdLst/>
            <a:ahLst/>
            <a:cxnLst/>
            <a:rect l="l" t="t" r="r" b="b"/>
            <a:pathLst>
              <a:path w="2474976" h="719327">
                <a:moveTo>
                  <a:pt x="0" y="359664"/>
                </a:moveTo>
                <a:lnTo>
                  <a:pt x="1237487" y="0"/>
                </a:lnTo>
                <a:lnTo>
                  <a:pt x="2474976" y="359664"/>
                </a:lnTo>
                <a:lnTo>
                  <a:pt x="1237487" y="719328"/>
                </a:lnTo>
                <a:lnTo>
                  <a:pt x="0" y="35966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6683" y="4494263"/>
            <a:ext cx="1454657" cy="3985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102596" y="4360164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2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102596" y="4360164"/>
            <a:ext cx="864107" cy="598932"/>
          </a:xfrm>
          <a:custGeom>
            <a:avLst/>
            <a:gdLst/>
            <a:ahLst/>
            <a:cxnLst/>
            <a:rect l="l" t="t" r="r" b="b"/>
            <a:pathLst>
              <a:path w="864107" h="598932">
                <a:moveTo>
                  <a:pt x="0" y="598932"/>
                </a:moveTo>
                <a:lnTo>
                  <a:pt x="864107" y="598932"/>
                </a:lnTo>
                <a:lnTo>
                  <a:pt x="864107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41620" y="4658868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89848" y="4642104"/>
            <a:ext cx="1412621" cy="17271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2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37904" y="4198620"/>
            <a:ext cx="979170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77512" y="5227320"/>
            <a:ext cx="864108" cy="598931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1"/>
                </a:moveTo>
                <a:lnTo>
                  <a:pt x="864108" y="598931"/>
                </a:lnTo>
                <a:lnTo>
                  <a:pt x="86410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77512" y="5227320"/>
            <a:ext cx="864108" cy="598931"/>
          </a:xfrm>
          <a:custGeom>
            <a:avLst/>
            <a:gdLst/>
            <a:ahLst/>
            <a:cxnLst/>
            <a:rect l="l" t="t" r="r" b="b"/>
            <a:pathLst>
              <a:path w="864108" h="598931">
                <a:moveTo>
                  <a:pt x="0" y="598931"/>
                </a:moveTo>
                <a:lnTo>
                  <a:pt x="864108" y="598931"/>
                </a:lnTo>
                <a:lnTo>
                  <a:pt x="86410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78168" y="5167883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719328"/>
                </a:lnTo>
                <a:lnTo>
                  <a:pt x="2011679" y="359664"/>
                </a:lnTo>
                <a:lnTo>
                  <a:pt x="1005839" y="0"/>
                </a:lnTo>
                <a:lnTo>
                  <a:pt x="0" y="359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78168" y="5167883"/>
            <a:ext cx="2011679" cy="719328"/>
          </a:xfrm>
          <a:custGeom>
            <a:avLst/>
            <a:gdLst/>
            <a:ahLst/>
            <a:cxnLst/>
            <a:rect l="l" t="t" r="r" b="b"/>
            <a:pathLst>
              <a:path w="2011679" h="719327">
                <a:moveTo>
                  <a:pt x="0" y="359664"/>
                </a:moveTo>
                <a:lnTo>
                  <a:pt x="1005839" y="0"/>
                </a:lnTo>
                <a:lnTo>
                  <a:pt x="2011679" y="359664"/>
                </a:lnTo>
                <a:lnTo>
                  <a:pt x="1005839" y="719328"/>
                </a:lnTo>
                <a:lnTo>
                  <a:pt x="0" y="359664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68311" y="5312664"/>
            <a:ext cx="1247394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02596" y="5227320"/>
            <a:ext cx="864107" cy="598931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1"/>
                </a:moveTo>
                <a:lnTo>
                  <a:pt x="864107" y="598931"/>
                </a:lnTo>
                <a:lnTo>
                  <a:pt x="864107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02596" y="5227320"/>
            <a:ext cx="864107" cy="598931"/>
          </a:xfrm>
          <a:custGeom>
            <a:avLst/>
            <a:gdLst/>
            <a:ahLst/>
            <a:cxnLst/>
            <a:rect l="l" t="t" r="r" b="b"/>
            <a:pathLst>
              <a:path w="864107" h="598931">
                <a:moveTo>
                  <a:pt x="0" y="598931"/>
                </a:moveTo>
                <a:lnTo>
                  <a:pt x="864107" y="598931"/>
                </a:lnTo>
                <a:lnTo>
                  <a:pt x="864107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41620" y="5527548"/>
            <a:ext cx="1336166" cy="0"/>
          </a:xfrm>
          <a:custGeom>
            <a:avLst/>
            <a:gdLst/>
            <a:ahLst/>
            <a:cxnLst/>
            <a:rect l="l" t="t" r="r" b="b"/>
            <a:pathLst>
              <a:path w="1336166">
                <a:moveTo>
                  <a:pt x="0" y="0"/>
                </a:moveTo>
                <a:lnTo>
                  <a:pt x="1336166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89848" y="5509260"/>
            <a:ext cx="1412621" cy="17271"/>
          </a:xfrm>
          <a:custGeom>
            <a:avLst/>
            <a:gdLst/>
            <a:ahLst/>
            <a:cxnLst/>
            <a:rect l="l" t="t" r="r" b="b"/>
            <a:pathLst>
              <a:path w="1412621" h="17272">
                <a:moveTo>
                  <a:pt x="0" y="17271"/>
                </a:moveTo>
                <a:lnTo>
                  <a:pt x="1412621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73312" y="5067300"/>
            <a:ext cx="1142238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1692" y="230836"/>
            <a:ext cx="4232463" cy="1357911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683844" marR="61036">
              <a:lnSpc>
                <a:spcPts val="4660"/>
              </a:lnSpc>
            </a:pPr>
            <a:r>
              <a:rPr sz="4400" b="1" spc="-2" dirty="0">
                <a:solidFill>
                  <a:srgbClr val="FFFFFF"/>
                </a:solidFill>
                <a:latin typeface="Tahoma"/>
                <a:cs typeface="Tahoma"/>
              </a:rPr>
              <a:t>Minh họa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95825"/>
              </a:lnSpc>
              <a:spcBef>
                <a:spcPts val="2084"/>
              </a:spcBef>
            </a:pPr>
            <a:r>
              <a:rPr sz="3200" spc="0" dirty="0">
                <a:latin typeface="Times New Roman"/>
                <a:cs typeface="Times New Roman"/>
              </a:rPr>
              <a:t>Với từng cặp tập thực thể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50663" y="1156439"/>
            <a:ext cx="2304084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>
                <a:solidFill>
                  <a:srgbClr val="C00000"/>
                </a:solidFill>
                <a:latin typeface="Times New Roman"/>
                <a:cs typeface="Times New Roman"/>
              </a:rPr>
              <a:t>NHANVIEN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03998" y="1156439"/>
            <a:ext cx="3226706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1" dirty="0">
                <a:solidFill>
                  <a:srgbClr val="C00000"/>
                </a:solidFill>
                <a:latin typeface="Times New Roman"/>
                <a:cs typeface="Times New Roman"/>
              </a:rPr>
              <a:t>PHONGBAN</a:t>
            </a:r>
            <a:r>
              <a:rPr sz="3200" spc="-1" dirty="0">
                <a:latin typeface="Times New Roman"/>
                <a:cs typeface="Times New Roman"/>
              </a:rPr>
              <a:t>, hay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1692" y="1741909"/>
            <a:ext cx="2302864" cy="116777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>
                <a:solidFill>
                  <a:srgbClr val="C00000"/>
                </a:solidFill>
                <a:latin typeface="Times New Roman"/>
                <a:cs typeface="Times New Roman"/>
              </a:rPr>
              <a:t>NHANVIEN</a:t>
            </a:r>
            <a:endParaRPr sz="3200">
              <a:latin typeface="Times New Roman"/>
              <a:cs typeface="Times New Roman"/>
            </a:endParaRPr>
          </a:p>
          <a:p>
            <a:pPr marL="12700" marR="61036">
              <a:lnSpc>
                <a:spcPct val="92488"/>
              </a:lnSpc>
              <a:spcBef>
                <a:spcPts val="2070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3303" y="1741909"/>
            <a:ext cx="1262963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4" dirty="0">
                <a:solidFill>
                  <a:srgbClr val="C00000"/>
                </a:solidFill>
                <a:latin typeface="Times New Roman"/>
                <a:cs typeface="Times New Roman"/>
              </a:rPr>
              <a:t>DUAN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8891" y="1741909"/>
            <a:ext cx="585963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4" dirty="0">
                <a:latin typeface="Times New Roman"/>
                <a:cs typeface="Times New Roman"/>
              </a:rPr>
              <a:t>xét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8077" y="1741909"/>
            <a:ext cx="719585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mối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1121" y="1741909"/>
            <a:ext cx="83229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Liên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6941" y="1741909"/>
            <a:ext cx="1208597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4" dirty="0">
                <a:latin typeface="Times New Roman"/>
                <a:cs typeface="Times New Roman"/>
              </a:rPr>
              <a:t>kết nhị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79586" y="1741909"/>
            <a:ext cx="1476922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3200" spc="1" dirty="0">
                <a:latin typeface="Times New Roman"/>
                <a:cs typeface="Times New Roman"/>
              </a:rPr>
              <a:t>, ta có: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6512" y="2623005"/>
            <a:ext cx="200159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>
                <a:latin typeface="Times New Roman"/>
                <a:cs typeface="Times New Roman"/>
              </a:rPr>
              <a:t>Mỗi PB có nhiều NV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41285" y="2645029"/>
            <a:ext cx="91975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4" dirty="0">
                <a:latin typeface="Calibri"/>
                <a:cs typeface="Calibri"/>
              </a:rPr>
              <a:t>LAMVIEC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692" y="3367778"/>
            <a:ext cx="448991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16974" y="3388868"/>
            <a:ext cx="647549" cy="330199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1" dirty="0">
                <a:solidFill>
                  <a:srgbClr val="C00000"/>
                </a:solidFill>
                <a:latin typeface="Calibri"/>
                <a:cs typeface="Calibri"/>
              </a:rPr>
              <a:t>(1,1)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6512" y="3513402"/>
            <a:ext cx="223362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>
                <a:latin typeface="Times New Roman"/>
                <a:cs typeface="Times New Roman"/>
              </a:rPr>
              <a:t>Một NV chỉ thuộc 1 PB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41285" y="3598672"/>
            <a:ext cx="91975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4" dirty="0">
                <a:latin typeface="Calibri"/>
                <a:cs typeface="Calibri"/>
              </a:rPr>
              <a:t>LAMVIEC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1692" y="4258048"/>
            <a:ext cx="448991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16974" y="4342638"/>
            <a:ext cx="647549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1" dirty="0">
                <a:solidFill>
                  <a:srgbClr val="C00000"/>
                </a:solidFill>
                <a:latin typeface="Calibri"/>
                <a:cs typeface="Calibri"/>
              </a:rPr>
              <a:t>(0,1)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6512" y="4403672"/>
            <a:ext cx="251670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>
                <a:latin typeface="Times New Roman"/>
                <a:cs typeface="Times New Roman"/>
              </a:rPr>
              <a:t>NV có thể là trưởng phòng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6125" y="4573397"/>
            <a:ext cx="1269971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b="1" spc="1" dirty="0">
                <a:latin typeface="Calibri"/>
                <a:cs typeface="Calibri"/>
              </a:rPr>
              <a:t>TRUONGPHONG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692" y="5147817"/>
            <a:ext cx="449308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52001" y="5210454"/>
            <a:ext cx="810434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1" dirty="0">
                <a:solidFill>
                  <a:srgbClr val="C00000"/>
                </a:solidFill>
                <a:latin typeface="Calibri"/>
                <a:cs typeface="Calibri"/>
              </a:rPr>
              <a:t>(0, m)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512" y="5293688"/>
            <a:ext cx="295455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>
                <a:latin typeface="Times New Roman"/>
                <a:cs typeface="Times New Roman"/>
              </a:rPr>
              <a:t>Tham gia, hoặc không tham gia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0138" y="5420817"/>
            <a:ext cx="100119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0" dirty="0">
                <a:latin typeface="Calibri"/>
                <a:cs typeface="Calibri"/>
              </a:rPr>
              <a:t>THAMGIA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596" y="5227320"/>
            <a:ext cx="864107" cy="598931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193294">
              <a:lnSpc>
                <a:spcPct val="101725"/>
              </a:lnSpc>
            </a:pPr>
            <a:r>
              <a:rPr sz="3200" spc="-50" dirty="0">
                <a:latin typeface="Calibri"/>
                <a:cs typeface="Calibri"/>
              </a:rPr>
              <a:t>DA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7512" y="5227320"/>
            <a:ext cx="864108" cy="598931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186562">
              <a:lnSpc>
                <a:spcPct val="101725"/>
              </a:lnSpc>
            </a:pPr>
            <a:r>
              <a:rPr sz="3200" spc="-4" dirty="0">
                <a:latin typeface="Calibri"/>
                <a:cs typeface="Calibri"/>
              </a:rPr>
              <a:t>NV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1620" y="5227320"/>
            <a:ext cx="1336166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341620" y="5527548"/>
            <a:ext cx="1336166" cy="298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0102596" y="4360164"/>
            <a:ext cx="864107" cy="598932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217677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PB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7512" y="4360164"/>
            <a:ext cx="864108" cy="598932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186562">
              <a:lnSpc>
                <a:spcPct val="101725"/>
              </a:lnSpc>
            </a:pPr>
            <a:r>
              <a:rPr sz="3200" spc="-4" dirty="0">
                <a:latin typeface="Calibri"/>
                <a:cs typeface="Calibri"/>
              </a:rPr>
              <a:t>NV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1620" y="4360164"/>
            <a:ext cx="1336166" cy="298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341620" y="4658868"/>
            <a:ext cx="1336166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0102596" y="3406140"/>
            <a:ext cx="864107" cy="598931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217677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PB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7512" y="3406140"/>
            <a:ext cx="864108" cy="598931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86562">
              <a:lnSpc>
                <a:spcPct val="101725"/>
              </a:lnSpc>
            </a:pPr>
            <a:r>
              <a:rPr sz="3200" spc="-4" dirty="0">
                <a:latin typeface="Calibri"/>
                <a:cs typeface="Calibri"/>
              </a:rPr>
              <a:t>NV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0" y="3406140"/>
            <a:ext cx="1336166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341620" y="3706368"/>
            <a:ext cx="1336166" cy="298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0102596" y="2452116"/>
            <a:ext cx="864107" cy="600455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217677">
              <a:lnSpc>
                <a:spcPct val="101725"/>
              </a:lnSpc>
            </a:pPr>
            <a:r>
              <a:rPr sz="3200" dirty="0">
                <a:latin typeface="Calibri"/>
                <a:cs typeface="Calibri"/>
              </a:rPr>
              <a:t>PB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7512" y="2452116"/>
            <a:ext cx="864108" cy="600455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86562">
              <a:lnSpc>
                <a:spcPct val="101725"/>
              </a:lnSpc>
            </a:pPr>
            <a:r>
              <a:rPr sz="3200" spc="-4" dirty="0">
                <a:latin typeface="Calibri"/>
                <a:cs typeface="Calibri"/>
              </a:rPr>
              <a:t>NV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1620" y="2452116"/>
            <a:ext cx="1336166" cy="300227"/>
          </a:xfrm>
          <a:prstGeom prst="rect">
            <a:avLst/>
          </a:prstGeom>
        </p:spPr>
        <p:txBody>
          <a:bodyPr wrap="square" lIns="0" tIns="15017" rIns="0" bIns="0" rtlCol="0">
            <a:noAutofit/>
          </a:bodyPr>
          <a:lstStyle/>
          <a:p>
            <a:pPr marL="209041">
              <a:lnSpc>
                <a:spcPts val="2365"/>
              </a:lnSpc>
            </a:pPr>
            <a:r>
              <a:rPr sz="2400" b="1" spc="-1" dirty="0">
                <a:solidFill>
                  <a:srgbClr val="C00000"/>
                </a:solidFill>
                <a:latin typeface="Calibri"/>
                <a:cs typeface="Calibri"/>
              </a:rPr>
              <a:t>(1, 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1620" y="2752344"/>
            <a:ext cx="1336166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2100326" y="2325624"/>
            <a:ext cx="1376679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tại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7338" y="2325624"/>
            <a:ext cx="1902460" cy="843534"/>
          </a:xfrm>
          <a:prstGeom prst="rect">
            <a:avLst/>
          </a:prstGeom>
        </p:spPr>
        <p:txBody>
          <a:bodyPr wrap="square" lIns="0" tIns="9298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phụ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4032" y="4123943"/>
            <a:ext cx="1072134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7690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“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0887" y="4123943"/>
            <a:ext cx="1777111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latin typeface="Times New Roman"/>
                <a:cs typeface="Times New Roman"/>
              </a:rPr>
              <a:t>phụ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8399" y="4123943"/>
            <a:ext cx="1757299" cy="843534"/>
          </a:xfrm>
          <a:prstGeom prst="rect">
            <a:avLst/>
          </a:prstGeom>
        </p:spPr>
        <p:txBody>
          <a:bodyPr wrap="square" lIns="0" tIns="980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i="1" dirty="0">
                <a:latin typeface="Times New Roman"/>
                <a:cs typeface="Times New Roman"/>
              </a:rPr>
              <a:t>thuộc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40864" y="2325624"/>
            <a:ext cx="1136141" cy="843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9336" y="2325624"/>
            <a:ext cx="1410462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4032" y="4123943"/>
            <a:ext cx="1072134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1544" y="4123943"/>
            <a:ext cx="1346453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4900" y="4123943"/>
            <a:ext cx="1050798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2837" y="230836"/>
            <a:ext cx="127893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Loại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3670" y="230836"/>
            <a:ext cx="139421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9946" y="230836"/>
            <a:ext cx="10327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692" y="1179321"/>
            <a:ext cx="7702463" cy="1096495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▪</a:t>
            </a:r>
            <a:r>
              <a:rPr sz="3200" spc="-14" dirty="0">
                <a:latin typeface="Times New Roman"/>
                <a:cs typeface="Times New Roman"/>
              </a:rPr>
              <a:t> Thực thể mạnh (</a:t>
            </a:r>
            <a:r>
              <a:rPr sz="3200" i="1" spc="-14" dirty="0">
                <a:latin typeface="Times New Roman"/>
                <a:cs typeface="Times New Roman"/>
              </a:rPr>
              <a:t>strong entity</a:t>
            </a:r>
            <a:r>
              <a:rPr sz="3200" spc="-14" dirty="0">
                <a:latin typeface="Times New Roman"/>
                <a:cs typeface="Times New Roman"/>
              </a:rPr>
              <a:t>): tồn tại độc lập</a:t>
            </a:r>
            <a:endParaRPr sz="3200">
              <a:latin typeface="Times New Roman"/>
              <a:cs typeface="Times New Roman"/>
            </a:endParaRPr>
          </a:p>
          <a:p>
            <a:pPr marL="12700" marR="61403">
              <a:lnSpc>
                <a:spcPct val="95825"/>
              </a:lnSpc>
              <a:spcBef>
                <a:spcPts val="1361"/>
              </a:spcBef>
            </a:pPr>
            <a:r>
              <a:rPr sz="3200" dirty="0">
                <a:latin typeface="Wingdings"/>
                <a:cs typeface="Wingdings"/>
              </a:rPr>
              <a:t>▪</a:t>
            </a:r>
            <a:r>
              <a:rPr sz="3200" spc="-16" dirty="0">
                <a:latin typeface="Times New Roman"/>
                <a:cs typeface="Times New Roman"/>
              </a:rPr>
              <a:t> Thực thể yếu (</a:t>
            </a:r>
            <a:r>
              <a:rPr sz="3200" i="1" spc="-16" dirty="0">
                <a:latin typeface="Times New Roman"/>
                <a:cs typeface="Times New Roman"/>
              </a:rPr>
              <a:t>weak entity</a:t>
            </a:r>
            <a:r>
              <a:rPr sz="3200" spc="-16" dirty="0">
                <a:latin typeface="Times New Roman"/>
                <a:cs typeface="Times New Roman"/>
              </a:rPr>
              <a:t>):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892" y="2495945"/>
            <a:ext cx="925749" cy="408855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Tồn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3491" y="2498096"/>
            <a:ext cx="3784611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spc="0" dirty="0">
                <a:solidFill>
                  <a:srgbClr val="C00000"/>
                </a:solidFill>
                <a:latin typeface="Times New Roman"/>
                <a:cs typeface="Times New Roman"/>
              </a:rPr>
              <a:t>thuộc </a:t>
            </a:r>
            <a:r>
              <a:rPr sz="3000" spc="0" dirty="0">
                <a:latin typeface="Times New Roman"/>
                <a:cs typeface="Times New Roman"/>
              </a:rPr>
              <a:t>vào thực thể khác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92" y="3121286"/>
            <a:ext cx="10012608" cy="1033448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 marR="57518">
              <a:lnSpc>
                <a:spcPts val="3180"/>
              </a:lnSpc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1" dirty="0">
                <a:latin typeface="Times New Roman"/>
                <a:cs typeface="Times New Roman"/>
              </a:rPr>
              <a:t>Khóa có được từ những thuộc tính của thực thể khác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98"/>
              </a:spcBef>
            </a:pPr>
            <a:r>
              <a:rPr sz="3000" spc="-39" dirty="0">
                <a:latin typeface="Arial"/>
                <a:cs typeface="Arial"/>
              </a:rPr>
              <a:t>• </a:t>
            </a:r>
            <a:r>
              <a:rPr sz="3000" spc="0" dirty="0">
                <a:latin typeface="Times New Roman"/>
                <a:cs typeface="Times New Roman"/>
              </a:rPr>
              <a:t>Phải tham gia vào mối quan hệ mà trong đó có một tập thực thể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442" y="4297169"/>
            <a:ext cx="929132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mạnh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0798" y="4297169"/>
            <a:ext cx="546607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4" dirty="0">
                <a:latin typeface="Times New Roman"/>
                <a:cs typeface="Times New Roman"/>
              </a:rPr>
              <a:t>mà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011" y="4297169"/>
            <a:ext cx="46355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nó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9309" y="4297169"/>
            <a:ext cx="801877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i="1" dirty="0">
                <a:latin typeface="Times New Roman"/>
                <a:cs typeface="Times New Roman"/>
              </a:rPr>
              <a:t>vào</a:t>
            </a:r>
            <a:r>
              <a:rPr sz="3000" dirty="0">
                <a:latin typeface="Times New Roman"/>
                <a:cs typeface="Times New Roman"/>
              </a:rPr>
              <a:t>”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433322" y="5549646"/>
            <a:ext cx="2569464" cy="524256"/>
          </a:xfrm>
          <a:custGeom>
            <a:avLst/>
            <a:gdLst/>
            <a:ahLst/>
            <a:cxnLst/>
            <a:rect l="l" t="t" r="r" b="b"/>
            <a:pathLst>
              <a:path w="2569464" h="524256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33322" y="5549646"/>
            <a:ext cx="2569464" cy="524256"/>
          </a:xfrm>
          <a:custGeom>
            <a:avLst/>
            <a:gdLst/>
            <a:ahLst/>
            <a:cxnLst/>
            <a:rect l="l" t="t" r="r" b="b"/>
            <a:pathLst>
              <a:path w="2569464" h="524256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49780" y="5597652"/>
            <a:ext cx="1349502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156" y="4690872"/>
            <a:ext cx="1182624" cy="548639"/>
          </a:xfrm>
          <a:custGeom>
            <a:avLst/>
            <a:gdLst/>
            <a:ahLst/>
            <a:cxnLst/>
            <a:rect l="l" t="t" r="r" b="b"/>
            <a:pathLst>
              <a:path w="1182624" h="548639">
                <a:moveTo>
                  <a:pt x="0" y="274319"/>
                </a:moveTo>
                <a:lnTo>
                  <a:pt x="1960" y="296819"/>
                </a:lnTo>
                <a:lnTo>
                  <a:pt x="7739" y="318818"/>
                </a:lnTo>
                <a:lnTo>
                  <a:pt x="30145" y="361029"/>
                </a:lnTo>
                <a:lnTo>
                  <a:pt x="66002" y="400389"/>
                </a:lnTo>
                <a:lnTo>
                  <a:pt x="114090" y="436333"/>
                </a:lnTo>
                <a:lnTo>
                  <a:pt x="173193" y="468296"/>
                </a:lnTo>
                <a:lnTo>
                  <a:pt x="242092" y="495714"/>
                </a:lnTo>
                <a:lnTo>
                  <a:pt x="279836" y="507542"/>
                </a:lnTo>
                <a:lnTo>
                  <a:pt x="319572" y="518022"/>
                </a:lnTo>
                <a:lnTo>
                  <a:pt x="361148" y="527083"/>
                </a:lnTo>
                <a:lnTo>
                  <a:pt x="404413" y="534655"/>
                </a:lnTo>
                <a:lnTo>
                  <a:pt x="449214" y="540668"/>
                </a:lnTo>
                <a:lnTo>
                  <a:pt x="495399" y="545049"/>
                </a:lnTo>
                <a:lnTo>
                  <a:pt x="542815" y="547730"/>
                </a:lnTo>
                <a:lnTo>
                  <a:pt x="591312" y="548639"/>
                </a:lnTo>
                <a:lnTo>
                  <a:pt x="639801" y="547730"/>
                </a:lnTo>
                <a:lnTo>
                  <a:pt x="687212" y="545049"/>
                </a:lnTo>
                <a:lnTo>
                  <a:pt x="733393" y="540668"/>
                </a:lnTo>
                <a:lnTo>
                  <a:pt x="778190" y="534655"/>
                </a:lnTo>
                <a:lnTo>
                  <a:pt x="821453" y="527083"/>
                </a:lnTo>
                <a:lnTo>
                  <a:pt x="863029" y="518022"/>
                </a:lnTo>
                <a:lnTo>
                  <a:pt x="902765" y="507542"/>
                </a:lnTo>
                <a:lnTo>
                  <a:pt x="940509" y="495714"/>
                </a:lnTo>
                <a:lnTo>
                  <a:pt x="1009411" y="468296"/>
                </a:lnTo>
                <a:lnTo>
                  <a:pt x="1068519" y="436333"/>
                </a:lnTo>
                <a:lnTo>
                  <a:pt x="1116612" y="400389"/>
                </a:lnTo>
                <a:lnTo>
                  <a:pt x="1152473" y="361029"/>
                </a:lnTo>
                <a:lnTo>
                  <a:pt x="1174883" y="318818"/>
                </a:lnTo>
                <a:lnTo>
                  <a:pt x="1182624" y="274319"/>
                </a:lnTo>
                <a:lnTo>
                  <a:pt x="1180663" y="251820"/>
                </a:lnTo>
                <a:lnTo>
                  <a:pt x="1165435" y="208395"/>
                </a:lnTo>
                <a:lnTo>
                  <a:pt x="1136147" y="167538"/>
                </a:lnTo>
                <a:lnTo>
                  <a:pt x="1094018" y="129816"/>
                </a:lnTo>
                <a:lnTo>
                  <a:pt x="1040266" y="95792"/>
                </a:lnTo>
                <a:lnTo>
                  <a:pt x="976108" y="66030"/>
                </a:lnTo>
                <a:lnTo>
                  <a:pt x="902765" y="41097"/>
                </a:lnTo>
                <a:lnTo>
                  <a:pt x="863029" y="30617"/>
                </a:lnTo>
                <a:lnTo>
                  <a:pt x="821453" y="21556"/>
                </a:lnTo>
                <a:lnTo>
                  <a:pt x="778190" y="13984"/>
                </a:lnTo>
                <a:lnTo>
                  <a:pt x="733393" y="7971"/>
                </a:lnTo>
                <a:lnTo>
                  <a:pt x="687212" y="3590"/>
                </a:lnTo>
                <a:lnTo>
                  <a:pt x="639801" y="909"/>
                </a:lnTo>
                <a:lnTo>
                  <a:pt x="591312" y="0"/>
                </a:lnTo>
                <a:lnTo>
                  <a:pt x="542815" y="909"/>
                </a:lnTo>
                <a:lnTo>
                  <a:pt x="495399" y="3590"/>
                </a:lnTo>
                <a:lnTo>
                  <a:pt x="449214" y="7971"/>
                </a:lnTo>
                <a:lnTo>
                  <a:pt x="404413" y="13984"/>
                </a:lnTo>
                <a:lnTo>
                  <a:pt x="361148" y="21556"/>
                </a:lnTo>
                <a:lnTo>
                  <a:pt x="319572" y="30617"/>
                </a:lnTo>
                <a:lnTo>
                  <a:pt x="279836" y="41097"/>
                </a:lnTo>
                <a:lnTo>
                  <a:pt x="242092" y="52925"/>
                </a:lnTo>
                <a:lnTo>
                  <a:pt x="173193" y="80343"/>
                </a:lnTo>
                <a:lnTo>
                  <a:pt x="114090" y="112306"/>
                </a:lnTo>
                <a:lnTo>
                  <a:pt x="66002" y="148250"/>
                </a:lnTo>
                <a:lnTo>
                  <a:pt x="30145" y="187610"/>
                </a:lnTo>
                <a:lnTo>
                  <a:pt x="7739" y="229821"/>
                </a:lnTo>
                <a:lnTo>
                  <a:pt x="1960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156" y="4690872"/>
            <a:ext cx="1182624" cy="548639"/>
          </a:xfrm>
          <a:custGeom>
            <a:avLst/>
            <a:gdLst/>
            <a:ahLst/>
            <a:cxnLst/>
            <a:rect l="l" t="t" r="r" b="b"/>
            <a:pathLst>
              <a:path w="1182624" h="548639">
                <a:moveTo>
                  <a:pt x="0" y="274319"/>
                </a:moveTo>
                <a:lnTo>
                  <a:pt x="7739" y="229821"/>
                </a:lnTo>
                <a:lnTo>
                  <a:pt x="30145" y="187610"/>
                </a:lnTo>
                <a:lnTo>
                  <a:pt x="66002" y="148250"/>
                </a:lnTo>
                <a:lnTo>
                  <a:pt x="114090" y="112306"/>
                </a:lnTo>
                <a:lnTo>
                  <a:pt x="173193" y="80343"/>
                </a:lnTo>
                <a:lnTo>
                  <a:pt x="242092" y="52925"/>
                </a:lnTo>
                <a:lnTo>
                  <a:pt x="279836" y="41097"/>
                </a:lnTo>
                <a:lnTo>
                  <a:pt x="319572" y="30617"/>
                </a:lnTo>
                <a:lnTo>
                  <a:pt x="361148" y="21556"/>
                </a:lnTo>
                <a:lnTo>
                  <a:pt x="404413" y="13984"/>
                </a:lnTo>
                <a:lnTo>
                  <a:pt x="449214" y="7971"/>
                </a:lnTo>
                <a:lnTo>
                  <a:pt x="495399" y="3590"/>
                </a:lnTo>
                <a:lnTo>
                  <a:pt x="542815" y="909"/>
                </a:lnTo>
                <a:lnTo>
                  <a:pt x="591312" y="0"/>
                </a:lnTo>
                <a:lnTo>
                  <a:pt x="639801" y="909"/>
                </a:lnTo>
                <a:lnTo>
                  <a:pt x="687212" y="3590"/>
                </a:lnTo>
                <a:lnTo>
                  <a:pt x="733393" y="7971"/>
                </a:lnTo>
                <a:lnTo>
                  <a:pt x="778190" y="13984"/>
                </a:lnTo>
                <a:lnTo>
                  <a:pt x="821453" y="21556"/>
                </a:lnTo>
                <a:lnTo>
                  <a:pt x="863029" y="30617"/>
                </a:lnTo>
                <a:lnTo>
                  <a:pt x="902765" y="41097"/>
                </a:lnTo>
                <a:lnTo>
                  <a:pt x="940509" y="52925"/>
                </a:lnTo>
                <a:lnTo>
                  <a:pt x="1009411" y="80343"/>
                </a:lnTo>
                <a:lnTo>
                  <a:pt x="1068519" y="112306"/>
                </a:lnTo>
                <a:lnTo>
                  <a:pt x="1116612" y="148250"/>
                </a:lnTo>
                <a:lnTo>
                  <a:pt x="1152473" y="187610"/>
                </a:lnTo>
                <a:lnTo>
                  <a:pt x="1174883" y="229821"/>
                </a:lnTo>
                <a:lnTo>
                  <a:pt x="1182624" y="274319"/>
                </a:lnTo>
                <a:lnTo>
                  <a:pt x="1180663" y="296819"/>
                </a:lnTo>
                <a:lnTo>
                  <a:pt x="1165435" y="340244"/>
                </a:lnTo>
                <a:lnTo>
                  <a:pt x="1136147" y="381101"/>
                </a:lnTo>
                <a:lnTo>
                  <a:pt x="1094018" y="418823"/>
                </a:lnTo>
                <a:lnTo>
                  <a:pt x="1040266" y="452847"/>
                </a:lnTo>
                <a:lnTo>
                  <a:pt x="976108" y="482609"/>
                </a:lnTo>
                <a:lnTo>
                  <a:pt x="902765" y="507542"/>
                </a:lnTo>
                <a:lnTo>
                  <a:pt x="863029" y="518022"/>
                </a:lnTo>
                <a:lnTo>
                  <a:pt x="821453" y="527083"/>
                </a:lnTo>
                <a:lnTo>
                  <a:pt x="778190" y="534655"/>
                </a:lnTo>
                <a:lnTo>
                  <a:pt x="733393" y="540668"/>
                </a:lnTo>
                <a:lnTo>
                  <a:pt x="687212" y="545049"/>
                </a:lnTo>
                <a:lnTo>
                  <a:pt x="639801" y="547730"/>
                </a:lnTo>
                <a:lnTo>
                  <a:pt x="591312" y="548639"/>
                </a:lnTo>
                <a:lnTo>
                  <a:pt x="542815" y="547730"/>
                </a:lnTo>
                <a:lnTo>
                  <a:pt x="495399" y="545049"/>
                </a:lnTo>
                <a:lnTo>
                  <a:pt x="449214" y="540668"/>
                </a:lnTo>
                <a:lnTo>
                  <a:pt x="404413" y="534655"/>
                </a:lnTo>
                <a:lnTo>
                  <a:pt x="361148" y="527083"/>
                </a:lnTo>
                <a:lnTo>
                  <a:pt x="319572" y="518022"/>
                </a:lnTo>
                <a:lnTo>
                  <a:pt x="279836" y="507542"/>
                </a:lnTo>
                <a:lnTo>
                  <a:pt x="242092" y="495714"/>
                </a:lnTo>
                <a:lnTo>
                  <a:pt x="173193" y="468296"/>
                </a:lnTo>
                <a:lnTo>
                  <a:pt x="114090" y="436333"/>
                </a:lnTo>
                <a:lnTo>
                  <a:pt x="66002" y="400389"/>
                </a:lnTo>
                <a:lnTo>
                  <a:pt x="30145" y="361029"/>
                </a:lnTo>
                <a:lnTo>
                  <a:pt x="7739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792" y="4750320"/>
            <a:ext cx="930401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124" y="5074793"/>
            <a:ext cx="624890" cy="0"/>
          </a:xfrm>
          <a:custGeom>
            <a:avLst/>
            <a:gdLst/>
            <a:ahLst/>
            <a:cxnLst/>
            <a:rect l="l" t="t" r="r" b="b"/>
            <a:pathLst>
              <a:path w="624890">
                <a:moveTo>
                  <a:pt x="0" y="0"/>
                </a:moveTo>
                <a:lnTo>
                  <a:pt x="62489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69236" y="3185160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3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3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69236" y="3185160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3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3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888" y="324459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5" y="318818"/>
                </a:lnTo>
                <a:lnTo>
                  <a:pt x="35622" y="361029"/>
                </a:lnTo>
                <a:lnTo>
                  <a:pt x="77992" y="400389"/>
                </a:lnTo>
                <a:lnTo>
                  <a:pt x="134817" y="436333"/>
                </a:lnTo>
                <a:lnTo>
                  <a:pt x="204658" y="468296"/>
                </a:lnTo>
                <a:lnTo>
                  <a:pt x="244010" y="482609"/>
                </a:lnTo>
                <a:lnTo>
                  <a:pt x="286077" y="495714"/>
                </a:lnTo>
                <a:lnTo>
                  <a:pt x="330678" y="507542"/>
                </a:lnTo>
                <a:lnTo>
                  <a:pt x="377634" y="518022"/>
                </a:lnTo>
                <a:lnTo>
                  <a:pt x="426765" y="527083"/>
                </a:lnTo>
                <a:lnTo>
                  <a:pt x="477892" y="534655"/>
                </a:lnTo>
                <a:lnTo>
                  <a:pt x="530834" y="540668"/>
                </a:lnTo>
                <a:lnTo>
                  <a:pt x="585411" y="545049"/>
                </a:lnTo>
                <a:lnTo>
                  <a:pt x="641444" y="547730"/>
                </a:lnTo>
                <a:lnTo>
                  <a:pt x="698754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44" y="909"/>
                </a:lnTo>
                <a:lnTo>
                  <a:pt x="585411" y="3590"/>
                </a:lnTo>
                <a:lnTo>
                  <a:pt x="530834" y="7971"/>
                </a:lnTo>
                <a:lnTo>
                  <a:pt x="477892" y="13984"/>
                </a:lnTo>
                <a:lnTo>
                  <a:pt x="426765" y="21556"/>
                </a:lnTo>
                <a:lnTo>
                  <a:pt x="377634" y="30617"/>
                </a:lnTo>
                <a:lnTo>
                  <a:pt x="330678" y="41097"/>
                </a:lnTo>
                <a:lnTo>
                  <a:pt x="286077" y="52925"/>
                </a:lnTo>
                <a:lnTo>
                  <a:pt x="244010" y="66030"/>
                </a:lnTo>
                <a:lnTo>
                  <a:pt x="204658" y="80343"/>
                </a:lnTo>
                <a:lnTo>
                  <a:pt x="168201" y="95792"/>
                </a:lnTo>
                <a:lnTo>
                  <a:pt x="104688" y="129816"/>
                </a:lnTo>
                <a:lnTo>
                  <a:pt x="54911" y="167538"/>
                </a:lnTo>
                <a:lnTo>
                  <a:pt x="20307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7888" y="3244596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5" y="229821"/>
                </a:lnTo>
                <a:lnTo>
                  <a:pt x="35622" y="187610"/>
                </a:lnTo>
                <a:lnTo>
                  <a:pt x="77992" y="148250"/>
                </a:lnTo>
                <a:lnTo>
                  <a:pt x="134817" y="112306"/>
                </a:lnTo>
                <a:lnTo>
                  <a:pt x="204658" y="80343"/>
                </a:lnTo>
                <a:lnTo>
                  <a:pt x="244010" y="66030"/>
                </a:lnTo>
                <a:lnTo>
                  <a:pt x="286077" y="52925"/>
                </a:lnTo>
                <a:lnTo>
                  <a:pt x="330678" y="41097"/>
                </a:lnTo>
                <a:lnTo>
                  <a:pt x="377634" y="30617"/>
                </a:lnTo>
                <a:lnTo>
                  <a:pt x="426765" y="21556"/>
                </a:lnTo>
                <a:lnTo>
                  <a:pt x="477892" y="13984"/>
                </a:lnTo>
                <a:lnTo>
                  <a:pt x="530834" y="7971"/>
                </a:lnTo>
                <a:lnTo>
                  <a:pt x="585411" y="3590"/>
                </a:lnTo>
                <a:lnTo>
                  <a:pt x="641444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39"/>
                </a:lnTo>
                <a:lnTo>
                  <a:pt x="641444" y="547730"/>
                </a:lnTo>
                <a:lnTo>
                  <a:pt x="585411" y="545049"/>
                </a:lnTo>
                <a:lnTo>
                  <a:pt x="530834" y="540668"/>
                </a:lnTo>
                <a:lnTo>
                  <a:pt x="477892" y="534655"/>
                </a:lnTo>
                <a:lnTo>
                  <a:pt x="426765" y="527083"/>
                </a:lnTo>
                <a:lnTo>
                  <a:pt x="377634" y="518022"/>
                </a:lnTo>
                <a:lnTo>
                  <a:pt x="330678" y="507542"/>
                </a:lnTo>
                <a:lnTo>
                  <a:pt x="286077" y="495714"/>
                </a:lnTo>
                <a:lnTo>
                  <a:pt x="244010" y="482609"/>
                </a:lnTo>
                <a:lnTo>
                  <a:pt x="204658" y="468296"/>
                </a:lnTo>
                <a:lnTo>
                  <a:pt x="168201" y="452847"/>
                </a:lnTo>
                <a:lnTo>
                  <a:pt x="104688" y="418823"/>
                </a:lnTo>
                <a:lnTo>
                  <a:pt x="54911" y="381101"/>
                </a:lnTo>
                <a:lnTo>
                  <a:pt x="20307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732" y="3892296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19"/>
                </a:moveTo>
                <a:lnTo>
                  <a:pt x="2316" y="296819"/>
                </a:lnTo>
                <a:lnTo>
                  <a:pt x="9145" y="318818"/>
                </a:lnTo>
                <a:lnTo>
                  <a:pt x="35622" y="361029"/>
                </a:lnTo>
                <a:lnTo>
                  <a:pt x="77992" y="400389"/>
                </a:lnTo>
                <a:lnTo>
                  <a:pt x="134817" y="436333"/>
                </a:lnTo>
                <a:lnTo>
                  <a:pt x="204658" y="468296"/>
                </a:lnTo>
                <a:lnTo>
                  <a:pt x="244010" y="482609"/>
                </a:lnTo>
                <a:lnTo>
                  <a:pt x="286077" y="495714"/>
                </a:lnTo>
                <a:lnTo>
                  <a:pt x="330678" y="507542"/>
                </a:lnTo>
                <a:lnTo>
                  <a:pt x="377634" y="518022"/>
                </a:lnTo>
                <a:lnTo>
                  <a:pt x="426765" y="527083"/>
                </a:lnTo>
                <a:lnTo>
                  <a:pt x="477892" y="534655"/>
                </a:lnTo>
                <a:lnTo>
                  <a:pt x="530834" y="540668"/>
                </a:lnTo>
                <a:lnTo>
                  <a:pt x="585411" y="545049"/>
                </a:lnTo>
                <a:lnTo>
                  <a:pt x="641444" y="547730"/>
                </a:lnTo>
                <a:lnTo>
                  <a:pt x="698754" y="548639"/>
                </a:lnTo>
                <a:lnTo>
                  <a:pt x="756063" y="547730"/>
                </a:lnTo>
                <a:lnTo>
                  <a:pt x="812096" y="545049"/>
                </a:lnTo>
                <a:lnTo>
                  <a:pt x="866673" y="540668"/>
                </a:lnTo>
                <a:lnTo>
                  <a:pt x="919615" y="534655"/>
                </a:lnTo>
                <a:lnTo>
                  <a:pt x="970742" y="527083"/>
                </a:lnTo>
                <a:lnTo>
                  <a:pt x="1019873" y="518022"/>
                </a:lnTo>
                <a:lnTo>
                  <a:pt x="1066829" y="507542"/>
                </a:lnTo>
                <a:lnTo>
                  <a:pt x="1111430" y="495714"/>
                </a:lnTo>
                <a:lnTo>
                  <a:pt x="1153497" y="482609"/>
                </a:lnTo>
                <a:lnTo>
                  <a:pt x="1192849" y="468296"/>
                </a:lnTo>
                <a:lnTo>
                  <a:pt x="1229306" y="452847"/>
                </a:lnTo>
                <a:lnTo>
                  <a:pt x="1292819" y="418823"/>
                </a:lnTo>
                <a:lnTo>
                  <a:pt x="1342596" y="381101"/>
                </a:lnTo>
                <a:lnTo>
                  <a:pt x="1377200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0" y="208395"/>
                </a:lnTo>
                <a:lnTo>
                  <a:pt x="1342596" y="167538"/>
                </a:lnTo>
                <a:lnTo>
                  <a:pt x="1292819" y="129816"/>
                </a:lnTo>
                <a:lnTo>
                  <a:pt x="1229306" y="95792"/>
                </a:lnTo>
                <a:lnTo>
                  <a:pt x="1192849" y="80343"/>
                </a:lnTo>
                <a:lnTo>
                  <a:pt x="1153497" y="66030"/>
                </a:lnTo>
                <a:lnTo>
                  <a:pt x="1111430" y="52925"/>
                </a:lnTo>
                <a:lnTo>
                  <a:pt x="1066829" y="41097"/>
                </a:lnTo>
                <a:lnTo>
                  <a:pt x="1019873" y="30617"/>
                </a:lnTo>
                <a:lnTo>
                  <a:pt x="970742" y="21556"/>
                </a:lnTo>
                <a:lnTo>
                  <a:pt x="919615" y="13984"/>
                </a:lnTo>
                <a:lnTo>
                  <a:pt x="866673" y="7971"/>
                </a:lnTo>
                <a:lnTo>
                  <a:pt x="812096" y="3590"/>
                </a:lnTo>
                <a:lnTo>
                  <a:pt x="756063" y="909"/>
                </a:lnTo>
                <a:lnTo>
                  <a:pt x="698754" y="0"/>
                </a:lnTo>
                <a:lnTo>
                  <a:pt x="641444" y="909"/>
                </a:lnTo>
                <a:lnTo>
                  <a:pt x="585411" y="3590"/>
                </a:lnTo>
                <a:lnTo>
                  <a:pt x="530834" y="7971"/>
                </a:lnTo>
                <a:lnTo>
                  <a:pt x="477892" y="13984"/>
                </a:lnTo>
                <a:lnTo>
                  <a:pt x="426765" y="21556"/>
                </a:lnTo>
                <a:lnTo>
                  <a:pt x="377634" y="30617"/>
                </a:lnTo>
                <a:lnTo>
                  <a:pt x="330678" y="41097"/>
                </a:lnTo>
                <a:lnTo>
                  <a:pt x="286077" y="52925"/>
                </a:lnTo>
                <a:lnTo>
                  <a:pt x="244010" y="66030"/>
                </a:lnTo>
                <a:lnTo>
                  <a:pt x="204658" y="80343"/>
                </a:lnTo>
                <a:lnTo>
                  <a:pt x="168201" y="95792"/>
                </a:lnTo>
                <a:lnTo>
                  <a:pt x="104688" y="129816"/>
                </a:lnTo>
                <a:lnTo>
                  <a:pt x="54911" y="167538"/>
                </a:lnTo>
                <a:lnTo>
                  <a:pt x="20307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732" y="3892296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19"/>
                </a:moveTo>
                <a:lnTo>
                  <a:pt x="9145" y="229821"/>
                </a:lnTo>
                <a:lnTo>
                  <a:pt x="35622" y="187610"/>
                </a:lnTo>
                <a:lnTo>
                  <a:pt x="77992" y="148250"/>
                </a:lnTo>
                <a:lnTo>
                  <a:pt x="134817" y="112306"/>
                </a:lnTo>
                <a:lnTo>
                  <a:pt x="204658" y="80343"/>
                </a:lnTo>
                <a:lnTo>
                  <a:pt x="244010" y="66030"/>
                </a:lnTo>
                <a:lnTo>
                  <a:pt x="286077" y="52925"/>
                </a:lnTo>
                <a:lnTo>
                  <a:pt x="330678" y="41097"/>
                </a:lnTo>
                <a:lnTo>
                  <a:pt x="377634" y="30617"/>
                </a:lnTo>
                <a:lnTo>
                  <a:pt x="426765" y="21556"/>
                </a:lnTo>
                <a:lnTo>
                  <a:pt x="477892" y="13984"/>
                </a:lnTo>
                <a:lnTo>
                  <a:pt x="530834" y="7971"/>
                </a:lnTo>
                <a:lnTo>
                  <a:pt x="585411" y="3590"/>
                </a:lnTo>
                <a:lnTo>
                  <a:pt x="641444" y="909"/>
                </a:lnTo>
                <a:lnTo>
                  <a:pt x="698754" y="0"/>
                </a:lnTo>
                <a:lnTo>
                  <a:pt x="756063" y="909"/>
                </a:lnTo>
                <a:lnTo>
                  <a:pt x="812096" y="3590"/>
                </a:lnTo>
                <a:lnTo>
                  <a:pt x="866673" y="7971"/>
                </a:lnTo>
                <a:lnTo>
                  <a:pt x="919615" y="13984"/>
                </a:lnTo>
                <a:lnTo>
                  <a:pt x="970742" y="21556"/>
                </a:lnTo>
                <a:lnTo>
                  <a:pt x="1019873" y="30617"/>
                </a:lnTo>
                <a:lnTo>
                  <a:pt x="1066829" y="41097"/>
                </a:lnTo>
                <a:lnTo>
                  <a:pt x="1111430" y="52925"/>
                </a:lnTo>
                <a:lnTo>
                  <a:pt x="1153497" y="66030"/>
                </a:lnTo>
                <a:lnTo>
                  <a:pt x="1192849" y="80343"/>
                </a:lnTo>
                <a:lnTo>
                  <a:pt x="1229306" y="95792"/>
                </a:lnTo>
                <a:lnTo>
                  <a:pt x="1292819" y="129816"/>
                </a:lnTo>
                <a:lnTo>
                  <a:pt x="1342596" y="167538"/>
                </a:lnTo>
                <a:lnTo>
                  <a:pt x="1377200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0" y="340244"/>
                </a:lnTo>
                <a:lnTo>
                  <a:pt x="1342596" y="381101"/>
                </a:lnTo>
                <a:lnTo>
                  <a:pt x="1292819" y="418823"/>
                </a:lnTo>
                <a:lnTo>
                  <a:pt x="1229306" y="452847"/>
                </a:lnTo>
                <a:lnTo>
                  <a:pt x="1192849" y="468296"/>
                </a:lnTo>
                <a:lnTo>
                  <a:pt x="1153497" y="482609"/>
                </a:lnTo>
                <a:lnTo>
                  <a:pt x="1111430" y="495714"/>
                </a:lnTo>
                <a:lnTo>
                  <a:pt x="1066829" y="507542"/>
                </a:lnTo>
                <a:lnTo>
                  <a:pt x="1019873" y="518022"/>
                </a:lnTo>
                <a:lnTo>
                  <a:pt x="970742" y="527083"/>
                </a:lnTo>
                <a:lnTo>
                  <a:pt x="919615" y="534655"/>
                </a:lnTo>
                <a:lnTo>
                  <a:pt x="866673" y="540668"/>
                </a:lnTo>
                <a:lnTo>
                  <a:pt x="812096" y="545049"/>
                </a:lnTo>
                <a:lnTo>
                  <a:pt x="756063" y="547730"/>
                </a:lnTo>
                <a:lnTo>
                  <a:pt x="698754" y="548639"/>
                </a:lnTo>
                <a:lnTo>
                  <a:pt x="641444" y="547730"/>
                </a:lnTo>
                <a:lnTo>
                  <a:pt x="585411" y="545049"/>
                </a:lnTo>
                <a:lnTo>
                  <a:pt x="530834" y="540668"/>
                </a:lnTo>
                <a:lnTo>
                  <a:pt x="477892" y="534655"/>
                </a:lnTo>
                <a:lnTo>
                  <a:pt x="426765" y="527083"/>
                </a:lnTo>
                <a:lnTo>
                  <a:pt x="377634" y="518022"/>
                </a:lnTo>
                <a:lnTo>
                  <a:pt x="330678" y="507542"/>
                </a:lnTo>
                <a:lnTo>
                  <a:pt x="286077" y="495714"/>
                </a:lnTo>
                <a:lnTo>
                  <a:pt x="244010" y="482609"/>
                </a:lnTo>
                <a:lnTo>
                  <a:pt x="204658" y="468296"/>
                </a:lnTo>
                <a:lnTo>
                  <a:pt x="168201" y="452847"/>
                </a:lnTo>
                <a:lnTo>
                  <a:pt x="104688" y="418823"/>
                </a:lnTo>
                <a:lnTo>
                  <a:pt x="54911" y="381101"/>
                </a:lnTo>
                <a:lnTo>
                  <a:pt x="20307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5806" y="5159502"/>
            <a:ext cx="1221486" cy="389128"/>
          </a:xfrm>
          <a:custGeom>
            <a:avLst/>
            <a:gdLst/>
            <a:ahLst/>
            <a:cxnLst/>
            <a:rect l="l" t="t" r="r" b="b"/>
            <a:pathLst>
              <a:path w="1221486" h="389127">
                <a:moveTo>
                  <a:pt x="1221486" y="389128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5786" y="4360926"/>
            <a:ext cx="1381633" cy="1187831"/>
          </a:xfrm>
          <a:custGeom>
            <a:avLst/>
            <a:gdLst/>
            <a:ahLst/>
            <a:cxnLst/>
            <a:rect l="l" t="t" r="r" b="b"/>
            <a:pathLst>
              <a:path w="1381633" h="1187830">
                <a:moveTo>
                  <a:pt x="1381633" y="118783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1942" y="3713226"/>
            <a:ext cx="895603" cy="1835531"/>
          </a:xfrm>
          <a:custGeom>
            <a:avLst/>
            <a:gdLst/>
            <a:ahLst/>
            <a:cxnLst/>
            <a:rect l="l" t="t" r="r" b="b"/>
            <a:pathLst>
              <a:path w="895603" h="1835530">
                <a:moveTo>
                  <a:pt x="895603" y="183553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8054" y="3734562"/>
            <a:ext cx="251206" cy="1814576"/>
          </a:xfrm>
          <a:custGeom>
            <a:avLst/>
            <a:gdLst/>
            <a:ahLst/>
            <a:cxnLst/>
            <a:rect l="l" t="t" r="r" b="b"/>
            <a:pathLst>
              <a:path w="251206" h="1814576">
                <a:moveTo>
                  <a:pt x="0" y="1814576"/>
                </a:moveTo>
                <a:lnTo>
                  <a:pt x="251206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1879" y="3572255"/>
            <a:ext cx="1399032" cy="548640"/>
          </a:xfrm>
          <a:custGeom>
            <a:avLst/>
            <a:gdLst/>
            <a:ahLst/>
            <a:cxnLst/>
            <a:rect l="l" t="t" r="r" b="b"/>
            <a:pathLst>
              <a:path w="1399032" h="548640">
                <a:moveTo>
                  <a:pt x="0" y="274320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40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2" y="274320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11879" y="3572255"/>
            <a:ext cx="1399032" cy="548640"/>
          </a:xfrm>
          <a:custGeom>
            <a:avLst/>
            <a:gdLst/>
            <a:ahLst/>
            <a:cxnLst/>
            <a:rect l="l" t="t" r="r" b="b"/>
            <a:pathLst>
              <a:path w="1399032" h="548640">
                <a:moveTo>
                  <a:pt x="0" y="274320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2" y="274320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40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8054" y="4042410"/>
            <a:ext cx="1100328" cy="1507236"/>
          </a:xfrm>
          <a:custGeom>
            <a:avLst/>
            <a:gdLst/>
            <a:ahLst/>
            <a:cxnLst/>
            <a:rect l="l" t="t" r="r" b="b"/>
            <a:pathLst>
              <a:path w="1100328" h="1507236">
                <a:moveTo>
                  <a:pt x="0" y="1507236"/>
                </a:moveTo>
                <a:lnTo>
                  <a:pt x="1100328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1336" y="4360164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3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3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1336" y="4360164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3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3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18054" y="4828794"/>
            <a:ext cx="1319148" cy="719582"/>
          </a:xfrm>
          <a:custGeom>
            <a:avLst/>
            <a:gdLst/>
            <a:ahLst/>
            <a:cxnLst/>
            <a:rect l="l" t="t" r="r" b="b"/>
            <a:pathLst>
              <a:path w="1319148" h="719581">
                <a:moveTo>
                  <a:pt x="0" y="719581"/>
                </a:moveTo>
                <a:lnTo>
                  <a:pt x="1319148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18710" y="5285994"/>
            <a:ext cx="2360675" cy="1051560"/>
          </a:xfrm>
          <a:custGeom>
            <a:avLst/>
            <a:gdLst/>
            <a:ahLst/>
            <a:cxnLst/>
            <a:rect l="l" t="t" r="r" b="b"/>
            <a:pathLst>
              <a:path w="2360675" h="1051560">
                <a:moveTo>
                  <a:pt x="0" y="525779"/>
                </a:moveTo>
                <a:lnTo>
                  <a:pt x="1180338" y="1051559"/>
                </a:lnTo>
                <a:lnTo>
                  <a:pt x="2360675" y="525779"/>
                </a:lnTo>
                <a:lnTo>
                  <a:pt x="1180338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68037" y="5263388"/>
            <a:ext cx="2462021" cy="1096759"/>
          </a:xfrm>
          <a:custGeom>
            <a:avLst/>
            <a:gdLst/>
            <a:ahLst/>
            <a:cxnLst/>
            <a:rect l="l" t="t" r="r" b="b"/>
            <a:pathLst>
              <a:path w="2462021" h="1096759">
                <a:moveTo>
                  <a:pt x="1231011" y="0"/>
                </a:moveTo>
                <a:lnTo>
                  <a:pt x="0" y="548386"/>
                </a:lnTo>
                <a:lnTo>
                  <a:pt x="1231011" y="1096759"/>
                </a:lnTo>
                <a:lnTo>
                  <a:pt x="2462021" y="548386"/>
                </a:lnTo>
                <a:lnTo>
                  <a:pt x="1231011" y="0"/>
                </a:lnTo>
                <a:lnTo>
                  <a:pt x="33782" y="548386"/>
                </a:lnTo>
                <a:lnTo>
                  <a:pt x="1231011" y="15112"/>
                </a:lnTo>
                <a:lnTo>
                  <a:pt x="2428240" y="548386"/>
                </a:lnTo>
                <a:lnTo>
                  <a:pt x="1231011" y="1081697"/>
                </a:lnTo>
                <a:lnTo>
                  <a:pt x="33782" y="548386"/>
                </a:lnTo>
                <a:lnTo>
                  <a:pt x="1231011" y="0"/>
                </a:lnTo>
                <a:close/>
              </a:path>
              <a:path w="2462021" h="1096759">
                <a:moveTo>
                  <a:pt x="1231011" y="30099"/>
                </a:moveTo>
                <a:lnTo>
                  <a:pt x="67563" y="548386"/>
                </a:lnTo>
                <a:lnTo>
                  <a:pt x="1231011" y="1066634"/>
                </a:lnTo>
                <a:lnTo>
                  <a:pt x="2394458" y="548386"/>
                </a:lnTo>
                <a:lnTo>
                  <a:pt x="1231011" y="30099"/>
                </a:lnTo>
                <a:lnTo>
                  <a:pt x="101346" y="548386"/>
                </a:lnTo>
                <a:lnTo>
                  <a:pt x="1231011" y="45212"/>
                </a:lnTo>
                <a:lnTo>
                  <a:pt x="2360676" y="548386"/>
                </a:lnTo>
                <a:lnTo>
                  <a:pt x="1231011" y="1051572"/>
                </a:lnTo>
                <a:lnTo>
                  <a:pt x="101346" y="548386"/>
                </a:lnTo>
                <a:lnTo>
                  <a:pt x="1231011" y="3009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71509" y="5549646"/>
            <a:ext cx="2570988" cy="524256"/>
          </a:xfrm>
          <a:custGeom>
            <a:avLst/>
            <a:gdLst/>
            <a:ahLst/>
            <a:cxnLst/>
            <a:rect l="l" t="t" r="r" b="b"/>
            <a:pathLst>
              <a:path w="2570988" h="524256">
                <a:moveTo>
                  <a:pt x="0" y="524255"/>
                </a:moveTo>
                <a:lnTo>
                  <a:pt x="2570988" y="524255"/>
                </a:lnTo>
                <a:lnTo>
                  <a:pt x="257098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52459" y="5530596"/>
            <a:ext cx="2609088" cy="562355"/>
          </a:xfrm>
          <a:custGeom>
            <a:avLst/>
            <a:gdLst/>
            <a:ahLst/>
            <a:cxnLst/>
            <a:rect l="l" t="t" r="r" b="b"/>
            <a:pathLst>
              <a:path w="2609088" h="562355">
                <a:moveTo>
                  <a:pt x="0" y="562355"/>
                </a:moveTo>
                <a:lnTo>
                  <a:pt x="12700" y="549655"/>
                </a:lnTo>
                <a:lnTo>
                  <a:pt x="12700" y="12699"/>
                </a:lnTo>
                <a:lnTo>
                  <a:pt x="2596388" y="12699"/>
                </a:lnTo>
                <a:lnTo>
                  <a:pt x="2596388" y="549655"/>
                </a:lnTo>
                <a:lnTo>
                  <a:pt x="12700" y="549655"/>
                </a:lnTo>
                <a:lnTo>
                  <a:pt x="2609088" y="562355"/>
                </a:lnTo>
                <a:lnTo>
                  <a:pt x="2609088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7859" y="5555996"/>
            <a:ext cx="2558288" cy="511555"/>
          </a:xfrm>
          <a:custGeom>
            <a:avLst/>
            <a:gdLst/>
            <a:ahLst/>
            <a:cxnLst/>
            <a:rect l="l" t="t" r="r" b="b"/>
            <a:pathLst>
              <a:path w="2558288" h="511555">
                <a:moveTo>
                  <a:pt x="0" y="511555"/>
                </a:moveTo>
                <a:lnTo>
                  <a:pt x="12700" y="498855"/>
                </a:lnTo>
                <a:lnTo>
                  <a:pt x="12700" y="12699"/>
                </a:lnTo>
                <a:lnTo>
                  <a:pt x="2545588" y="12699"/>
                </a:lnTo>
                <a:lnTo>
                  <a:pt x="2545588" y="498855"/>
                </a:lnTo>
                <a:lnTo>
                  <a:pt x="12700" y="498855"/>
                </a:lnTo>
                <a:lnTo>
                  <a:pt x="2558288" y="511555"/>
                </a:lnTo>
                <a:lnTo>
                  <a:pt x="2558288" y="0"/>
                </a:lnTo>
                <a:lnTo>
                  <a:pt x="0" y="0"/>
                </a:lnTo>
                <a:lnTo>
                  <a:pt x="0" y="5115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77859" y="6054852"/>
            <a:ext cx="2558288" cy="12700"/>
          </a:xfrm>
          <a:custGeom>
            <a:avLst/>
            <a:gdLst/>
            <a:ahLst/>
            <a:cxnLst/>
            <a:rect l="l" t="t" r="r" b="b"/>
            <a:pathLst>
              <a:path w="2558288" h="12700">
                <a:moveTo>
                  <a:pt x="12700" y="0"/>
                </a:moveTo>
                <a:lnTo>
                  <a:pt x="0" y="12700"/>
                </a:lnTo>
                <a:lnTo>
                  <a:pt x="2558288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52459" y="6080252"/>
            <a:ext cx="2609088" cy="12700"/>
          </a:xfrm>
          <a:custGeom>
            <a:avLst/>
            <a:gdLst/>
            <a:ahLst/>
            <a:cxnLst/>
            <a:rect l="l" t="t" r="r" b="b"/>
            <a:pathLst>
              <a:path w="2609088" h="12700">
                <a:moveTo>
                  <a:pt x="12700" y="0"/>
                </a:moveTo>
                <a:lnTo>
                  <a:pt x="0" y="12700"/>
                </a:lnTo>
                <a:lnTo>
                  <a:pt x="2609088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88908" y="5597652"/>
            <a:ext cx="155219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42176" y="4157472"/>
            <a:ext cx="2141220" cy="548639"/>
          </a:xfrm>
          <a:custGeom>
            <a:avLst/>
            <a:gdLst/>
            <a:ahLst/>
            <a:cxnLst/>
            <a:rect l="l" t="t" r="r" b="b"/>
            <a:pathLst>
              <a:path w="2141220" h="548639">
                <a:moveTo>
                  <a:pt x="0" y="274319"/>
                </a:moveTo>
                <a:lnTo>
                  <a:pt x="3548" y="296819"/>
                </a:lnTo>
                <a:lnTo>
                  <a:pt x="14011" y="318818"/>
                </a:lnTo>
                <a:lnTo>
                  <a:pt x="54577" y="361029"/>
                </a:lnTo>
                <a:lnTo>
                  <a:pt x="119493" y="400389"/>
                </a:lnTo>
                <a:lnTo>
                  <a:pt x="160394" y="418823"/>
                </a:lnTo>
                <a:lnTo>
                  <a:pt x="206556" y="436333"/>
                </a:lnTo>
                <a:lnTo>
                  <a:pt x="257704" y="452847"/>
                </a:lnTo>
                <a:lnTo>
                  <a:pt x="313562" y="468296"/>
                </a:lnTo>
                <a:lnTo>
                  <a:pt x="373856" y="482609"/>
                </a:lnTo>
                <a:lnTo>
                  <a:pt x="438308" y="495714"/>
                </a:lnTo>
                <a:lnTo>
                  <a:pt x="506644" y="507542"/>
                </a:lnTo>
                <a:lnTo>
                  <a:pt x="578589" y="518022"/>
                </a:lnTo>
                <a:lnTo>
                  <a:pt x="653867" y="527083"/>
                </a:lnTo>
                <a:lnTo>
                  <a:pt x="732202" y="534655"/>
                </a:lnTo>
                <a:lnTo>
                  <a:pt x="813320" y="540668"/>
                </a:lnTo>
                <a:lnTo>
                  <a:pt x="896944" y="545049"/>
                </a:lnTo>
                <a:lnTo>
                  <a:pt x="982799" y="547730"/>
                </a:lnTo>
                <a:lnTo>
                  <a:pt x="1070609" y="548639"/>
                </a:lnTo>
                <a:lnTo>
                  <a:pt x="1158420" y="547730"/>
                </a:lnTo>
                <a:lnTo>
                  <a:pt x="1244275" y="545049"/>
                </a:lnTo>
                <a:lnTo>
                  <a:pt x="1327899" y="540668"/>
                </a:lnTo>
                <a:lnTo>
                  <a:pt x="1409017" y="534655"/>
                </a:lnTo>
                <a:lnTo>
                  <a:pt x="1487352" y="527083"/>
                </a:lnTo>
                <a:lnTo>
                  <a:pt x="1562630" y="518022"/>
                </a:lnTo>
                <a:lnTo>
                  <a:pt x="1634575" y="507542"/>
                </a:lnTo>
                <a:lnTo>
                  <a:pt x="1702911" y="495714"/>
                </a:lnTo>
                <a:lnTo>
                  <a:pt x="1767363" y="482609"/>
                </a:lnTo>
                <a:lnTo>
                  <a:pt x="1827656" y="468296"/>
                </a:lnTo>
                <a:lnTo>
                  <a:pt x="1883515" y="452847"/>
                </a:lnTo>
                <a:lnTo>
                  <a:pt x="1934663" y="436333"/>
                </a:lnTo>
                <a:lnTo>
                  <a:pt x="1980825" y="418823"/>
                </a:lnTo>
                <a:lnTo>
                  <a:pt x="2021726" y="400389"/>
                </a:lnTo>
                <a:lnTo>
                  <a:pt x="2057090" y="381101"/>
                </a:lnTo>
                <a:lnTo>
                  <a:pt x="2110106" y="340244"/>
                </a:lnTo>
                <a:lnTo>
                  <a:pt x="2137671" y="296819"/>
                </a:lnTo>
                <a:lnTo>
                  <a:pt x="2141220" y="274319"/>
                </a:lnTo>
                <a:lnTo>
                  <a:pt x="2137671" y="251820"/>
                </a:lnTo>
                <a:lnTo>
                  <a:pt x="2110106" y="208395"/>
                </a:lnTo>
                <a:lnTo>
                  <a:pt x="2057090" y="167538"/>
                </a:lnTo>
                <a:lnTo>
                  <a:pt x="2021726" y="148250"/>
                </a:lnTo>
                <a:lnTo>
                  <a:pt x="1980825" y="129816"/>
                </a:lnTo>
                <a:lnTo>
                  <a:pt x="1934663" y="112306"/>
                </a:lnTo>
                <a:lnTo>
                  <a:pt x="1883515" y="95792"/>
                </a:lnTo>
                <a:lnTo>
                  <a:pt x="1827656" y="80343"/>
                </a:lnTo>
                <a:lnTo>
                  <a:pt x="1767363" y="66030"/>
                </a:lnTo>
                <a:lnTo>
                  <a:pt x="1702911" y="52925"/>
                </a:lnTo>
                <a:lnTo>
                  <a:pt x="1634575" y="41097"/>
                </a:lnTo>
                <a:lnTo>
                  <a:pt x="1562630" y="30617"/>
                </a:lnTo>
                <a:lnTo>
                  <a:pt x="1487352" y="21556"/>
                </a:lnTo>
                <a:lnTo>
                  <a:pt x="1409017" y="13984"/>
                </a:lnTo>
                <a:lnTo>
                  <a:pt x="1327899" y="7971"/>
                </a:lnTo>
                <a:lnTo>
                  <a:pt x="1244275" y="3590"/>
                </a:lnTo>
                <a:lnTo>
                  <a:pt x="1158420" y="909"/>
                </a:lnTo>
                <a:lnTo>
                  <a:pt x="1070609" y="0"/>
                </a:lnTo>
                <a:lnTo>
                  <a:pt x="982799" y="909"/>
                </a:lnTo>
                <a:lnTo>
                  <a:pt x="896944" y="3590"/>
                </a:lnTo>
                <a:lnTo>
                  <a:pt x="813320" y="7971"/>
                </a:lnTo>
                <a:lnTo>
                  <a:pt x="732202" y="13984"/>
                </a:lnTo>
                <a:lnTo>
                  <a:pt x="653867" y="21556"/>
                </a:lnTo>
                <a:lnTo>
                  <a:pt x="578589" y="30617"/>
                </a:lnTo>
                <a:lnTo>
                  <a:pt x="506644" y="41097"/>
                </a:lnTo>
                <a:lnTo>
                  <a:pt x="438308" y="52925"/>
                </a:lnTo>
                <a:lnTo>
                  <a:pt x="373856" y="66030"/>
                </a:lnTo>
                <a:lnTo>
                  <a:pt x="313562" y="80343"/>
                </a:lnTo>
                <a:lnTo>
                  <a:pt x="257704" y="95792"/>
                </a:lnTo>
                <a:lnTo>
                  <a:pt x="206556" y="112306"/>
                </a:lnTo>
                <a:lnTo>
                  <a:pt x="160394" y="129816"/>
                </a:lnTo>
                <a:lnTo>
                  <a:pt x="119493" y="148250"/>
                </a:lnTo>
                <a:lnTo>
                  <a:pt x="84129" y="167538"/>
                </a:lnTo>
                <a:lnTo>
                  <a:pt x="31113" y="208395"/>
                </a:lnTo>
                <a:lnTo>
                  <a:pt x="354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42176" y="4157472"/>
            <a:ext cx="2141220" cy="548639"/>
          </a:xfrm>
          <a:custGeom>
            <a:avLst/>
            <a:gdLst/>
            <a:ahLst/>
            <a:cxnLst/>
            <a:rect l="l" t="t" r="r" b="b"/>
            <a:pathLst>
              <a:path w="2141220" h="548639">
                <a:moveTo>
                  <a:pt x="0" y="274319"/>
                </a:moveTo>
                <a:lnTo>
                  <a:pt x="14011" y="229821"/>
                </a:lnTo>
                <a:lnTo>
                  <a:pt x="54577" y="187610"/>
                </a:lnTo>
                <a:lnTo>
                  <a:pt x="119493" y="148250"/>
                </a:lnTo>
                <a:lnTo>
                  <a:pt x="160394" y="129816"/>
                </a:lnTo>
                <a:lnTo>
                  <a:pt x="206556" y="112306"/>
                </a:lnTo>
                <a:lnTo>
                  <a:pt x="257704" y="95792"/>
                </a:lnTo>
                <a:lnTo>
                  <a:pt x="313562" y="80343"/>
                </a:lnTo>
                <a:lnTo>
                  <a:pt x="373856" y="66030"/>
                </a:lnTo>
                <a:lnTo>
                  <a:pt x="438308" y="52925"/>
                </a:lnTo>
                <a:lnTo>
                  <a:pt x="506644" y="41097"/>
                </a:lnTo>
                <a:lnTo>
                  <a:pt x="578589" y="30617"/>
                </a:lnTo>
                <a:lnTo>
                  <a:pt x="653867" y="21556"/>
                </a:lnTo>
                <a:lnTo>
                  <a:pt x="732202" y="13984"/>
                </a:lnTo>
                <a:lnTo>
                  <a:pt x="813320" y="7971"/>
                </a:lnTo>
                <a:lnTo>
                  <a:pt x="896944" y="3590"/>
                </a:lnTo>
                <a:lnTo>
                  <a:pt x="982799" y="909"/>
                </a:lnTo>
                <a:lnTo>
                  <a:pt x="1070609" y="0"/>
                </a:lnTo>
                <a:lnTo>
                  <a:pt x="1158420" y="909"/>
                </a:lnTo>
                <a:lnTo>
                  <a:pt x="1244275" y="3590"/>
                </a:lnTo>
                <a:lnTo>
                  <a:pt x="1327899" y="7971"/>
                </a:lnTo>
                <a:lnTo>
                  <a:pt x="1409017" y="13984"/>
                </a:lnTo>
                <a:lnTo>
                  <a:pt x="1487352" y="21556"/>
                </a:lnTo>
                <a:lnTo>
                  <a:pt x="1562630" y="30617"/>
                </a:lnTo>
                <a:lnTo>
                  <a:pt x="1634575" y="41097"/>
                </a:lnTo>
                <a:lnTo>
                  <a:pt x="1702911" y="52925"/>
                </a:lnTo>
                <a:lnTo>
                  <a:pt x="1767363" y="66030"/>
                </a:lnTo>
                <a:lnTo>
                  <a:pt x="1827656" y="80343"/>
                </a:lnTo>
                <a:lnTo>
                  <a:pt x="1883515" y="95792"/>
                </a:lnTo>
                <a:lnTo>
                  <a:pt x="1934663" y="112306"/>
                </a:lnTo>
                <a:lnTo>
                  <a:pt x="1980825" y="129816"/>
                </a:lnTo>
                <a:lnTo>
                  <a:pt x="2021726" y="148250"/>
                </a:lnTo>
                <a:lnTo>
                  <a:pt x="2057090" y="167538"/>
                </a:lnTo>
                <a:lnTo>
                  <a:pt x="2110106" y="208395"/>
                </a:lnTo>
                <a:lnTo>
                  <a:pt x="2137671" y="251820"/>
                </a:lnTo>
                <a:lnTo>
                  <a:pt x="2141220" y="274319"/>
                </a:lnTo>
                <a:lnTo>
                  <a:pt x="2137671" y="296819"/>
                </a:lnTo>
                <a:lnTo>
                  <a:pt x="2110106" y="340244"/>
                </a:lnTo>
                <a:lnTo>
                  <a:pt x="2057090" y="381101"/>
                </a:lnTo>
                <a:lnTo>
                  <a:pt x="2021726" y="400389"/>
                </a:lnTo>
                <a:lnTo>
                  <a:pt x="1980825" y="418823"/>
                </a:lnTo>
                <a:lnTo>
                  <a:pt x="1934663" y="436333"/>
                </a:lnTo>
                <a:lnTo>
                  <a:pt x="1883515" y="452847"/>
                </a:lnTo>
                <a:lnTo>
                  <a:pt x="1827656" y="468296"/>
                </a:lnTo>
                <a:lnTo>
                  <a:pt x="1767363" y="482609"/>
                </a:lnTo>
                <a:lnTo>
                  <a:pt x="1702911" y="495714"/>
                </a:lnTo>
                <a:lnTo>
                  <a:pt x="1634575" y="507542"/>
                </a:lnTo>
                <a:lnTo>
                  <a:pt x="1562630" y="518022"/>
                </a:lnTo>
                <a:lnTo>
                  <a:pt x="1487352" y="527083"/>
                </a:lnTo>
                <a:lnTo>
                  <a:pt x="1409017" y="534655"/>
                </a:lnTo>
                <a:lnTo>
                  <a:pt x="1327899" y="540668"/>
                </a:lnTo>
                <a:lnTo>
                  <a:pt x="1244275" y="545049"/>
                </a:lnTo>
                <a:lnTo>
                  <a:pt x="1158420" y="547730"/>
                </a:lnTo>
                <a:lnTo>
                  <a:pt x="1070609" y="548639"/>
                </a:lnTo>
                <a:lnTo>
                  <a:pt x="982799" y="547730"/>
                </a:lnTo>
                <a:lnTo>
                  <a:pt x="896944" y="545049"/>
                </a:lnTo>
                <a:lnTo>
                  <a:pt x="813320" y="540668"/>
                </a:lnTo>
                <a:lnTo>
                  <a:pt x="732202" y="534655"/>
                </a:lnTo>
                <a:lnTo>
                  <a:pt x="653867" y="527083"/>
                </a:lnTo>
                <a:lnTo>
                  <a:pt x="578589" y="518022"/>
                </a:lnTo>
                <a:lnTo>
                  <a:pt x="506644" y="507542"/>
                </a:lnTo>
                <a:lnTo>
                  <a:pt x="438308" y="495714"/>
                </a:lnTo>
                <a:lnTo>
                  <a:pt x="373856" y="482609"/>
                </a:lnTo>
                <a:lnTo>
                  <a:pt x="313562" y="468296"/>
                </a:lnTo>
                <a:lnTo>
                  <a:pt x="257704" y="452847"/>
                </a:lnTo>
                <a:lnTo>
                  <a:pt x="206556" y="436333"/>
                </a:lnTo>
                <a:lnTo>
                  <a:pt x="160394" y="418823"/>
                </a:lnTo>
                <a:lnTo>
                  <a:pt x="119493" y="400389"/>
                </a:lnTo>
                <a:lnTo>
                  <a:pt x="84129" y="381101"/>
                </a:lnTo>
                <a:lnTo>
                  <a:pt x="31113" y="340244"/>
                </a:lnTo>
                <a:lnTo>
                  <a:pt x="354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34200" y="4218444"/>
            <a:ext cx="177622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24872" y="3564636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19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1" y="274319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24872" y="3564636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19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1" y="274319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40012" y="2987040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20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2" y="274320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40012" y="2987040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20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2" y="274320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92083" y="3572255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92083" y="3572255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14309" y="4706874"/>
            <a:ext cx="1742948" cy="842137"/>
          </a:xfrm>
          <a:custGeom>
            <a:avLst/>
            <a:gdLst/>
            <a:ahLst/>
            <a:cxnLst/>
            <a:rect l="l" t="t" r="r" b="b"/>
            <a:pathLst>
              <a:path w="1742948" h="842137">
                <a:moveTo>
                  <a:pt x="1742948" y="842137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90838" y="4121657"/>
            <a:ext cx="565530" cy="1427988"/>
          </a:xfrm>
          <a:custGeom>
            <a:avLst/>
            <a:gdLst/>
            <a:ahLst/>
            <a:cxnLst/>
            <a:rect l="l" t="t" r="r" b="b"/>
            <a:pathLst>
              <a:path w="565530" h="1427988">
                <a:moveTo>
                  <a:pt x="565530" y="1427988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56242" y="3536441"/>
            <a:ext cx="383412" cy="2013077"/>
          </a:xfrm>
          <a:custGeom>
            <a:avLst/>
            <a:gdLst/>
            <a:ahLst/>
            <a:cxnLst/>
            <a:rect l="l" t="t" r="r" b="b"/>
            <a:pathLst>
              <a:path w="383412" h="2013077">
                <a:moveTo>
                  <a:pt x="0" y="2013077"/>
                </a:moveTo>
                <a:lnTo>
                  <a:pt x="383412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56242" y="4114038"/>
            <a:ext cx="1168273" cy="1434338"/>
          </a:xfrm>
          <a:custGeom>
            <a:avLst/>
            <a:gdLst/>
            <a:ahLst/>
            <a:cxnLst/>
            <a:rect l="l" t="t" r="r" b="b"/>
            <a:pathLst>
              <a:path w="1168273" h="1434338">
                <a:moveTo>
                  <a:pt x="0" y="1434338"/>
                </a:moveTo>
                <a:lnTo>
                  <a:pt x="1168273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39984" y="4270248"/>
            <a:ext cx="1493520" cy="548639"/>
          </a:xfrm>
          <a:custGeom>
            <a:avLst/>
            <a:gdLst/>
            <a:ahLst/>
            <a:cxnLst/>
            <a:rect l="l" t="t" r="r" b="b"/>
            <a:pathLst>
              <a:path w="1493520" h="548639">
                <a:moveTo>
                  <a:pt x="0" y="274319"/>
                </a:moveTo>
                <a:lnTo>
                  <a:pt x="2475" y="296819"/>
                </a:lnTo>
                <a:lnTo>
                  <a:pt x="9775" y="318818"/>
                </a:lnTo>
                <a:lnTo>
                  <a:pt x="38075" y="361029"/>
                </a:lnTo>
                <a:lnTo>
                  <a:pt x="83362" y="400389"/>
                </a:lnTo>
                <a:lnTo>
                  <a:pt x="144097" y="436333"/>
                </a:lnTo>
                <a:lnTo>
                  <a:pt x="179776" y="452847"/>
                </a:lnTo>
                <a:lnTo>
                  <a:pt x="218741" y="468296"/>
                </a:lnTo>
                <a:lnTo>
                  <a:pt x="260799" y="482609"/>
                </a:lnTo>
                <a:lnTo>
                  <a:pt x="305757" y="495714"/>
                </a:lnTo>
                <a:lnTo>
                  <a:pt x="353423" y="507542"/>
                </a:lnTo>
                <a:lnTo>
                  <a:pt x="403605" y="518022"/>
                </a:lnTo>
                <a:lnTo>
                  <a:pt x="456110" y="527083"/>
                </a:lnTo>
                <a:lnTo>
                  <a:pt x="510747" y="534655"/>
                </a:lnTo>
                <a:lnTo>
                  <a:pt x="567322" y="540668"/>
                </a:lnTo>
                <a:lnTo>
                  <a:pt x="625645" y="545049"/>
                </a:lnTo>
                <a:lnTo>
                  <a:pt x="685521" y="547730"/>
                </a:lnTo>
                <a:lnTo>
                  <a:pt x="746760" y="548639"/>
                </a:lnTo>
                <a:lnTo>
                  <a:pt x="807998" y="547730"/>
                </a:lnTo>
                <a:lnTo>
                  <a:pt x="867874" y="545049"/>
                </a:lnTo>
                <a:lnTo>
                  <a:pt x="926197" y="540668"/>
                </a:lnTo>
                <a:lnTo>
                  <a:pt x="982772" y="534655"/>
                </a:lnTo>
                <a:lnTo>
                  <a:pt x="1037409" y="527083"/>
                </a:lnTo>
                <a:lnTo>
                  <a:pt x="1089914" y="518022"/>
                </a:lnTo>
                <a:lnTo>
                  <a:pt x="1140096" y="507542"/>
                </a:lnTo>
                <a:lnTo>
                  <a:pt x="1187762" y="495714"/>
                </a:lnTo>
                <a:lnTo>
                  <a:pt x="1232720" y="482609"/>
                </a:lnTo>
                <a:lnTo>
                  <a:pt x="1274778" y="468296"/>
                </a:lnTo>
                <a:lnTo>
                  <a:pt x="1313743" y="452847"/>
                </a:lnTo>
                <a:lnTo>
                  <a:pt x="1349422" y="436333"/>
                </a:lnTo>
                <a:lnTo>
                  <a:pt x="1410157" y="400389"/>
                </a:lnTo>
                <a:lnTo>
                  <a:pt x="1455444" y="361029"/>
                </a:lnTo>
                <a:lnTo>
                  <a:pt x="1483744" y="318818"/>
                </a:lnTo>
                <a:lnTo>
                  <a:pt x="1493520" y="274319"/>
                </a:lnTo>
                <a:lnTo>
                  <a:pt x="1491044" y="251820"/>
                </a:lnTo>
                <a:lnTo>
                  <a:pt x="1471814" y="208395"/>
                </a:lnTo>
                <a:lnTo>
                  <a:pt x="1434828" y="167538"/>
                </a:lnTo>
                <a:lnTo>
                  <a:pt x="1381625" y="129816"/>
                </a:lnTo>
                <a:lnTo>
                  <a:pt x="1313743" y="95792"/>
                </a:lnTo>
                <a:lnTo>
                  <a:pt x="1274778" y="80343"/>
                </a:lnTo>
                <a:lnTo>
                  <a:pt x="1232720" y="66030"/>
                </a:lnTo>
                <a:lnTo>
                  <a:pt x="1187762" y="52925"/>
                </a:lnTo>
                <a:lnTo>
                  <a:pt x="1140096" y="41097"/>
                </a:lnTo>
                <a:lnTo>
                  <a:pt x="1089914" y="30617"/>
                </a:lnTo>
                <a:lnTo>
                  <a:pt x="1037409" y="21556"/>
                </a:lnTo>
                <a:lnTo>
                  <a:pt x="982772" y="13984"/>
                </a:lnTo>
                <a:lnTo>
                  <a:pt x="926197" y="7971"/>
                </a:lnTo>
                <a:lnTo>
                  <a:pt x="867874" y="3590"/>
                </a:lnTo>
                <a:lnTo>
                  <a:pt x="807998" y="909"/>
                </a:lnTo>
                <a:lnTo>
                  <a:pt x="746760" y="0"/>
                </a:lnTo>
                <a:lnTo>
                  <a:pt x="685521" y="909"/>
                </a:lnTo>
                <a:lnTo>
                  <a:pt x="625645" y="3590"/>
                </a:lnTo>
                <a:lnTo>
                  <a:pt x="567322" y="7971"/>
                </a:lnTo>
                <a:lnTo>
                  <a:pt x="510747" y="13984"/>
                </a:lnTo>
                <a:lnTo>
                  <a:pt x="456110" y="21556"/>
                </a:lnTo>
                <a:lnTo>
                  <a:pt x="403605" y="30617"/>
                </a:lnTo>
                <a:lnTo>
                  <a:pt x="353423" y="41097"/>
                </a:lnTo>
                <a:lnTo>
                  <a:pt x="305757" y="52925"/>
                </a:lnTo>
                <a:lnTo>
                  <a:pt x="260799" y="66030"/>
                </a:lnTo>
                <a:lnTo>
                  <a:pt x="218741" y="80343"/>
                </a:lnTo>
                <a:lnTo>
                  <a:pt x="179776" y="95792"/>
                </a:lnTo>
                <a:lnTo>
                  <a:pt x="144097" y="112306"/>
                </a:lnTo>
                <a:lnTo>
                  <a:pt x="83362" y="148250"/>
                </a:lnTo>
                <a:lnTo>
                  <a:pt x="38075" y="187610"/>
                </a:lnTo>
                <a:lnTo>
                  <a:pt x="9775" y="229821"/>
                </a:lnTo>
                <a:lnTo>
                  <a:pt x="2475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539984" y="4270248"/>
            <a:ext cx="1493520" cy="548639"/>
          </a:xfrm>
          <a:custGeom>
            <a:avLst/>
            <a:gdLst/>
            <a:ahLst/>
            <a:cxnLst/>
            <a:rect l="l" t="t" r="r" b="b"/>
            <a:pathLst>
              <a:path w="1493520" h="548639">
                <a:moveTo>
                  <a:pt x="0" y="274319"/>
                </a:moveTo>
                <a:lnTo>
                  <a:pt x="9775" y="229821"/>
                </a:lnTo>
                <a:lnTo>
                  <a:pt x="38075" y="187610"/>
                </a:lnTo>
                <a:lnTo>
                  <a:pt x="83362" y="148250"/>
                </a:lnTo>
                <a:lnTo>
                  <a:pt x="144097" y="112306"/>
                </a:lnTo>
                <a:lnTo>
                  <a:pt x="179776" y="95792"/>
                </a:lnTo>
                <a:lnTo>
                  <a:pt x="218741" y="80343"/>
                </a:lnTo>
                <a:lnTo>
                  <a:pt x="260799" y="66030"/>
                </a:lnTo>
                <a:lnTo>
                  <a:pt x="305757" y="52925"/>
                </a:lnTo>
                <a:lnTo>
                  <a:pt x="353423" y="41097"/>
                </a:lnTo>
                <a:lnTo>
                  <a:pt x="403605" y="30617"/>
                </a:lnTo>
                <a:lnTo>
                  <a:pt x="456110" y="21556"/>
                </a:lnTo>
                <a:lnTo>
                  <a:pt x="510747" y="13984"/>
                </a:lnTo>
                <a:lnTo>
                  <a:pt x="567322" y="7971"/>
                </a:lnTo>
                <a:lnTo>
                  <a:pt x="625645" y="3590"/>
                </a:lnTo>
                <a:lnTo>
                  <a:pt x="685521" y="909"/>
                </a:lnTo>
                <a:lnTo>
                  <a:pt x="746760" y="0"/>
                </a:lnTo>
                <a:lnTo>
                  <a:pt x="807998" y="909"/>
                </a:lnTo>
                <a:lnTo>
                  <a:pt x="867874" y="3590"/>
                </a:lnTo>
                <a:lnTo>
                  <a:pt x="926197" y="7971"/>
                </a:lnTo>
                <a:lnTo>
                  <a:pt x="982772" y="13984"/>
                </a:lnTo>
                <a:lnTo>
                  <a:pt x="1037409" y="21556"/>
                </a:lnTo>
                <a:lnTo>
                  <a:pt x="1089914" y="30617"/>
                </a:lnTo>
                <a:lnTo>
                  <a:pt x="1140096" y="41097"/>
                </a:lnTo>
                <a:lnTo>
                  <a:pt x="1187762" y="52925"/>
                </a:lnTo>
                <a:lnTo>
                  <a:pt x="1232720" y="66030"/>
                </a:lnTo>
                <a:lnTo>
                  <a:pt x="1274778" y="80343"/>
                </a:lnTo>
                <a:lnTo>
                  <a:pt x="1313743" y="95792"/>
                </a:lnTo>
                <a:lnTo>
                  <a:pt x="1349422" y="112306"/>
                </a:lnTo>
                <a:lnTo>
                  <a:pt x="1410157" y="148250"/>
                </a:lnTo>
                <a:lnTo>
                  <a:pt x="1455444" y="187610"/>
                </a:lnTo>
                <a:lnTo>
                  <a:pt x="1483744" y="229821"/>
                </a:lnTo>
                <a:lnTo>
                  <a:pt x="1493520" y="274319"/>
                </a:lnTo>
                <a:lnTo>
                  <a:pt x="1491044" y="296819"/>
                </a:lnTo>
                <a:lnTo>
                  <a:pt x="1471814" y="340244"/>
                </a:lnTo>
                <a:lnTo>
                  <a:pt x="1434828" y="381101"/>
                </a:lnTo>
                <a:lnTo>
                  <a:pt x="1381625" y="418823"/>
                </a:lnTo>
                <a:lnTo>
                  <a:pt x="1313743" y="452847"/>
                </a:lnTo>
                <a:lnTo>
                  <a:pt x="1274778" y="468296"/>
                </a:lnTo>
                <a:lnTo>
                  <a:pt x="1232720" y="482609"/>
                </a:lnTo>
                <a:lnTo>
                  <a:pt x="1187762" y="495714"/>
                </a:lnTo>
                <a:lnTo>
                  <a:pt x="1140096" y="507542"/>
                </a:lnTo>
                <a:lnTo>
                  <a:pt x="1089914" y="518022"/>
                </a:lnTo>
                <a:lnTo>
                  <a:pt x="1037409" y="527083"/>
                </a:lnTo>
                <a:lnTo>
                  <a:pt x="982772" y="534655"/>
                </a:lnTo>
                <a:lnTo>
                  <a:pt x="926197" y="540668"/>
                </a:lnTo>
                <a:lnTo>
                  <a:pt x="867874" y="545049"/>
                </a:lnTo>
                <a:lnTo>
                  <a:pt x="807998" y="547730"/>
                </a:lnTo>
                <a:lnTo>
                  <a:pt x="746760" y="548639"/>
                </a:lnTo>
                <a:lnTo>
                  <a:pt x="685521" y="547730"/>
                </a:lnTo>
                <a:lnTo>
                  <a:pt x="625645" y="545049"/>
                </a:lnTo>
                <a:lnTo>
                  <a:pt x="567322" y="540668"/>
                </a:lnTo>
                <a:lnTo>
                  <a:pt x="510747" y="534655"/>
                </a:lnTo>
                <a:lnTo>
                  <a:pt x="456110" y="527083"/>
                </a:lnTo>
                <a:lnTo>
                  <a:pt x="403605" y="518022"/>
                </a:lnTo>
                <a:lnTo>
                  <a:pt x="353423" y="507542"/>
                </a:lnTo>
                <a:lnTo>
                  <a:pt x="305757" y="495714"/>
                </a:lnTo>
                <a:lnTo>
                  <a:pt x="260799" y="482609"/>
                </a:lnTo>
                <a:lnTo>
                  <a:pt x="218741" y="468296"/>
                </a:lnTo>
                <a:lnTo>
                  <a:pt x="179776" y="452847"/>
                </a:lnTo>
                <a:lnTo>
                  <a:pt x="144097" y="436333"/>
                </a:lnTo>
                <a:lnTo>
                  <a:pt x="83362" y="400389"/>
                </a:lnTo>
                <a:lnTo>
                  <a:pt x="38075" y="361029"/>
                </a:lnTo>
                <a:lnTo>
                  <a:pt x="9775" y="318818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56242" y="4740402"/>
            <a:ext cx="1202308" cy="809244"/>
          </a:xfrm>
          <a:custGeom>
            <a:avLst/>
            <a:gdLst/>
            <a:ahLst/>
            <a:cxnLst/>
            <a:rect l="l" t="t" r="r" b="b"/>
            <a:pathLst>
              <a:path w="1202308" h="809244">
                <a:moveTo>
                  <a:pt x="0" y="809244"/>
                </a:moveTo>
                <a:lnTo>
                  <a:pt x="1202308" y="0"/>
                </a:lnTo>
              </a:path>
            </a:pathLst>
          </a:custGeom>
          <a:ln w="1904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02024" y="5811012"/>
            <a:ext cx="916559" cy="0"/>
          </a:xfrm>
          <a:custGeom>
            <a:avLst/>
            <a:gdLst/>
            <a:ahLst/>
            <a:cxnLst/>
            <a:rect l="l" t="t" r="r" b="b"/>
            <a:pathLst>
              <a:path w="916559">
                <a:moveTo>
                  <a:pt x="0" y="0"/>
                </a:moveTo>
                <a:lnTo>
                  <a:pt x="916559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78624" y="5811012"/>
            <a:ext cx="993267" cy="0"/>
          </a:xfrm>
          <a:custGeom>
            <a:avLst/>
            <a:gdLst/>
            <a:ahLst/>
            <a:cxnLst/>
            <a:rect l="l" t="t" r="r" b="b"/>
            <a:pathLst>
              <a:path w="993267">
                <a:moveTo>
                  <a:pt x="99326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62837" y="230836"/>
            <a:ext cx="15038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0746" y="230836"/>
            <a:ext cx="10327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4310" y="230836"/>
            <a:ext cx="112224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yếu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692" y="1119807"/>
            <a:ext cx="10319467" cy="801643"/>
          </a:xfrm>
          <a:prstGeom prst="rect">
            <a:avLst/>
          </a:prstGeom>
        </p:spPr>
        <p:txBody>
          <a:bodyPr wrap="square" lIns="0" tIns="16891" rIns="0" bIns="0" rtlCol="0">
            <a:noAutofit/>
          </a:bodyPr>
          <a:lstStyle/>
          <a:p>
            <a:pPr marL="12700" marR="47799">
              <a:lnSpc>
                <a:spcPts val="2660"/>
              </a:lnSpc>
            </a:pPr>
            <a:r>
              <a:rPr sz="2500" dirty="0">
                <a:latin typeface="Wingdings"/>
                <a:cs typeface="Wingdings"/>
              </a:rPr>
              <a:t>▪</a:t>
            </a:r>
            <a:r>
              <a:rPr sz="2500" spc="-3" dirty="0">
                <a:latin typeface="Times New Roman"/>
                <a:cs typeface="Times New Roman"/>
              </a:rPr>
              <a:t> Tập thực thể yếu được biểu diễn bởi hình chữ nhật “</a:t>
            </a:r>
            <a:r>
              <a:rPr sz="2500" i="1" spc="-3" dirty="0">
                <a:latin typeface="Times New Roman"/>
                <a:cs typeface="Times New Roman"/>
              </a:rPr>
              <a:t>nét đôi</a:t>
            </a:r>
            <a:r>
              <a:rPr sz="2500" spc="-3" dirty="0">
                <a:latin typeface="Times New Roman"/>
                <a:cs typeface="Times New Roman"/>
              </a:rPr>
              <a:t>”.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95"/>
              </a:spcBef>
            </a:pPr>
            <a:r>
              <a:rPr sz="2500" dirty="0">
                <a:latin typeface="Wingdings"/>
                <a:cs typeface="Wingdings"/>
              </a:rPr>
              <a:t>▪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Liên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kết</a:t>
            </a:r>
            <a:r>
              <a:rPr sz="2500" spc="1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giữa tập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thực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thể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-19" dirty="0">
                <a:latin typeface="Times New Roman"/>
                <a:cs typeface="Times New Roman"/>
              </a:rPr>
              <a:t>m</a:t>
            </a:r>
            <a:r>
              <a:rPr sz="2500" spc="0" dirty="0">
                <a:latin typeface="Times New Roman"/>
                <a:cs typeface="Times New Roman"/>
              </a:rPr>
              <a:t>ạnh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và</a:t>
            </a:r>
            <a:r>
              <a:rPr sz="2500" spc="-18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tập</a:t>
            </a:r>
            <a:r>
              <a:rPr sz="2500" spc="1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thực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thể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yếu</a:t>
            </a:r>
            <a:r>
              <a:rPr sz="2500" spc="-26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gọi</a:t>
            </a:r>
            <a:r>
              <a:rPr sz="2500" spc="-16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là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liên</a:t>
            </a:r>
            <a:r>
              <a:rPr sz="2500" spc="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kết</a:t>
            </a:r>
            <a:r>
              <a:rPr sz="2500" spc="19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yếu</a:t>
            </a:r>
            <a:r>
              <a:rPr sz="2500" spc="-26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(</a:t>
            </a:r>
            <a:r>
              <a:rPr sz="2500" i="1" spc="0" dirty="0">
                <a:latin typeface="Times New Roman"/>
                <a:cs typeface="Times New Roman"/>
              </a:rPr>
              <a:t>liên</a:t>
            </a:r>
            <a:r>
              <a:rPr sz="2500" i="1" spc="25" dirty="0">
                <a:latin typeface="Times New Roman"/>
                <a:cs typeface="Times New Roman"/>
              </a:rPr>
              <a:t> </a:t>
            </a:r>
            <a:r>
              <a:rPr sz="2500" i="1" spc="-4" dirty="0">
                <a:latin typeface="Times New Roman"/>
                <a:cs typeface="Times New Roman"/>
              </a:rPr>
              <a:t>kết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692" y="1960058"/>
            <a:ext cx="3085640" cy="799651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241300" marR="14384">
              <a:lnSpc>
                <a:spcPts val="2650"/>
              </a:lnSpc>
            </a:pPr>
            <a:r>
              <a:rPr sz="2500" i="1" spc="-5" dirty="0">
                <a:latin typeface="Times New Roman"/>
                <a:cs typeface="Times New Roman"/>
              </a:rPr>
              <a:t>định danh</a:t>
            </a:r>
            <a:r>
              <a:rPr sz="2500" spc="-5" dirty="0">
                <a:latin typeface="Times New Roman"/>
                <a:cs typeface="Times New Roman"/>
              </a:rPr>
              <a:t>). Biểu diễn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500" dirty="0">
                <a:latin typeface="Wingdings"/>
                <a:cs typeface="Wingdings"/>
              </a:rPr>
              <a:t>▪</a:t>
            </a:r>
            <a:r>
              <a:rPr sz="2500" spc="-1" dirty="0">
                <a:latin typeface="Times New Roman"/>
                <a:cs typeface="Times New Roman"/>
              </a:rPr>
              <a:t> Khóa của tập thực thể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2027" y="1960058"/>
            <a:ext cx="2089472" cy="799651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 marR="3065">
              <a:lnSpc>
                <a:spcPts val="2650"/>
              </a:lnSpc>
            </a:pPr>
            <a:r>
              <a:rPr sz="2500" spc="-4" dirty="0">
                <a:latin typeface="Times New Roman"/>
                <a:cs typeface="Times New Roman"/>
              </a:rPr>
              <a:t>bởi hình thoi “</a:t>
            </a:r>
            <a:r>
              <a:rPr sz="2500" i="1" spc="-4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L="24892">
              <a:lnSpc>
                <a:spcPct val="95825"/>
              </a:lnSpc>
              <a:spcBef>
                <a:spcPts val="592"/>
              </a:spcBef>
            </a:pPr>
            <a:r>
              <a:rPr sz="2500" spc="-3" dirty="0">
                <a:latin typeface="Times New Roman"/>
                <a:cs typeface="Times New Roman"/>
              </a:rPr>
              <a:t>yếu = Khóa của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6257" y="1960058"/>
            <a:ext cx="1103622" cy="799651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 marR="47594">
              <a:lnSpc>
                <a:spcPts val="2650"/>
              </a:lnSpc>
            </a:pPr>
            <a:r>
              <a:rPr sz="2500" i="1" spc="-1" dirty="0">
                <a:latin typeface="Times New Roman"/>
                <a:cs typeface="Times New Roman"/>
              </a:rPr>
              <a:t>nét</a:t>
            </a:r>
            <a:r>
              <a:rPr sz="2500" spc="-1" dirty="0">
                <a:latin typeface="Times New Roman"/>
                <a:cs typeface="Times New Roman"/>
              </a:rPr>
              <a:t>”.</a:t>
            </a:r>
            <a:endParaRPr sz="2500">
              <a:latin typeface="Times New Roman"/>
              <a:cs typeface="Times New Roman"/>
            </a:endParaRPr>
          </a:p>
          <a:p>
            <a:pPr marL="15747">
              <a:lnSpc>
                <a:spcPct val="95825"/>
              </a:lnSpc>
              <a:spcBef>
                <a:spcPts val="592"/>
              </a:spcBef>
            </a:pPr>
            <a:r>
              <a:rPr sz="2500" dirty="0">
                <a:latin typeface="Times New Roman"/>
                <a:cs typeface="Times New Roman"/>
              </a:rPr>
              <a:t>tập thực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7253" y="2417013"/>
            <a:ext cx="4431386" cy="34269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spc="0" dirty="0">
                <a:latin typeface="Times New Roman"/>
                <a:cs typeface="Times New Roman"/>
              </a:rPr>
              <a:t>thể “sở hữu” + Khóa riêng của tập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840" y="2798512"/>
            <a:ext cx="1141795" cy="867088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54152">
              <a:lnSpc>
                <a:spcPts val="2650"/>
              </a:lnSpc>
            </a:pPr>
            <a:r>
              <a:rPr sz="2500" spc="1" dirty="0">
                <a:latin typeface="Times New Roman"/>
                <a:cs typeface="Times New Roman"/>
              </a:rPr>
              <a:t>thực thể</a:t>
            </a:r>
            <a:endParaRPr sz="2500">
              <a:latin typeface="Times New Roman"/>
              <a:cs typeface="Times New Roman"/>
            </a:endParaRPr>
          </a:p>
          <a:p>
            <a:pPr marL="12700" marR="47548">
              <a:lnSpc>
                <a:spcPct val="101725"/>
              </a:lnSpc>
              <a:spcBef>
                <a:spcPts val="1748"/>
              </a:spcBef>
            </a:pPr>
            <a:r>
              <a:rPr sz="1800" spc="0" dirty="0">
                <a:latin typeface="Calibri"/>
                <a:cs typeface="Calibri"/>
              </a:rPr>
              <a:t>GIOITINH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8189" y="2798512"/>
            <a:ext cx="1472426" cy="807728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 marR="34335">
              <a:lnSpc>
                <a:spcPts val="2650"/>
              </a:lnSpc>
            </a:pPr>
            <a:r>
              <a:rPr sz="2500" spc="-1" dirty="0">
                <a:latin typeface="Times New Roman"/>
                <a:cs typeface="Times New Roman"/>
              </a:rPr>
              <a:t>yếu.</a:t>
            </a:r>
            <a:endParaRPr sz="2500">
              <a:latin typeface="Times New Roman"/>
              <a:cs typeface="Times New Roman"/>
            </a:endParaRPr>
          </a:p>
          <a:p>
            <a:pPr marL="454152">
              <a:lnSpc>
                <a:spcPct val="101725"/>
              </a:lnSpc>
              <a:spcBef>
                <a:spcPts val="1280"/>
              </a:spcBef>
            </a:pPr>
            <a:r>
              <a:rPr sz="1800" spc="-18" dirty="0">
                <a:latin typeface="Calibri"/>
                <a:cs typeface="Calibri"/>
              </a:rPr>
              <a:t>NGAYSINH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92234" y="3153664"/>
            <a:ext cx="93017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latin typeface="Calibri"/>
                <a:cs typeface="Calibri"/>
              </a:rPr>
              <a:t>GIOITINH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26802" y="3732301"/>
            <a:ext cx="1030974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8" dirty="0">
                <a:latin typeface="Calibri"/>
                <a:cs typeface="Calibri"/>
              </a:rPr>
              <a:t>NGAYSINH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3195" y="3740150"/>
            <a:ext cx="71078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latin typeface="Calibri"/>
                <a:cs typeface="Calibri"/>
              </a:rPr>
              <a:t>DIACHI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7044" y="3738879"/>
            <a:ext cx="80308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TEN_TN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059" y="4059554"/>
            <a:ext cx="71739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9" dirty="0">
                <a:latin typeface="Calibri"/>
                <a:cs typeface="Calibri"/>
              </a:rPr>
              <a:t>HOTEN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6280" y="4324502"/>
            <a:ext cx="1530378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spc="-12" dirty="0">
                <a:latin typeface="Calibri"/>
                <a:cs typeface="Calibri"/>
              </a:rPr>
              <a:t>MANV, TEN_TN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1398" y="4438142"/>
            <a:ext cx="74705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QH_NV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3332" y="4528058"/>
            <a:ext cx="986925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LUONGCB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52" y="4858512"/>
            <a:ext cx="68376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dirty="0">
                <a:latin typeface="Calibri"/>
                <a:cs typeface="Calibri"/>
              </a:rPr>
              <a:t>MANV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735" y="5567426"/>
            <a:ext cx="961087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algn="ctr">
              <a:lnSpc>
                <a:spcPts val="1900"/>
              </a:lnSpc>
            </a:pPr>
            <a:r>
              <a:rPr sz="1800" spc="-2" dirty="0">
                <a:latin typeface="Calibri"/>
                <a:cs typeface="Calibri"/>
              </a:rPr>
              <a:t>CO_THAN</a:t>
            </a:r>
            <a:endParaRPr sz="1800">
              <a:latin typeface="Calibri"/>
              <a:cs typeface="Calibri"/>
            </a:endParaRPr>
          </a:p>
          <a:p>
            <a:pPr marL="100202" marR="117515" algn="ctr">
              <a:lnSpc>
                <a:spcPts val="2160"/>
              </a:lnSpc>
              <a:spcBef>
                <a:spcPts val="13"/>
              </a:spcBef>
            </a:pPr>
            <a:r>
              <a:rPr sz="1800" dirty="0">
                <a:latin typeface="Calibri"/>
                <a:cs typeface="Calibri"/>
              </a:rPr>
              <a:t>_NHAN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1623" y="5704586"/>
            <a:ext cx="130525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1" dirty="0">
                <a:latin typeface="Calibri"/>
                <a:cs typeface="Calibri"/>
              </a:rPr>
              <a:t>THAN_NHAN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3322" y="5549646"/>
            <a:ext cx="2569464" cy="524256"/>
          </a:xfrm>
          <a:prstGeom prst="rect">
            <a:avLst/>
          </a:prstGeom>
        </p:spPr>
        <p:txBody>
          <a:bodyPr wrap="square" lIns="0" tIns="288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761238">
              <a:lnSpc>
                <a:spcPct val="101725"/>
              </a:lnSpc>
            </a:pPr>
            <a:r>
              <a:rPr sz="1800" b="1" spc="2" dirty="0">
                <a:latin typeface="Calibri"/>
                <a:cs typeface="Calibri"/>
              </a:rPr>
              <a:t>NHANVIEN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786" y="5549646"/>
            <a:ext cx="915797" cy="261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002786" y="5811012"/>
            <a:ext cx="915797" cy="262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44592" y="4369181"/>
            <a:ext cx="517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84"/>
          <p:cNvSpPr txBox="1"/>
          <p:nvPr/>
        </p:nvSpPr>
        <p:spPr>
          <a:xfrm>
            <a:off x="1616964" y="979932"/>
            <a:ext cx="982218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29210">
              <a:lnSpc>
                <a:spcPct val="95825"/>
              </a:lnSpc>
            </a:pPr>
            <a:r>
              <a:rPr sz="2500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15338" y="979932"/>
            <a:ext cx="1393444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Hóa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68447" y="979932"/>
            <a:ext cx="1172082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dirty="0">
                <a:latin typeface="Times New Roman"/>
                <a:cs typeface="Times New Roman"/>
              </a:rPr>
              <a:t>và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47923" y="979932"/>
            <a:ext cx="1231518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Chi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20947" y="979932"/>
            <a:ext cx="1236090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tiết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43679" y="979932"/>
            <a:ext cx="1321435" cy="704850"/>
          </a:xfrm>
          <a:prstGeom prst="rect">
            <a:avLst/>
          </a:prstGeom>
        </p:spPr>
        <p:txBody>
          <a:bodyPr wrap="square" lIns="0" tIns="4954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hóa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16964" y="979932"/>
            <a:ext cx="982218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1616" y="979932"/>
            <a:ext cx="947166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9168" y="979932"/>
            <a:ext cx="991361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22191" y="979932"/>
            <a:ext cx="857250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4924" y="979932"/>
            <a:ext cx="912113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7948" y="979932"/>
            <a:ext cx="947165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33322" y="5549646"/>
            <a:ext cx="2569464" cy="524256"/>
          </a:xfrm>
          <a:custGeom>
            <a:avLst/>
            <a:gdLst/>
            <a:ahLst/>
            <a:cxnLst/>
            <a:rect l="l" t="t" r="r" b="b"/>
            <a:pathLst>
              <a:path w="2569464" h="524256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3322" y="5549646"/>
            <a:ext cx="2569464" cy="524256"/>
          </a:xfrm>
          <a:custGeom>
            <a:avLst/>
            <a:gdLst/>
            <a:ahLst/>
            <a:cxnLst/>
            <a:rect l="l" t="t" r="r" b="b"/>
            <a:pathLst>
              <a:path w="2569464" h="524256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0552" y="5597652"/>
            <a:ext cx="1189481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6156" y="4690872"/>
            <a:ext cx="1182624" cy="548639"/>
          </a:xfrm>
          <a:custGeom>
            <a:avLst/>
            <a:gdLst/>
            <a:ahLst/>
            <a:cxnLst/>
            <a:rect l="l" t="t" r="r" b="b"/>
            <a:pathLst>
              <a:path w="1182624" h="548639">
                <a:moveTo>
                  <a:pt x="0" y="274319"/>
                </a:moveTo>
                <a:lnTo>
                  <a:pt x="1960" y="296819"/>
                </a:lnTo>
                <a:lnTo>
                  <a:pt x="7739" y="318818"/>
                </a:lnTo>
                <a:lnTo>
                  <a:pt x="30145" y="361029"/>
                </a:lnTo>
                <a:lnTo>
                  <a:pt x="66002" y="400389"/>
                </a:lnTo>
                <a:lnTo>
                  <a:pt x="114090" y="436333"/>
                </a:lnTo>
                <a:lnTo>
                  <a:pt x="173193" y="468296"/>
                </a:lnTo>
                <a:lnTo>
                  <a:pt x="242092" y="495714"/>
                </a:lnTo>
                <a:lnTo>
                  <a:pt x="279836" y="507542"/>
                </a:lnTo>
                <a:lnTo>
                  <a:pt x="319572" y="518022"/>
                </a:lnTo>
                <a:lnTo>
                  <a:pt x="361148" y="527083"/>
                </a:lnTo>
                <a:lnTo>
                  <a:pt x="404413" y="534655"/>
                </a:lnTo>
                <a:lnTo>
                  <a:pt x="449214" y="540668"/>
                </a:lnTo>
                <a:lnTo>
                  <a:pt x="495399" y="545049"/>
                </a:lnTo>
                <a:lnTo>
                  <a:pt x="542815" y="547730"/>
                </a:lnTo>
                <a:lnTo>
                  <a:pt x="591312" y="548639"/>
                </a:lnTo>
                <a:lnTo>
                  <a:pt x="639801" y="547730"/>
                </a:lnTo>
                <a:lnTo>
                  <a:pt x="687212" y="545049"/>
                </a:lnTo>
                <a:lnTo>
                  <a:pt x="733393" y="540668"/>
                </a:lnTo>
                <a:lnTo>
                  <a:pt x="778190" y="534655"/>
                </a:lnTo>
                <a:lnTo>
                  <a:pt x="821453" y="527083"/>
                </a:lnTo>
                <a:lnTo>
                  <a:pt x="863029" y="518022"/>
                </a:lnTo>
                <a:lnTo>
                  <a:pt x="902765" y="507542"/>
                </a:lnTo>
                <a:lnTo>
                  <a:pt x="940509" y="495714"/>
                </a:lnTo>
                <a:lnTo>
                  <a:pt x="1009411" y="468296"/>
                </a:lnTo>
                <a:lnTo>
                  <a:pt x="1068519" y="436333"/>
                </a:lnTo>
                <a:lnTo>
                  <a:pt x="1116612" y="400389"/>
                </a:lnTo>
                <a:lnTo>
                  <a:pt x="1152473" y="361029"/>
                </a:lnTo>
                <a:lnTo>
                  <a:pt x="1174883" y="318818"/>
                </a:lnTo>
                <a:lnTo>
                  <a:pt x="1182624" y="274319"/>
                </a:lnTo>
                <a:lnTo>
                  <a:pt x="1180663" y="251820"/>
                </a:lnTo>
                <a:lnTo>
                  <a:pt x="1165435" y="208395"/>
                </a:lnTo>
                <a:lnTo>
                  <a:pt x="1136147" y="167538"/>
                </a:lnTo>
                <a:lnTo>
                  <a:pt x="1094018" y="129816"/>
                </a:lnTo>
                <a:lnTo>
                  <a:pt x="1040266" y="95792"/>
                </a:lnTo>
                <a:lnTo>
                  <a:pt x="976108" y="66030"/>
                </a:lnTo>
                <a:lnTo>
                  <a:pt x="902765" y="41097"/>
                </a:lnTo>
                <a:lnTo>
                  <a:pt x="863029" y="30617"/>
                </a:lnTo>
                <a:lnTo>
                  <a:pt x="821453" y="21556"/>
                </a:lnTo>
                <a:lnTo>
                  <a:pt x="778190" y="13984"/>
                </a:lnTo>
                <a:lnTo>
                  <a:pt x="733393" y="7971"/>
                </a:lnTo>
                <a:lnTo>
                  <a:pt x="687212" y="3590"/>
                </a:lnTo>
                <a:lnTo>
                  <a:pt x="639801" y="909"/>
                </a:lnTo>
                <a:lnTo>
                  <a:pt x="591312" y="0"/>
                </a:lnTo>
                <a:lnTo>
                  <a:pt x="542815" y="909"/>
                </a:lnTo>
                <a:lnTo>
                  <a:pt x="495399" y="3590"/>
                </a:lnTo>
                <a:lnTo>
                  <a:pt x="449214" y="7971"/>
                </a:lnTo>
                <a:lnTo>
                  <a:pt x="404413" y="13984"/>
                </a:lnTo>
                <a:lnTo>
                  <a:pt x="361148" y="21556"/>
                </a:lnTo>
                <a:lnTo>
                  <a:pt x="319572" y="30617"/>
                </a:lnTo>
                <a:lnTo>
                  <a:pt x="279836" y="41097"/>
                </a:lnTo>
                <a:lnTo>
                  <a:pt x="242092" y="52925"/>
                </a:lnTo>
                <a:lnTo>
                  <a:pt x="173193" y="80343"/>
                </a:lnTo>
                <a:lnTo>
                  <a:pt x="114090" y="112306"/>
                </a:lnTo>
                <a:lnTo>
                  <a:pt x="66002" y="148250"/>
                </a:lnTo>
                <a:lnTo>
                  <a:pt x="30145" y="187610"/>
                </a:lnTo>
                <a:lnTo>
                  <a:pt x="7739" y="229821"/>
                </a:lnTo>
                <a:lnTo>
                  <a:pt x="1960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6156" y="4690872"/>
            <a:ext cx="1182624" cy="548639"/>
          </a:xfrm>
          <a:custGeom>
            <a:avLst/>
            <a:gdLst/>
            <a:ahLst/>
            <a:cxnLst/>
            <a:rect l="l" t="t" r="r" b="b"/>
            <a:pathLst>
              <a:path w="1182624" h="548639">
                <a:moveTo>
                  <a:pt x="0" y="274319"/>
                </a:moveTo>
                <a:lnTo>
                  <a:pt x="7739" y="229821"/>
                </a:lnTo>
                <a:lnTo>
                  <a:pt x="30145" y="187610"/>
                </a:lnTo>
                <a:lnTo>
                  <a:pt x="66002" y="148250"/>
                </a:lnTo>
                <a:lnTo>
                  <a:pt x="114090" y="112306"/>
                </a:lnTo>
                <a:lnTo>
                  <a:pt x="173193" y="80343"/>
                </a:lnTo>
                <a:lnTo>
                  <a:pt x="242092" y="52925"/>
                </a:lnTo>
                <a:lnTo>
                  <a:pt x="279836" y="41097"/>
                </a:lnTo>
                <a:lnTo>
                  <a:pt x="319572" y="30617"/>
                </a:lnTo>
                <a:lnTo>
                  <a:pt x="361148" y="21556"/>
                </a:lnTo>
                <a:lnTo>
                  <a:pt x="404413" y="13984"/>
                </a:lnTo>
                <a:lnTo>
                  <a:pt x="449214" y="7971"/>
                </a:lnTo>
                <a:lnTo>
                  <a:pt x="495399" y="3590"/>
                </a:lnTo>
                <a:lnTo>
                  <a:pt x="542815" y="909"/>
                </a:lnTo>
                <a:lnTo>
                  <a:pt x="591312" y="0"/>
                </a:lnTo>
                <a:lnTo>
                  <a:pt x="639801" y="909"/>
                </a:lnTo>
                <a:lnTo>
                  <a:pt x="687212" y="3590"/>
                </a:lnTo>
                <a:lnTo>
                  <a:pt x="733393" y="7971"/>
                </a:lnTo>
                <a:lnTo>
                  <a:pt x="778190" y="13984"/>
                </a:lnTo>
                <a:lnTo>
                  <a:pt x="821453" y="21556"/>
                </a:lnTo>
                <a:lnTo>
                  <a:pt x="863029" y="30617"/>
                </a:lnTo>
                <a:lnTo>
                  <a:pt x="902765" y="41097"/>
                </a:lnTo>
                <a:lnTo>
                  <a:pt x="940509" y="52925"/>
                </a:lnTo>
                <a:lnTo>
                  <a:pt x="1009411" y="80343"/>
                </a:lnTo>
                <a:lnTo>
                  <a:pt x="1068519" y="112306"/>
                </a:lnTo>
                <a:lnTo>
                  <a:pt x="1116612" y="148250"/>
                </a:lnTo>
                <a:lnTo>
                  <a:pt x="1152473" y="187610"/>
                </a:lnTo>
                <a:lnTo>
                  <a:pt x="1174883" y="229821"/>
                </a:lnTo>
                <a:lnTo>
                  <a:pt x="1182624" y="274319"/>
                </a:lnTo>
                <a:lnTo>
                  <a:pt x="1180663" y="296819"/>
                </a:lnTo>
                <a:lnTo>
                  <a:pt x="1165435" y="340244"/>
                </a:lnTo>
                <a:lnTo>
                  <a:pt x="1136147" y="381101"/>
                </a:lnTo>
                <a:lnTo>
                  <a:pt x="1094018" y="418823"/>
                </a:lnTo>
                <a:lnTo>
                  <a:pt x="1040266" y="452847"/>
                </a:lnTo>
                <a:lnTo>
                  <a:pt x="976108" y="482609"/>
                </a:lnTo>
                <a:lnTo>
                  <a:pt x="902765" y="507542"/>
                </a:lnTo>
                <a:lnTo>
                  <a:pt x="863029" y="518022"/>
                </a:lnTo>
                <a:lnTo>
                  <a:pt x="821453" y="527083"/>
                </a:lnTo>
                <a:lnTo>
                  <a:pt x="778190" y="534655"/>
                </a:lnTo>
                <a:lnTo>
                  <a:pt x="733393" y="540668"/>
                </a:lnTo>
                <a:lnTo>
                  <a:pt x="687212" y="545049"/>
                </a:lnTo>
                <a:lnTo>
                  <a:pt x="639801" y="547730"/>
                </a:lnTo>
                <a:lnTo>
                  <a:pt x="591312" y="548639"/>
                </a:lnTo>
                <a:lnTo>
                  <a:pt x="542815" y="547730"/>
                </a:lnTo>
                <a:lnTo>
                  <a:pt x="495399" y="545049"/>
                </a:lnTo>
                <a:lnTo>
                  <a:pt x="449214" y="540668"/>
                </a:lnTo>
                <a:lnTo>
                  <a:pt x="404413" y="534655"/>
                </a:lnTo>
                <a:lnTo>
                  <a:pt x="361148" y="527083"/>
                </a:lnTo>
                <a:lnTo>
                  <a:pt x="319572" y="518022"/>
                </a:lnTo>
                <a:lnTo>
                  <a:pt x="279836" y="507542"/>
                </a:lnTo>
                <a:lnTo>
                  <a:pt x="242092" y="495714"/>
                </a:lnTo>
                <a:lnTo>
                  <a:pt x="173193" y="468296"/>
                </a:lnTo>
                <a:lnTo>
                  <a:pt x="114090" y="436333"/>
                </a:lnTo>
                <a:lnTo>
                  <a:pt x="66002" y="400389"/>
                </a:lnTo>
                <a:lnTo>
                  <a:pt x="30145" y="361029"/>
                </a:lnTo>
                <a:lnTo>
                  <a:pt x="7739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8368" y="4750320"/>
            <a:ext cx="857250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31464" y="3707892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19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5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2" y="274319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5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1464" y="3707892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19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5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2" y="274319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5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8988" y="3497579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8988" y="3497579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1732" y="3892296"/>
            <a:ext cx="1790700" cy="548640"/>
          </a:xfrm>
          <a:custGeom>
            <a:avLst/>
            <a:gdLst/>
            <a:ahLst/>
            <a:cxnLst/>
            <a:rect l="l" t="t" r="r" b="b"/>
            <a:pathLst>
              <a:path w="1790700" h="548640">
                <a:moveTo>
                  <a:pt x="0" y="274319"/>
                </a:moveTo>
                <a:lnTo>
                  <a:pt x="2968" y="296819"/>
                </a:lnTo>
                <a:lnTo>
                  <a:pt x="11718" y="318818"/>
                </a:lnTo>
                <a:lnTo>
                  <a:pt x="45645" y="361029"/>
                </a:lnTo>
                <a:lnTo>
                  <a:pt x="99937" y="400389"/>
                </a:lnTo>
                <a:lnTo>
                  <a:pt x="134144" y="418823"/>
                </a:lnTo>
                <a:lnTo>
                  <a:pt x="172750" y="436333"/>
                </a:lnTo>
                <a:lnTo>
                  <a:pt x="215527" y="452847"/>
                </a:lnTo>
                <a:lnTo>
                  <a:pt x="262242" y="468296"/>
                </a:lnTo>
                <a:lnTo>
                  <a:pt x="312666" y="482609"/>
                </a:lnTo>
                <a:lnTo>
                  <a:pt x="366568" y="495714"/>
                </a:lnTo>
                <a:lnTo>
                  <a:pt x="423718" y="507542"/>
                </a:lnTo>
                <a:lnTo>
                  <a:pt x="483885" y="518022"/>
                </a:lnTo>
                <a:lnTo>
                  <a:pt x="546839" y="527083"/>
                </a:lnTo>
                <a:lnTo>
                  <a:pt x="612350" y="534655"/>
                </a:lnTo>
                <a:lnTo>
                  <a:pt x="680187" y="540668"/>
                </a:lnTo>
                <a:lnTo>
                  <a:pt x="750119" y="545049"/>
                </a:lnTo>
                <a:lnTo>
                  <a:pt x="821917" y="547730"/>
                </a:lnTo>
                <a:lnTo>
                  <a:pt x="895350" y="548639"/>
                </a:lnTo>
                <a:lnTo>
                  <a:pt x="968789" y="547730"/>
                </a:lnTo>
                <a:lnTo>
                  <a:pt x="1040592" y="545049"/>
                </a:lnTo>
                <a:lnTo>
                  <a:pt x="1110529" y="540668"/>
                </a:lnTo>
                <a:lnTo>
                  <a:pt x="1178368" y="534655"/>
                </a:lnTo>
                <a:lnTo>
                  <a:pt x="1243881" y="527083"/>
                </a:lnTo>
                <a:lnTo>
                  <a:pt x="1306836" y="518022"/>
                </a:lnTo>
                <a:lnTo>
                  <a:pt x="1367004" y="507542"/>
                </a:lnTo>
                <a:lnTo>
                  <a:pt x="1424153" y="495714"/>
                </a:lnTo>
                <a:lnTo>
                  <a:pt x="1478054" y="482609"/>
                </a:lnTo>
                <a:lnTo>
                  <a:pt x="1528476" y="468296"/>
                </a:lnTo>
                <a:lnTo>
                  <a:pt x="1575189" y="452847"/>
                </a:lnTo>
                <a:lnTo>
                  <a:pt x="1617963" y="436333"/>
                </a:lnTo>
                <a:lnTo>
                  <a:pt x="1656567" y="418823"/>
                </a:lnTo>
                <a:lnTo>
                  <a:pt x="1690772" y="400389"/>
                </a:lnTo>
                <a:lnTo>
                  <a:pt x="1745059" y="361029"/>
                </a:lnTo>
                <a:lnTo>
                  <a:pt x="1778982" y="318818"/>
                </a:lnTo>
                <a:lnTo>
                  <a:pt x="1790700" y="274319"/>
                </a:lnTo>
                <a:lnTo>
                  <a:pt x="1787732" y="251820"/>
                </a:lnTo>
                <a:lnTo>
                  <a:pt x="1764681" y="208395"/>
                </a:lnTo>
                <a:lnTo>
                  <a:pt x="1720345" y="167538"/>
                </a:lnTo>
                <a:lnTo>
                  <a:pt x="1656567" y="129816"/>
                </a:lnTo>
                <a:lnTo>
                  <a:pt x="1617963" y="112306"/>
                </a:lnTo>
                <a:lnTo>
                  <a:pt x="1575189" y="95792"/>
                </a:lnTo>
                <a:lnTo>
                  <a:pt x="1528476" y="80343"/>
                </a:lnTo>
                <a:lnTo>
                  <a:pt x="1478054" y="66030"/>
                </a:lnTo>
                <a:lnTo>
                  <a:pt x="1424153" y="52925"/>
                </a:lnTo>
                <a:lnTo>
                  <a:pt x="1367004" y="41097"/>
                </a:lnTo>
                <a:lnTo>
                  <a:pt x="1306836" y="30617"/>
                </a:lnTo>
                <a:lnTo>
                  <a:pt x="1243881" y="21556"/>
                </a:lnTo>
                <a:lnTo>
                  <a:pt x="1178368" y="13984"/>
                </a:lnTo>
                <a:lnTo>
                  <a:pt x="1110529" y="7971"/>
                </a:lnTo>
                <a:lnTo>
                  <a:pt x="1040592" y="3590"/>
                </a:lnTo>
                <a:lnTo>
                  <a:pt x="968789" y="909"/>
                </a:lnTo>
                <a:lnTo>
                  <a:pt x="895350" y="0"/>
                </a:lnTo>
                <a:lnTo>
                  <a:pt x="821917" y="909"/>
                </a:lnTo>
                <a:lnTo>
                  <a:pt x="750119" y="3590"/>
                </a:lnTo>
                <a:lnTo>
                  <a:pt x="680187" y="7971"/>
                </a:lnTo>
                <a:lnTo>
                  <a:pt x="612350" y="13984"/>
                </a:lnTo>
                <a:lnTo>
                  <a:pt x="546839" y="21556"/>
                </a:lnTo>
                <a:lnTo>
                  <a:pt x="483885" y="30617"/>
                </a:lnTo>
                <a:lnTo>
                  <a:pt x="423718" y="41097"/>
                </a:lnTo>
                <a:lnTo>
                  <a:pt x="366568" y="52925"/>
                </a:lnTo>
                <a:lnTo>
                  <a:pt x="312666" y="66030"/>
                </a:lnTo>
                <a:lnTo>
                  <a:pt x="262242" y="80343"/>
                </a:lnTo>
                <a:lnTo>
                  <a:pt x="215527" y="95792"/>
                </a:lnTo>
                <a:lnTo>
                  <a:pt x="172750" y="112306"/>
                </a:lnTo>
                <a:lnTo>
                  <a:pt x="134144" y="129816"/>
                </a:lnTo>
                <a:lnTo>
                  <a:pt x="99937" y="148250"/>
                </a:lnTo>
                <a:lnTo>
                  <a:pt x="45645" y="187610"/>
                </a:lnTo>
                <a:lnTo>
                  <a:pt x="11718" y="229821"/>
                </a:lnTo>
                <a:lnTo>
                  <a:pt x="296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732" y="3892296"/>
            <a:ext cx="1790700" cy="548640"/>
          </a:xfrm>
          <a:custGeom>
            <a:avLst/>
            <a:gdLst/>
            <a:ahLst/>
            <a:cxnLst/>
            <a:rect l="l" t="t" r="r" b="b"/>
            <a:pathLst>
              <a:path w="1790700" h="548640">
                <a:moveTo>
                  <a:pt x="0" y="274319"/>
                </a:moveTo>
                <a:lnTo>
                  <a:pt x="11718" y="229821"/>
                </a:lnTo>
                <a:lnTo>
                  <a:pt x="45645" y="187610"/>
                </a:lnTo>
                <a:lnTo>
                  <a:pt x="99937" y="148250"/>
                </a:lnTo>
                <a:lnTo>
                  <a:pt x="134144" y="129816"/>
                </a:lnTo>
                <a:lnTo>
                  <a:pt x="172750" y="112306"/>
                </a:lnTo>
                <a:lnTo>
                  <a:pt x="215527" y="95792"/>
                </a:lnTo>
                <a:lnTo>
                  <a:pt x="262242" y="80343"/>
                </a:lnTo>
                <a:lnTo>
                  <a:pt x="312666" y="66030"/>
                </a:lnTo>
                <a:lnTo>
                  <a:pt x="366568" y="52925"/>
                </a:lnTo>
                <a:lnTo>
                  <a:pt x="423718" y="41097"/>
                </a:lnTo>
                <a:lnTo>
                  <a:pt x="483885" y="30617"/>
                </a:lnTo>
                <a:lnTo>
                  <a:pt x="546839" y="21556"/>
                </a:lnTo>
                <a:lnTo>
                  <a:pt x="612350" y="13984"/>
                </a:lnTo>
                <a:lnTo>
                  <a:pt x="680187" y="7971"/>
                </a:lnTo>
                <a:lnTo>
                  <a:pt x="750119" y="3590"/>
                </a:lnTo>
                <a:lnTo>
                  <a:pt x="821917" y="909"/>
                </a:lnTo>
                <a:lnTo>
                  <a:pt x="895350" y="0"/>
                </a:lnTo>
                <a:lnTo>
                  <a:pt x="968789" y="909"/>
                </a:lnTo>
                <a:lnTo>
                  <a:pt x="1040592" y="3590"/>
                </a:lnTo>
                <a:lnTo>
                  <a:pt x="1110529" y="7971"/>
                </a:lnTo>
                <a:lnTo>
                  <a:pt x="1178368" y="13984"/>
                </a:lnTo>
                <a:lnTo>
                  <a:pt x="1243881" y="21556"/>
                </a:lnTo>
                <a:lnTo>
                  <a:pt x="1306836" y="30617"/>
                </a:lnTo>
                <a:lnTo>
                  <a:pt x="1367004" y="41097"/>
                </a:lnTo>
                <a:lnTo>
                  <a:pt x="1424153" y="52925"/>
                </a:lnTo>
                <a:lnTo>
                  <a:pt x="1478054" y="66030"/>
                </a:lnTo>
                <a:lnTo>
                  <a:pt x="1528476" y="80343"/>
                </a:lnTo>
                <a:lnTo>
                  <a:pt x="1575189" y="95792"/>
                </a:lnTo>
                <a:lnTo>
                  <a:pt x="1617963" y="112306"/>
                </a:lnTo>
                <a:lnTo>
                  <a:pt x="1656567" y="129816"/>
                </a:lnTo>
                <a:lnTo>
                  <a:pt x="1690772" y="148250"/>
                </a:lnTo>
                <a:lnTo>
                  <a:pt x="1745059" y="187610"/>
                </a:lnTo>
                <a:lnTo>
                  <a:pt x="1778982" y="229821"/>
                </a:lnTo>
                <a:lnTo>
                  <a:pt x="1790700" y="274319"/>
                </a:lnTo>
                <a:lnTo>
                  <a:pt x="1787732" y="296819"/>
                </a:lnTo>
                <a:lnTo>
                  <a:pt x="1764681" y="340244"/>
                </a:lnTo>
                <a:lnTo>
                  <a:pt x="1720345" y="381101"/>
                </a:lnTo>
                <a:lnTo>
                  <a:pt x="1656567" y="418823"/>
                </a:lnTo>
                <a:lnTo>
                  <a:pt x="1617963" y="436333"/>
                </a:lnTo>
                <a:lnTo>
                  <a:pt x="1575189" y="452847"/>
                </a:lnTo>
                <a:lnTo>
                  <a:pt x="1528476" y="468296"/>
                </a:lnTo>
                <a:lnTo>
                  <a:pt x="1478054" y="482609"/>
                </a:lnTo>
                <a:lnTo>
                  <a:pt x="1424153" y="495714"/>
                </a:lnTo>
                <a:lnTo>
                  <a:pt x="1367004" y="507542"/>
                </a:lnTo>
                <a:lnTo>
                  <a:pt x="1306836" y="518022"/>
                </a:lnTo>
                <a:lnTo>
                  <a:pt x="1243881" y="527083"/>
                </a:lnTo>
                <a:lnTo>
                  <a:pt x="1178368" y="534655"/>
                </a:lnTo>
                <a:lnTo>
                  <a:pt x="1110529" y="540668"/>
                </a:lnTo>
                <a:lnTo>
                  <a:pt x="1040592" y="545049"/>
                </a:lnTo>
                <a:lnTo>
                  <a:pt x="968789" y="547730"/>
                </a:lnTo>
                <a:lnTo>
                  <a:pt x="895350" y="548639"/>
                </a:lnTo>
                <a:lnTo>
                  <a:pt x="821917" y="547730"/>
                </a:lnTo>
                <a:lnTo>
                  <a:pt x="750119" y="545049"/>
                </a:lnTo>
                <a:lnTo>
                  <a:pt x="680187" y="540668"/>
                </a:lnTo>
                <a:lnTo>
                  <a:pt x="612350" y="534655"/>
                </a:lnTo>
                <a:lnTo>
                  <a:pt x="546839" y="527083"/>
                </a:lnTo>
                <a:lnTo>
                  <a:pt x="483885" y="518022"/>
                </a:lnTo>
                <a:lnTo>
                  <a:pt x="423718" y="507542"/>
                </a:lnTo>
                <a:lnTo>
                  <a:pt x="366568" y="495714"/>
                </a:lnTo>
                <a:lnTo>
                  <a:pt x="312666" y="482609"/>
                </a:lnTo>
                <a:lnTo>
                  <a:pt x="262242" y="468296"/>
                </a:lnTo>
                <a:lnTo>
                  <a:pt x="215527" y="452847"/>
                </a:lnTo>
                <a:lnTo>
                  <a:pt x="172750" y="436333"/>
                </a:lnTo>
                <a:lnTo>
                  <a:pt x="134144" y="418823"/>
                </a:lnTo>
                <a:lnTo>
                  <a:pt x="99937" y="400389"/>
                </a:lnTo>
                <a:lnTo>
                  <a:pt x="45645" y="361029"/>
                </a:lnTo>
                <a:lnTo>
                  <a:pt x="11718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6" y="5159502"/>
            <a:ext cx="1221486" cy="389128"/>
          </a:xfrm>
          <a:custGeom>
            <a:avLst/>
            <a:gdLst/>
            <a:ahLst/>
            <a:cxnLst/>
            <a:rect l="l" t="t" r="r" b="b"/>
            <a:pathLst>
              <a:path w="1221486" h="389127">
                <a:moveTo>
                  <a:pt x="1221486" y="389128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1066" y="4360926"/>
            <a:ext cx="1046988" cy="1187831"/>
          </a:xfrm>
          <a:custGeom>
            <a:avLst/>
            <a:gdLst/>
            <a:ahLst/>
            <a:cxnLst/>
            <a:rect l="l" t="t" r="r" b="b"/>
            <a:pathLst>
              <a:path w="1046988" h="1187830">
                <a:moveTo>
                  <a:pt x="1046988" y="118783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07742" y="4046981"/>
            <a:ext cx="209169" cy="1501521"/>
          </a:xfrm>
          <a:custGeom>
            <a:avLst/>
            <a:gdLst/>
            <a:ahLst/>
            <a:cxnLst/>
            <a:rect l="l" t="t" r="r" b="b"/>
            <a:pathLst>
              <a:path w="209169" h="1501521">
                <a:moveTo>
                  <a:pt x="209169" y="150152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18054" y="4257294"/>
            <a:ext cx="1314069" cy="1292352"/>
          </a:xfrm>
          <a:custGeom>
            <a:avLst/>
            <a:gdLst/>
            <a:ahLst/>
            <a:cxnLst/>
            <a:rect l="l" t="t" r="r" b="b"/>
            <a:pathLst>
              <a:path w="1314069" h="1292352">
                <a:moveTo>
                  <a:pt x="0" y="1292351"/>
                </a:moveTo>
                <a:lnTo>
                  <a:pt x="1314069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26764" y="4690872"/>
            <a:ext cx="1616964" cy="548639"/>
          </a:xfrm>
          <a:custGeom>
            <a:avLst/>
            <a:gdLst/>
            <a:ahLst/>
            <a:cxnLst/>
            <a:rect l="l" t="t" r="r" b="b"/>
            <a:pathLst>
              <a:path w="1616964" h="548639">
                <a:moveTo>
                  <a:pt x="0" y="274319"/>
                </a:moveTo>
                <a:lnTo>
                  <a:pt x="2679" y="296819"/>
                </a:lnTo>
                <a:lnTo>
                  <a:pt x="10581" y="318818"/>
                </a:lnTo>
                <a:lnTo>
                  <a:pt x="41215" y="361029"/>
                </a:lnTo>
                <a:lnTo>
                  <a:pt x="90237" y="400389"/>
                </a:lnTo>
                <a:lnTo>
                  <a:pt x="155984" y="436333"/>
                </a:lnTo>
                <a:lnTo>
                  <a:pt x="194609" y="452847"/>
                </a:lnTo>
                <a:lnTo>
                  <a:pt x="236791" y="468296"/>
                </a:lnTo>
                <a:lnTo>
                  <a:pt x="282322" y="482609"/>
                </a:lnTo>
                <a:lnTo>
                  <a:pt x="330994" y="495714"/>
                </a:lnTo>
                <a:lnTo>
                  <a:pt x="382599" y="507542"/>
                </a:lnTo>
                <a:lnTo>
                  <a:pt x="436929" y="518022"/>
                </a:lnTo>
                <a:lnTo>
                  <a:pt x="493775" y="527083"/>
                </a:lnTo>
                <a:lnTo>
                  <a:pt x="552931" y="534655"/>
                </a:lnTo>
                <a:lnTo>
                  <a:pt x="614188" y="540668"/>
                </a:lnTo>
                <a:lnTo>
                  <a:pt x="677337" y="545049"/>
                </a:lnTo>
                <a:lnTo>
                  <a:pt x="742171" y="547730"/>
                </a:lnTo>
                <a:lnTo>
                  <a:pt x="808482" y="548639"/>
                </a:lnTo>
                <a:lnTo>
                  <a:pt x="874792" y="547730"/>
                </a:lnTo>
                <a:lnTo>
                  <a:pt x="939626" y="545049"/>
                </a:lnTo>
                <a:lnTo>
                  <a:pt x="1002775" y="540668"/>
                </a:lnTo>
                <a:lnTo>
                  <a:pt x="1064032" y="534655"/>
                </a:lnTo>
                <a:lnTo>
                  <a:pt x="1123188" y="527083"/>
                </a:lnTo>
                <a:lnTo>
                  <a:pt x="1180034" y="518022"/>
                </a:lnTo>
                <a:lnTo>
                  <a:pt x="1234364" y="507542"/>
                </a:lnTo>
                <a:lnTo>
                  <a:pt x="1285969" y="495714"/>
                </a:lnTo>
                <a:lnTo>
                  <a:pt x="1334641" y="482609"/>
                </a:lnTo>
                <a:lnTo>
                  <a:pt x="1380172" y="468296"/>
                </a:lnTo>
                <a:lnTo>
                  <a:pt x="1422354" y="452847"/>
                </a:lnTo>
                <a:lnTo>
                  <a:pt x="1460979" y="436333"/>
                </a:lnTo>
                <a:lnTo>
                  <a:pt x="1495839" y="418823"/>
                </a:lnTo>
                <a:lnTo>
                  <a:pt x="1553432" y="381101"/>
                </a:lnTo>
                <a:lnTo>
                  <a:pt x="1593468" y="340244"/>
                </a:lnTo>
                <a:lnTo>
                  <a:pt x="1614284" y="296819"/>
                </a:lnTo>
                <a:lnTo>
                  <a:pt x="1616964" y="274319"/>
                </a:lnTo>
                <a:lnTo>
                  <a:pt x="1614284" y="251820"/>
                </a:lnTo>
                <a:lnTo>
                  <a:pt x="1593468" y="208395"/>
                </a:lnTo>
                <a:lnTo>
                  <a:pt x="1553432" y="167538"/>
                </a:lnTo>
                <a:lnTo>
                  <a:pt x="1495839" y="129816"/>
                </a:lnTo>
                <a:lnTo>
                  <a:pt x="1460979" y="112306"/>
                </a:lnTo>
                <a:lnTo>
                  <a:pt x="1422354" y="95792"/>
                </a:lnTo>
                <a:lnTo>
                  <a:pt x="1380172" y="80343"/>
                </a:lnTo>
                <a:lnTo>
                  <a:pt x="1334641" y="66030"/>
                </a:lnTo>
                <a:lnTo>
                  <a:pt x="1285969" y="52925"/>
                </a:lnTo>
                <a:lnTo>
                  <a:pt x="1234364" y="41097"/>
                </a:lnTo>
                <a:lnTo>
                  <a:pt x="1180034" y="30617"/>
                </a:lnTo>
                <a:lnTo>
                  <a:pt x="1123187" y="21556"/>
                </a:lnTo>
                <a:lnTo>
                  <a:pt x="1064032" y="13984"/>
                </a:lnTo>
                <a:lnTo>
                  <a:pt x="1002775" y="7971"/>
                </a:lnTo>
                <a:lnTo>
                  <a:pt x="939626" y="3590"/>
                </a:lnTo>
                <a:lnTo>
                  <a:pt x="874792" y="909"/>
                </a:lnTo>
                <a:lnTo>
                  <a:pt x="808482" y="0"/>
                </a:lnTo>
                <a:lnTo>
                  <a:pt x="742171" y="909"/>
                </a:lnTo>
                <a:lnTo>
                  <a:pt x="677337" y="3590"/>
                </a:lnTo>
                <a:lnTo>
                  <a:pt x="614188" y="7971"/>
                </a:lnTo>
                <a:lnTo>
                  <a:pt x="552931" y="13984"/>
                </a:lnTo>
                <a:lnTo>
                  <a:pt x="493776" y="21556"/>
                </a:lnTo>
                <a:lnTo>
                  <a:pt x="436929" y="30617"/>
                </a:lnTo>
                <a:lnTo>
                  <a:pt x="382599" y="41097"/>
                </a:lnTo>
                <a:lnTo>
                  <a:pt x="330994" y="52925"/>
                </a:lnTo>
                <a:lnTo>
                  <a:pt x="282322" y="66030"/>
                </a:lnTo>
                <a:lnTo>
                  <a:pt x="236791" y="80343"/>
                </a:lnTo>
                <a:lnTo>
                  <a:pt x="194609" y="95792"/>
                </a:lnTo>
                <a:lnTo>
                  <a:pt x="155984" y="112306"/>
                </a:lnTo>
                <a:lnTo>
                  <a:pt x="121124" y="129816"/>
                </a:lnTo>
                <a:lnTo>
                  <a:pt x="63531" y="167538"/>
                </a:lnTo>
                <a:lnTo>
                  <a:pt x="23495" y="208395"/>
                </a:lnTo>
                <a:lnTo>
                  <a:pt x="2679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26764" y="4690872"/>
            <a:ext cx="1616964" cy="548639"/>
          </a:xfrm>
          <a:custGeom>
            <a:avLst/>
            <a:gdLst/>
            <a:ahLst/>
            <a:cxnLst/>
            <a:rect l="l" t="t" r="r" b="b"/>
            <a:pathLst>
              <a:path w="1616964" h="548639">
                <a:moveTo>
                  <a:pt x="0" y="274319"/>
                </a:moveTo>
                <a:lnTo>
                  <a:pt x="10581" y="229821"/>
                </a:lnTo>
                <a:lnTo>
                  <a:pt x="41215" y="187610"/>
                </a:lnTo>
                <a:lnTo>
                  <a:pt x="90237" y="148250"/>
                </a:lnTo>
                <a:lnTo>
                  <a:pt x="155984" y="112306"/>
                </a:lnTo>
                <a:lnTo>
                  <a:pt x="194609" y="95792"/>
                </a:lnTo>
                <a:lnTo>
                  <a:pt x="236791" y="80343"/>
                </a:lnTo>
                <a:lnTo>
                  <a:pt x="282322" y="66030"/>
                </a:lnTo>
                <a:lnTo>
                  <a:pt x="330994" y="52925"/>
                </a:lnTo>
                <a:lnTo>
                  <a:pt x="382599" y="41097"/>
                </a:lnTo>
                <a:lnTo>
                  <a:pt x="436929" y="30617"/>
                </a:lnTo>
                <a:lnTo>
                  <a:pt x="493776" y="21556"/>
                </a:lnTo>
                <a:lnTo>
                  <a:pt x="552931" y="13984"/>
                </a:lnTo>
                <a:lnTo>
                  <a:pt x="614188" y="7971"/>
                </a:lnTo>
                <a:lnTo>
                  <a:pt x="677337" y="3590"/>
                </a:lnTo>
                <a:lnTo>
                  <a:pt x="742171" y="909"/>
                </a:lnTo>
                <a:lnTo>
                  <a:pt x="808482" y="0"/>
                </a:lnTo>
                <a:lnTo>
                  <a:pt x="874792" y="909"/>
                </a:lnTo>
                <a:lnTo>
                  <a:pt x="939626" y="3590"/>
                </a:lnTo>
                <a:lnTo>
                  <a:pt x="1002775" y="7971"/>
                </a:lnTo>
                <a:lnTo>
                  <a:pt x="1064032" y="13984"/>
                </a:lnTo>
                <a:lnTo>
                  <a:pt x="1123187" y="21556"/>
                </a:lnTo>
                <a:lnTo>
                  <a:pt x="1180034" y="30617"/>
                </a:lnTo>
                <a:lnTo>
                  <a:pt x="1234364" y="41097"/>
                </a:lnTo>
                <a:lnTo>
                  <a:pt x="1285969" y="52925"/>
                </a:lnTo>
                <a:lnTo>
                  <a:pt x="1334641" y="66030"/>
                </a:lnTo>
                <a:lnTo>
                  <a:pt x="1380172" y="80343"/>
                </a:lnTo>
                <a:lnTo>
                  <a:pt x="1422354" y="95792"/>
                </a:lnTo>
                <a:lnTo>
                  <a:pt x="1460979" y="112306"/>
                </a:lnTo>
                <a:lnTo>
                  <a:pt x="1495839" y="129816"/>
                </a:lnTo>
                <a:lnTo>
                  <a:pt x="1553432" y="167538"/>
                </a:lnTo>
                <a:lnTo>
                  <a:pt x="1593468" y="208395"/>
                </a:lnTo>
                <a:lnTo>
                  <a:pt x="1614284" y="251820"/>
                </a:lnTo>
                <a:lnTo>
                  <a:pt x="1616964" y="274319"/>
                </a:lnTo>
                <a:lnTo>
                  <a:pt x="1614284" y="296819"/>
                </a:lnTo>
                <a:lnTo>
                  <a:pt x="1593468" y="340244"/>
                </a:lnTo>
                <a:lnTo>
                  <a:pt x="1553432" y="381101"/>
                </a:lnTo>
                <a:lnTo>
                  <a:pt x="1495839" y="418823"/>
                </a:lnTo>
                <a:lnTo>
                  <a:pt x="1460979" y="436333"/>
                </a:lnTo>
                <a:lnTo>
                  <a:pt x="1422354" y="452847"/>
                </a:lnTo>
                <a:lnTo>
                  <a:pt x="1380172" y="468296"/>
                </a:lnTo>
                <a:lnTo>
                  <a:pt x="1334641" y="482609"/>
                </a:lnTo>
                <a:lnTo>
                  <a:pt x="1285969" y="495714"/>
                </a:lnTo>
                <a:lnTo>
                  <a:pt x="1234364" y="507542"/>
                </a:lnTo>
                <a:lnTo>
                  <a:pt x="1180034" y="518022"/>
                </a:lnTo>
                <a:lnTo>
                  <a:pt x="1123188" y="527083"/>
                </a:lnTo>
                <a:lnTo>
                  <a:pt x="1064032" y="534655"/>
                </a:lnTo>
                <a:lnTo>
                  <a:pt x="1002775" y="540668"/>
                </a:lnTo>
                <a:lnTo>
                  <a:pt x="939626" y="545049"/>
                </a:lnTo>
                <a:lnTo>
                  <a:pt x="874792" y="547730"/>
                </a:lnTo>
                <a:lnTo>
                  <a:pt x="808482" y="548639"/>
                </a:lnTo>
                <a:lnTo>
                  <a:pt x="742171" y="547730"/>
                </a:lnTo>
                <a:lnTo>
                  <a:pt x="677337" y="545049"/>
                </a:lnTo>
                <a:lnTo>
                  <a:pt x="614188" y="540668"/>
                </a:lnTo>
                <a:lnTo>
                  <a:pt x="552931" y="534655"/>
                </a:lnTo>
                <a:lnTo>
                  <a:pt x="493775" y="527083"/>
                </a:lnTo>
                <a:lnTo>
                  <a:pt x="436929" y="518022"/>
                </a:lnTo>
                <a:lnTo>
                  <a:pt x="382599" y="507542"/>
                </a:lnTo>
                <a:lnTo>
                  <a:pt x="330994" y="495714"/>
                </a:lnTo>
                <a:lnTo>
                  <a:pt x="282322" y="482609"/>
                </a:lnTo>
                <a:lnTo>
                  <a:pt x="236791" y="468296"/>
                </a:lnTo>
                <a:lnTo>
                  <a:pt x="194609" y="452847"/>
                </a:lnTo>
                <a:lnTo>
                  <a:pt x="155984" y="436333"/>
                </a:lnTo>
                <a:lnTo>
                  <a:pt x="121124" y="418823"/>
                </a:lnTo>
                <a:lnTo>
                  <a:pt x="63531" y="381101"/>
                </a:lnTo>
                <a:lnTo>
                  <a:pt x="23495" y="340244"/>
                </a:lnTo>
                <a:lnTo>
                  <a:pt x="2679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8054" y="5159502"/>
            <a:ext cx="1346454" cy="389128"/>
          </a:xfrm>
          <a:custGeom>
            <a:avLst/>
            <a:gdLst/>
            <a:ahLst/>
            <a:cxnLst/>
            <a:rect l="l" t="t" r="r" b="b"/>
            <a:pathLst>
              <a:path w="1346454" h="389127">
                <a:moveTo>
                  <a:pt x="0" y="389128"/>
                </a:moveTo>
                <a:lnTo>
                  <a:pt x="1346454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8710" y="5285994"/>
            <a:ext cx="2360675" cy="1051560"/>
          </a:xfrm>
          <a:custGeom>
            <a:avLst/>
            <a:gdLst/>
            <a:ahLst/>
            <a:cxnLst/>
            <a:rect l="l" t="t" r="r" b="b"/>
            <a:pathLst>
              <a:path w="2360675" h="1051560">
                <a:moveTo>
                  <a:pt x="0" y="525779"/>
                </a:moveTo>
                <a:lnTo>
                  <a:pt x="1180338" y="1051559"/>
                </a:lnTo>
                <a:lnTo>
                  <a:pt x="2360675" y="525779"/>
                </a:lnTo>
                <a:lnTo>
                  <a:pt x="1180338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68037" y="5263388"/>
            <a:ext cx="2462021" cy="1096759"/>
          </a:xfrm>
          <a:custGeom>
            <a:avLst/>
            <a:gdLst/>
            <a:ahLst/>
            <a:cxnLst/>
            <a:rect l="l" t="t" r="r" b="b"/>
            <a:pathLst>
              <a:path w="2462021" h="1096759">
                <a:moveTo>
                  <a:pt x="1231011" y="0"/>
                </a:moveTo>
                <a:lnTo>
                  <a:pt x="0" y="548386"/>
                </a:lnTo>
                <a:lnTo>
                  <a:pt x="1231011" y="1096759"/>
                </a:lnTo>
                <a:lnTo>
                  <a:pt x="2462021" y="548386"/>
                </a:lnTo>
                <a:lnTo>
                  <a:pt x="1231011" y="0"/>
                </a:lnTo>
                <a:lnTo>
                  <a:pt x="33782" y="548386"/>
                </a:lnTo>
                <a:lnTo>
                  <a:pt x="1231011" y="15112"/>
                </a:lnTo>
                <a:lnTo>
                  <a:pt x="2428240" y="548386"/>
                </a:lnTo>
                <a:lnTo>
                  <a:pt x="1231011" y="1081697"/>
                </a:lnTo>
                <a:lnTo>
                  <a:pt x="33782" y="548386"/>
                </a:lnTo>
                <a:lnTo>
                  <a:pt x="1231011" y="0"/>
                </a:lnTo>
                <a:close/>
              </a:path>
              <a:path w="2462021" h="1096759">
                <a:moveTo>
                  <a:pt x="1231011" y="30099"/>
                </a:moveTo>
                <a:lnTo>
                  <a:pt x="67563" y="548386"/>
                </a:lnTo>
                <a:lnTo>
                  <a:pt x="1231011" y="1066634"/>
                </a:lnTo>
                <a:lnTo>
                  <a:pt x="2394458" y="548386"/>
                </a:lnTo>
                <a:lnTo>
                  <a:pt x="1231011" y="30099"/>
                </a:lnTo>
                <a:lnTo>
                  <a:pt x="101346" y="548386"/>
                </a:lnTo>
                <a:lnTo>
                  <a:pt x="1231011" y="45212"/>
                </a:lnTo>
                <a:lnTo>
                  <a:pt x="2360676" y="548386"/>
                </a:lnTo>
                <a:lnTo>
                  <a:pt x="1231011" y="1051572"/>
                </a:lnTo>
                <a:lnTo>
                  <a:pt x="101346" y="548386"/>
                </a:lnTo>
                <a:lnTo>
                  <a:pt x="1231011" y="3009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71509" y="5549646"/>
            <a:ext cx="2570988" cy="524256"/>
          </a:xfrm>
          <a:custGeom>
            <a:avLst/>
            <a:gdLst/>
            <a:ahLst/>
            <a:cxnLst/>
            <a:rect l="l" t="t" r="r" b="b"/>
            <a:pathLst>
              <a:path w="2570988" h="524256">
                <a:moveTo>
                  <a:pt x="0" y="524255"/>
                </a:moveTo>
                <a:lnTo>
                  <a:pt x="2570988" y="524255"/>
                </a:lnTo>
                <a:lnTo>
                  <a:pt x="257098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52459" y="5530596"/>
            <a:ext cx="2609088" cy="562355"/>
          </a:xfrm>
          <a:custGeom>
            <a:avLst/>
            <a:gdLst/>
            <a:ahLst/>
            <a:cxnLst/>
            <a:rect l="l" t="t" r="r" b="b"/>
            <a:pathLst>
              <a:path w="2609088" h="562355">
                <a:moveTo>
                  <a:pt x="0" y="562355"/>
                </a:moveTo>
                <a:lnTo>
                  <a:pt x="12700" y="549655"/>
                </a:lnTo>
                <a:lnTo>
                  <a:pt x="12700" y="12699"/>
                </a:lnTo>
                <a:lnTo>
                  <a:pt x="2596388" y="12699"/>
                </a:lnTo>
                <a:lnTo>
                  <a:pt x="2596388" y="549655"/>
                </a:lnTo>
                <a:lnTo>
                  <a:pt x="12700" y="549655"/>
                </a:lnTo>
                <a:lnTo>
                  <a:pt x="2609088" y="562355"/>
                </a:lnTo>
                <a:lnTo>
                  <a:pt x="2609088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77859" y="5555996"/>
            <a:ext cx="2558288" cy="511555"/>
          </a:xfrm>
          <a:custGeom>
            <a:avLst/>
            <a:gdLst/>
            <a:ahLst/>
            <a:cxnLst/>
            <a:rect l="l" t="t" r="r" b="b"/>
            <a:pathLst>
              <a:path w="2558288" h="511555">
                <a:moveTo>
                  <a:pt x="0" y="511555"/>
                </a:moveTo>
                <a:lnTo>
                  <a:pt x="12700" y="498855"/>
                </a:lnTo>
                <a:lnTo>
                  <a:pt x="12700" y="12699"/>
                </a:lnTo>
                <a:lnTo>
                  <a:pt x="2545588" y="12699"/>
                </a:lnTo>
                <a:lnTo>
                  <a:pt x="2545588" y="498855"/>
                </a:lnTo>
                <a:lnTo>
                  <a:pt x="12700" y="498855"/>
                </a:lnTo>
                <a:lnTo>
                  <a:pt x="2558288" y="511555"/>
                </a:lnTo>
                <a:lnTo>
                  <a:pt x="2558288" y="0"/>
                </a:lnTo>
                <a:lnTo>
                  <a:pt x="0" y="0"/>
                </a:lnTo>
                <a:lnTo>
                  <a:pt x="0" y="5115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77859" y="6054852"/>
            <a:ext cx="2558288" cy="12700"/>
          </a:xfrm>
          <a:custGeom>
            <a:avLst/>
            <a:gdLst/>
            <a:ahLst/>
            <a:cxnLst/>
            <a:rect l="l" t="t" r="r" b="b"/>
            <a:pathLst>
              <a:path w="2558288" h="12700">
                <a:moveTo>
                  <a:pt x="12700" y="0"/>
                </a:moveTo>
                <a:lnTo>
                  <a:pt x="0" y="12700"/>
                </a:lnTo>
                <a:lnTo>
                  <a:pt x="2558288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52459" y="6080252"/>
            <a:ext cx="2609088" cy="12700"/>
          </a:xfrm>
          <a:custGeom>
            <a:avLst/>
            <a:gdLst/>
            <a:ahLst/>
            <a:cxnLst/>
            <a:rect l="l" t="t" r="r" b="b"/>
            <a:pathLst>
              <a:path w="2609088" h="12700">
                <a:moveTo>
                  <a:pt x="12700" y="0"/>
                </a:moveTo>
                <a:lnTo>
                  <a:pt x="0" y="12700"/>
                </a:lnTo>
                <a:lnTo>
                  <a:pt x="2609088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48344" y="5597652"/>
            <a:ext cx="1433322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2176" y="4157472"/>
            <a:ext cx="2141220" cy="548639"/>
          </a:xfrm>
          <a:custGeom>
            <a:avLst/>
            <a:gdLst/>
            <a:ahLst/>
            <a:cxnLst/>
            <a:rect l="l" t="t" r="r" b="b"/>
            <a:pathLst>
              <a:path w="2141220" h="548639">
                <a:moveTo>
                  <a:pt x="0" y="274319"/>
                </a:moveTo>
                <a:lnTo>
                  <a:pt x="3548" y="296819"/>
                </a:lnTo>
                <a:lnTo>
                  <a:pt x="14011" y="318818"/>
                </a:lnTo>
                <a:lnTo>
                  <a:pt x="54577" y="361029"/>
                </a:lnTo>
                <a:lnTo>
                  <a:pt x="119493" y="400389"/>
                </a:lnTo>
                <a:lnTo>
                  <a:pt x="160394" y="418823"/>
                </a:lnTo>
                <a:lnTo>
                  <a:pt x="206556" y="436333"/>
                </a:lnTo>
                <a:lnTo>
                  <a:pt x="257704" y="452847"/>
                </a:lnTo>
                <a:lnTo>
                  <a:pt x="313562" y="468296"/>
                </a:lnTo>
                <a:lnTo>
                  <a:pt x="373856" y="482609"/>
                </a:lnTo>
                <a:lnTo>
                  <a:pt x="438308" y="495714"/>
                </a:lnTo>
                <a:lnTo>
                  <a:pt x="506644" y="507542"/>
                </a:lnTo>
                <a:lnTo>
                  <a:pt x="578589" y="518022"/>
                </a:lnTo>
                <a:lnTo>
                  <a:pt x="653867" y="527083"/>
                </a:lnTo>
                <a:lnTo>
                  <a:pt x="732202" y="534655"/>
                </a:lnTo>
                <a:lnTo>
                  <a:pt x="813320" y="540668"/>
                </a:lnTo>
                <a:lnTo>
                  <a:pt x="896944" y="545049"/>
                </a:lnTo>
                <a:lnTo>
                  <a:pt x="982799" y="547730"/>
                </a:lnTo>
                <a:lnTo>
                  <a:pt x="1070609" y="548639"/>
                </a:lnTo>
                <a:lnTo>
                  <a:pt x="1158420" y="547730"/>
                </a:lnTo>
                <a:lnTo>
                  <a:pt x="1244275" y="545049"/>
                </a:lnTo>
                <a:lnTo>
                  <a:pt x="1327899" y="540668"/>
                </a:lnTo>
                <a:lnTo>
                  <a:pt x="1409017" y="534655"/>
                </a:lnTo>
                <a:lnTo>
                  <a:pt x="1487352" y="527083"/>
                </a:lnTo>
                <a:lnTo>
                  <a:pt x="1562630" y="518022"/>
                </a:lnTo>
                <a:lnTo>
                  <a:pt x="1634575" y="507542"/>
                </a:lnTo>
                <a:lnTo>
                  <a:pt x="1702911" y="495714"/>
                </a:lnTo>
                <a:lnTo>
                  <a:pt x="1767363" y="482609"/>
                </a:lnTo>
                <a:lnTo>
                  <a:pt x="1827656" y="468296"/>
                </a:lnTo>
                <a:lnTo>
                  <a:pt x="1883515" y="452847"/>
                </a:lnTo>
                <a:lnTo>
                  <a:pt x="1934663" y="436333"/>
                </a:lnTo>
                <a:lnTo>
                  <a:pt x="1980825" y="418823"/>
                </a:lnTo>
                <a:lnTo>
                  <a:pt x="2021726" y="400389"/>
                </a:lnTo>
                <a:lnTo>
                  <a:pt x="2057090" y="381101"/>
                </a:lnTo>
                <a:lnTo>
                  <a:pt x="2110106" y="340244"/>
                </a:lnTo>
                <a:lnTo>
                  <a:pt x="2137671" y="296819"/>
                </a:lnTo>
                <a:lnTo>
                  <a:pt x="2141220" y="274319"/>
                </a:lnTo>
                <a:lnTo>
                  <a:pt x="2137671" y="251820"/>
                </a:lnTo>
                <a:lnTo>
                  <a:pt x="2110106" y="208395"/>
                </a:lnTo>
                <a:lnTo>
                  <a:pt x="2057090" y="167538"/>
                </a:lnTo>
                <a:lnTo>
                  <a:pt x="2021726" y="148250"/>
                </a:lnTo>
                <a:lnTo>
                  <a:pt x="1980825" y="129816"/>
                </a:lnTo>
                <a:lnTo>
                  <a:pt x="1934663" y="112306"/>
                </a:lnTo>
                <a:lnTo>
                  <a:pt x="1883515" y="95792"/>
                </a:lnTo>
                <a:lnTo>
                  <a:pt x="1827656" y="80343"/>
                </a:lnTo>
                <a:lnTo>
                  <a:pt x="1767363" y="66030"/>
                </a:lnTo>
                <a:lnTo>
                  <a:pt x="1702911" y="52925"/>
                </a:lnTo>
                <a:lnTo>
                  <a:pt x="1634575" y="41097"/>
                </a:lnTo>
                <a:lnTo>
                  <a:pt x="1562630" y="30617"/>
                </a:lnTo>
                <a:lnTo>
                  <a:pt x="1487352" y="21556"/>
                </a:lnTo>
                <a:lnTo>
                  <a:pt x="1409017" y="13984"/>
                </a:lnTo>
                <a:lnTo>
                  <a:pt x="1327899" y="7971"/>
                </a:lnTo>
                <a:lnTo>
                  <a:pt x="1244275" y="3590"/>
                </a:lnTo>
                <a:lnTo>
                  <a:pt x="1158420" y="909"/>
                </a:lnTo>
                <a:lnTo>
                  <a:pt x="1070609" y="0"/>
                </a:lnTo>
                <a:lnTo>
                  <a:pt x="982799" y="909"/>
                </a:lnTo>
                <a:lnTo>
                  <a:pt x="896944" y="3590"/>
                </a:lnTo>
                <a:lnTo>
                  <a:pt x="813320" y="7971"/>
                </a:lnTo>
                <a:lnTo>
                  <a:pt x="732202" y="13984"/>
                </a:lnTo>
                <a:lnTo>
                  <a:pt x="653867" y="21556"/>
                </a:lnTo>
                <a:lnTo>
                  <a:pt x="578589" y="30617"/>
                </a:lnTo>
                <a:lnTo>
                  <a:pt x="506644" y="41097"/>
                </a:lnTo>
                <a:lnTo>
                  <a:pt x="438308" y="52925"/>
                </a:lnTo>
                <a:lnTo>
                  <a:pt x="373856" y="66030"/>
                </a:lnTo>
                <a:lnTo>
                  <a:pt x="313562" y="80343"/>
                </a:lnTo>
                <a:lnTo>
                  <a:pt x="257704" y="95792"/>
                </a:lnTo>
                <a:lnTo>
                  <a:pt x="206556" y="112306"/>
                </a:lnTo>
                <a:lnTo>
                  <a:pt x="160394" y="129816"/>
                </a:lnTo>
                <a:lnTo>
                  <a:pt x="119493" y="148250"/>
                </a:lnTo>
                <a:lnTo>
                  <a:pt x="84129" y="167538"/>
                </a:lnTo>
                <a:lnTo>
                  <a:pt x="31113" y="208395"/>
                </a:lnTo>
                <a:lnTo>
                  <a:pt x="354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42176" y="4157472"/>
            <a:ext cx="2141220" cy="548639"/>
          </a:xfrm>
          <a:custGeom>
            <a:avLst/>
            <a:gdLst/>
            <a:ahLst/>
            <a:cxnLst/>
            <a:rect l="l" t="t" r="r" b="b"/>
            <a:pathLst>
              <a:path w="2141220" h="548639">
                <a:moveTo>
                  <a:pt x="0" y="274319"/>
                </a:moveTo>
                <a:lnTo>
                  <a:pt x="14011" y="229821"/>
                </a:lnTo>
                <a:lnTo>
                  <a:pt x="54577" y="187610"/>
                </a:lnTo>
                <a:lnTo>
                  <a:pt x="119493" y="148250"/>
                </a:lnTo>
                <a:lnTo>
                  <a:pt x="160394" y="129816"/>
                </a:lnTo>
                <a:lnTo>
                  <a:pt x="206556" y="112306"/>
                </a:lnTo>
                <a:lnTo>
                  <a:pt x="257704" y="95792"/>
                </a:lnTo>
                <a:lnTo>
                  <a:pt x="313562" y="80343"/>
                </a:lnTo>
                <a:lnTo>
                  <a:pt x="373856" y="66030"/>
                </a:lnTo>
                <a:lnTo>
                  <a:pt x="438308" y="52925"/>
                </a:lnTo>
                <a:lnTo>
                  <a:pt x="506644" y="41097"/>
                </a:lnTo>
                <a:lnTo>
                  <a:pt x="578589" y="30617"/>
                </a:lnTo>
                <a:lnTo>
                  <a:pt x="653867" y="21556"/>
                </a:lnTo>
                <a:lnTo>
                  <a:pt x="732202" y="13984"/>
                </a:lnTo>
                <a:lnTo>
                  <a:pt x="813320" y="7971"/>
                </a:lnTo>
                <a:lnTo>
                  <a:pt x="896944" y="3590"/>
                </a:lnTo>
                <a:lnTo>
                  <a:pt x="982799" y="909"/>
                </a:lnTo>
                <a:lnTo>
                  <a:pt x="1070609" y="0"/>
                </a:lnTo>
                <a:lnTo>
                  <a:pt x="1158420" y="909"/>
                </a:lnTo>
                <a:lnTo>
                  <a:pt x="1244275" y="3590"/>
                </a:lnTo>
                <a:lnTo>
                  <a:pt x="1327899" y="7971"/>
                </a:lnTo>
                <a:lnTo>
                  <a:pt x="1409017" y="13984"/>
                </a:lnTo>
                <a:lnTo>
                  <a:pt x="1487352" y="21556"/>
                </a:lnTo>
                <a:lnTo>
                  <a:pt x="1562630" y="30617"/>
                </a:lnTo>
                <a:lnTo>
                  <a:pt x="1634575" y="41097"/>
                </a:lnTo>
                <a:lnTo>
                  <a:pt x="1702911" y="52925"/>
                </a:lnTo>
                <a:lnTo>
                  <a:pt x="1767363" y="66030"/>
                </a:lnTo>
                <a:lnTo>
                  <a:pt x="1827656" y="80343"/>
                </a:lnTo>
                <a:lnTo>
                  <a:pt x="1883515" y="95792"/>
                </a:lnTo>
                <a:lnTo>
                  <a:pt x="1934663" y="112306"/>
                </a:lnTo>
                <a:lnTo>
                  <a:pt x="1980825" y="129816"/>
                </a:lnTo>
                <a:lnTo>
                  <a:pt x="2021726" y="148250"/>
                </a:lnTo>
                <a:lnTo>
                  <a:pt x="2057090" y="167538"/>
                </a:lnTo>
                <a:lnTo>
                  <a:pt x="2110106" y="208395"/>
                </a:lnTo>
                <a:lnTo>
                  <a:pt x="2137671" y="251820"/>
                </a:lnTo>
                <a:lnTo>
                  <a:pt x="2141220" y="274319"/>
                </a:lnTo>
                <a:lnTo>
                  <a:pt x="2137671" y="296819"/>
                </a:lnTo>
                <a:lnTo>
                  <a:pt x="2110106" y="340244"/>
                </a:lnTo>
                <a:lnTo>
                  <a:pt x="2057090" y="381101"/>
                </a:lnTo>
                <a:lnTo>
                  <a:pt x="2021726" y="400389"/>
                </a:lnTo>
                <a:lnTo>
                  <a:pt x="1980825" y="418823"/>
                </a:lnTo>
                <a:lnTo>
                  <a:pt x="1934663" y="436333"/>
                </a:lnTo>
                <a:lnTo>
                  <a:pt x="1883515" y="452847"/>
                </a:lnTo>
                <a:lnTo>
                  <a:pt x="1827656" y="468296"/>
                </a:lnTo>
                <a:lnTo>
                  <a:pt x="1767363" y="482609"/>
                </a:lnTo>
                <a:lnTo>
                  <a:pt x="1702911" y="495714"/>
                </a:lnTo>
                <a:lnTo>
                  <a:pt x="1634575" y="507542"/>
                </a:lnTo>
                <a:lnTo>
                  <a:pt x="1562630" y="518022"/>
                </a:lnTo>
                <a:lnTo>
                  <a:pt x="1487352" y="527083"/>
                </a:lnTo>
                <a:lnTo>
                  <a:pt x="1409017" y="534655"/>
                </a:lnTo>
                <a:lnTo>
                  <a:pt x="1327899" y="540668"/>
                </a:lnTo>
                <a:lnTo>
                  <a:pt x="1244275" y="545049"/>
                </a:lnTo>
                <a:lnTo>
                  <a:pt x="1158420" y="547730"/>
                </a:lnTo>
                <a:lnTo>
                  <a:pt x="1070609" y="548639"/>
                </a:lnTo>
                <a:lnTo>
                  <a:pt x="982799" y="547730"/>
                </a:lnTo>
                <a:lnTo>
                  <a:pt x="896944" y="545049"/>
                </a:lnTo>
                <a:lnTo>
                  <a:pt x="813320" y="540668"/>
                </a:lnTo>
                <a:lnTo>
                  <a:pt x="732202" y="534655"/>
                </a:lnTo>
                <a:lnTo>
                  <a:pt x="653867" y="527083"/>
                </a:lnTo>
                <a:lnTo>
                  <a:pt x="578589" y="518022"/>
                </a:lnTo>
                <a:lnTo>
                  <a:pt x="506644" y="507542"/>
                </a:lnTo>
                <a:lnTo>
                  <a:pt x="438308" y="495714"/>
                </a:lnTo>
                <a:lnTo>
                  <a:pt x="373856" y="482609"/>
                </a:lnTo>
                <a:lnTo>
                  <a:pt x="313562" y="468296"/>
                </a:lnTo>
                <a:lnTo>
                  <a:pt x="257704" y="452847"/>
                </a:lnTo>
                <a:lnTo>
                  <a:pt x="206556" y="436333"/>
                </a:lnTo>
                <a:lnTo>
                  <a:pt x="160394" y="418823"/>
                </a:lnTo>
                <a:lnTo>
                  <a:pt x="119493" y="400389"/>
                </a:lnTo>
                <a:lnTo>
                  <a:pt x="84129" y="381101"/>
                </a:lnTo>
                <a:lnTo>
                  <a:pt x="31113" y="340244"/>
                </a:lnTo>
                <a:lnTo>
                  <a:pt x="354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6120" y="4218444"/>
            <a:ext cx="1530857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24872" y="3564636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19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1" y="274319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24872" y="3564636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19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1" y="274319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40012" y="2987040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20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2" y="274320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40012" y="2987040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20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2" y="274320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92083" y="3572255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92083" y="3572255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14309" y="4706874"/>
            <a:ext cx="1742948" cy="842137"/>
          </a:xfrm>
          <a:custGeom>
            <a:avLst/>
            <a:gdLst/>
            <a:ahLst/>
            <a:cxnLst/>
            <a:rect l="l" t="t" r="r" b="b"/>
            <a:pathLst>
              <a:path w="1742948" h="842137">
                <a:moveTo>
                  <a:pt x="1742948" y="842137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90838" y="4121657"/>
            <a:ext cx="565530" cy="1427988"/>
          </a:xfrm>
          <a:custGeom>
            <a:avLst/>
            <a:gdLst/>
            <a:ahLst/>
            <a:cxnLst/>
            <a:rect l="l" t="t" r="r" b="b"/>
            <a:pathLst>
              <a:path w="565530" h="1427988">
                <a:moveTo>
                  <a:pt x="565530" y="1427988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56242" y="3536441"/>
            <a:ext cx="383412" cy="2013077"/>
          </a:xfrm>
          <a:custGeom>
            <a:avLst/>
            <a:gdLst/>
            <a:ahLst/>
            <a:cxnLst/>
            <a:rect l="l" t="t" r="r" b="b"/>
            <a:pathLst>
              <a:path w="383412" h="2013077">
                <a:moveTo>
                  <a:pt x="0" y="2013077"/>
                </a:moveTo>
                <a:lnTo>
                  <a:pt x="383412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56242" y="4114038"/>
            <a:ext cx="1168273" cy="1434338"/>
          </a:xfrm>
          <a:custGeom>
            <a:avLst/>
            <a:gdLst/>
            <a:ahLst/>
            <a:cxnLst/>
            <a:rect l="l" t="t" r="r" b="b"/>
            <a:pathLst>
              <a:path w="1168273" h="1434338">
                <a:moveTo>
                  <a:pt x="0" y="1434338"/>
                </a:moveTo>
                <a:lnTo>
                  <a:pt x="1168273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39984" y="4270248"/>
            <a:ext cx="1493520" cy="548639"/>
          </a:xfrm>
          <a:custGeom>
            <a:avLst/>
            <a:gdLst/>
            <a:ahLst/>
            <a:cxnLst/>
            <a:rect l="l" t="t" r="r" b="b"/>
            <a:pathLst>
              <a:path w="1493520" h="548639">
                <a:moveTo>
                  <a:pt x="0" y="274319"/>
                </a:moveTo>
                <a:lnTo>
                  <a:pt x="2475" y="296819"/>
                </a:lnTo>
                <a:lnTo>
                  <a:pt x="9775" y="318818"/>
                </a:lnTo>
                <a:lnTo>
                  <a:pt x="38075" y="361029"/>
                </a:lnTo>
                <a:lnTo>
                  <a:pt x="83362" y="400389"/>
                </a:lnTo>
                <a:lnTo>
                  <a:pt x="144097" y="436333"/>
                </a:lnTo>
                <a:lnTo>
                  <a:pt x="179776" y="452847"/>
                </a:lnTo>
                <a:lnTo>
                  <a:pt x="218741" y="468296"/>
                </a:lnTo>
                <a:lnTo>
                  <a:pt x="260799" y="482609"/>
                </a:lnTo>
                <a:lnTo>
                  <a:pt x="305757" y="495714"/>
                </a:lnTo>
                <a:lnTo>
                  <a:pt x="353423" y="507542"/>
                </a:lnTo>
                <a:lnTo>
                  <a:pt x="403605" y="518022"/>
                </a:lnTo>
                <a:lnTo>
                  <a:pt x="456110" y="527083"/>
                </a:lnTo>
                <a:lnTo>
                  <a:pt x="510747" y="534655"/>
                </a:lnTo>
                <a:lnTo>
                  <a:pt x="567322" y="540668"/>
                </a:lnTo>
                <a:lnTo>
                  <a:pt x="625645" y="545049"/>
                </a:lnTo>
                <a:lnTo>
                  <a:pt x="685521" y="547730"/>
                </a:lnTo>
                <a:lnTo>
                  <a:pt x="746760" y="548639"/>
                </a:lnTo>
                <a:lnTo>
                  <a:pt x="807998" y="547730"/>
                </a:lnTo>
                <a:lnTo>
                  <a:pt x="867874" y="545049"/>
                </a:lnTo>
                <a:lnTo>
                  <a:pt x="926197" y="540668"/>
                </a:lnTo>
                <a:lnTo>
                  <a:pt x="982772" y="534655"/>
                </a:lnTo>
                <a:lnTo>
                  <a:pt x="1037409" y="527083"/>
                </a:lnTo>
                <a:lnTo>
                  <a:pt x="1089914" y="518022"/>
                </a:lnTo>
                <a:lnTo>
                  <a:pt x="1140096" y="507542"/>
                </a:lnTo>
                <a:lnTo>
                  <a:pt x="1187762" y="495714"/>
                </a:lnTo>
                <a:lnTo>
                  <a:pt x="1232720" y="482609"/>
                </a:lnTo>
                <a:lnTo>
                  <a:pt x="1274778" y="468296"/>
                </a:lnTo>
                <a:lnTo>
                  <a:pt x="1313743" y="452847"/>
                </a:lnTo>
                <a:lnTo>
                  <a:pt x="1349422" y="436333"/>
                </a:lnTo>
                <a:lnTo>
                  <a:pt x="1410157" y="400389"/>
                </a:lnTo>
                <a:lnTo>
                  <a:pt x="1455444" y="361029"/>
                </a:lnTo>
                <a:lnTo>
                  <a:pt x="1483744" y="318818"/>
                </a:lnTo>
                <a:lnTo>
                  <a:pt x="1493520" y="274319"/>
                </a:lnTo>
                <a:lnTo>
                  <a:pt x="1491044" y="251820"/>
                </a:lnTo>
                <a:lnTo>
                  <a:pt x="1471814" y="208395"/>
                </a:lnTo>
                <a:lnTo>
                  <a:pt x="1434828" y="167538"/>
                </a:lnTo>
                <a:lnTo>
                  <a:pt x="1381625" y="129816"/>
                </a:lnTo>
                <a:lnTo>
                  <a:pt x="1313743" y="95792"/>
                </a:lnTo>
                <a:lnTo>
                  <a:pt x="1274778" y="80343"/>
                </a:lnTo>
                <a:lnTo>
                  <a:pt x="1232720" y="66030"/>
                </a:lnTo>
                <a:lnTo>
                  <a:pt x="1187762" y="52925"/>
                </a:lnTo>
                <a:lnTo>
                  <a:pt x="1140096" y="41097"/>
                </a:lnTo>
                <a:lnTo>
                  <a:pt x="1089914" y="30617"/>
                </a:lnTo>
                <a:lnTo>
                  <a:pt x="1037409" y="21556"/>
                </a:lnTo>
                <a:lnTo>
                  <a:pt x="982772" y="13984"/>
                </a:lnTo>
                <a:lnTo>
                  <a:pt x="926197" y="7971"/>
                </a:lnTo>
                <a:lnTo>
                  <a:pt x="867874" y="3590"/>
                </a:lnTo>
                <a:lnTo>
                  <a:pt x="807998" y="909"/>
                </a:lnTo>
                <a:lnTo>
                  <a:pt x="746760" y="0"/>
                </a:lnTo>
                <a:lnTo>
                  <a:pt x="685521" y="909"/>
                </a:lnTo>
                <a:lnTo>
                  <a:pt x="625645" y="3590"/>
                </a:lnTo>
                <a:lnTo>
                  <a:pt x="567322" y="7971"/>
                </a:lnTo>
                <a:lnTo>
                  <a:pt x="510747" y="13984"/>
                </a:lnTo>
                <a:lnTo>
                  <a:pt x="456110" y="21556"/>
                </a:lnTo>
                <a:lnTo>
                  <a:pt x="403605" y="30617"/>
                </a:lnTo>
                <a:lnTo>
                  <a:pt x="353423" y="41097"/>
                </a:lnTo>
                <a:lnTo>
                  <a:pt x="305757" y="52925"/>
                </a:lnTo>
                <a:lnTo>
                  <a:pt x="260799" y="66030"/>
                </a:lnTo>
                <a:lnTo>
                  <a:pt x="218741" y="80343"/>
                </a:lnTo>
                <a:lnTo>
                  <a:pt x="179776" y="95792"/>
                </a:lnTo>
                <a:lnTo>
                  <a:pt x="144097" y="112306"/>
                </a:lnTo>
                <a:lnTo>
                  <a:pt x="83362" y="148250"/>
                </a:lnTo>
                <a:lnTo>
                  <a:pt x="38075" y="187610"/>
                </a:lnTo>
                <a:lnTo>
                  <a:pt x="9775" y="229821"/>
                </a:lnTo>
                <a:lnTo>
                  <a:pt x="2475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39984" y="4270248"/>
            <a:ext cx="1493520" cy="548639"/>
          </a:xfrm>
          <a:custGeom>
            <a:avLst/>
            <a:gdLst/>
            <a:ahLst/>
            <a:cxnLst/>
            <a:rect l="l" t="t" r="r" b="b"/>
            <a:pathLst>
              <a:path w="1493520" h="548639">
                <a:moveTo>
                  <a:pt x="0" y="274319"/>
                </a:moveTo>
                <a:lnTo>
                  <a:pt x="9775" y="229821"/>
                </a:lnTo>
                <a:lnTo>
                  <a:pt x="38075" y="187610"/>
                </a:lnTo>
                <a:lnTo>
                  <a:pt x="83362" y="148250"/>
                </a:lnTo>
                <a:lnTo>
                  <a:pt x="144097" y="112306"/>
                </a:lnTo>
                <a:lnTo>
                  <a:pt x="179776" y="95792"/>
                </a:lnTo>
                <a:lnTo>
                  <a:pt x="218741" y="80343"/>
                </a:lnTo>
                <a:lnTo>
                  <a:pt x="260799" y="66030"/>
                </a:lnTo>
                <a:lnTo>
                  <a:pt x="305757" y="52925"/>
                </a:lnTo>
                <a:lnTo>
                  <a:pt x="353423" y="41097"/>
                </a:lnTo>
                <a:lnTo>
                  <a:pt x="403605" y="30617"/>
                </a:lnTo>
                <a:lnTo>
                  <a:pt x="456110" y="21556"/>
                </a:lnTo>
                <a:lnTo>
                  <a:pt x="510747" y="13984"/>
                </a:lnTo>
                <a:lnTo>
                  <a:pt x="567322" y="7971"/>
                </a:lnTo>
                <a:lnTo>
                  <a:pt x="625645" y="3590"/>
                </a:lnTo>
                <a:lnTo>
                  <a:pt x="685521" y="909"/>
                </a:lnTo>
                <a:lnTo>
                  <a:pt x="746760" y="0"/>
                </a:lnTo>
                <a:lnTo>
                  <a:pt x="807998" y="909"/>
                </a:lnTo>
                <a:lnTo>
                  <a:pt x="867874" y="3590"/>
                </a:lnTo>
                <a:lnTo>
                  <a:pt x="926197" y="7971"/>
                </a:lnTo>
                <a:lnTo>
                  <a:pt x="982772" y="13984"/>
                </a:lnTo>
                <a:lnTo>
                  <a:pt x="1037409" y="21556"/>
                </a:lnTo>
                <a:lnTo>
                  <a:pt x="1089914" y="30617"/>
                </a:lnTo>
                <a:lnTo>
                  <a:pt x="1140096" y="41097"/>
                </a:lnTo>
                <a:lnTo>
                  <a:pt x="1187762" y="52925"/>
                </a:lnTo>
                <a:lnTo>
                  <a:pt x="1232720" y="66030"/>
                </a:lnTo>
                <a:lnTo>
                  <a:pt x="1274778" y="80343"/>
                </a:lnTo>
                <a:lnTo>
                  <a:pt x="1313743" y="95792"/>
                </a:lnTo>
                <a:lnTo>
                  <a:pt x="1349422" y="112306"/>
                </a:lnTo>
                <a:lnTo>
                  <a:pt x="1410157" y="148250"/>
                </a:lnTo>
                <a:lnTo>
                  <a:pt x="1455444" y="187610"/>
                </a:lnTo>
                <a:lnTo>
                  <a:pt x="1483744" y="229821"/>
                </a:lnTo>
                <a:lnTo>
                  <a:pt x="1493520" y="274319"/>
                </a:lnTo>
                <a:lnTo>
                  <a:pt x="1491044" y="296819"/>
                </a:lnTo>
                <a:lnTo>
                  <a:pt x="1471814" y="340244"/>
                </a:lnTo>
                <a:lnTo>
                  <a:pt x="1434828" y="381101"/>
                </a:lnTo>
                <a:lnTo>
                  <a:pt x="1381625" y="418823"/>
                </a:lnTo>
                <a:lnTo>
                  <a:pt x="1313743" y="452847"/>
                </a:lnTo>
                <a:lnTo>
                  <a:pt x="1274778" y="468296"/>
                </a:lnTo>
                <a:lnTo>
                  <a:pt x="1232720" y="482609"/>
                </a:lnTo>
                <a:lnTo>
                  <a:pt x="1187762" y="495714"/>
                </a:lnTo>
                <a:lnTo>
                  <a:pt x="1140096" y="507542"/>
                </a:lnTo>
                <a:lnTo>
                  <a:pt x="1089914" y="518022"/>
                </a:lnTo>
                <a:lnTo>
                  <a:pt x="1037409" y="527083"/>
                </a:lnTo>
                <a:lnTo>
                  <a:pt x="982772" y="534655"/>
                </a:lnTo>
                <a:lnTo>
                  <a:pt x="926197" y="540668"/>
                </a:lnTo>
                <a:lnTo>
                  <a:pt x="867874" y="545049"/>
                </a:lnTo>
                <a:lnTo>
                  <a:pt x="807998" y="547730"/>
                </a:lnTo>
                <a:lnTo>
                  <a:pt x="746760" y="548639"/>
                </a:lnTo>
                <a:lnTo>
                  <a:pt x="685521" y="547730"/>
                </a:lnTo>
                <a:lnTo>
                  <a:pt x="625645" y="545049"/>
                </a:lnTo>
                <a:lnTo>
                  <a:pt x="567322" y="540668"/>
                </a:lnTo>
                <a:lnTo>
                  <a:pt x="510747" y="534655"/>
                </a:lnTo>
                <a:lnTo>
                  <a:pt x="456110" y="527083"/>
                </a:lnTo>
                <a:lnTo>
                  <a:pt x="403605" y="518022"/>
                </a:lnTo>
                <a:lnTo>
                  <a:pt x="353423" y="507542"/>
                </a:lnTo>
                <a:lnTo>
                  <a:pt x="305757" y="495714"/>
                </a:lnTo>
                <a:lnTo>
                  <a:pt x="260799" y="482609"/>
                </a:lnTo>
                <a:lnTo>
                  <a:pt x="218741" y="468296"/>
                </a:lnTo>
                <a:lnTo>
                  <a:pt x="179776" y="452847"/>
                </a:lnTo>
                <a:lnTo>
                  <a:pt x="144097" y="436333"/>
                </a:lnTo>
                <a:lnTo>
                  <a:pt x="83362" y="400389"/>
                </a:lnTo>
                <a:lnTo>
                  <a:pt x="38075" y="361029"/>
                </a:lnTo>
                <a:lnTo>
                  <a:pt x="9775" y="318818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56242" y="4740402"/>
            <a:ext cx="1202308" cy="809244"/>
          </a:xfrm>
          <a:custGeom>
            <a:avLst/>
            <a:gdLst/>
            <a:ahLst/>
            <a:cxnLst/>
            <a:rect l="l" t="t" r="r" b="b"/>
            <a:pathLst>
              <a:path w="1202308" h="809244">
                <a:moveTo>
                  <a:pt x="0" y="809244"/>
                </a:moveTo>
                <a:lnTo>
                  <a:pt x="1202308" y="0"/>
                </a:lnTo>
              </a:path>
            </a:pathLst>
          </a:custGeom>
          <a:ln w="1904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2024" y="5811012"/>
            <a:ext cx="916559" cy="0"/>
          </a:xfrm>
          <a:custGeom>
            <a:avLst/>
            <a:gdLst/>
            <a:ahLst/>
            <a:cxnLst/>
            <a:rect l="l" t="t" r="r" b="b"/>
            <a:pathLst>
              <a:path w="916559">
                <a:moveTo>
                  <a:pt x="0" y="0"/>
                </a:moveTo>
                <a:lnTo>
                  <a:pt x="916559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8624" y="5811012"/>
            <a:ext cx="993267" cy="0"/>
          </a:xfrm>
          <a:custGeom>
            <a:avLst/>
            <a:gdLst/>
            <a:ahLst/>
            <a:cxnLst/>
            <a:rect l="l" t="t" r="r" b="b"/>
            <a:pathLst>
              <a:path w="993267">
                <a:moveTo>
                  <a:pt x="99326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2837" y="230836"/>
            <a:ext cx="150389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0746" y="230836"/>
            <a:ext cx="10327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4310" y="230836"/>
            <a:ext cx="5029533" cy="1233033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12700" marR="47548">
              <a:lnSpc>
                <a:spcPts val="4660"/>
              </a:lnSpc>
            </a:pPr>
            <a:r>
              <a:rPr sz="4400" b="1" spc="-41" dirty="0">
                <a:solidFill>
                  <a:srgbClr val="FFFFFF"/>
                </a:solidFill>
                <a:latin typeface="Tahoma"/>
                <a:cs typeface="Tahoma"/>
              </a:rPr>
              <a:t>yếu </a:t>
            </a:r>
            <a:r>
              <a:rPr sz="2800" spc="-41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950" spc="-41" dirty="0">
                <a:solidFill>
                  <a:srgbClr val="FFFFFF"/>
                </a:solidFill>
                <a:latin typeface="Tahoma"/>
                <a:cs typeface="Tahoma"/>
              </a:rPr>
              <a:t>giao dịch mua hàng</a:t>
            </a:r>
            <a:r>
              <a:rPr sz="2800" spc="-41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1112392">
              <a:lnSpc>
                <a:spcPct val="95825"/>
              </a:lnSpc>
              <a:spcBef>
                <a:spcPts val="1893"/>
              </a:spcBef>
            </a:pP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đơn </a:t>
            </a:r>
            <a:r>
              <a:rPr sz="2500" spc="-5" dirty="0">
                <a:latin typeface="Times New Roman"/>
                <a:cs typeface="Times New Roman"/>
              </a:rPr>
              <a:t>trong giao dịch mua hàng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692" y="1119807"/>
            <a:ext cx="1014980" cy="344062"/>
          </a:xfrm>
          <a:prstGeom prst="rect">
            <a:avLst/>
          </a:prstGeom>
        </p:spPr>
        <p:txBody>
          <a:bodyPr wrap="square" lIns="0" tIns="16891" rIns="0" bIns="0" rtlCol="0">
            <a:noAutofit/>
          </a:bodyPr>
          <a:lstStyle/>
          <a:p>
            <a:pPr marL="12700">
              <a:lnSpc>
                <a:spcPts val="2660"/>
              </a:lnSpc>
            </a:pPr>
            <a:r>
              <a:rPr sz="2500" dirty="0">
                <a:latin typeface="Wingdings"/>
                <a:cs typeface="Wingdings"/>
              </a:rPr>
              <a:t>▪</a:t>
            </a:r>
            <a:r>
              <a:rPr sz="2500" spc="4" dirty="0">
                <a:latin typeface="Times New Roman"/>
                <a:cs typeface="Times New Roman"/>
              </a:rPr>
              <a:t> </a:t>
            </a:r>
            <a:r>
              <a:rPr sz="2500" spc="0" dirty="0">
                <a:latin typeface="Times New Roman"/>
                <a:cs typeface="Times New Roman"/>
              </a:rPr>
              <a:t>Ví dụ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7290" y="1121477"/>
            <a:ext cx="601057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b="1" dirty="0">
                <a:solidFill>
                  <a:srgbClr val="C00000"/>
                </a:solidFill>
                <a:latin typeface="Times New Roman"/>
                <a:cs typeface="Times New Roman"/>
              </a:rPr>
              <a:t>đơn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8892" y="1572645"/>
            <a:ext cx="7503429" cy="1600072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 marR="44138">
              <a:lnSpc>
                <a:spcPts val="2465"/>
              </a:lnSpc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Các sản phẩm đã mua trong một đơn hàng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81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Mỗi sản phẩm được ghi nhận trong cùng 1 hóa đơn mua hàng</a:t>
            </a:r>
            <a:endParaRPr sz="2300">
              <a:latin typeface="Times New Roman"/>
              <a:cs typeface="Times New Roman"/>
            </a:endParaRPr>
          </a:p>
          <a:p>
            <a:pPr marL="12700" marR="44138">
              <a:lnSpc>
                <a:spcPct val="95825"/>
              </a:lnSpc>
              <a:spcBef>
                <a:spcPts val="705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CHITIET_HD là thực thể phụ thuộc vào HOADON</a:t>
            </a:r>
            <a:endParaRPr sz="2300">
              <a:latin typeface="Times New Roman"/>
              <a:cs typeface="Times New Roman"/>
            </a:endParaRPr>
          </a:p>
          <a:p>
            <a:pPr marL="12700" marR="44138">
              <a:lnSpc>
                <a:spcPct val="95825"/>
              </a:lnSpc>
              <a:spcBef>
                <a:spcPts val="707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Quan hệ phụ thuộc là bắt buộc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7766" y="3153664"/>
            <a:ext cx="798095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GIABAN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2566" y="3665474"/>
            <a:ext cx="56427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7" dirty="0">
                <a:latin typeface="Calibri"/>
                <a:cs typeface="Calibri"/>
              </a:rPr>
              <a:t>SODT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57180" y="3732301"/>
            <a:ext cx="571311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" dirty="0">
                <a:latin typeface="Calibri"/>
                <a:cs typeface="Calibri"/>
              </a:rPr>
              <a:t>THUE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9508" y="3738879"/>
            <a:ext cx="99611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6" dirty="0">
                <a:latin typeface="Calibri"/>
                <a:cs typeface="Calibri"/>
              </a:rPr>
              <a:t>SOLUONG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4758" y="3874516"/>
            <a:ext cx="104829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4" dirty="0">
                <a:latin typeface="Calibri"/>
                <a:cs typeface="Calibri"/>
              </a:rPr>
              <a:t>NGAYMUA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105" y="4059554"/>
            <a:ext cx="128063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" dirty="0">
                <a:latin typeface="Calibri"/>
                <a:cs typeface="Calibri"/>
              </a:rPr>
              <a:t>KHACHHANG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8200" y="4324502"/>
            <a:ext cx="1285260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spc="-4" dirty="0">
                <a:latin typeface="Calibri"/>
                <a:cs typeface="Calibri"/>
              </a:rPr>
              <a:t>SOHD, MASP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1482" y="4438142"/>
            <a:ext cx="92403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latin typeface="Calibri"/>
                <a:cs typeface="Calibri"/>
              </a:rPr>
              <a:t>GIAMGIA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228" y="4858512"/>
            <a:ext cx="61065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dirty="0">
                <a:latin typeface="Calibri"/>
                <a:cs typeface="Calibri"/>
              </a:rPr>
              <a:t>SOHD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6892" y="4858512"/>
            <a:ext cx="111171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latin typeface="Calibri"/>
                <a:cs typeface="Calibri"/>
              </a:rPr>
              <a:t>DIACHI_GH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5570" y="5564073"/>
            <a:ext cx="36572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1-n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3979" y="5704586"/>
            <a:ext cx="882345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i="1" spc="0" dirty="0">
                <a:latin typeface="Calibri"/>
                <a:cs typeface="Calibri"/>
              </a:rPr>
              <a:t>Thuộc về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1059" y="5704586"/>
            <a:ext cx="118609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0" dirty="0">
                <a:latin typeface="Calibri"/>
                <a:cs typeface="Calibri"/>
              </a:rPr>
              <a:t>CHITIET_HD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322" y="5549646"/>
            <a:ext cx="2569464" cy="524256"/>
          </a:xfrm>
          <a:prstGeom prst="rect">
            <a:avLst/>
          </a:prstGeom>
        </p:spPr>
        <p:txBody>
          <a:bodyPr wrap="square" lIns="0" tIns="288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842010">
              <a:lnSpc>
                <a:spcPct val="101725"/>
              </a:lnSpc>
            </a:pPr>
            <a:r>
              <a:rPr sz="1800" b="1" spc="-3" dirty="0">
                <a:latin typeface="Calibri"/>
                <a:cs typeface="Calibri"/>
              </a:rPr>
              <a:t>HOADON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2786" y="5549646"/>
            <a:ext cx="915797" cy="261366"/>
          </a:xfrm>
          <a:prstGeom prst="rect">
            <a:avLst/>
          </a:prstGeom>
        </p:spPr>
        <p:txBody>
          <a:bodyPr wrap="square" lIns="0" tIns="12795" rIns="0" bIns="0" rtlCol="0">
            <a:noAutofit/>
          </a:bodyPr>
          <a:lstStyle/>
          <a:p>
            <a:pPr marL="116586">
              <a:lnSpc>
                <a:spcPts val="2014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02786" y="5811012"/>
            <a:ext cx="915797" cy="262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433322" y="5549646"/>
            <a:ext cx="2569464" cy="524256"/>
          </a:xfrm>
          <a:custGeom>
            <a:avLst/>
            <a:gdLst/>
            <a:ahLst/>
            <a:cxnLst/>
            <a:rect l="l" t="t" r="r" b="b"/>
            <a:pathLst>
              <a:path w="2569464" h="524256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3322" y="5549646"/>
            <a:ext cx="2569464" cy="524256"/>
          </a:xfrm>
          <a:custGeom>
            <a:avLst/>
            <a:gdLst/>
            <a:ahLst/>
            <a:cxnLst/>
            <a:rect l="l" t="t" r="r" b="b"/>
            <a:pathLst>
              <a:path w="2569464" h="524256">
                <a:moveTo>
                  <a:pt x="0" y="524255"/>
                </a:moveTo>
                <a:lnTo>
                  <a:pt x="2569464" y="524255"/>
                </a:lnTo>
                <a:lnTo>
                  <a:pt x="25694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10740" y="5597652"/>
            <a:ext cx="1229106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156" y="4690872"/>
            <a:ext cx="1182624" cy="548639"/>
          </a:xfrm>
          <a:custGeom>
            <a:avLst/>
            <a:gdLst/>
            <a:ahLst/>
            <a:cxnLst/>
            <a:rect l="l" t="t" r="r" b="b"/>
            <a:pathLst>
              <a:path w="1182624" h="548639">
                <a:moveTo>
                  <a:pt x="0" y="274319"/>
                </a:moveTo>
                <a:lnTo>
                  <a:pt x="1960" y="296819"/>
                </a:lnTo>
                <a:lnTo>
                  <a:pt x="7739" y="318818"/>
                </a:lnTo>
                <a:lnTo>
                  <a:pt x="30145" y="361029"/>
                </a:lnTo>
                <a:lnTo>
                  <a:pt x="66002" y="400389"/>
                </a:lnTo>
                <a:lnTo>
                  <a:pt x="114090" y="436333"/>
                </a:lnTo>
                <a:lnTo>
                  <a:pt x="173193" y="468296"/>
                </a:lnTo>
                <a:lnTo>
                  <a:pt x="242092" y="495714"/>
                </a:lnTo>
                <a:lnTo>
                  <a:pt x="279836" y="507542"/>
                </a:lnTo>
                <a:lnTo>
                  <a:pt x="319572" y="518022"/>
                </a:lnTo>
                <a:lnTo>
                  <a:pt x="361148" y="527083"/>
                </a:lnTo>
                <a:lnTo>
                  <a:pt x="404413" y="534655"/>
                </a:lnTo>
                <a:lnTo>
                  <a:pt x="449214" y="540668"/>
                </a:lnTo>
                <a:lnTo>
                  <a:pt x="495399" y="545049"/>
                </a:lnTo>
                <a:lnTo>
                  <a:pt x="542815" y="547730"/>
                </a:lnTo>
                <a:lnTo>
                  <a:pt x="591312" y="548639"/>
                </a:lnTo>
                <a:lnTo>
                  <a:pt x="639801" y="547730"/>
                </a:lnTo>
                <a:lnTo>
                  <a:pt x="687212" y="545049"/>
                </a:lnTo>
                <a:lnTo>
                  <a:pt x="733393" y="540668"/>
                </a:lnTo>
                <a:lnTo>
                  <a:pt x="778190" y="534655"/>
                </a:lnTo>
                <a:lnTo>
                  <a:pt x="821453" y="527083"/>
                </a:lnTo>
                <a:lnTo>
                  <a:pt x="863029" y="518022"/>
                </a:lnTo>
                <a:lnTo>
                  <a:pt x="902765" y="507542"/>
                </a:lnTo>
                <a:lnTo>
                  <a:pt x="940509" y="495714"/>
                </a:lnTo>
                <a:lnTo>
                  <a:pt x="1009411" y="468296"/>
                </a:lnTo>
                <a:lnTo>
                  <a:pt x="1068519" y="436333"/>
                </a:lnTo>
                <a:lnTo>
                  <a:pt x="1116612" y="400389"/>
                </a:lnTo>
                <a:lnTo>
                  <a:pt x="1152473" y="361029"/>
                </a:lnTo>
                <a:lnTo>
                  <a:pt x="1174883" y="318818"/>
                </a:lnTo>
                <a:lnTo>
                  <a:pt x="1182624" y="274319"/>
                </a:lnTo>
                <a:lnTo>
                  <a:pt x="1180663" y="251820"/>
                </a:lnTo>
                <a:lnTo>
                  <a:pt x="1165435" y="208395"/>
                </a:lnTo>
                <a:lnTo>
                  <a:pt x="1136147" y="167538"/>
                </a:lnTo>
                <a:lnTo>
                  <a:pt x="1094018" y="129816"/>
                </a:lnTo>
                <a:lnTo>
                  <a:pt x="1040266" y="95792"/>
                </a:lnTo>
                <a:lnTo>
                  <a:pt x="976108" y="66030"/>
                </a:lnTo>
                <a:lnTo>
                  <a:pt x="902765" y="41097"/>
                </a:lnTo>
                <a:lnTo>
                  <a:pt x="863029" y="30617"/>
                </a:lnTo>
                <a:lnTo>
                  <a:pt x="821453" y="21556"/>
                </a:lnTo>
                <a:lnTo>
                  <a:pt x="778190" y="13984"/>
                </a:lnTo>
                <a:lnTo>
                  <a:pt x="733393" y="7971"/>
                </a:lnTo>
                <a:lnTo>
                  <a:pt x="687212" y="3590"/>
                </a:lnTo>
                <a:lnTo>
                  <a:pt x="639801" y="909"/>
                </a:lnTo>
                <a:lnTo>
                  <a:pt x="591312" y="0"/>
                </a:lnTo>
                <a:lnTo>
                  <a:pt x="542815" y="909"/>
                </a:lnTo>
                <a:lnTo>
                  <a:pt x="495399" y="3590"/>
                </a:lnTo>
                <a:lnTo>
                  <a:pt x="449214" y="7971"/>
                </a:lnTo>
                <a:lnTo>
                  <a:pt x="404413" y="13984"/>
                </a:lnTo>
                <a:lnTo>
                  <a:pt x="361148" y="21556"/>
                </a:lnTo>
                <a:lnTo>
                  <a:pt x="319572" y="30617"/>
                </a:lnTo>
                <a:lnTo>
                  <a:pt x="279836" y="41097"/>
                </a:lnTo>
                <a:lnTo>
                  <a:pt x="242092" y="52925"/>
                </a:lnTo>
                <a:lnTo>
                  <a:pt x="173193" y="80343"/>
                </a:lnTo>
                <a:lnTo>
                  <a:pt x="114090" y="112306"/>
                </a:lnTo>
                <a:lnTo>
                  <a:pt x="66002" y="148250"/>
                </a:lnTo>
                <a:lnTo>
                  <a:pt x="30145" y="187610"/>
                </a:lnTo>
                <a:lnTo>
                  <a:pt x="7739" y="229821"/>
                </a:lnTo>
                <a:lnTo>
                  <a:pt x="1960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6156" y="4690872"/>
            <a:ext cx="1182624" cy="548639"/>
          </a:xfrm>
          <a:custGeom>
            <a:avLst/>
            <a:gdLst/>
            <a:ahLst/>
            <a:cxnLst/>
            <a:rect l="l" t="t" r="r" b="b"/>
            <a:pathLst>
              <a:path w="1182624" h="548639">
                <a:moveTo>
                  <a:pt x="0" y="274319"/>
                </a:moveTo>
                <a:lnTo>
                  <a:pt x="7739" y="229821"/>
                </a:lnTo>
                <a:lnTo>
                  <a:pt x="30145" y="187610"/>
                </a:lnTo>
                <a:lnTo>
                  <a:pt x="66002" y="148250"/>
                </a:lnTo>
                <a:lnTo>
                  <a:pt x="114090" y="112306"/>
                </a:lnTo>
                <a:lnTo>
                  <a:pt x="173193" y="80343"/>
                </a:lnTo>
                <a:lnTo>
                  <a:pt x="242092" y="52925"/>
                </a:lnTo>
                <a:lnTo>
                  <a:pt x="279836" y="41097"/>
                </a:lnTo>
                <a:lnTo>
                  <a:pt x="319572" y="30617"/>
                </a:lnTo>
                <a:lnTo>
                  <a:pt x="361148" y="21556"/>
                </a:lnTo>
                <a:lnTo>
                  <a:pt x="404413" y="13984"/>
                </a:lnTo>
                <a:lnTo>
                  <a:pt x="449214" y="7971"/>
                </a:lnTo>
                <a:lnTo>
                  <a:pt x="495399" y="3590"/>
                </a:lnTo>
                <a:lnTo>
                  <a:pt x="542815" y="909"/>
                </a:lnTo>
                <a:lnTo>
                  <a:pt x="591312" y="0"/>
                </a:lnTo>
                <a:lnTo>
                  <a:pt x="639801" y="909"/>
                </a:lnTo>
                <a:lnTo>
                  <a:pt x="687212" y="3590"/>
                </a:lnTo>
                <a:lnTo>
                  <a:pt x="733393" y="7971"/>
                </a:lnTo>
                <a:lnTo>
                  <a:pt x="778190" y="13984"/>
                </a:lnTo>
                <a:lnTo>
                  <a:pt x="821453" y="21556"/>
                </a:lnTo>
                <a:lnTo>
                  <a:pt x="863029" y="30617"/>
                </a:lnTo>
                <a:lnTo>
                  <a:pt x="902765" y="41097"/>
                </a:lnTo>
                <a:lnTo>
                  <a:pt x="940509" y="52925"/>
                </a:lnTo>
                <a:lnTo>
                  <a:pt x="1009411" y="80343"/>
                </a:lnTo>
                <a:lnTo>
                  <a:pt x="1068519" y="112306"/>
                </a:lnTo>
                <a:lnTo>
                  <a:pt x="1116612" y="148250"/>
                </a:lnTo>
                <a:lnTo>
                  <a:pt x="1152473" y="187610"/>
                </a:lnTo>
                <a:lnTo>
                  <a:pt x="1174883" y="229821"/>
                </a:lnTo>
                <a:lnTo>
                  <a:pt x="1182624" y="274319"/>
                </a:lnTo>
                <a:lnTo>
                  <a:pt x="1180663" y="296819"/>
                </a:lnTo>
                <a:lnTo>
                  <a:pt x="1165435" y="340244"/>
                </a:lnTo>
                <a:lnTo>
                  <a:pt x="1136147" y="381101"/>
                </a:lnTo>
                <a:lnTo>
                  <a:pt x="1094018" y="418823"/>
                </a:lnTo>
                <a:lnTo>
                  <a:pt x="1040266" y="452847"/>
                </a:lnTo>
                <a:lnTo>
                  <a:pt x="976108" y="482609"/>
                </a:lnTo>
                <a:lnTo>
                  <a:pt x="902765" y="507542"/>
                </a:lnTo>
                <a:lnTo>
                  <a:pt x="863029" y="518022"/>
                </a:lnTo>
                <a:lnTo>
                  <a:pt x="821453" y="527083"/>
                </a:lnTo>
                <a:lnTo>
                  <a:pt x="778190" y="534655"/>
                </a:lnTo>
                <a:lnTo>
                  <a:pt x="733393" y="540668"/>
                </a:lnTo>
                <a:lnTo>
                  <a:pt x="687212" y="545049"/>
                </a:lnTo>
                <a:lnTo>
                  <a:pt x="639801" y="547730"/>
                </a:lnTo>
                <a:lnTo>
                  <a:pt x="591312" y="548639"/>
                </a:lnTo>
                <a:lnTo>
                  <a:pt x="542815" y="547730"/>
                </a:lnTo>
                <a:lnTo>
                  <a:pt x="495399" y="545049"/>
                </a:lnTo>
                <a:lnTo>
                  <a:pt x="449214" y="540668"/>
                </a:lnTo>
                <a:lnTo>
                  <a:pt x="404413" y="534655"/>
                </a:lnTo>
                <a:lnTo>
                  <a:pt x="361148" y="527083"/>
                </a:lnTo>
                <a:lnTo>
                  <a:pt x="319572" y="518022"/>
                </a:lnTo>
                <a:lnTo>
                  <a:pt x="279836" y="507542"/>
                </a:lnTo>
                <a:lnTo>
                  <a:pt x="242092" y="495714"/>
                </a:lnTo>
                <a:lnTo>
                  <a:pt x="173193" y="468296"/>
                </a:lnTo>
                <a:lnTo>
                  <a:pt x="114090" y="436333"/>
                </a:lnTo>
                <a:lnTo>
                  <a:pt x="66002" y="400389"/>
                </a:lnTo>
                <a:lnTo>
                  <a:pt x="30145" y="361029"/>
                </a:lnTo>
                <a:lnTo>
                  <a:pt x="7739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836" y="4750320"/>
            <a:ext cx="988313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1464" y="3707892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19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5" y="548639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2" y="274319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5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1464" y="3707892"/>
            <a:ext cx="1399032" cy="548639"/>
          </a:xfrm>
          <a:custGeom>
            <a:avLst/>
            <a:gdLst/>
            <a:ahLst/>
            <a:cxnLst/>
            <a:rect l="l" t="t" r="r" b="b"/>
            <a:pathLst>
              <a:path w="1399032" h="548639">
                <a:moveTo>
                  <a:pt x="0" y="274319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5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2" y="274319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5" y="548639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8988" y="3497579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4" y="548640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20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4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8988" y="3497579"/>
            <a:ext cx="1397508" cy="548640"/>
          </a:xfrm>
          <a:custGeom>
            <a:avLst/>
            <a:gdLst/>
            <a:ahLst/>
            <a:cxnLst/>
            <a:rect l="l" t="t" r="r" b="b"/>
            <a:pathLst>
              <a:path w="1397508" h="548640">
                <a:moveTo>
                  <a:pt x="0" y="274320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4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20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4" y="548640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732" y="3892296"/>
            <a:ext cx="1790700" cy="548640"/>
          </a:xfrm>
          <a:custGeom>
            <a:avLst/>
            <a:gdLst/>
            <a:ahLst/>
            <a:cxnLst/>
            <a:rect l="l" t="t" r="r" b="b"/>
            <a:pathLst>
              <a:path w="1790700" h="548640">
                <a:moveTo>
                  <a:pt x="0" y="274319"/>
                </a:moveTo>
                <a:lnTo>
                  <a:pt x="2968" y="296819"/>
                </a:lnTo>
                <a:lnTo>
                  <a:pt x="11718" y="318818"/>
                </a:lnTo>
                <a:lnTo>
                  <a:pt x="45645" y="361029"/>
                </a:lnTo>
                <a:lnTo>
                  <a:pt x="99937" y="400389"/>
                </a:lnTo>
                <a:lnTo>
                  <a:pt x="134144" y="418823"/>
                </a:lnTo>
                <a:lnTo>
                  <a:pt x="172750" y="436333"/>
                </a:lnTo>
                <a:lnTo>
                  <a:pt x="215527" y="452847"/>
                </a:lnTo>
                <a:lnTo>
                  <a:pt x="262242" y="468296"/>
                </a:lnTo>
                <a:lnTo>
                  <a:pt x="312666" y="482609"/>
                </a:lnTo>
                <a:lnTo>
                  <a:pt x="366568" y="495714"/>
                </a:lnTo>
                <a:lnTo>
                  <a:pt x="423718" y="507542"/>
                </a:lnTo>
                <a:lnTo>
                  <a:pt x="483885" y="518022"/>
                </a:lnTo>
                <a:lnTo>
                  <a:pt x="546839" y="527083"/>
                </a:lnTo>
                <a:lnTo>
                  <a:pt x="612350" y="534655"/>
                </a:lnTo>
                <a:lnTo>
                  <a:pt x="680187" y="540668"/>
                </a:lnTo>
                <a:lnTo>
                  <a:pt x="750119" y="545049"/>
                </a:lnTo>
                <a:lnTo>
                  <a:pt x="821917" y="547730"/>
                </a:lnTo>
                <a:lnTo>
                  <a:pt x="895350" y="548639"/>
                </a:lnTo>
                <a:lnTo>
                  <a:pt x="968789" y="547730"/>
                </a:lnTo>
                <a:lnTo>
                  <a:pt x="1040592" y="545049"/>
                </a:lnTo>
                <a:lnTo>
                  <a:pt x="1110529" y="540668"/>
                </a:lnTo>
                <a:lnTo>
                  <a:pt x="1178368" y="534655"/>
                </a:lnTo>
                <a:lnTo>
                  <a:pt x="1243881" y="527083"/>
                </a:lnTo>
                <a:lnTo>
                  <a:pt x="1306836" y="518022"/>
                </a:lnTo>
                <a:lnTo>
                  <a:pt x="1367004" y="507542"/>
                </a:lnTo>
                <a:lnTo>
                  <a:pt x="1424153" y="495714"/>
                </a:lnTo>
                <a:lnTo>
                  <a:pt x="1478054" y="482609"/>
                </a:lnTo>
                <a:lnTo>
                  <a:pt x="1528476" y="468296"/>
                </a:lnTo>
                <a:lnTo>
                  <a:pt x="1575189" y="452847"/>
                </a:lnTo>
                <a:lnTo>
                  <a:pt x="1617963" y="436333"/>
                </a:lnTo>
                <a:lnTo>
                  <a:pt x="1656567" y="418823"/>
                </a:lnTo>
                <a:lnTo>
                  <a:pt x="1690772" y="400389"/>
                </a:lnTo>
                <a:lnTo>
                  <a:pt x="1745059" y="361029"/>
                </a:lnTo>
                <a:lnTo>
                  <a:pt x="1778982" y="318818"/>
                </a:lnTo>
                <a:lnTo>
                  <a:pt x="1790700" y="274319"/>
                </a:lnTo>
                <a:lnTo>
                  <a:pt x="1787732" y="251820"/>
                </a:lnTo>
                <a:lnTo>
                  <a:pt x="1764681" y="208395"/>
                </a:lnTo>
                <a:lnTo>
                  <a:pt x="1720345" y="167538"/>
                </a:lnTo>
                <a:lnTo>
                  <a:pt x="1656567" y="129816"/>
                </a:lnTo>
                <a:lnTo>
                  <a:pt x="1617963" y="112306"/>
                </a:lnTo>
                <a:lnTo>
                  <a:pt x="1575189" y="95792"/>
                </a:lnTo>
                <a:lnTo>
                  <a:pt x="1528476" y="80343"/>
                </a:lnTo>
                <a:lnTo>
                  <a:pt x="1478054" y="66030"/>
                </a:lnTo>
                <a:lnTo>
                  <a:pt x="1424153" y="52925"/>
                </a:lnTo>
                <a:lnTo>
                  <a:pt x="1367004" y="41097"/>
                </a:lnTo>
                <a:lnTo>
                  <a:pt x="1306836" y="30617"/>
                </a:lnTo>
                <a:lnTo>
                  <a:pt x="1243881" y="21556"/>
                </a:lnTo>
                <a:lnTo>
                  <a:pt x="1178368" y="13984"/>
                </a:lnTo>
                <a:lnTo>
                  <a:pt x="1110529" y="7971"/>
                </a:lnTo>
                <a:lnTo>
                  <a:pt x="1040592" y="3590"/>
                </a:lnTo>
                <a:lnTo>
                  <a:pt x="968789" y="909"/>
                </a:lnTo>
                <a:lnTo>
                  <a:pt x="895350" y="0"/>
                </a:lnTo>
                <a:lnTo>
                  <a:pt x="821917" y="909"/>
                </a:lnTo>
                <a:lnTo>
                  <a:pt x="750119" y="3590"/>
                </a:lnTo>
                <a:lnTo>
                  <a:pt x="680187" y="7971"/>
                </a:lnTo>
                <a:lnTo>
                  <a:pt x="612350" y="13984"/>
                </a:lnTo>
                <a:lnTo>
                  <a:pt x="546839" y="21556"/>
                </a:lnTo>
                <a:lnTo>
                  <a:pt x="483885" y="30617"/>
                </a:lnTo>
                <a:lnTo>
                  <a:pt x="423718" y="41097"/>
                </a:lnTo>
                <a:lnTo>
                  <a:pt x="366568" y="52925"/>
                </a:lnTo>
                <a:lnTo>
                  <a:pt x="312666" y="66030"/>
                </a:lnTo>
                <a:lnTo>
                  <a:pt x="262242" y="80343"/>
                </a:lnTo>
                <a:lnTo>
                  <a:pt x="215527" y="95792"/>
                </a:lnTo>
                <a:lnTo>
                  <a:pt x="172750" y="112306"/>
                </a:lnTo>
                <a:lnTo>
                  <a:pt x="134144" y="129816"/>
                </a:lnTo>
                <a:lnTo>
                  <a:pt x="99937" y="148250"/>
                </a:lnTo>
                <a:lnTo>
                  <a:pt x="45645" y="187610"/>
                </a:lnTo>
                <a:lnTo>
                  <a:pt x="11718" y="229821"/>
                </a:lnTo>
                <a:lnTo>
                  <a:pt x="2968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732" y="3892296"/>
            <a:ext cx="1790700" cy="548640"/>
          </a:xfrm>
          <a:custGeom>
            <a:avLst/>
            <a:gdLst/>
            <a:ahLst/>
            <a:cxnLst/>
            <a:rect l="l" t="t" r="r" b="b"/>
            <a:pathLst>
              <a:path w="1790700" h="548640">
                <a:moveTo>
                  <a:pt x="0" y="274319"/>
                </a:moveTo>
                <a:lnTo>
                  <a:pt x="11718" y="229821"/>
                </a:lnTo>
                <a:lnTo>
                  <a:pt x="45645" y="187610"/>
                </a:lnTo>
                <a:lnTo>
                  <a:pt x="99937" y="148250"/>
                </a:lnTo>
                <a:lnTo>
                  <a:pt x="134144" y="129816"/>
                </a:lnTo>
                <a:lnTo>
                  <a:pt x="172750" y="112306"/>
                </a:lnTo>
                <a:lnTo>
                  <a:pt x="215527" y="95792"/>
                </a:lnTo>
                <a:lnTo>
                  <a:pt x="262242" y="80343"/>
                </a:lnTo>
                <a:lnTo>
                  <a:pt x="312666" y="66030"/>
                </a:lnTo>
                <a:lnTo>
                  <a:pt x="366568" y="52925"/>
                </a:lnTo>
                <a:lnTo>
                  <a:pt x="423718" y="41097"/>
                </a:lnTo>
                <a:lnTo>
                  <a:pt x="483885" y="30617"/>
                </a:lnTo>
                <a:lnTo>
                  <a:pt x="546839" y="21556"/>
                </a:lnTo>
                <a:lnTo>
                  <a:pt x="612350" y="13984"/>
                </a:lnTo>
                <a:lnTo>
                  <a:pt x="680187" y="7971"/>
                </a:lnTo>
                <a:lnTo>
                  <a:pt x="750119" y="3590"/>
                </a:lnTo>
                <a:lnTo>
                  <a:pt x="821917" y="909"/>
                </a:lnTo>
                <a:lnTo>
                  <a:pt x="895350" y="0"/>
                </a:lnTo>
                <a:lnTo>
                  <a:pt x="968789" y="909"/>
                </a:lnTo>
                <a:lnTo>
                  <a:pt x="1040592" y="3590"/>
                </a:lnTo>
                <a:lnTo>
                  <a:pt x="1110529" y="7971"/>
                </a:lnTo>
                <a:lnTo>
                  <a:pt x="1178368" y="13984"/>
                </a:lnTo>
                <a:lnTo>
                  <a:pt x="1243881" y="21556"/>
                </a:lnTo>
                <a:lnTo>
                  <a:pt x="1306836" y="30617"/>
                </a:lnTo>
                <a:lnTo>
                  <a:pt x="1367004" y="41097"/>
                </a:lnTo>
                <a:lnTo>
                  <a:pt x="1424153" y="52925"/>
                </a:lnTo>
                <a:lnTo>
                  <a:pt x="1478054" y="66030"/>
                </a:lnTo>
                <a:lnTo>
                  <a:pt x="1528476" y="80343"/>
                </a:lnTo>
                <a:lnTo>
                  <a:pt x="1575189" y="95792"/>
                </a:lnTo>
                <a:lnTo>
                  <a:pt x="1617963" y="112306"/>
                </a:lnTo>
                <a:lnTo>
                  <a:pt x="1656567" y="129816"/>
                </a:lnTo>
                <a:lnTo>
                  <a:pt x="1690772" y="148250"/>
                </a:lnTo>
                <a:lnTo>
                  <a:pt x="1745059" y="187610"/>
                </a:lnTo>
                <a:lnTo>
                  <a:pt x="1778982" y="229821"/>
                </a:lnTo>
                <a:lnTo>
                  <a:pt x="1790700" y="274319"/>
                </a:lnTo>
                <a:lnTo>
                  <a:pt x="1787732" y="296819"/>
                </a:lnTo>
                <a:lnTo>
                  <a:pt x="1764681" y="340244"/>
                </a:lnTo>
                <a:lnTo>
                  <a:pt x="1720345" y="381101"/>
                </a:lnTo>
                <a:lnTo>
                  <a:pt x="1656567" y="418823"/>
                </a:lnTo>
                <a:lnTo>
                  <a:pt x="1617963" y="436333"/>
                </a:lnTo>
                <a:lnTo>
                  <a:pt x="1575189" y="452847"/>
                </a:lnTo>
                <a:lnTo>
                  <a:pt x="1528476" y="468296"/>
                </a:lnTo>
                <a:lnTo>
                  <a:pt x="1478054" y="482609"/>
                </a:lnTo>
                <a:lnTo>
                  <a:pt x="1424153" y="495714"/>
                </a:lnTo>
                <a:lnTo>
                  <a:pt x="1367004" y="507542"/>
                </a:lnTo>
                <a:lnTo>
                  <a:pt x="1306836" y="518022"/>
                </a:lnTo>
                <a:lnTo>
                  <a:pt x="1243881" y="527083"/>
                </a:lnTo>
                <a:lnTo>
                  <a:pt x="1178368" y="534655"/>
                </a:lnTo>
                <a:lnTo>
                  <a:pt x="1110529" y="540668"/>
                </a:lnTo>
                <a:lnTo>
                  <a:pt x="1040592" y="545049"/>
                </a:lnTo>
                <a:lnTo>
                  <a:pt x="968789" y="547730"/>
                </a:lnTo>
                <a:lnTo>
                  <a:pt x="895350" y="548639"/>
                </a:lnTo>
                <a:lnTo>
                  <a:pt x="821917" y="547730"/>
                </a:lnTo>
                <a:lnTo>
                  <a:pt x="750119" y="545049"/>
                </a:lnTo>
                <a:lnTo>
                  <a:pt x="680187" y="540668"/>
                </a:lnTo>
                <a:lnTo>
                  <a:pt x="612350" y="534655"/>
                </a:lnTo>
                <a:lnTo>
                  <a:pt x="546839" y="527083"/>
                </a:lnTo>
                <a:lnTo>
                  <a:pt x="483885" y="518022"/>
                </a:lnTo>
                <a:lnTo>
                  <a:pt x="423718" y="507542"/>
                </a:lnTo>
                <a:lnTo>
                  <a:pt x="366568" y="495714"/>
                </a:lnTo>
                <a:lnTo>
                  <a:pt x="312666" y="482609"/>
                </a:lnTo>
                <a:lnTo>
                  <a:pt x="262242" y="468296"/>
                </a:lnTo>
                <a:lnTo>
                  <a:pt x="215527" y="452847"/>
                </a:lnTo>
                <a:lnTo>
                  <a:pt x="172750" y="436333"/>
                </a:lnTo>
                <a:lnTo>
                  <a:pt x="134144" y="418823"/>
                </a:lnTo>
                <a:lnTo>
                  <a:pt x="99937" y="400389"/>
                </a:lnTo>
                <a:lnTo>
                  <a:pt x="45645" y="361029"/>
                </a:lnTo>
                <a:lnTo>
                  <a:pt x="11718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5806" y="5159502"/>
            <a:ext cx="1221486" cy="389128"/>
          </a:xfrm>
          <a:custGeom>
            <a:avLst/>
            <a:gdLst/>
            <a:ahLst/>
            <a:cxnLst/>
            <a:rect l="l" t="t" r="r" b="b"/>
            <a:pathLst>
              <a:path w="1221486" h="389127">
                <a:moveTo>
                  <a:pt x="1221486" y="389128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1066" y="4360926"/>
            <a:ext cx="1046988" cy="1187831"/>
          </a:xfrm>
          <a:custGeom>
            <a:avLst/>
            <a:gdLst/>
            <a:ahLst/>
            <a:cxnLst/>
            <a:rect l="l" t="t" r="r" b="b"/>
            <a:pathLst>
              <a:path w="1046988" h="1187830">
                <a:moveTo>
                  <a:pt x="1046988" y="118783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07742" y="4046981"/>
            <a:ext cx="209169" cy="1501521"/>
          </a:xfrm>
          <a:custGeom>
            <a:avLst/>
            <a:gdLst/>
            <a:ahLst/>
            <a:cxnLst/>
            <a:rect l="l" t="t" r="r" b="b"/>
            <a:pathLst>
              <a:path w="209169" h="1501521">
                <a:moveTo>
                  <a:pt x="209169" y="1501521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18054" y="4257294"/>
            <a:ext cx="1314069" cy="1292352"/>
          </a:xfrm>
          <a:custGeom>
            <a:avLst/>
            <a:gdLst/>
            <a:ahLst/>
            <a:cxnLst/>
            <a:rect l="l" t="t" r="r" b="b"/>
            <a:pathLst>
              <a:path w="1314069" h="1292352">
                <a:moveTo>
                  <a:pt x="0" y="1292351"/>
                </a:moveTo>
                <a:lnTo>
                  <a:pt x="1314069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8710" y="5285994"/>
            <a:ext cx="2360675" cy="1051560"/>
          </a:xfrm>
          <a:custGeom>
            <a:avLst/>
            <a:gdLst/>
            <a:ahLst/>
            <a:cxnLst/>
            <a:rect l="l" t="t" r="r" b="b"/>
            <a:pathLst>
              <a:path w="2360675" h="1051560">
                <a:moveTo>
                  <a:pt x="0" y="525779"/>
                </a:moveTo>
                <a:lnTo>
                  <a:pt x="1180338" y="1051559"/>
                </a:lnTo>
                <a:lnTo>
                  <a:pt x="2360675" y="525779"/>
                </a:lnTo>
                <a:lnTo>
                  <a:pt x="1180338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68037" y="5263388"/>
            <a:ext cx="2462021" cy="1096759"/>
          </a:xfrm>
          <a:custGeom>
            <a:avLst/>
            <a:gdLst/>
            <a:ahLst/>
            <a:cxnLst/>
            <a:rect l="l" t="t" r="r" b="b"/>
            <a:pathLst>
              <a:path w="2462021" h="1096759">
                <a:moveTo>
                  <a:pt x="1231011" y="0"/>
                </a:moveTo>
                <a:lnTo>
                  <a:pt x="0" y="548386"/>
                </a:lnTo>
                <a:lnTo>
                  <a:pt x="1231011" y="1096759"/>
                </a:lnTo>
                <a:lnTo>
                  <a:pt x="2462021" y="548386"/>
                </a:lnTo>
                <a:lnTo>
                  <a:pt x="1231011" y="0"/>
                </a:lnTo>
                <a:lnTo>
                  <a:pt x="33782" y="548386"/>
                </a:lnTo>
                <a:lnTo>
                  <a:pt x="1231011" y="15112"/>
                </a:lnTo>
                <a:lnTo>
                  <a:pt x="2428240" y="548386"/>
                </a:lnTo>
                <a:lnTo>
                  <a:pt x="1231011" y="1081697"/>
                </a:lnTo>
                <a:lnTo>
                  <a:pt x="33782" y="548386"/>
                </a:lnTo>
                <a:lnTo>
                  <a:pt x="1231011" y="0"/>
                </a:lnTo>
                <a:close/>
              </a:path>
              <a:path w="2462021" h="1096759">
                <a:moveTo>
                  <a:pt x="1231011" y="30099"/>
                </a:moveTo>
                <a:lnTo>
                  <a:pt x="67563" y="548386"/>
                </a:lnTo>
                <a:lnTo>
                  <a:pt x="1231011" y="1066634"/>
                </a:lnTo>
                <a:lnTo>
                  <a:pt x="2394458" y="548386"/>
                </a:lnTo>
                <a:lnTo>
                  <a:pt x="1231011" y="30099"/>
                </a:lnTo>
                <a:lnTo>
                  <a:pt x="101346" y="548386"/>
                </a:lnTo>
                <a:lnTo>
                  <a:pt x="1231011" y="45212"/>
                </a:lnTo>
                <a:lnTo>
                  <a:pt x="2360676" y="548386"/>
                </a:lnTo>
                <a:lnTo>
                  <a:pt x="1231011" y="1051572"/>
                </a:lnTo>
                <a:lnTo>
                  <a:pt x="101346" y="548386"/>
                </a:lnTo>
                <a:lnTo>
                  <a:pt x="1231011" y="3009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71509" y="5549646"/>
            <a:ext cx="2570988" cy="524256"/>
          </a:xfrm>
          <a:custGeom>
            <a:avLst/>
            <a:gdLst/>
            <a:ahLst/>
            <a:cxnLst/>
            <a:rect l="l" t="t" r="r" b="b"/>
            <a:pathLst>
              <a:path w="2570988" h="524256">
                <a:moveTo>
                  <a:pt x="0" y="524255"/>
                </a:moveTo>
                <a:lnTo>
                  <a:pt x="2570988" y="524255"/>
                </a:lnTo>
                <a:lnTo>
                  <a:pt x="257098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52459" y="5530596"/>
            <a:ext cx="2609088" cy="562355"/>
          </a:xfrm>
          <a:custGeom>
            <a:avLst/>
            <a:gdLst/>
            <a:ahLst/>
            <a:cxnLst/>
            <a:rect l="l" t="t" r="r" b="b"/>
            <a:pathLst>
              <a:path w="2609088" h="562355">
                <a:moveTo>
                  <a:pt x="0" y="562355"/>
                </a:moveTo>
                <a:lnTo>
                  <a:pt x="12700" y="549655"/>
                </a:lnTo>
                <a:lnTo>
                  <a:pt x="12700" y="12699"/>
                </a:lnTo>
                <a:lnTo>
                  <a:pt x="2596388" y="12699"/>
                </a:lnTo>
                <a:lnTo>
                  <a:pt x="2596388" y="549655"/>
                </a:lnTo>
                <a:lnTo>
                  <a:pt x="12700" y="549655"/>
                </a:lnTo>
                <a:lnTo>
                  <a:pt x="2609088" y="562355"/>
                </a:lnTo>
                <a:lnTo>
                  <a:pt x="2609088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77859" y="5555996"/>
            <a:ext cx="2558288" cy="511555"/>
          </a:xfrm>
          <a:custGeom>
            <a:avLst/>
            <a:gdLst/>
            <a:ahLst/>
            <a:cxnLst/>
            <a:rect l="l" t="t" r="r" b="b"/>
            <a:pathLst>
              <a:path w="2558288" h="511555">
                <a:moveTo>
                  <a:pt x="0" y="511555"/>
                </a:moveTo>
                <a:lnTo>
                  <a:pt x="12700" y="498855"/>
                </a:lnTo>
                <a:lnTo>
                  <a:pt x="12700" y="12699"/>
                </a:lnTo>
                <a:lnTo>
                  <a:pt x="2545588" y="12699"/>
                </a:lnTo>
                <a:lnTo>
                  <a:pt x="2545588" y="498855"/>
                </a:lnTo>
                <a:lnTo>
                  <a:pt x="12700" y="498855"/>
                </a:lnTo>
                <a:lnTo>
                  <a:pt x="2558288" y="511555"/>
                </a:lnTo>
                <a:lnTo>
                  <a:pt x="2558288" y="0"/>
                </a:lnTo>
                <a:lnTo>
                  <a:pt x="0" y="0"/>
                </a:lnTo>
                <a:lnTo>
                  <a:pt x="0" y="5115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7859" y="6054852"/>
            <a:ext cx="2558288" cy="12700"/>
          </a:xfrm>
          <a:custGeom>
            <a:avLst/>
            <a:gdLst/>
            <a:ahLst/>
            <a:cxnLst/>
            <a:rect l="l" t="t" r="r" b="b"/>
            <a:pathLst>
              <a:path w="2558288" h="12700">
                <a:moveTo>
                  <a:pt x="12700" y="0"/>
                </a:moveTo>
                <a:lnTo>
                  <a:pt x="0" y="12700"/>
                </a:lnTo>
                <a:lnTo>
                  <a:pt x="2558288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52459" y="6080252"/>
            <a:ext cx="2609088" cy="12700"/>
          </a:xfrm>
          <a:custGeom>
            <a:avLst/>
            <a:gdLst/>
            <a:ahLst/>
            <a:cxnLst/>
            <a:rect l="l" t="t" r="r" b="b"/>
            <a:pathLst>
              <a:path w="2609088" h="12700">
                <a:moveTo>
                  <a:pt x="12700" y="0"/>
                </a:moveTo>
                <a:lnTo>
                  <a:pt x="0" y="12700"/>
                </a:lnTo>
                <a:lnTo>
                  <a:pt x="2609088" y="12700"/>
                </a:lnTo>
                <a:lnTo>
                  <a:pt x="12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83752" y="5597652"/>
            <a:ext cx="1762505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8620" y="4303776"/>
            <a:ext cx="1546859" cy="548640"/>
          </a:xfrm>
          <a:custGeom>
            <a:avLst/>
            <a:gdLst/>
            <a:ahLst/>
            <a:cxnLst/>
            <a:rect l="l" t="t" r="r" b="b"/>
            <a:pathLst>
              <a:path w="1546859" h="548640">
                <a:moveTo>
                  <a:pt x="0" y="274319"/>
                </a:moveTo>
                <a:lnTo>
                  <a:pt x="2564" y="296819"/>
                </a:lnTo>
                <a:lnTo>
                  <a:pt x="10124" y="318818"/>
                </a:lnTo>
                <a:lnTo>
                  <a:pt x="39435" y="361029"/>
                </a:lnTo>
                <a:lnTo>
                  <a:pt x="86338" y="400389"/>
                </a:lnTo>
                <a:lnTo>
                  <a:pt x="149242" y="436333"/>
                </a:lnTo>
                <a:lnTo>
                  <a:pt x="186195" y="452847"/>
                </a:lnTo>
                <a:lnTo>
                  <a:pt x="226552" y="468296"/>
                </a:lnTo>
                <a:lnTo>
                  <a:pt x="270111" y="482609"/>
                </a:lnTo>
                <a:lnTo>
                  <a:pt x="316675" y="495714"/>
                </a:lnTo>
                <a:lnTo>
                  <a:pt x="366043" y="507542"/>
                </a:lnTo>
                <a:lnTo>
                  <a:pt x="418017" y="518022"/>
                </a:lnTo>
                <a:lnTo>
                  <a:pt x="472398" y="527083"/>
                </a:lnTo>
                <a:lnTo>
                  <a:pt x="528986" y="534655"/>
                </a:lnTo>
                <a:lnTo>
                  <a:pt x="587582" y="540668"/>
                </a:lnTo>
                <a:lnTo>
                  <a:pt x="647988" y="545049"/>
                </a:lnTo>
                <a:lnTo>
                  <a:pt x="710003" y="547730"/>
                </a:lnTo>
                <a:lnTo>
                  <a:pt x="773429" y="548640"/>
                </a:lnTo>
                <a:lnTo>
                  <a:pt x="836856" y="547730"/>
                </a:lnTo>
                <a:lnTo>
                  <a:pt x="898871" y="545049"/>
                </a:lnTo>
                <a:lnTo>
                  <a:pt x="959277" y="540668"/>
                </a:lnTo>
                <a:lnTo>
                  <a:pt x="1017873" y="534655"/>
                </a:lnTo>
                <a:lnTo>
                  <a:pt x="1074461" y="527083"/>
                </a:lnTo>
                <a:lnTo>
                  <a:pt x="1128842" y="518022"/>
                </a:lnTo>
                <a:lnTo>
                  <a:pt x="1180816" y="507542"/>
                </a:lnTo>
                <a:lnTo>
                  <a:pt x="1230184" y="495714"/>
                </a:lnTo>
                <a:lnTo>
                  <a:pt x="1276748" y="482609"/>
                </a:lnTo>
                <a:lnTo>
                  <a:pt x="1320307" y="468296"/>
                </a:lnTo>
                <a:lnTo>
                  <a:pt x="1360664" y="452847"/>
                </a:lnTo>
                <a:lnTo>
                  <a:pt x="1397617" y="436333"/>
                </a:lnTo>
                <a:lnTo>
                  <a:pt x="1460521" y="400389"/>
                </a:lnTo>
                <a:lnTo>
                  <a:pt x="1507424" y="361029"/>
                </a:lnTo>
                <a:lnTo>
                  <a:pt x="1536735" y="318818"/>
                </a:lnTo>
                <a:lnTo>
                  <a:pt x="1546859" y="274319"/>
                </a:lnTo>
                <a:lnTo>
                  <a:pt x="1544295" y="251820"/>
                </a:lnTo>
                <a:lnTo>
                  <a:pt x="1524379" y="208395"/>
                </a:lnTo>
                <a:lnTo>
                  <a:pt x="1486072" y="167538"/>
                </a:lnTo>
                <a:lnTo>
                  <a:pt x="1430969" y="129816"/>
                </a:lnTo>
                <a:lnTo>
                  <a:pt x="1360664" y="95792"/>
                </a:lnTo>
                <a:lnTo>
                  <a:pt x="1320307" y="80343"/>
                </a:lnTo>
                <a:lnTo>
                  <a:pt x="1276748" y="66030"/>
                </a:lnTo>
                <a:lnTo>
                  <a:pt x="1230184" y="52925"/>
                </a:lnTo>
                <a:lnTo>
                  <a:pt x="1180816" y="41097"/>
                </a:lnTo>
                <a:lnTo>
                  <a:pt x="1128842" y="30617"/>
                </a:lnTo>
                <a:lnTo>
                  <a:pt x="1074461" y="21556"/>
                </a:lnTo>
                <a:lnTo>
                  <a:pt x="1017873" y="13984"/>
                </a:lnTo>
                <a:lnTo>
                  <a:pt x="959277" y="7971"/>
                </a:lnTo>
                <a:lnTo>
                  <a:pt x="898871" y="3590"/>
                </a:lnTo>
                <a:lnTo>
                  <a:pt x="836856" y="909"/>
                </a:lnTo>
                <a:lnTo>
                  <a:pt x="773429" y="0"/>
                </a:lnTo>
                <a:lnTo>
                  <a:pt x="710003" y="909"/>
                </a:lnTo>
                <a:lnTo>
                  <a:pt x="647988" y="3590"/>
                </a:lnTo>
                <a:lnTo>
                  <a:pt x="587582" y="7971"/>
                </a:lnTo>
                <a:lnTo>
                  <a:pt x="528986" y="13984"/>
                </a:lnTo>
                <a:lnTo>
                  <a:pt x="472398" y="21556"/>
                </a:lnTo>
                <a:lnTo>
                  <a:pt x="418017" y="30617"/>
                </a:lnTo>
                <a:lnTo>
                  <a:pt x="366043" y="41097"/>
                </a:lnTo>
                <a:lnTo>
                  <a:pt x="316675" y="52925"/>
                </a:lnTo>
                <a:lnTo>
                  <a:pt x="270111" y="66030"/>
                </a:lnTo>
                <a:lnTo>
                  <a:pt x="226552" y="80343"/>
                </a:lnTo>
                <a:lnTo>
                  <a:pt x="186195" y="95792"/>
                </a:lnTo>
                <a:lnTo>
                  <a:pt x="149242" y="112306"/>
                </a:lnTo>
                <a:lnTo>
                  <a:pt x="86338" y="148250"/>
                </a:lnTo>
                <a:lnTo>
                  <a:pt x="39435" y="187610"/>
                </a:lnTo>
                <a:lnTo>
                  <a:pt x="10124" y="229821"/>
                </a:lnTo>
                <a:lnTo>
                  <a:pt x="2564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08620" y="4303776"/>
            <a:ext cx="1546859" cy="548640"/>
          </a:xfrm>
          <a:custGeom>
            <a:avLst/>
            <a:gdLst/>
            <a:ahLst/>
            <a:cxnLst/>
            <a:rect l="l" t="t" r="r" b="b"/>
            <a:pathLst>
              <a:path w="1546859" h="548640">
                <a:moveTo>
                  <a:pt x="0" y="274319"/>
                </a:moveTo>
                <a:lnTo>
                  <a:pt x="10124" y="229821"/>
                </a:lnTo>
                <a:lnTo>
                  <a:pt x="39435" y="187610"/>
                </a:lnTo>
                <a:lnTo>
                  <a:pt x="86338" y="148250"/>
                </a:lnTo>
                <a:lnTo>
                  <a:pt x="149242" y="112306"/>
                </a:lnTo>
                <a:lnTo>
                  <a:pt x="186195" y="95792"/>
                </a:lnTo>
                <a:lnTo>
                  <a:pt x="226552" y="80343"/>
                </a:lnTo>
                <a:lnTo>
                  <a:pt x="270111" y="66030"/>
                </a:lnTo>
                <a:lnTo>
                  <a:pt x="316675" y="52925"/>
                </a:lnTo>
                <a:lnTo>
                  <a:pt x="366043" y="41097"/>
                </a:lnTo>
                <a:lnTo>
                  <a:pt x="418017" y="30617"/>
                </a:lnTo>
                <a:lnTo>
                  <a:pt x="472398" y="21556"/>
                </a:lnTo>
                <a:lnTo>
                  <a:pt x="528986" y="13984"/>
                </a:lnTo>
                <a:lnTo>
                  <a:pt x="587582" y="7971"/>
                </a:lnTo>
                <a:lnTo>
                  <a:pt x="647988" y="3590"/>
                </a:lnTo>
                <a:lnTo>
                  <a:pt x="710003" y="909"/>
                </a:lnTo>
                <a:lnTo>
                  <a:pt x="773429" y="0"/>
                </a:lnTo>
                <a:lnTo>
                  <a:pt x="836856" y="909"/>
                </a:lnTo>
                <a:lnTo>
                  <a:pt x="898871" y="3590"/>
                </a:lnTo>
                <a:lnTo>
                  <a:pt x="959277" y="7971"/>
                </a:lnTo>
                <a:lnTo>
                  <a:pt x="1017873" y="13984"/>
                </a:lnTo>
                <a:lnTo>
                  <a:pt x="1074461" y="21556"/>
                </a:lnTo>
                <a:lnTo>
                  <a:pt x="1128842" y="30617"/>
                </a:lnTo>
                <a:lnTo>
                  <a:pt x="1180816" y="41097"/>
                </a:lnTo>
                <a:lnTo>
                  <a:pt x="1230184" y="52925"/>
                </a:lnTo>
                <a:lnTo>
                  <a:pt x="1276748" y="66030"/>
                </a:lnTo>
                <a:lnTo>
                  <a:pt x="1320307" y="80343"/>
                </a:lnTo>
                <a:lnTo>
                  <a:pt x="1360664" y="95792"/>
                </a:lnTo>
                <a:lnTo>
                  <a:pt x="1397617" y="112306"/>
                </a:lnTo>
                <a:lnTo>
                  <a:pt x="1460521" y="148250"/>
                </a:lnTo>
                <a:lnTo>
                  <a:pt x="1507424" y="187610"/>
                </a:lnTo>
                <a:lnTo>
                  <a:pt x="1536735" y="229821"/>
                </a:lnTo>
                <a:lnTo>
                  <a:pt x="1546859" y="274319"/>
                </a:lnTo>
                <a:lnTo>
                  <a:pt x="1544295" y="296819"/>
                </a:lnTo>
                <a:lnTo>
                  <a:pt x="1524379" y="340244"/>
                </a:lnTo>
                <a:lnTo>
                  <a:pt x="1486072" y="381101"/>
                </a:lnTo>
                <a:lnTo>
                  <a:pt x="1430969" y="418823"/>
                </a:lnTo>
                <a:lnTo>
                  <a:pt x="1360664" y="452847"/>
                </a:lnTo>
                <a:lnTo>
                  <a:pt x="1320307" y="468296"/>
                </a:lnTo>
                <a:lnTo>
                  <a:pt x="1276748" y="482609"/>
                </a:lnTo>
                <a:lnTo>
                  <a:pt x="1230184" y="495714"/>
                </a:lnTo>
                <a:lnTo>
                  <a:pt x="1180816" y="507542"/>
                </a:lnTo>
                <a:lnTo>
                  <a:pt x="1128842" y="518022"/>
                </a:lnTo>
                <a:lnTo>
                  <a:pt x="1074461" y="527083"/>
                </a:lnTo>
                <a:lnTo>
                  <a:pt x="1017873" y="534655"/>
                </a:lnTo>
                <a:lnTo>
                  <a:pt x="959277" y="540668"/>
                </a:lnTo>
                <a:lnTo>
                  <a:pt x="898871" y="545049"/>
                </a:lnTo>
                <a:lnTo>
                  <a:pt x="836856" y="547730"/>
                </a:lnTo>
                <a:lnTo>
                  <a:pt x="773429" y="548640"/>
                </a:lnTo>
                <a:lnTo>
                  <a:pt x="710003" y="547730"/>
                </a:lnTo>
                <a:lnTo>
                  <a:pt x="647988" y="545049"/>
                </a:lnTo>
                <a:lnTo>
                  <a:pt x="587582" y="540668"/>
                </a:lnTo>
                <a:lnTo>
                  <a:pt x="528986" y="534655"/>
                </a:lnTo>
                <a:lnTo>
                  <a:pt x="472398" y="527083"/>
                </a:lnTo>
                <a:lnTo>
                  <a:pt x="418017" y="518022"/>
                </a:lnTo>
                <a:lnTo>
                  <a:pt x="366043" y="507542"/>
                </a:lnTo>
                <a:lnTo>
                  <a:pt x="316675" y="495714"/>
                </a:lnTo>
                <a:lnTo>
                  <a:pt x="270111" y="482609"/>
                </a:lnTo>
                <a:lnTo>
                  <a:pt x="226552" y="468296"/>
                </a:lnTo>
                <a:lnTo>
                  <a:pt x="186195" y="452847"/>
                </a:lnTo>
                <a:lnTo>
                  <a:pt x="149242" y="436333"/>
                </a:lnTo>
                <a:lnTo>
                  <a:pt x="86338" y="400389"/>
                </a:lnTo>
                <a:lnTo>
                  <a:pt x="39435" y="361029"/>
                </a:lnTo>
                <a:lnTo>
                  <a:pt x="10124" y="318818"/>
                </a:lnTo>
                <a:lnTo>
                  <a:pt x="0" y="27431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9600" y="4364748"/>
            <a:ext cx="112090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04932" y="4610100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2316" y="296819"/>
                </a:lnTo>
                <a:lnTo>
                  <a:pt x="9144" y="318818"/>
                </a:lnTo>
                <a:lnTo>
                  <a:pt x="35618" y="361029"/>
                </a:lnTo>
                <a:lnTo>
                  <a:pt x="77985" y="400389"/>
                </a:lnTo>
                <a:lnTo>
                  <a:pt x="134806" y="436333"/>
                </a:lnTo>
                <a:lnTo>
                  <a:pt x="204644" y="468296"/>
                </a:lnTo>
                <a:lnTo>
                  <a:pt x="243995" y="482609"/>
                </a:lnTo>
                <a:lnTo>
                  <a:pt x="286060" y="495714"/>
                </a:lnTo>
                <a:lnTo>
                  <a:pt x="330661" y="507542"/>
                </a:lnTo>
                <a:lnTo>
                  <a:pt x="377617" y="518022"/>
                </a:lnTo>
                <a:lnTo>
                  <a:pt x="426749" y="527083"/>
                </a:lnTo>
                <a:lnTo>
                  <a:pt x="477877" y="534655"/>
                </a:lnTo>
                <a:lnTo>
                  <a:pt x="530821" y="540668"/>
                </a:lnTo>
                <a:lnTo>
                  <a:pt x="585402" y="545049"/>
                </a:lnTo>
                <a:lnTo>
                  <a:pt x="641439" y="547730"/>
                </a:lnTo>
                <a:lnTo>
                  <a:pt x="698753" y="548639"/>
                </a:lnTo>
                <a:lnTo>
                  <a:pt x="756068" y="547730"/>
                </a:lnTo>
                <a:lnTo>
                  <a:pt x="812105" y="545049"/>
                </a:lnTo>
                <a:lnTo>
                  <a:pt x="866686" y="540668"/>
                </a:lnTo>
                <a:lnTo>
                  <a:pt x="919630" y="534655"/>
                </a:lnTo>
                <a:lnTo>
                  <a:pt x="970758" y="527083"/>
                </a:lnTo>
                <a:lnTo>
                  <a:pt x="1019890" y="518022"/>
                </a:lnTo>
                <a:lnTo>
                  <a:pt x="1066846" y="507542"/>
                </a:lnTo>
                <a:lnTo>
                  <a:pt x="1111447" y="495714"/>
                </a:lnTo>
                <a:lnTo>
                  <a:pt x="1153512" y="482609"/>
                </a:lnTo>
                <a:lnTo>
                  <a:pt x="1192863" y="468296"/>
                </a:lnTo>
                <a:lnTo>
                  <a:pt x="1229319" y="452847"/>
                </a:lnTo>
                <a:lnTo>
                  <a:pt x="1292828" y="418823"/>
                </a:lnTo>
                <a:lnTo>
                  <a:pt x="1342602" y="381101"/>
                </a:lnTo>
                <a:lnTo>
                  <a:pt x="1377202" y="340244"/>
                </a:lnTo>
                <a:lnTo>
                  <a:pt x="1395191" y="296819"/>
                </a:lnTo>
                <a:lnTo>
                  <a:pt x="1397508" y="274319"/>
                </a:lnTo>
                <a:lnTo>
                  <a:pt x="1395191" y="251820"/>
                </a:lnTo>
                <a:lnTo>
                  <a:pt x="1377202" y="208395"/>
                </a:lnTo>
                <a:lnTo>
                  <a:pt x="1342602" y="167538"/>
                </a:lnTo>
                <a:lnTo>
                  <a:pt x="1292828" y="129816"/>
                </a:lnTo>
                <a:lnTo>
                  <a:pt x="1229319" y="95792"/>
                </a:lnTo>
                <a:lnTo>
                  <a:pt x="1192863" y="80343"/>
                </a:lnTo>
                <a:lnTo>
                  <a:pt x="1153512" y="66030"/>
                </a:lnTo>
                <a:lnTo>
                  <a:pt x="1111447" y="52925"/>
                </a:lnTo>
                <a:lnTo>
                  <a:pt x="1066846" y="41097"/>
                </a:lnTo>
                <a:lnTo>
                  <a:pt x="1019890" y="30617"/>
                </a:lnTo>
                <a:lnTo>
                  <a:pt x="970758" y="21556"/>
                </a:lnTo>
                <a:lnTo>
                  <a:pt x="919630" y="13984"/>
                </a:lnTo>
                <a:lnTo>
                  <a:pt x="866686" y="7971"/>
                </a:lnTo>
                <a:lnTo>
                  <a:pt x="812105" y="3590"/>
                </a:lnTo>
                <a:lnTo>
                  <a:pt x="756068" y="909"/>
                </a:lnTo>
                <a:lnTo>
                  <a:pt x="698753" y="0"/>
                </a:lnTo>
                <a:lnTo>
                  <a:pt x="641439" y="909"/>
                </a:lnTo>
                <a:lnTo>
                  <a:pt x="585402" y="3590"/>
                </a:lnTo>
                <a:lnTo>
                  <a:pt x="530821" y="7971"/>
                </a:lnTo>
                <a:lnTo>
                  <a:pt x="477877" y="13984"/>
                </a:lnTo>
                <a:lnTo>
                  <a:pt x="426749" y="21556"/>
                </a:lnTo>
                <a:lnTo>
                  <a:pt x="377617" y="30617"/>
                </a:lnTo>
                <a:lnTo>
                  <a:pt x="330661" y="41097"/>
                </a:lnTo>
                <a:lnTo>
                  <a:pt x="286060" y="52925"/>
                </a:lnTo>
                <a:lnTo>
                  <a:pt x="243995" y="66030"/>
                </a:lnTo>
                <a:lnTo>
                  <a:pt x="204644" y="80343"/>
                </a:lnTo>
                <a:lnTo>
                  <a:pt x="168188" y="95792"/>
                </a:lnTo>
                <a:lnTo>
                  <a:pt x="104679" y="129816"/>
                </a:lnTo>
                <a:lnTo>
                  <a:pt x="54905" y="167538"/>
                </a:lnTo>
                <a:lnTo>
                  <a:pt x="20305" y="208395"/>
                </a:lnTo>
                <a:lnTo>
                  <a:pt x="2316" y="25182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04932" y="4610100"/>
            <a:ext cx="1397508" cy="548639"/>
          </a:xfrm>
          <a:custGeom>
            <a:avLst/>
            <a:gdLst/>
            <a:ahLst/>
            <a:cxnLst/>
            <a:rect l="l" t="t" r="r" b="b"/>
            <a:pathLst>
              <a:path w="1397508" h="548639">
                <a:moveTo>
                  <a:pt x="0" y="274319"/>
                </a:moveTo>
                <a:lnTo>
                  <a:pt x="9144" y="229821"/>
                </a:lnTo>
                <a:lnTo>
                  <a:pt x="35618" y="187610"/>
                </a:lnTo>
                <a:lnTo>
                  <a:pt x="77985" y="148250"/>
                </a:lnTo>
                <a:lnTo>
                  <a:pt x="134806" y="112306"/>
                </a:lnTo>
                <a:lnTo>
                  <a:pt x="204644" y="80343"/>
                </a:lnTo>
                <a:lnTo>
                  <a:pt x="243995" y="66030"/>
                </a:lnTo>
                <a:lnTo>
                  <a:pt x="286060" y="52925"/>
                </a:lnTo>
                <a:lnTo>
                  <a:pt x="330661" y="41097"/>
                </a:lnTo>
                <a:lnTo>
                  <a:pt x="377617" y="30617"/>
                </a:lnTo>
                <a:lnTo>
                  <a:pt x="426749" y="21556"/>
                </a:lnTo>
                <a:lnTo>
                  <a:pt x="477877" y="13984"/>
                </a:lnTo>
                <a:lnTo>
                  <a:pt x="530821" y="7971"/>
                </a:lnTo>
                <a:lnTo>
                  <a:pt x="585402" y="3590"/>
                </a:lnTo>
                <a:lnTo>
                  <a:pt x="641439" y="909"/>
                </a:lnTo>
                <a:lnTo>
                  <a:pt x="698753" y="0"/>
                </a:lnTo>
                <a:lnTo>
                  <a:pt x="756068" y="909"/>
                </a:lnTo>
                <a:lnTo>
                  <a:pt x="812105" y="3590"/>
                </a:lnTo>
                <a:lnTo>
                  <a:pt x="866686" y="7971"/>
                </a:lnTo>
                <a:lnTo>
                  <a:pt x="919630" y="13984"/>
                </a:lnTo>
                <a:lnTo>
                  <a:pt x="970758" y="21556"/>
                </a:lnTo>
                <a:lnTo>
                  <a:pt x="1019890" y="30617"/>
                </a:lnTo>
                <a:lnTo>
                  <a:pt x="1066846" y="41097"/>
                </a:lnTo>
                <a:lnTo>
                  <a:pt x="1111447" y="52925"/>
                </a:lnTo>
                <a:lnTo>
                  <a:pt x="1153512" y="66030"/>
                </a:lnTo>
                <a:lnTo>
                  <a:pt x="1192863" y="80343"/>
                </a:lnTo>
                <a:lnTo>
                  <a:pt x="1229319" y="95792"/>
                </a:lnTo>
                <a:lnTo>
                  <a:pt x="1292828" y="129816"/>
                </a:lnTo>
                <a:lnTo>
                  <a:pt x="1342602" y="167538"/>
                </a:lnTo>
                <a:lnTo>
                  <a:pt x="1377202" y="208395"/>
                </a:lnTo>
                <a:lnTo>
                  <a:pt x="1395191" y="251820"/>
                </a:lnTo>
                <a:lnTo>
                  <a:pt x="1397508" y="274319"/>
                </a:lnTo>
                <a:lnTo>
                  <a:pt x="1395191" y="296819"/>
                </a:lnTo>
                <a:lnTo>
                  <a:pt x="1377202" y="340244"/>
                </a:lnTo>
                <a:lnTo>
                  <a:pt x="1342602" y="381101"/>
                </a:lnTo>
                <a:lnTo>
                  <a:pt x="1292828" y="418823"/>
                </a:lnTo>
                <a:lnTo>
                  <a:pt x="1229319" y="452847"/>
                </a:lnTo>
                <a:lnTo>
                  <a:pt x="1192863" y="468296"/>
                </a:lnTo>
                <a:lnTo>
                  <a:pt x="1153512" y="482609"/>
                </a:lnTo>
                <a:lnTo>
                  <a:pt x="1111447" y="495714"/>
                </a:lnTo>
                <a:lnTo>
                  <a:pt x="1066846" y="507542"/>
                </a:lnTo>
                <a:lnTo>
                  <a:pt x="1019890" y="518022"/>
                </a:lnTo>
                <a:lnTo>
                  <a:pt x="970758" y="527083"/>
                </a:lnTo>
                <a:lnTo>
                  <a:pt x="919630" y="534655"/>
                </a:lnTo>
                <a:lnTo>
                  <a:pt x="866686" y="540668"/>
                </a:lnTo>
                <a:lnTo>
                  <a:pt x="812105" y="545049"/>
                </a:lnTo>
                <a:lnTo>
                  <a:pt x="756068" y="547730"/>
                </a:lnTo>
                <a:lnTo>
                  <a:pt x="698753" y="548639"/>
                </a:lnTo>
                <a:lnTo>
                  <a:pt x="641439" y="547730"/>
                </a:lnTo>
                <a:lnTo>
                  <a:pt x="585402" y="545049"/>
                </a:lnTo>
                <a:lnTo>
                  <a:pt x="530821" y="540668"/>
                </a:lnTo>
                <a:lnTo>
                  <a:pt x="477877" y="534655"/>
                </a:lnTo>
                <a:lnTo>
                  <a:pt x="426749" y="527083"/>
                </a:lnTo>
                <a:lnTo>
                  <a:pt x="377617" y="518022"/>
                </a:lnTo>
                <a:lnTo>
                  <a:pt x="330661" y="507542"/>
                </a:lnTo>
                <a:lnTo>
                  <a:pt x="286060" y="495714"/>
                </a:lnTo>
                <a:lnTo>
                  <a:pt x="243995" y="482609"/>
                </a:lnTo>
                <a:lnTo>
                  <a:pt x="204644" y="468296"/>
                </a:lnTo>
                <a:lnTo>
                  <a:pt x="168188" y="452847"/>
                </a:lnTo>
                <a:lnTo>
                  <a:pt x="104679" y="418823"/>
                </a:lnTo>
                <a:lnTo>
                  <a:pt x="54905" y="381101"/>
                </a:lnTo>
                <a:lnTo>
                  <a:pt x="20305" y="340244"/>
                </a:lnTo>
                <a:lnTo>
                  <a:pt x="2316" y="296819"/>
                </a:lnTo>
                <a:lnTo>
                  <a:pt x="0" y="27431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55480" y="3915155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20"/>
                </a:moveTo>
                <a:lnTo>
                  <a:pt x="2318" y="296819"/>
                </a:lnTo>
                <a:lnTo>
                  <a:pt x="9155" y="318818"/>
                </a:lnTo>
                <a:lnTo>
                  <a:pt x="35661" y="361029"/>
                </a:lnTo>
                <a:lnTo>
                  <a:pt x="78078" y="400389"/>
                </a:lnTo>
                <a:lnTo>
                  <a:pt x="134965" y="436333"/>
                </a:lnTo>
                <a:lnTo>
                  <a:pt x="204882" y="468296"/>
                </a:lnTo>
                <a:lnTo>
                  <a:pt x="244277" y="482609"/>
                </a:lnTo>
                <a:lnTo>
                  <a:pt x="286390" y="495714"/>
                </a:lnTo>
                <a:lnTo>
                  <a:pt x="331039" y="507542"/>
                </a:lnTo>
                <a:lnTo>
                  <a:pt x="378047" y="518022"/>
                </a:lnTo>
                <a:lnTo>
                  <a:pt x="427231" y="527083"/>
                </a:lnTo>
                <a:lnTo>
                  <a:pt x="478414" y="534655"/>
                </a:lnTo>
                <a:lnTo>
                  <a:pt x="531413" y="540668"/>
                </a:lnTo>
                <a:lnTo>
                  <a:pt x="586050" y="545049"/>
                </a:lnTo>
                <a:lnTo>
                  <a:pt x="642144" y="547730"/>
                </a:lnTo>
                <a:lnTo>
                  <a:pt x="699516" y="548640"/>
                </a:lnTo>
                <a:lnTo>
                  <a:pt x="756887" y="547730"/>
                </a:lnTo>
                <a:lnTo>
                  <a:pt x="812981" y="545049"/>
                </a:lnTo>
                <a:lnTo>
                  <a:pt x="867618" y="540668"/>
                </a:lnTo>
                <a:lnTo>
                  <a:pt x="920617" y="534655"/>
                </a:lnTo>
                <a:lnTo>
                  <a:pt x="971800" y="527083"/>
                </a:lnTo>
                <a:lnTo>
                  <a:pt x="1020984" y="518022"/>
                </a:lnTo>
                <a:lnTo>
                  <a:pt x="1067992" y="507542"/>
                </a:lnTo>
                <a:lnTo>
                  <a:pt x="1112641" y="495714"/>
                </a:lnTo>
                <a:lnTo>
                  <a:pt x="1154754" y="482609"/>
                </a:lnTo>
                <a:lnTo>
                  <a:pt x="1194149" y="468296"/>
                </a:lnTo>
                <a:lnTo>
                  <a:pt x="1230646" y="452847"/>
                </a:lnTo>
                <a:lnTo>
                  <a:pt x="1294228" y="418823"/>
                </a:lnTo>
                <a:lnTo>
                  <a:pt x="1344060" y="381101"/>
                </a:lnTo>
                <a:lnTo>
                  <a:pt x="1378702" y="340244"/>
                </a:lnTo>
                <a:lnTo>
                  <a:pt x="1396713" y="296819"/>
                </a:lnTo>
                <a:lnTo>
                  <a:pt x="1399031" y="274320"/>
                </a:lnTo>
                <a:lnTo>
                  <a:pt x="1396713" y="251820"/>
                </a:lnTo>
                <a:lnTo>
                  <a:pt x="1378702" y="208395"/>
                </a:lnTo>
                <a:lnTo>
                  <a:pt x="1344060" y="167538"/>
                </a:lnTo>
                <a:lnTo>
                  <a:pt x="1294228" y="129816"/>
                </a:lnTo>
                <a:lnTo>
                  <a:pt x="1230646" y="95792"/>
                </a:lnTo>
                <a:lnTo>
                  <a:pt x="1194149" y="80343"/>
                </a:lnTo>
                <a:lnTo>
                  <a:pt x="1154754" y="66030"/>
                </a:lnTo>
                <a:lnTo>
                  <a:pt x="1112641" y="52925"/>
                </a:lnTo>
                <a:lnTo>
                  <a:pt x="1067992" y="41097"/>
                </a:lnTo>
                <a:lnTo>
                  <a:pt x="1020984" y="30617"/>
                </a:lnTo>
                <a:lnTo>
                  <a:pt x="971800" y="21556"/>
                </a:lnTo>
                <a:lnTo>
                  <a:pt x="920617" y="13984"/>
                </a:lnTo>
                <a:lnTo>
                  <a:pt x="867618" y="7971"/>
                </a:lnTo>
                <a:lnTo>
                  <a:pt x="812981" y="3590"/>
                </a:lnTo>
                <a:lnTo>
                  <a:pt x="756887" y="909"/>
                </a:lnTo>
                <a:lnTo>
                  <a:pt x="699516" y="0"/>
                </a:lnTo>
                <a:lnTo>
                  <a:pt x="642144" y="909"/>
                </a:lnTo>
                <a:lnTo>
                  <a:pt x="586050" y="3590"/>
                </a:lnTo>
                <a:lnTo>
                  <a:pt x="531413" y="7971"/>
                </a:lnTo>
                <a:lnTo>
                  <a:pt x="478414" y="13984"/>
                </a:lnTo>
                <a:lnTo>
                  <a:pt x="427231" y="21556"/>
                </a:lnTo>
                <a:lnTo>
                  <a:pt x="378047" y="30617"/>
                </a:lnTo>
                <a:lnTo>
                  <a:pt x="331039" y="41097"/>
                </a:lnTo>
                <a:lnTo>
                  <a:pt x="286390" y="52925"/>
                </a:lnTo>
                <a:lnTo>
                  <a:pt x="244277" y="66030"/>
                </a:lnTo>
                <a:lnTo>
                  <a:pt x="204882" y="80343"/>
                </a:lnTo>
                <a:lnTo>
                  <a:pt x="168385" y="95792"/>
                </a:lnTo>
                <a:lnTo>
                  <a:pt x="104803" y="129816"/>
                </a:lnTo>
                <a:lnTo>
                  <a:pt x="54971" y="167538"/>
                </a:lnTo>
                <a:lnTo>
                  <a:pt x="20329" y="208395"/>
                </a:lnTo>
                <a:lnTo>
                  <a:pt x="2318" y="25182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55480" y="3915155"/>
            <a:ext cx="1399031" cy="548639"/>
          </a:xfrm>
          <a:custGeom>
            <a:avLst/>
            <a:gdLst/>
            <a:ahLst/>
            <a:cxnLst/>
            <a:rect l="l" t="t" r="r" b="b"/>
            <a:pathLst>
              <a:path w="1399031" h="548639">
                <a:moveTo>
                  <a:pt x="0" y="274320"/>
                </a:moveTo>
                <a:lnTo>
                  <a:pt x="9155" y="229821"/>
                </a:lnTo>
                <a:lnTo>
                  <a:pt x="35661" y="187610"/>
                </a:lnTo>
                <a:lnTo>
                  <a:pt x="78078" y="148250"/>
                </a:lnTo>
                <a:lnTo>
                  <a:pt x="134965" y="112306"/>
                </a:lnTo>
                <a:lnTo>
                  <a:pt x="204882" y="80343"/>
                </a:lnTo>
                <a:lnTo>
                  <a:pt x="244277" y="66030"/>
                </a:lnTo>
                <a:lnTo>
                  <a:pt x="286390" y="52925"/>
                </a:lnTo>
                <a:lnTo>
                  <a:pt x="331039" y="41097"/>
                </a:lnTo>
                <a:lnTo>
                  <a:pt x="378047" y="30617"/>
                </a:lnTo>
                <a:lnTo>
                  <a:pt x="427231" y="21556"/>
                </a:lnTo>
                <a:lnTo>
                  <a:pt x="478414" y="13984"/>
                </a:lnTo>
                <a:lnTo>
                  <a:pt x="531413" y="7971"/>
                </a:lnTo>
                <a:lnTo>
                  <a:pt x="586050" y="3590"/>
                </a:lnTo>
                <a:lnTo>
                  <a:pt x="642144" y="909"/>
                </a:lnTo>
                <a:lnTo>
                  <a:pt x="699516" y="0"/>
                </a:lnTo>
                <a:lnTo>
                  <a:pt x="756887" y="909"/>
                </a:lnTo>
                <a:lnTo>
                  <a:pt x="812981" y="3590"/>
                </a:lnTo>
                <a:lnTo>
                  <a:pt x="867618" y="7971"/>
                </a:lnTo>
                <a:lnTo>
                  <a:pt x="920617" y="13984"/>
                </a:lnTo>
                <a:lnTo>
                  <a:pt x="971800" y="21556"/>
                </a:lnTo>
                <a:lnTo>
                  <a:pt x="1020984" y="30617"/>
                </a:lnTo>
                <a:lnTo>
                  <a:pt x="1067992" y="41097"/>
                </a:lnTo>
                <a:lnTo>
                  <a:pt x="1112641" y="52925"/>
                </a:lnTo>
                <a:lnTo>
                  <a:pt x="1154754" y="66030"/>
                </a:lnTo>
                <a:lnTo>
                  <a:pt x="1194149" y="80343"/>
                </a:lnTo>
                <a:lnTo>
                  <a:pt x="1230646" y="95792"/>
                </a:lnTo>
                <a:lnTo>
                  <a:pt x="1294228" y="129816"/>
                </a:lnTo>
                <a:lnTo>
                  <a:pt x="1344060" y="167538"/>
                </a:lnTo>
                <a:lnTo>
                  <a:pt x="1378702" y="208395"/>
                </a:lnTo>
                <a:lnTo>
                  <a:pt x="1396713" y="251820"/>
                </a:lnTo>
                <a:lnTo>
                  <a:pt x="1399031" y="274320"/>
                </a:lnTo>
                <a:lnTo>
                  <a:pt x="1396713" y="296819"/>
                </a:lnTo>
                <a:lnTo>
                  <a:pt x="1378702" y="340244"/>
                </a:lnTo>
                <a:lnTo>
                  <a:pt x="1344060" y="381101"/>
                </a:lnTo>
                <a:lnTo>
                  <a:pt x="1294228" y="418823"/>
                </a:lnTo>
                <a:lnTo>
                  <a:pt x="1230646" y="452847"/>
                </a:lnTo>
                <a:lnTo>
                  <a:pt x="1194149" y="468296"/>
                </a:lnTo>
                <a:lnTo>
                  <a:pt x="1154754" y="482609"/>
                </a:lnTo>
                <a:lnTo>
                  <a:pt x="1112641" y="495714"/>
                </a:lnTo>
                <a:lnTo>
                  <a:pt x="1067992" y="507542"/>
                </a:lnTo>
                <a:lnTo>
                  <a:pt x="1020984" y="518022"/>
                </a:lnTo>
                <a:lnTo>
                  <a:pt x="971800" y="527083"/>
                </a:lnTo>
                <a:lnTo>
                  <a:pt x="920617" y="534655"/>
                </a:lnTo>
                <a:lnTo>
                  <a:pt x="867618" y="540668"/>
                </a:lnTo>
                <a:lnTo>
                  <a:pt x="812981" y="545049"/>
                </a:lnTo>
                <a:lnTo>
                  <a:pt x="756887" y="547730"/>
                </a:lnTo>
                <a:lnTo>
                  <a:pt x="699516" y="548640"/>
                </a:lnTo>
                <a:lnTo>
                  <a:pt x="642144" y="547730"/>
                </a:lnTo>
                <a:lnTo>
                  <a:pt x="586050" y="545049"/>
                </a:lnTo>
                <a:lnTo>
                  <a:pt x="531413" y="540668"/>
                </a:lnTo>
                <a:lnTo>
                  <a:pt x="478414" y="534655"/>
                </a:lnTo>
                <a:lnTo>
                  <a:pt x="427231" y="527083"/>
                </a:lnTo>
                <a:lnTo>
                  <a:pt x="378047" y="518022"/>
                </a:lnTo>
                <a:lnTo>
                  <a:pt x="331039" y="507542"/>
                </a:lnTo>
                <a:lnTo>
                  <a:pt x="286390" y="495714"/>
                </a:lnTo>
                <a:lnTo>
                  <a:pt x="244277" y="482609"/>
                </a:lnTo>
                <a:lnTo>
                  <a:pt x="204882" y="468296"/>
                </a:lnTo>
                <a:lnTo>
                  <a:pt x="168385" y="452847"/>
                </a:lnTo>
                <a:lnTo>
                  <a:pt x="104803" y="418823"/>
                </a:lnTo>
                <a:lnTo>
                  <a:pt x="54971" y="381101"/>
                </a:lnTo>
                <a:lnTo>
                  <a:pt x="20329" y="340244"/>
                </a:lnTo>
                <a:lnTo>
                  <a:pt x="2318" y="296819"/>
                </a:lnTo>
                <a:lnTo>
                  <a:pt x="0" y="27432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82050" y="4853178"/>
            <a:ext cx="774065" cy="695452"/>
          </a:xfrm>
          <a:custGeom>
            <a:avLst/>
            <a:gdLst/>
            <a:ahLst/>
            <a:cxnLst/>
            <a:rect l="l" t="t" r="r" b="b"/>
            <a:pathLst>
              <a:path w="774065" h="695451">
                <a:moveTo>
                  <a:pt x="774065" y="695452"/>
                </a:moveTo>
                <a:lnTo>
                  <a:pt x="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56242" y="4464558"/>
            <a:ext cx="698880" cy="1084580"/>
          </a:xfrm>
          <a:custGeom>
            <a:avLst/>
            <a:gdLst/>
            <a:ahLst/>
            <a:cxnLst/>
            <a:rect l="l" t="t" r="r" b="b"/>
            <a:pathLst>
              <a:path w="698880" h="1084579">
                <a:moveTo>
                  <a:pt x="0" y="1084580"/>
                </a:moveTo>
                <a:lnTo>
                  <a:pt x="698880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56242" y="5159502"/>
            <a:ext cx="1647952" cy="389128"/>
          </a:xfrm>
          <a:custGeom>
            <a:avLst/>
            <a:gdLst/>
            <a:ahLst/>
            <a:cxnLst/>
            <a:rect l="l" t="t" r="r" b="b"/>
            <a:pathLst>
              <a:path w="1647952" h="389127">
                <a:moveTo>
                  <a:pt x="0" y="389128"/>
                </a:moveTo>
                <a:lnTo>
                  <a:pt x="1647952" y="0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2024" y="5811012"/>
            <a:ext cx="916559" cy="0"/>
          </a:xfrm>
          <a:custGeom>
            <a:avLst/>
            <a:gdLst/>
            <a:ahLst/>
            <a:cxnLst/>
            <a:rect l="l" t="t" r="r" b="b"/>
            <a:pathLst>
              <a:path w="916559">
                <a:moveTo>
                  <a:pt x="0" y="0"/>
                </a:moveTo>
                <a:lnTo>
                  <a:pt x="916559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78624" y="5811012"/>
            <a:ext cx="993267" cy="0"/>
          </a:xfrm>
          <a:custGeom>
            <a:avLst/>
            <a:gdLst/>
            <a:ahLst/>
            <a:cxnLst/>
            <a:rect l="l" t="t" r="r" b="b"/>
            <a:pathLst>
              <a:path w="993267">
                <a:moveTo>
                  <a:pt x="99326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27854" y="3982974"/>
            <a:ext cx="2351531" cy="524256"/>
          </a:xfrm>
          <a:custGeom>
            <a:avLst/>
            <a:gdLst/>
            <a:ahLst/>
            <a:cxnLst/>
            <a:rect l="l" t="t" r="r" b="b"/>
            <a:pathLst>
              <a:path w="2351531" h="524255">
                <a:moveTo>
                  <a:pt x="0" y="524256"/>
                </a:moveTo>
                <a:lnTo>
                  <a:pt x="2351531" y="524256"/>
                </a:lnTo>
                <a:lnTo>
                  <a:pt x="2351531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27854" y="3982974"/>
            <a:ext cx="2351531" cy="524256"/>
          </a:xfrm>
          <a:custGeom>
            <a:avLst/>
            <a:gdLst/>
            <a:ahLst/>
            <a:cxnLst/>
            <a:rect l="l" t="t" r="r" b="b"/>
            <a:pathLst>
              <a:path w="2351531" h="524255">
                <a:moveTo>
                  <a:pt x="0" y="524256"/>
                </a:moveTo>
                <a:lnTo>
                  <a:pt x="2351531" y="524256"/>
                </a:lnTo>
                <a:lnTo>
                  <a:pt x="2351531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6608" y="4030992"/>
            <a:ext cx="96850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97524" y="4506468"/>
            <a:ext cx="4572" cy="778382"/>
          </a:xfrm>
          <a:custGeom>
            <a:avLst/>
            <a:gdLst/>
            <a:ahLst/>
            <a:cxnLst/>
            <a:rect l="l" t="t" r="r" b="b"/>
            <a:pathLst>
              <a:path w="4572" h="778382">
                <a:moveTo>
                  <a:pt x="4572" y="0"/>
                </a:moveTo>
                <a:lnTo>
                  <a:pt x="0" y="778382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62837" y="230836"/>
            <a:ext cx="259061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Thực thể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4310" y="230836"/>
            <a:ext cx="112224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yếu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9568" y="384175"/>
            <a:ext cx="2972908" cy="400017"/>
          </a:xfrm>
          <a:prstGeom prst="rect">
            <a:avLst/>
          </a:prstGeom>
        </p:spPr>
        <p:txBody>
          <a:bodyPr wrap="square" lIns="0" tIns="20002" rIns="0" bIns="0" rtlCol="0">
            <a:noAutofit/>
          </a:bodyPr>
          <a:lstStyle/>
          <a:p>
            <a:pPr marL="12700">
              <a:lnSpc>
                <a:spcPts val="3150"/>
              </a:lnSpc>
            </a:pPr>
            <a:r>
              <a:rPr sz="2800" spc="-63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950" spc="-63" dirty="0">
                <a:solidFill>
                  <a:srgbClr val="FFFFFF"/>
                </a:solidFill>
                <a:latin typeface="Tahoma"/>
                <a:cs typeface="Tahoma"/>
              </a:rPr>
              <a:t>sinh viên đăng ký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83626" y="384175"/>
            <a:ext cx="636722" cy="400017"/>
          </a:xfrm>
          <a:prstGeom prst="rect">
            <a:avLst/>
          </a:prstGeom>
        </p:spPr>
        <p:txBody>
          <a:bodyPr wrap="square" lIns="0" tIns="20002" rIns="0" bIns="0" rtlCol="0">
            <a:noAutofit/>
          </a:bodyPr>
          <a:lstStyle/>
          <a:p>
            <a:pPr marL="12700">
              <a:lnSpc>
                <a:spcPts val="3150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học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51138" y="384175"/>
            <a:ext cx="996406" cy="400017"/>
          </a:xfrm>
          <a:prstGeom prst="rect">
            <a:avLst/>
          </a:prstGeom>
        </p:spPr>
        <p:txBody>
          <a:bodyPr wrap="square" lIns="0" tIns="20002" rIns="0" bIns="0" rtlCol="0">
            <a:noAutofit/>
          </a:bodyPr>
          <a:lstStyle/>
          <a:p>
            <a:pPr marL="12700">
              <a:lnSpc>
                <a:spcPts val="3150"/>
              </a:lnSpc>
            </a:pP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phầ</a:t>
            </a:r>
            <a:r>
              <a:rPr sz="2950" spc="-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692" y="1119807"/>
            <a:ext cx="9341020" cy="2052910"/>
          </a:xfrm>
          <a:prstGeom prst="rect">
            <a:avLst/>
          </a:prstGeom>
        </p:spPr>
        <p:txBody>
          <a:bodyPr wrap="square" lIns="0" tIns="16891" rIns="0" bIns="0" rtlCol="0">
            <a:noAutofit/>
          </a:bodyPr>
          <a:lstStyle/>
          <a:p>
            <a:pPr marL="12700" marR="44138">
              <a:lnSpc>
                <a:spcPts val="2660"/>
              </a:lnSpc>
            </a:pPr>
            <a:r>
              <a:rPr sz="2500" dirty="0">
                <a:latin typeface="Wingdings"/>
                <a:cs typeface="Wingdings"/>
              </a:rPr>
              <a:t>▪</a:t>
            </a:r>
            <a:r>
              <a:rPr sz="2500" spc="-5" dirty="0">
                <a:latin typeface="Times New Roman"/>
                <a:cs typeface="Times New Roman"/>
              </a:rPr>
              <a:t> Ví dụ: đăng ký môn học của sinh viên ở học kỳ kế tiếp</a:t>
            </a:r>
            <a:endParaRPr sz="2500">
              <a:latin typeface="Times New Roman"/>
              <a:cs typeface="Times New Roman"/>
            </a:endParaRPr>
          </a:p>
          <a:p>
            <a:pPr marL="469900" marR="44138">
              <a:lnSpc>
                <a:spcPct val="95825"/>
              </a:lnSpc>
              <a:spcBef>
                <a:spcPts val="579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Các môn học đăng ký</a:t>
            </a:r>
            <a:endParaRPr sz="2300">
              <a:latin typeface="Times New Roman"/>
              <a:cs typeface="Times New Roman"/>
            </a:endParaRPr>
          </a:p>
          <a:p>
            <a:pPr marL="469900" marR="44138">
              <a:lnSpc>
                <a:spcPct val="95825"/>
              </a:lnSpc>
              <a:spcBef>
                <a:spcPts val="705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Mỗi môn học đăng ký, được ghi nhận cho một học kỳ</a:t>
            </a:r>
            <a:endParaRPr sz="2300">
              <a:latin typeface="Times New Roman"/>
              <a:cs typeface="Times New Roman"/>
            </a:endParaRPr>
          </a:p>
          <a:p>
            <a:pPr marL="469900" marR="44138">
              <a:lnSpc>
                <a:spcPct val="95825"/>
              </a:lnSpc>
              <a:spcBef>
                <a:spcPts val="705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-1" dirty="0">
                <a:latin typeface="Times New Roman"/>
                <a:cs typeface="Times New Roman"/>
              </a:rPr>
              <a:t>Môn học trong kỳ sẽ có mã lớp riêng biệt</a:t>
            </a:r>
            <a:endParaRPr sz="23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707"/>
              </a:spcBef>
            </a:pPr>
            <a:r>
              <a:rPr sz="2300" spc="178" dirty="0">
                <a:latin typeface="Arial"/>
                <a:cs typeface="Arial"/>
              </a:rPr>
              <a:t>• </a:t>
            </a:r>
            <a:r>
              <a:rPr sz="2300" spc="0" dirty="0">
                <a:latin typeface="Times New Roman"/>
                <a:cs typeface="Times New Roman"/>
              </a:rPr>
              <a:t>Quan hệ phụ thuộc là bắt buộc, lớp học phần trong học kỳ là thực thể yếu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0161" y="3665474"/>
            <a:ext cx="94944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latin typeface="Calibri"/>
                <a:cs typeface="Calibri"/>
              </a:rPr>
              <a:t>SOTINCHI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4758" y="3874516"/>
            <a:ext cx="104829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4" dirty="0">
                <a:latin typeface="Calibri"/>
                <a:cs typeface="Calibri"/>
              </a:rPr>
              <a:t>NGAYMUA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661" y="4059554"/>
            <a:ext cx="76814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TENMH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1776" y="4082415"/>
            <a:ext cx="76245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MA_HK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2315" y="4471670"/>
            <a:ext cx="87441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dirty="0">
                <a:latin typeface="Calibri"/>
                <a:cs typeface="Calibri"/>
              </a:rPr>
              <a:t>MA_LHP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1050" y="4539615"/>
            <a:ext cx="17555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9341" y="4777994"/>
            <a:ext cx="98613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33" dirty="0">
                <a:latin typeface="Calibri"/>
                <a:cs typeface="Calibri"/>
              </a:rPr>
              <a:t>MOTALOP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392" y="4858512"/>
            <a:ext cx="74248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u="heavy" spc="1" dirty="0">
                <a:latin typeface="Calibri"/>
                <a:cs typeface="Calibri"/>
              </a:rPr>
              <a:t>MAMH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5570" y="5564073"/>
            <a:ext cx="36572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1-n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3979" y="5704586"/>
            <a:ext cx="882345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i="1" spc="0" dirty="0">
                <a:latin typeface="Calibri"/>
                <a:cs typeface="Calibri"/>
              </a:rPr>
              <a:t>Thuộc về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6467" y="5704586"/>
            <a:ext cx="151579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>
                <a:latin typeface="Calibri"/>
                <a:cs typeface="Calibri"/>
              </a:rPr>
              <a:t>LOP_HOCPHAN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3322" y="5549646"/>
            <a:ext cx="2569464" cy="524256"/>
          </a:xfrm>
          <a:prstGeom prst="rect">
            <a:avLst/>
          </a:prstGeom>
        </p:spPr>
        <p:txBody>
          <a:bodyPr wrap="square" lIns="0" tIns="2887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822197">
              <a:lnSpc>
                <a:spcPct val="101725"/>
              </a:lnSpc>
            </a:pPr>
            <a:r>
              <a:rPr sz="1800" b="1" spc="0" dirty="0">
                <a:latin typeface="Calibri"/>
                <a:cs typeface="Calibri"/>
              </a:rPr>
              <a:t>MONHOC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786" y="5549646"/>
            <a:ext cx="915797" cy="261366"/>
          </a:xfrm>
          <a:prstGeom prst="rect">
            <a:avLst/>
          </a:prstGeom>
        </p:spPr>
        <p:txBody>
          <a:bodyPr wrap="square" lIns="0" tIns="12795" rIns="0" bIns="0" rtlCol="0">
            <a:noAutofit/>
          </a:bodyPr>
          <a:lstStyle/>
          <a:p>
            <a:pPr marL="116586">
              <a:lnSpc>
                <a:spcPts val="2014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2786" y="5811012"/>
            <a:ext cx="915797" cy="262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27854" y="3982974"/>
            <a:ext cx="2351531" cy="524256"/>
          </a:xfrm>
          <a:prstGeom prst="rect">
            <a:avLst/>
          </a:prstGeom>
        </p:spPr>
        <p:txBody>
          <a:bodyPr wrap="square" lIns="0" tIns="225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813666" marR="814899" algn="ctr">
              <a:lnSpc>
                <a:spcPct val="101725"/>
              </a:lnSpc>
            </a:pPr>
            <a:r>
              <a:rPr sz="1800" b="1" spc="-1" dirty="0">
                <a:latin typeface="Calibri"/>
                <a:cs typeface="Calibri"/>
              </a:rPr>
              <a:t>HOCKY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3431794" y="1930908"/>
            <a:ext cx="3306571" cy="1504950"/>
          </a:xfrm>
          <a:prstGeom prst="rect">
            <a:avLst/>
          </a:prstGeom>
        </p:spPr>
        <p:txBody>
          <a:bodyPr wrap="square" lIns="0" tIns="5634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5400" dirty="0">
                <a:latin typeface="Tahoma"/>
                <a:cs typeface="Tahoma"/>
              </a:rPr>
              <a:t>Quá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5022" y="1930908"/>
            <a:ext cx="3437635" cy="1504950"/>
          </a:xfrm>
          <a:prstGeom prst="rect">
            <a:avLst/>
          </a:prstGeom>
        </p:spPr>
        <p:txBody>
          <a:bodyPr wrap="square" lIns="0" tIns="5634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5400" dirty="0">
                <a:latin typeface="Tahoma"/>
                <a:cs typeface="Tahoma"/>
              </a:rPr>
              <a:t>trình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7668" y="1930908"/>
            <a:ext cx="2737866" cy="1504950"/>
          </a:xfrm>
          <a:prstGeom prst="rect">
            <a:avLst/>
          </a:prstGeom>
        </p:spPr>
        <p:txBody>
          <a:bodyPr wrap="square" lIns="0" tIns="5634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5400" dirty="0">
                <a:latin typeface="Tahoma"/>
                <a:cs typeface="Tahoma"/>
              </a:rPr>
              <a:t>thiết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1794" y="2607564"/>
            <a:ext cx="2733547" cy="1834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100585"/>
              </a:lnSpc>
              <a:spcBef>
                <a:spcPts val="1043"/>
              </a:spcBef>
            </a:pPr>
            <a:r>
              <a:rPr sz="6600" b="1" dirty="0">
                <a:solidFill>
                  <a:srgbClr val="C00000"/>
                </a:solidFill>
                <a:latin typeface="Tahoma"/>
                <a:cs typeface="Tahoma"/>
              </a:rPr>
              <a:t>cơ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4898" y="2607564"/>
            <a:ext cx="2890520" cy="1834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100585"/>
              </a:lnSpc>
              <a:spcBef>
                <a:spcPts val="1043"/>
              </a:spcBef>
            </a:pPr>
            <a:r>
              <a:rPr sz="6600" b="1" spc="-4" dirty="0">
                <a:solidFill>
                  <a:srgbClr val="C00000"/>
                </a:solidFill>
                <a:latin typeface="Tahoma"/>
                <a:cs typeface="Tahoma"/>
              </a:rPr>
              <a:t>sở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7588" y="2607564"/>
            <a:ext cx="3475482" cy="1834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100585"/>
              </a:lnSpc>
              <a:spcBef>
                <a:spcPts val="1043"/>
              </a:spcBef>
            </a:pPr>
            <a:r>
              <a:rPr sz="6600" b="1" dirty="0">
                <a:solidFill>
                  <a:srgbClr val="C00000"/>
                </a:solidFill>
                <a:latin typeface="Tahoma"/>
                <a:cs typeface="Tahoma"/>
              </a:rPr>
              <a:t>dữ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12192000" y="0"/>
                </a:lnTo>
                <a:lnTo>
                  <a:pt x="0" y="0"/>
                </a:lnTo>
                <a:lnTo>
                  <a:pt x="0" y="411478"/>
                </a:lnTo>
                <a:lnTo>
                  <a:pt x="12192000" y="41147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46520"/>
            <a:ext cx="12192000" cy="411478"/>
          </a:xfrm>
          <a:custGeom>
            <a:avLst/>
            <a:gdLst/>
            <a:ahLst/>
            <a:cxnLst/>
            <a:rect l="l" t="t" r="r" b="b"/>
            <a:pathLst>
              <a:path w="12192000" h="411478">
                <a:moveTo>
                  <a:pt x="12192000" y="411478"/>
                </a:moveTo>
                <a:lnTo>
                  <a:pt x="0" y="41147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1147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8376" y="1930908"/>
            <a:ext cx="2114550" cy="150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1604" y="1930908"/>
            <a:ext cx="2286761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3996" y="1930908"/>
            <a:ext cx="2248661" cy="150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40" y="1930908"/>
            <a:ext cx="1590294" cy="1504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5412" y="2607564"/>
            <a:ext cx="2047493" cy="1834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8516" y="2607564"/>
            <a:ext cx="2036826" cy="18341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0952" y="2607564"/>
            <a:ext cx="2204466" cy="18341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2552" y="2607564"/>
            <a:ext cx="2620518" cy="1834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2416" y="3886200"/>
            <a:ext cx="2487167" cy="2586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6488" y="2250826"/>
            <a:ext cx="1692347" cy="1611088"/>
          </a:xfrm>
          <a:prstGeom prst="rect">
            <a:avLst/>
          </a:prstGeom>
        </p:spPr>
        <p:txBody>
          <a:bodyPr wrap="square" lIns="0" tIns="36163" rIns="0" bIns="0" rtlCol="0">
            <a:noAutofit/>
          </a:bodyPr>
          <a:lstStyle/>
          <a:p>
            <a:pPr marL="852677" marR="22092">
              <a:lnSpc>
                <a:spcPts val="5695"/>
              </a:lnSpc>
            </a:pPr>
            <a:r>
              <a:rPr sz="5400" dirty="0">
                <a:latin typeface="Tahoma"/>
                <a:cs typeface="Tahoma"/>
              </a:rPr>
              <a:t>kế</a:t>
            </a:r>
            <a:endParaRPr sz="5400">
              <a:latin typeface="Tahoma"/>
              <a:cs typeface="Tahoma"/>
            </a:endParaRPr>
          </a:p>
          <a:p>
            <a:pPr marL="12700">
              <a:lnSpc>
                <a:spcPts val="6990"/>
              </a:lnSpc>
              <a:spcBef>
                <a:spcPts val="64"/>
              </a:spcBef>
            </a:pPr>
            <a:r>
              <a:rPr sz="6600" b="1" dirty="0">
                <a:solidFill>
                  <a:srgbClr val="C00000"/>
                </a:solidFill>
                <a:latin typeface="Tahoma"/>
                <a:cs typeface="Tahoma"/>
              </a:rPr>
              <a:t>liệu</a:t>
            </a:r>
            <a:endParaRPr sz="6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849245" y="1981200"/>
            <a:ext cx="3622421" cy="1668018"/>
          </a:xfrm>
          <a:prstGeom prst="rect">
            <a:avLst/>
          </a:prstGeom>
        </p:spPr>
        <p:txBody>
          <a:bodyPr wrap="square" lIns="0" tIns="153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6000" spc="-4" dirty="0">
                <a:latin typeface="Tahoma"/>
                <a:cs typeface="Tahoma"/>
              </a:rPr>
              <a:t>Các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5902" y="1981200"/>
            <a:ext cx="3942079" cy="1668018"/>
          </a:xfrm>
          <a:prstGeom prst="rect">
            <a:avLst/>
          </a:prstGeom>
        </p:spPr>
        <p:txBody>
          <a:bodyPr wrap="square" lIns="0" tIns="153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6000" dirty="0">
                <a:latin typeface="Tahoma"/>
                <a:cs typeface="Tahoma"/>
              </a:rPr>
              <a:t>bước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6584" y="1981200"/>
            <a:ext cx="3659885" cy="1668018"/>
          </a:xfrm>
          <a:prstGeom prst="rect">
            <a:avLst/>
          </a:prstGeom>
        </p:spPr>
        <p:txBody>
          <a:bodyPr wrap="square" lIns="0" tIns="153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100585"/>
              </a:lnSpc>
              <a:spcBef>
                <a:spcPts val="1000"/>
              </a:spcBef>
            </a:pPr>
            <a:r>
              <a:rPr sz="6000" dirty="0">
                <a:latin typeface="Tahoma"/>
                <a:cs typeface="Tahoma"/>
              </a:rPr>
              <a:t>triển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0488" y="1981200"/>
            <a:ext cx="2190750" cy="1668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6764" y="1981200"/>
            <a:ext cx="2644902" cy="1668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7192" y="1981200"/>
            <a:ext cx="2510790" cy="166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6556" y="1981200"/>
            <a:ext cx="2359913" cy="166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300" y="2836164"/>
            <a:ext cx="7433309" cy="1504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3504" y="3977640"/>
            <a:ext cx="3364992" cy="2435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5966" y="2335493"/>
            <a:ext cx="4335982" cy="1532347"/>
          </a:xfrm>
          <a:prstGeom prst="rect">
            <a:avLst/>
          </a:prstGeom>
        </p:spPr>
        <p:txBody>
          <a:bodyPr wrap="square" lIns="0" tIns="40100" rIns="0" bIns="0" rtlCol="0">
            <a:noAutofit/>
          </a:bodyPr>
          <a:lstStyle/>
          <a:p>
            <a:pPr marR="36928" algn="r">
              <a:lnSpc>
                <a:spcPts val="6315"/>
              </a:lnSpc>
            </a:pPr>
            <a:r>
              <a:rPr sz="6000" dirty="0">
                <a:latin typeface="Tahoma"/>
                <a:cs typeface="Tahoma"/>
              </a:rPr>
              <a:t>khai</a:t>
            </a:r>
            <a:endParaRPr sz="6000">
              <a:latin typeface="Tahoma"/>
              <a:cs typeface="Tahoma"/>
            </a:endParaRPr>
          </a:p>
          <a:p>
            <a:pPr marR="12700" algn="r">
              <a:lnSpc>
                <a:spcPts val="5750"/>
              </a:lnSpc>
            </a:pPr>
            <a:r>
              <a:rPr sz="5400" b="1" spc="0" dirty="0">
                <a:solidFill>
                  <a:srgbClr val="C00000"/>
                </a:solidFill>
                <a:latin typeface="Tahoma"/>
                <a:cs typeface="Tahoma"/>
              </a:rPr>
              <a:t>Relationship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0637" y="3156336"/>
            <a:ext cx="2161839" cy="7115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b="1" dirty="0">
                <a:solidFill>
                  <a:srgbClr val="C00000"/>
                </a:solidFill>
                <a:latin typeface="Tahoma"/>
                <a:cs typeface="Tahoma"/>
              </a:rPr>
              <a:t>Entity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631948" y="4892040"/>
            <a:ext cx="1142238" cy="896874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116077">
              <a:lnSpc>
                <a:spcPct val="95825"/>
              </a:lnSpc>
            </a:pPr>
            <a:r>
              <a:rPr sz="3200" dirty="0">
                <a:latin typeface="Times New Roman"/>
                <a:cs typeface="Times New Roman"/>
              </a:rPr>
              <a:t>(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3662" y="4892040"/>
            <a:ext cx="1771395" cy="896874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>
              <a:lnSpc>
                <a:spcPct val="95825"/>
              </a:lnSpc>
            </a:pPr>
            <a:r>
              <a:rPr sz="3200" i="1" spc="1" dirty="0">
                <a:latin typeface="Times New Roman"/>
                <a:cs typeface="Times New Roman"/>
              </a:rPr>
              <a:t>min</a:t>
            </a:r>
            <a:r>
              <a:rPr sz="3200" spc="1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31948" y="4892040"/>
            <a:ext cx="1142238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40" y="4892040"/>
            <a:ext cx="1210817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60678" y="229945"/>
            <a:ext cx="157911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2882" y="229945"/>
            <a:ext cx="739317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tự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7266" y="229945"/>
            <a:ext cx="2262246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thiết kế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8036" y="1181467"/>
            <a:ext cx="393141" cy="1755825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30">
              <a:lnSpc>
                <a:spcPts val="3370"/>
              </a:lnSpc>
            </a:pPr>
            <a:r>
              <a:rPr sz="3200" spc="4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62"/>
              </a:spcBef>
            </a:pPr>
            <a:r>
              <a:rPr sz="3200" spc="4" dirty="0"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  <a:p>
            <a:pPr marL="12700" marR="30">
              <a:lnSpc>
                <a:spcPct val="95825"/>
              </a:lnSpc>
              <a:spcBef>
                <a:spcPts val="1528"/>
              </a:spcBef>
            </a:pPr>
            <a:r>
              <a:rPr sz="3200" spc="4" dirty="0"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3098" y="1181467"/>
            <a:ext cx="6918969" cy="234123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70098">
              <a:lnSpc>
                <a:spcPts val="3370"/>
              </a:lnSpc>
            </a:pPr>
            <a:r>
              <a:rPr sz="3200" spc="0" dirty="0">
                <a:latin typeface="Times New Roman"/>
                <a:cs typeface="Times New Roman"/>
              </a:rPr>
              <a:t>Xác định tập thực thể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1362"/>
              </a:spcBef>
            </a:pPr>
            <a:r>
              <a:rPr sz="3200" spc="0" dirty="0">
                <a:latin typeface="Times New Roman"/>
                <a:cs typeface="Times New Roman"/>
              </a:rPr>
              <a:t>Định danh các mối quan hệ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28"/>
              </a:spcBef>
            </a:pPr>
            <a:r>
              <a:rPr sz="3200" spc="-1" dirty="0">
                <a:latin typeface="Times New Roman"/>
                <a:cs typeface="Times New Roman"/>
              </a:rPr>
              <a:t>Xác định thuộc tính và gắn thuộc tính cho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sz="3200" spc="0" dirty="0">
                <a:latin typeface="Times New Roman"/>
                <a:cs typeface="Times New Roman"/>
              </a:rPr>
              <a:t>cùng mối quan hệ phù hợp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6122" y="2504680"/>
            <a:ext cx="58409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tập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3530" y="2504680"/>
            <a:ext cx="80480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thực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3442" y="2504680"/>
            <a:ext cx="58409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thể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036" y="3751566"/>
            <a:ext cx="393141" cy="17556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30">
              <a:lnSpc>
                <a:spcPts val="3370"/>
              </a:lnSpc>
            </a:pPr>
            <a:r>
              <a:rPr sz="3200" spc="4" dirty="0">
                <a:latin typeface="Times New Roman"/>
                <a:cs typeface="Times New Roman"/>
              </a:rPr>
              <a:t>4.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61"/>
              </a:spcBef>
            </a:pPr>
            <a:r>
              <a:rPr sz="3200" spc="4" dirty="0">
                <a:latin typeface="Times New Roman"/>
                <a:cs typeface="Times New Roman"/>
              </a:rPr>
              <a:t>5.</a:t>
            </a:r>
            <a:endParaRPr sz="3200">
              <a:latin typeface="Times New Roman"/>
              <a:cs typeface="Times New Roman"/>
            </a:endParaRPr>
          </a:p>
          <a:p>
            <a:pPr marL="12700" marR="30">
              <a:lnSpc>
                <a:spcPct val="95825"/>
              </a:lnSpc>
              <a:spcBef>
                <a:spcPts val="1528"/>
              </a:spcBef>
            </a:pPr>
            <a:r>
              <a:rPr sz="3200" spc="4" dirty="0">
                <a:latin typeface="Times New Roman"/>
                <a:cs typeface="Times New Roman"/>
              </a:rPr>
              <a:t>6.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3098" y="3751566"/>
            <a:ext cx="1091608" cy="175569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9084">
              <a:lnSpc>
                <a:spcPts val="3370"/>
              </a:lnSpc>
            </a:pPr>
            <a:r>
              <a:rPr sz="3200" spc="0" dirty="0">
                <a:latin typeface="Times New Roman"/>
                <a:cs typeface="Times New Roman"/>
              </a:rPr>
              <a:t>Quyết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61"/>
              </a:spcBef>
            </a:pPr>
            <a:r>
              <a:rPr sz="3200" spc="2" dirty="0">
                <a:latin typeface="Times New Roman"/>
                <a:cs typeface="Times New Roman"/>
              </a:rPr>
              <a:t>Quyết</a:t>
            </a:r>
            <a:endParaRPr sz="3200">
              <a:latin typeface="Times New Roman"/>
              <a:cs typeface="Times New Roman"/>
            </a:endParaRPr>
          </a:p>
          <a:p>
            <a:pPr marL="12700" marR="45989">
              <a:lnSpc>
                <a:spcPct val="95825"/>
              </a:lnSpc>
              <a:spcBef>
                <a:spcPts val="1528"/>
              </a:spcBef>
            </a:pPr>
            <a:r>
              <a:rPr sz="3200" spc="-2" dirty="0">
                <a:latin typeface="Times New Roman"/>
                <a:cs typeface="Times New Roman"/>
              </a:rPr>
              <a:t>Mô tả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854" y="3751566"/>
            <a:ext cx="810506" cy="109422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latin typeface="Times New Roman"/>
                <a:cs typeface="Times New Roman"/>
              </a:rPr>
              <a:t>định</a:t>
            </a:r>
            <a:endParaRPr sz="3200">
              <a:latin typeface="Times New Roman"/>
              <a:cs typeface="Times New Roman"/>
            </a:endParaRPr>
          </a:p>
          <a:p>
            <a:pPr marL="12700" marR="587">
              <a:lnSpc>
                <a:spcPct val="95825"/>
              </a:lnSpc>
              <a:spcBef>
                <a:spcPts val="1361"/>
              </a:spcBef>
            </a:pPr>
            <a:r>
              <a:rPr sz="3200" dirty="0">
                <a:latin typeface="Times New Roman"/>
                <a:cs typeface="Times New Roman"/>
              </a:rPr>
              <a:t>định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2195" y="3751566"/>
            <a:ext cx="4390151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" dirty="0">
                <a:latin typeface="Times New Roman"/>
                <a:cs typeface="Times New Roman"/>
              </a:rPr>
              <a:t>miền giá trị cho thuộc tính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2195" y="4413481"/>
            <a:ext cx="962686" cy="109378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R="991" algn="ctr">
              <a:lnSpc>
                <a:spcPts val="3370"/>
              </a:lnSpc>
            </a:pPr>
            <a:r>
              <a:rPr sz="3200" spc="2" dirty="0">
                <a:latin typeface="Times New Roman"/>
                <a:cs typeface="Times New Roman"/>
              </a:rPr>
              <a:t>thuộc</a:t>
            </a:r>
            <a:endParaRPr sz="3200">
              <a:latin typeface="Times New Roman"/>
              <a:cs typeface="Times New Roman"/>
            </a:endParaRPr>
          </a:p>
          <a:p>
            <a:pPr marL="60899" algn="ctr">
              <a:lnSpc>
                <a:spcPct val="95825"/>
              </a:lnSpc>
              <a:spcBef>
                <a:spcPts val="1359"/>
              </a:spcBef>
            </a:pPr>
            <a:r>
              <a:rPr sz="3200" i="1" spc="2" dirty="0">
                <a:latin typeface="Times New Roman"/>
                <a:cs typeface="Times New Roman"/>
              </a:rPr>
              <a:t>max</a:t>
            </a:r>
            <a:r>
              <a:rPr sz="3200" spc="2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035" y="4413481"/>
            <a:ext cx="2302688" cy="109378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61081">
              <a:lnSpc>
                <a:spcPts val="3370"/>
              </a:lnSpc>
            </a:pPr>
            <a:r>
              <a:rPr sz="3200" spc="0" dirty="0">
                <a:latin typeface="Times New Roman"/>
                <a:cs typeface="Times New Roman"/>
              </a:rPr>
              <a:t>tính khóa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59"/>
              </a:spcBef>
            </a:pPr>
            <a:r>
              <a:rPr sz="3200" dirty="0">
                <a:latin typeface="Times New Roman"/>
                <a:cs typeface="Times New Roman"/>
              </a:rPr>
              <a:t>cho mối quan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245" y="5074652"/>
            <a:ext cx="472110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4" dirty="0">
                <a:latin typeface="Times New Roman"/>
                <a:cs typeface="Times New Roman"/>
              </a:rPr>
              <a:t>hệ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60678" y="229945"/>
            <a:ext cx="111335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4" dirty="0">
                <a:solidFill>
                  <a:srgbClr val="FFFFFF"/>
                </a:solidFill>
                <a:latin typeface="Tahoma"/>
                <a:cs typeface="Tahoma"/>
              </a:rPr>
              <a:t>Các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8062" y="229945"/>
            <a:ext cx="988847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qui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335" y="229945"/>
            <a:ext cx="971749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tắc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4987" y="229945"/>
            <a:ext cx="1513163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quan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0389" y="229945"/>
            <a:ext cx="1639562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trọng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4330" y="1599557"/>
            <a:ext cx="4880807" cy="3080751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61357">
              <a:lnSpc>
                <a:spcPts val="3385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4" dirty="0">
                <a:latin typeface="Times New Roman"/>
                <a:cs typeface="Times New Roman"/>
              </a:rPr>
              <a:t> Chính xác</a:t>
            </a:r>
            <a:endParaRPr sz="3200">
              <a:latin typeface="Times New Roman"/>
              <a:cs typeface="Times New Roman"/>
            </a:endParaRPr>
          </a:p>
          <a:p>
            <a:pPr marL="12700" marR="61357">
              <a:lnSpc>
                <a:spcPct val="95825"/>
              </a:lnSpc>
              <a:spcBef>
                <a:spcPts val="1359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12" dirty="0">
                <a:latin typeface="Times New Roman"/>
                <a:cs typeface="Times New Roman"/>
              </a:rPr>
              <a:t> Tránh trùng lặp</a:t>
            </a:r>
            <a:endParaRPr sz="3200">
              <a:latin typeface="Times New Roman"/>
              <a:cs typeface="Times New Roman"/>
            </a:endParaRPr>
          </a:p>
          <a:p>
            <a:pPr marL="12700" marR="61357">
              <a:lnSpc>
                <a:spcPct val="95825"/>
              </a:lnSpc>
              <a:spcBef>
                <a:spcPts val="1531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2" dirty="0">
                <a:latin typeface="Times New Roman"/>
                <a:cs typeface="Times New Roman"/>
              </a:rPr>
              <a:t> Rõ ràng, Dễ hiểu</a:t>
            </a:r>
            <a:endParaRPr sz="3200">
              <a:latin typeface="Times New Roman"/>
              <a:cs typeface="Times New Roman"/>
            </a:endParaRPr>
          </a:p>
          <a:p>
            <a:pPr marL="12700" marR="61357">
              <a:lnSpc>
                <a:spcPct val="95825"/>
              </a:lnSpc>
              <a:spcBef>
                <a:spcPts val="1528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4" dirty="0">
                <a:latin typeface="Times New Roman"/>
                <a:cs typeface="Times New Roman"/>
              </a:rPr>
              <a:t> Chọn đúng mối quan hệ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30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3" dirty="0">
                <a:latin typeface="Times New Roman"/>
                <a:cs typeface="Times New Roman"/>
              </a:rPr>
              <a:t> Chọn đúng kiểu thuộc tính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60678" y="241502"/>
            <a:ext cx="1330324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Tóm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4470" y="241502"/>
            <a:ext cx="909665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tắt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344" y="1199380"/>
            <a:ext cx="8058412" cy="3632693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57497">
              <a:lnSpc>
                <a:spcPts val="3385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4" dirty="0">
                <a:latin typeface="Times New Roman"/>
                <a:cs typeface="Times New Roman"/>
              </a:rPr>
              <a:t> Thiết kế CSDL</a:t>
            </a:r>
            <a:endParaRPr sz="3200">
              <a:latin typeface="Times New Roman"/>
              <a:cs typeface="Times New Roman"/>
            </a:endParaRPr>
          </a:p>
          <a:p>
            <a:pPr marL="12700" marR="57497">
              <a:lnSpc>
                <a:spcPct val="95825"/>
              </a:lnSpc>
              <a:spcBef>
                <a:spcPts val="1359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3" dirty="0">
                <a:latin typeface="Times New Roman"/>
                <a:cs typeface="Times New Roman"/>
              </a:rPr>
              <a:t> Mô hình thực thể kết hợp</a:t>
            </a:r>
            <a:endParaRPr sz="3200">
              <a:latin typeface="Times New Roman"/>
              <a:cs typeface="Times New Roman"/>
            </a:endParaRPr>
          </a:p>
          <a:p>
            <a:pPr marL="470204" marR="57497">
              <a:lnSpc>
                <a:spcPct val="95825"/>
              </a:lnSpc>
              <a:spcBef>
                <a:spcPts val="1502"/>
              </a:spcBef>
            </a:pPr>
            <a:r>
              <a:rPr sz="3000" dirty="0">
                <a:latin typeface="Wingdings"/>
                <a:cs typeface="Wingdings"/>
              </a:rPr>
              <a:t>❑</a:t>
            </a:r>
            <a:r>
              <a:rPr sz="3000" spc="6" dirty="0">
                <a:latin typeface="Times New Roman"/>
                <a:cs typeface="Times New Roman"/>
              </a:rPr>
              <a:t> Các ký hiệu biểu diễn trong ER</a:t>
            </a:r>
            <a:endParaRPr sz="3000">
              <a:latin typeface="Times New Roman"/>
              <a:cs typeface="Times New Roman"/>
            </a:endParaRPr>
          </a:p>
          <a:p>
            <a:pPr marL="470204">
              <a:lnSpc>
                <a:spcPct val="95825"/>
              </a:lnSpc>
              <a:spcBef>
                <a:spcPts val="1470"/>
              </a:spcBef>
            </a:pPr>
            <a:r>
              <a:rPr sz="3000" dirty="0">
                <a:latin typeface="Wingdings"/>
                <a:cs typeface="Wingdings"/>
              </a:rPr>
              <a:t>❑</a:t>
            </a:r>
            <a:r>
              <a:rPr sz="3000" spc="2" dirty="0">
                <a:latin typeface="Times New Roman"/>
                <a:cs typeface="Times New Roman"/>
              </a:rPr>
              <a:t> Các khái niệm: Thực thể, Thuộc tính, Liên kết</a:t>
            </a:r>
            <a:endParaRPr sz="3000">
              <a:latin typeface="Times New Roman"/>
              <a:cs typeface="Times New Roman"/>
            </a:endParaRPr>
          </a:p>
          <a:p>
            <a:pPr marL="470204" marR="57497">
              <a:lnSpc>
                <a:spcPct val="95825"/>
              </a:lnSpc>
              <a:spcBef>
                <a:spcPts val="1472"/>
              </a:spcBef>
            </a:pPr>
            <a:r>
              <a:rPr sz="3000" dirty="0">
                <a:latin typeface="Wingdings"/>
                <a:cs typeface="Wingdings"/>
              </a:rPr>
              <a:t>❑</a:t>
            </a:r>
            <a:r>
              <a:rPr sz="3000" spc="11" dirty="0">
                <a:latin typeface="Times New Roman"/>
                <a:cs typeface="Times New Roman"/>
              </a:rPr>
              <a:t> Khóa của thực thể</a:t>
            </a:r>
            <a:endParaRPr sz="3000">
              <a:latin typeface="Times New Roman"/>
              <a:cs typeface="Times New Roman"/>
            </a:endParaRPr>
          </a:p>
          <a:p>
            <a:pPr marL="12700" marR="57497">
              <a:lnSpc>
                <a:spcPct val="95825"/>
              </a:lnSpc>
              <a:spcBef>
                <a:spcPts val="1501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3" dirty="0">
                <a:latin typeface="Times New Roman"/>
                <a:cs typeface="Times New Roman"/>
              </a:rPr>
              <a:t> Các bước triển khai 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063740" y="1926336"/>
            <a:ext cx="5000244" cy="259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0678" y="229945"/>
            <a:ext cx="1232827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Quá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934" y="229945"/>
            <a:ext cx="1469059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trình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266" y="229945"/>
            <a:ext cx="1433737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thiết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879" y="229945"/>
            <a:ext cx="1069525" cy="1367310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76717" marR="61036">
              <a:lnSpc>
                <a:spcPts val="4660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kế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95825"/>
              </a:lnSpc>
              <a:spcBef>
                <a:spcPts val="2160"/>
              </a:spcBef>
            </a:pPr>
            <a:r>
              <a:rPr sz="3200" dirty="0">
                <a:latin typeface="Times New Roman"/>
                <a:cs typeface="Times New Roman"/>
              </a:rPr>
              <a:t>lý của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936" y="1162804"/>
            <a:ext cx="5218414" cy="1583929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2" dirty="0">
                <a:latin typeface="Times New Roman"/>
                <a:cs typeface="Times New Roman"/>
              </a:rPr>
              <a:t> Thiết kế cấu trúc logic &amp; vật</a:t>
            </a:r>
            <a:endParaRPr sz="3200">
              <a:latin typeface="Times New Roman"/>
              <a:cs typeface="Times New Roman"/>
            </a:endParaRPr>
          </a:p>
          <a:p>
            <a:pPr marL="470204" marR="61357">
              <a:lnSpc>
                <a:spcPct val="95825"/>
              </a:lnSpc>
              <a:spcBef>
                <a:spcPts val="375"/>
              </a:spcBef>
            </a:pPr>
            <a:r>
              <a:rPr sz="3200" dirty="0">
                <a:latin typeface="Times New Roman"/>
                <a:cs typeface="Times New Roman"/>
              </a:rPr>
              <a:t>CSDL</a:t>
            </a:r>
            <a:endParaRPr sz="3200">
              <a:latin typeface="Times New Roman"/>
              <a:cs typeface="Times New Roman"/>
            </a:endParaRPr>
          </a:p>
          <a:p>
            <a:pPr marL="12700" marR="61357">
              <a:lnSpc>
                <a:spcPct val="95825"/>
              </a:lnSpc>
              <a:spcBef>
                <a:spcPts val="1147"/>
              </a:spcBef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3" dirty="0">
                <a:latin typeface="Times New Roman"/>
                <a:cs typeface="Times New Roman"/>
              </a:rPr>
              <a:t> Mục đích thiết kế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441" y="2921529"/>
            <a:ext cx="6185618" cy="3076025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 marR="65716">
              <a:lnSpc>
                <a:spcPts val="3180"/>
              </a:lnSpc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-10" dirty="0">
                <a:latin typeface="Times New Roman"/>
                <a:cs typeface="Times New Roman"/>
              </a:rPr>
              <a:t> Đáp ứng được các yêu cầu của người</a:t>
            </a:r>
            <a:endParaRPr sz="3000">
              <a:latin typeface="Times New Roman"/>
              <a:cs typeface="Times New Roman"/>
            </a:endParaRPr>
          </a:p>
          <a:p>
            <a:pPr marL="355600" marR="65716">
              <a:lnSpc>
                <a:spcPct val="95825"/>
              </a:lnSpc>
              <a:spcBef>
                <a:spcPts val="353"/>
              </a:spcBef>
            </a:pPr>
            <a:r>
              <a:rPr sz="3000" dirty="0">
                <a:latin typeface="Times New Roman"/>
                <a:cs typeface="Times New Roman"/>
              </a:rPr>
              <a:t>dùng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10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-9" dirty="0">
                <a:latin typeface="Times New Roman"/>
                <a:cs typeface="Times New Roman"/>
              </a:rPr>
              <a:t> Cung cấp cấu trúc thông tin hợp lý và</a:t>
            </a:r>
            <a:endParaRPr sz="3000">
              <a:latin typeface="Times New Roman"/>
              <a:cs typeface="Times New Roman"/>
            </a:endParaRPr>
          </a:p>
          <a:p>
            <a:pPr marL="355600" marR="65716">
              <a:lnSpc>
                <a:spcPct val="95825"/>
              </a:lnSpc>
              <a:spcBef>
                <a:spcPts val="510"/>
              </a:spcBef>
            </a:pPr>
            <a:r>
              <a:rPr sz="3000" dirty="0">
                <a:latin typeface="Times New Roman"/>
                <a:cs typeface="Times New Roman"/>
              </a:rPr>
              <a:t>hiệu quả cho ứng dụng</a:t>
            </a:r>
            <a:endParaRPr sz="3000">
              <a:latin typeface="Times New Roman"/>
              <a:cs typeface="Times New Roman"/>
            </a:endParaRPr>
          </a:p>
          <a:p>
            <a:pPr marL="12700" marR="65716">
              <a:lnSpc>
                <a:spcPct val="95825"/>
              </a:lnSpc>
              <a:spcBef>
                <a:spcPts val="1112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-9" dirty="0">
                <a:latin typeface="Times New Roman"/>
                <a:cs typeface="Times New Roman"/>
              </a:rPr>
              <a:t> Hỗ trợ được tất cả các yêu cầu của</a:t>
            </a:r>
            <a:endParaRPr sz="3000">
              <a:latin typeface="Times New Roman"/>
              <a:cs typeface="Times New Roman"/>
            </a:endParaRPr>
          </a:p>
          <a:p>
            <a:pPr marL="355600" marR="65716">
              <a:lnSpc>
                <a:spcPct val="95825"/>
              </a:lnSpc>
              <a:spcBef>
                <a:spcPts val="510"/>
              </a:spcBef>
            </a:pPr>
            <a:r>
              <a:rPr sz="3000" spc="0" dirty="0">
                <a:latin typeface="Times New Roman"/>
                <a:cs typeface="Times New Roman"/>
              </a:rPr>
              <a:t>chương trình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 txBox="1"/>
          <p:nvPr/>
        </p:nvSpPr>
        <p:spPr>
          <a:xfrm>
            <a:off x="536448" y="5143500"/>
            <a:ext cx="878586" cy="511289"/>
          </a:xfrm>
          <a:prstGeom prst="rect">
            <a:avLst/>
          </a:prstGeom>
        </p:spPr>
        <p:txBody>
          <a:bodyPr wrap="square" lIns="0" tIns="631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Các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18336" y="5143500"/>
            <a:ext cx="773125" cy="511289"/>
          </a:xfrm>
          <a:prstGeom prst="rect">
            <a:avLst/>
          </a:prstGeom>
        </p:spPr>
        <p:txBody>
          <a:bodyPr wrap="square" lIns="0" tIns="631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êu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99209" y="5143500"/>
            <a:ext cx="771728" cy="511289"/>
          </a:xfrm>
          <a:prstGeom prst="rect">
            <a:avLst/>
          </a:prstGeom>
        </p:spPr>
        <p:txBody>
          <a:bodyPr wrap="square" lIns="0" tIns="631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ầu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78762" y="5143500"/>
            <a:ext cx="727456" cy="511289"/>
          </a:xfrm>
          <a:prstGeom prst="rect">
            <a:avLst/>
          </a:prstGeom>
        </p:spPr>
        <p:txBody>
          <a:bodyPr wrap="square" lIns="0" tIns="631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ủa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40688" y="5417820"/>
            <a:ext cx="994029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oán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76653" y="5417820"/>
            <a:ext cx="500367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66946" y="5143500"/>
            <a:ext cx="942847" cy="511289"/>
          </a:xfrm>
          <a:prstGeom prst="rect">
            <a:avLst/>
          </a:prstGeom>
        </p:spPr>
        <p:txBody>
          <a:bodyPr wrap="square" lIns="0" tIns="631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spc="-4" dirty="0">
                <a:latin typeface="Calibri"/>
                <a:cs typeface="Calibri"/>
              </a:rPr>
              <a:t>Mô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12082" y="5417820"/>
            <a:ext cx="622808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62958" y="5417820"/>
            <a:ext cx="808736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thể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21682" y="5417820"/>
            <a:ext cx="776731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spc="-4" dirty="0">
                <a:latin typeface="Calibri"/>
                <a:cs typeface="Calibri"/>
              </a:rPr>
              <a:t>ết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84999" y="5143500"/>
            <a:ext cx="941959" cy="511289"/>
          </a:xfrm>
          <a:prstGeom prst="rect">
            <a:avLst/>
          </a:prstGeom>
        </p:spPr>
        <p:txBody>
          <a:bodyPr wrap="square" lIns="0" tIns="631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spc="-4" dirty="0">
                <a:latin typeface="Calibri"/>
                <a:cs typeface="Calibri"/>
              </a:rPr>
              <a:t>Mô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38110" y="5417820"/>
            <a:ext cx="1149223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CSDL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96758" y="5417820"/>
            <a:ext cx="677087" cy="511289"/>
          </a:xfrm>
          <a:prstGeom prst="rect">
            <a:avLst/>
          </a:prstGeom>
        </p:spPr>
        <p:txBody>
          <a:bodyPr wrap="square" lIns="0" tIns="6290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>
              <a:lnSpc>
                <a:spcPct val="101725"/>
              </a:lnSpc>
            </a:pPr>
            <a:r>
              <a:rPr sz="1800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2712" y="3058668"/>
            <a:ext cx="2365248" cy="181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0891" y="3689604"/>
            <a:ext cx="961644" cy="556259"/>
          </a:xfrm>
          <a:custGeom>
            <a:avLst/>
            <a:gdLst/>
            <a:ahLst/>
            <a:cxnLst/>
            <a:rect l="l" t="t" r="r" b="b"/>
            <a:pathLst>
              <a:path w="961644" h="556259">
                <a:moveTo>
                  <a:pt x="783844" y="269748"/>
                </a:moveTo>
                <a:lnTo>
                  <a:pt x="939291" y="209550"/>
                </a:lnTo>
                <a:lnTo>
                  <a:pt x="743585" y="188341"/>
                </a:lnTo>
                <a:lnTo>
                  <a:pt x="818260" y="114808"/>
                </a:lnTo>
                <a:lnTo>
                  <a:pt x="630174" y="137160"/>
                </a:lnTo>
                <a:lnTo>
                  <a:pt x="646557" y="0"/>
                </a:lnTo>
                <a:lnTo>
                  <a:pt x="480822" y="149352"/>
                </a:lnTo>
                <a:lnTo>
                  <a:pt x="371856" y="59055"/>
                </a:lnTo>
                <a:lnTo>
                  <a:pt x="325501" y="162814"/>
                </a:lnTo>
                <a:lnTo>
                  <a:pt x="16471" y="59055"/>
                </a:lnTo>
                <a:lnTo>
                  <a:pt x="205994" y="196215"/>
                </a:lnTo>
                <a:lnTo>
                  <a:pt x="0" y="221869"/>
                </a:lnTo>
                <a:lnTo>
                  <a:pt x="165709" y="303276"/>
                </a:lnTo>
                <a:lnTo>
                  <a:pt x="6007" y="375666"/>
                </a:lnTo>
                <a:lnTo>
                  <a:pt x="252349" y="358902"/>
                </a:lnTo>
                <a:lnTo>
                  <a:pt x="212001" y="453644"/>
                </a:lnTo>
                <a:lnTo>
                  <a:pt x="343535" y="402463"/>
                </a:lnTo>
                <a:lnTo>
                  <a:pt x="377698" y="556260"/>
                </a:lnTo>
                <a:lnTo>
                  <a:pt x="468884" y="384556"/>
                </a:lnTo>
                <a:lnTo>
                  <a:pt x="589788" y="508254"/>
                </a:lnTo>
                <a:lnTo>
                  <a:pt x="624205" y="372364"/>
                </a:lnTo>
                <a:lnTo>
                  <a:pt x="807847" y="465963"/>
                </a:lnTo>
                <a:lnTo>
                  <a:pt x="749554" y="333248"/>
                </a:lnTo>
                <a:lnTo>
                  <a:pt x="961644" y="342265"/>
                </a:lnTo>
                <a:lnTo>
                  <a:pt x="783844" y="269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0891" y="3689604"/>
            <a:ext cx="961644" cy="556259"/>
          </a:xfrm>
          <a:custGeom>
            <a:avLst/>
            <a:gdLst/>
            <a:ahLst/>
            <a:cxnLst/>
            <a:rect l="l" t="t" r="r" b="b"/>
            <a:pathLst>
              <a:path w="961644" h="556259">
                <a:moveTo>
                  <a:pt x="480822" y="149352"/>
                </a:moveTo>
                <a:lnTo>
                  <a:pt x="646557" y="0"/>
                </a:lnTo>
                <a:lnTo>
                  <a:pt x="630174" y="137160"/>
                </a:lnTo>
                <a:lnTo>
                  <a:pt x="818260" y="114808"/>
                </a:lnTo>
                <a:lnTo>
                  <a:pt x="743585" y="188341"/>
                </a:lnTo>
                <a:lnTo>
                  <a:pt x="939291" y="209550"/>
                </a:lnTo>
                <a:lnTo>
                  <a:pt x="783844" y="269748"/>
                </a:lnTo>
                <a:lnTo>
                  <a:pt x="961644" y="342265"/>
                </a:lnTo>
                <a:lnTo>
                  <a:pt x="749554" y="333248"/>
                </a:lnTo>
                <a:lnTo>
                  <a:pt x="807847" y="465963"/>
                </a:lnTo>
                <a:lnTo>
                  <a:pt x="624205" y="372364"/>
                </a:lnTo>
                <a:lnTo>
                  <a:pt x="589788" y="508254"/>
                </a:lnTo>
                <a:lnTo>
                  <a:pt x="468884" y="384556"/>
                </a:lnTo>
                <a:lnTo>
                  <a:pt x="377698" y="556260"/>
                </a:lnTo>
                <a:lnTo>
                  <a:pt x="343535" y="402463"/>
                </a:lnTo>
                <a:lnTo>
                  <a:pt x="212001" y="453644"/>
                </a:lnTo>
                <a:lnTo>
                  <a:pt x="252349" y="358902"/>
                </a:lnTo>
                <a:lnTo>
                  <a:pt x="6007" y="375666"/>
                </a:lnTo>
                <a:lnTo>
                  <a:pt x="165709" y="303276"/>
                </a:lnTo>
                <a:lnTo>
                  <a:pt x="0" y="221869"/>
                </a:lnTo>
                <a:lnTo>
                  <a:pt x="205994" y="196215"/>
                </a:lnTo>
                <a:lnTo>
                  <a:pt x="16471" y="59055"/>
                </a:lnTo>
                <a:lnTo>
                  <a:pt x="325501" y="162814"/>
                </a:lnTo>
                <a:lnTo>
                  <a:pt x="371856" y="59055"/>
                </a:lnTo>
                <a:lnTo>
                  <a:pt x="480822" y="14935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94176" y="2887979"/>
            <a:ext cx="2017776" cy="2287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5600" y="3049524"/>
            <a:ext cx="2276855" cy="1988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692" y="3866769"/>
            <a:ext cx="783335" cy="531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9692" y="3866769"/>
            <a:ext cx="783335" cy="531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9692" y="3866769"/>
            <a:ext cx="783335" cy="531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69692" y="3866769"/>
            <a:ext cx="22097" cy="354330"/>
          </a:xfrm>
          <a:custGeom>
            <a:avLst/>
            <a:gdLst/>
            <a:ahLst/>
            <a:cxnLst/>
            <a:rect l="l" t="t" r="r" b="b"/>
            <a:pathLst>
              <a:path w="22097" h="354329">
                <a:moveTo>
                  <a:pt x="0" y="0"/>
                </a:moveTo>
                <a:lnTo>
                  <a:pt x="22097" y="0"/>
                </a:lnTo>
                <a:lnTo>
                  <a:pt x="22097" y="354329"/>
                </a:lnTo>
                <a:lnTo>
                  <a:pt x="0" y="35432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4015" y="3866769"/>
            <a:ext cx="44323" cy="354330"/>
          </a:xfrm>
          <a:custGeom>
            <a:avLst/>
            <a:gdLst/>
            <a:ahLst/>
            <a:cxnLst/>
            <a:rect l="l" t="t" r="r" b="b"/>
            <a:pathLst>
              <a:path w="44323" h="354329">
                <a:moveTo>
                  <a:pt x="0" y="0"/>
                </a:moveTo>
                <a:lnTo>
                  <a:pt x="44323" y="0"/>
                </a:lnTo>
                <a:lnTo>
                  <a:pt x="44323" y="354329"/>
                </a:lnTo>
                <a:lnTo>
                  <a:pt x="0" y="35432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0436" y="3689604"/>
            <a:ext cx="672591" cy="708659"/>
          </a:xfrm>
          <a:custGeom>
            <a:avLst/>
            <a:gdLst/>
            <a:ahLst/>
            <a:cxnLst/>
            <a:rect l="l" t="t" r="r" b="b"/>
            <a:pathLst>
              <a:path w="672591" h="708659">
                <a:moveTo>
                  <a:pt x="0" y="177165"/>
                </a:moveTo>
                <a:lnTo>
                  <a:pt x="318262" y="177165"/>
                </a:lnTo>
                <a:lnTo>
                  <a:pt x="318262" y="0"/>
                </a:lnTo>
                <a:lnTo>
                  <a:pt x="672591" y="354330"/>
                </a:lnTo>
                <a:lnTo>
                  <a:pt x="318262" y="708660"/>
                </a:lnTo>
                <a:lnTo>
                  <a:pt x="318262" y="531495"/>
                </a:lnTo>
                <a:lnTo>
                  <a:pt x="0" y="531495"/>
                </a:lnTo>
                <a:lnTo>
                  <a:pt x="0" y="177165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7484" y="3853433"/>
            <a:ext cx="781812" cy="532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7484" y="3853433"/>
            <a:ext cx="781812" cy="532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77484" y="3853433"/>
            <a:ext cx="781812" cy="532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77484" y="3853433"/>
            <a:ext cx="22225" cy="355092"/>
          </a:xfrm>
          <a:custGeom>
            <a:avLst/>
            <a:gdLst/>
            <a:ahLst/>
            <a:cxnLst/>
            <a:rect l="l" t="t" r="r" b="b"/>
            <a:pathLst>
              <a:path w="22225" h="355092">
                <a:moveTo>
                  <a:pt x="0" y="0"/>
                </a:moveTo>
                <a:lnTo>
                  <a:pt x="22225" y="0"/>
                </a:lnTo>
                <a:lnTo>
                  <a:pt x="22225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21807" y="3853433"/>
            <a:ext cx="44450" cy="355092"/>
          </a:xfrm>
          <a:custGeom>
            <a:avLst/>
            <a:gdLst/>
            <a:ahLst/>
            <a:cxnLst/>
            <a:rect l="l" t="t" r="r" b="b"/>
            <a:pathLst>
              <a:path w="44450" h="355092">
                <a:moveTo>
                  <a:pt x="0" y="0"/>
                </a:moveTo>
                <a:lnTo>
                  <a:pt x="44450" y="0"/>
                </a:lnTo>
                <a:lnTo>
                  <a:pt x="4445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88482" y="3675888"/>
            <a:ext cx="670813" cy="710184"/>
          </a:xfrm>
          <a:custGeom>
            <a:avLst/>
            <a:gdLst/>
            <a:ahLst/>
            <a:cxnLst/>
            <a:rect l="l" t="t" r="r" b="b"/>
            <a:pathLst>
              <a:path w="670813" h="710184">
                <a:moveTo>
                  <a:pt x="0" y="177545"/>
                </a:moveTo>
                <a:lnTo>
                  <a:pt x="315721" y="177545"/>
                </a:lnTo>
                <a:lnTo>
                  <a:pt x="315721" y="0"/>
                </a:lnTo>
                <a:lnTo>
                  <a:pt x="670813" y="355092"/>
                </a:lnTo>
                <a:lnTo>
                  <a:pt x="315721" y="710184"/>
                </a:lnTo>
                <a:lnTo>
                  <a:pt x="315721" y="532638"/>
                </a:lnTo>
                <a:lnTo>
                  <a:pt x="0" y="532638"/>
                </a:lnTo>
                <a:lnTo>
                  <a:pt x="0" y="177545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19616" y="3853433"/>
            <a:ext cx="783335" cy="532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19616" y="3853433"/>
            <a:ext cx="783335" cy="532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19616" y="3853433"/>
            <a:ext cx="783335" cy="532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19616" y="3853433"/>
            <a:ext cx="22225" cy="355092"/>
          </a:xfrm>
          <a:custGeom>
            <a:avLst/>
            <a:gdLst/>
            <a:ahLst/>
            <a:cxnLst/>
            <a:rect l="l" t="t" r="r" b="b"/>
            <a:pathLst>
              <a:path w="22225" h="355092">
                <a:moveTo>
                  <a:pt x="0" y="0"/>
                </a:moveTo>
                <a:lnTo>
                  <a:pt x="22225" y="0"/>
                </a:lnTo>
                <a:lnTo>
                  <a:pt x="22225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63939" y="3853433"/>
            <a:ext cx="44450" cy="355092"/>
          </a:xfrm>
          <a:custGeom>
            <a:avLst/>
            <a:gdLst/>
            <a:ahLst/>
            <a:cxnLst/>
            <a:rect l="l" t="t" r="r" b="b"/>
            <a:pathLst>
              <a:path w="44450" h="355092">
                <a:moveTo>
                  <a:pt x="0" y="0"/>
                </a:moveTo>
                <a:lnTo>
                  <a:pt x="44450" y="0"/>
                </a:lnTo>
                <a:lnTo>
                  <a:pt x="4445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30614" y="3675888"/>
            <a:ext cx="672337" cy="710184"/>
          </a:xfrm>
          <a:custGeom>
            <a:avLst/>
            <a:gdLst/>
            <a:ahLst/>
            <a:cxnLst/>
            <a:rect l="l" t="t" r="r" b="b"/>
            <a:pathLst>
              <a:path w="672337" h="710184">
                <a:moveTo>
                  <a:pt x="0" y="177545"/>
                </a:moveTo>
                <a:lnTo>
                  <a:pt x="317245" y="177545"/>
                </a:lnTo>
                <a:lnTo>
                  <a:pt x="317245" y="0"/>
                </a:lnTo>
                <a:lnTo>
                  <a:pt x="672337" y="355092"/>
                </a:lnTo>
                <a:lnTo>
                  <a:pt x="317245" y="710184"/>
                </a:lnTo>
                <a:lnTo>
                  <a:pt x="317245" y="532638"/>
                </a:lnTo>
                <a:lnTo>
                  <a:pt x="0" y="532638"/>
                </a:lnTo>
                <a:lnTo>
                  <a:pt x="0" y="177545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58172" y="3262884"/>
            <a:ext cx="2241804" cy="19674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3192" y="5143500"/>
            <a:ext cx="633221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4192" y="5143500"/>
            <a:ext cx="640842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61288" y="5143500"/>
            <a:ext cx="630174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39240" y="5143500"/>
            <a:ext cx="631697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18716" y="5143500"/>
            <a:ext cx="587501" cy="51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2376" y="5417820"/>
            <a:ext cx="730758" cy="5112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99388" y="5417820"/>
            <a:ext cx="735330" cy="5112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84020" y="5417820"/>
            <a:ext cx="493001" cy="5112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22420" y="5143500"/>
            <a:ext cx="621029" cy="5112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91228" y="5143500"/>
            <a:ext cx="718565" cy="5112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3800" y="5417820"/>
            <a:ext cx="735329" cy="5112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18432" y="5417820"/>
            <a:ext cx="616458" cy="5112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1144" y="5417820"/>
            <a:ext cx="590550" cy="5112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19472" y="5417820"/>
            <a:ext cx="678941" cy="5112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39583" y="5143500"/>
            <a:ext cx="621029" cy="51128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08392" y="5143500"/>
            <a:ext cx="718566" cy="5112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2696" y="5417820"/>
            <a:ext cx="823722" cy="5112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10856" y="5417820"/>
            <a:ext cx="776477" cy="5112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33588" y="5417820"/>
            <a:ext cx="540257" cy="5112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492740" y="5106924"/>
            <a:ext cx="870966" cy="5112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0678" y="229945"/>
            <a:ext cx="1232827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Quá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6934" y="229945"/>
            <a:ext cx="295507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trình thiết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52897" y="229945"/>
            <a:ext cx="777870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kế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692" y="1174883"/>
            <a:ext cx="10407406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0" dirty="0">
                <a:latin typeface="Times New Roman"/>
                <a:cs typeface="Times New Roman"/>
              </a:rPr>
              <a:t>Entity Relationship là mô hình trung gian để chuyển những yêu cầu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692" y="1724149"/>
            <a:ext cx="823213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quản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8318" y="1724149"/>
            <a:ext cx="377444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4" dirty="0">
                <a:latin typeface="Times New Roman"/>
                <a:cs typeface="Times New Roman"/>
              </a:rPr>
              <a:t>lý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9986" y="1724149"/>
            <a:ext cx="479551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dữ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2238" y="1724149"/>
            <a:ext cx="652526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2" dirty="0">
                <a:latin typeface="Times New Roman"/>
                <a:cs typeface="Times New Roman"/>
              </a:rPr>
              <a:t>liệu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1655" y="1724149"/>
            <a:ext cx="885698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1" dirty="0">
                <a:latin typeface="Times New Roman"/>
                <a:cs typeface="Times New Roman"/>
              </a:rPr>
              <a:t>trong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0815" y="1724149"/>
            <a:ext cx="548132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thế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3171" y="1724149"/>
            <a:ext cx="686435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giới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2941" y="1724149"/>
            <a:ext cx="75311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2" dirty="0">
                <a:latin typeface="Times New Roman"/>
                <a:cs typeface="Times New Roman"/>
              </a:rPr>
              <a:t>thực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2561" y="1724149"/>
            <a:ext cx="929132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thành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4393" y="1724149"/>
            <a:ext cx="567944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4" dirty="0">
                <a:latin typeface="Times New Roman"/>
                <a:cs typeface="Times New Roman"/>
              </a:rPr>
              <a:t>mô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8466" y="1724149"/>
            <a:ext cx="759968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hình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1133" y="1724149"/>
            <a:ext cx="1056385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CSDL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5742" y="1724149"/>
            <a:ext cx="823214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quan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02672" y="1724149"/>
            <a:ext cx="442214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hệ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25709" y="5213883"/>
            <a:ext cx="625238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latin typeface="Calibri"/>
                <a:cs typeface="Calibri"/>
              </a:rPr>
              <a:t>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236" y="5251069"/>
            <a:ext cx="214978" cy="52829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64515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2098" y="5251069"/>
            <a:ext cx="15638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0050" y="5251069"/>
            <a:ext cx="15638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9526" y="5251069"/>
            <a:ext cx="341756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bài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3054" y="5251069"/>
            <a:ext cx="472464" cy="52829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hình</a:t>
            </a:r>
            <a:endParaRPr sz="1800">
              <a:latin typeface="Calibri"/>
              <a:cs typeface="Calibri"/>
            </a:endParaRPr>
          </a:p>
          <a:p>
            <a:pPr marL="102616" marR="34289">
              <a:lnSpc>
                <a:spcPts val="2160"/>
              </a:lnSpc>
              <a:spcBef>
                <a:spcPts val="13"/>
              </a:spcBef>
            </a:pP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3571" y="5251069"/>
            <a:ext cx="570000" cy="52829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10235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hình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dirty="0">
                <a:latin typeface="Calibri"/>
                <a:cs typeface="Calibri"/>
              </a:rPr>
              <a:t>qu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0198" y="5525363"/>
            <a:ext cx="72788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45" dirty="0">
                <a:latin typeface="Calibri"/>
                <a:cs typeface="Calibri"/>
              </a:rPr>
              <a:t>thự  tế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5626" y="5525363"/>
            <a:ext cx="39413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latin typeface="Calibri"/>
                <a:cs typeface="Calibri"/>
              </a:rPr>
              <a:t>thự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1298" y="5525363"/>
            <a:ext cx="43299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4" dirty="0">
                <a:latin typeface="Calibri"/>
                <a:cs typeface="Calibri"/>
              </a:rPr>
              <a:t>hợp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6303" y="5525363"/>
            <a:ext cx="294309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4" dirty="0">
                <a:latin typeface="Calibri"/>
                <a:cs typeface="Calibri"/>
              </a:rPr>
              <a:t>hệ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1777" y="3853433"/>
            <a:ext cx="66611" cy="355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799645" y="3853433"/>
            <a:ext cx="66611" cy="355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91853" y="3866769"/>
            <a:ext cx="66484" cy="3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 txBox="1"/>
          <p:nvPr/>
        </p:nvSpPr>
        <p:spPr>
          <a:xfrm>
            <a:off x="524256" y="1940039"/>
            <a:ext cx="1040105" cy="781062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640994">
              <a:lnSpc>
                <a:spcPct val="10172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39056" y="1940039"/>
            <a:ext cx="716504" cy="781062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algn="r">
              <a:lnSpc>
                <a:spcPct val="10172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27364" y="1940039"/>
            <a:ext cx="747122" cy="781062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algn="r">
              <a:lnSpc>
                <a:spcPct val="10172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68012" y="4677143"/>
            <a:ext cx="1055877" cy="781062"/>
          </a:xfrm>
          <a:prstGeom prst="rect">
            <a:avLst/>
          </a:prstGeom>
        </p:spPr>
        <p:txBody>
          <a:bodyPr wrap="square" lIns="0" tIns="10646" rIns="0" bIns="0" rtlCol="0">
            <a:noAutofit/>
          </a:bodyPr>
          <a:lstStyle/>
          <a:p>
            <a:pPr marR="46989">
              <a:lnSpc>
                <a:spcPts val="1200"/>
              </a:lnSpc>
            </a:pPr>
            <a:endParaRPr sz="1200"/>
          </a:p>
          <a:p>
            <a:pPr marL="611124">
              <a:lnSpc>
                <a:spcPct val="10172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Thiế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18220" y="4677143"/>
            <a:ext cx="887272" cy="781062"/>
          </a:xfrm>
          <a:prstGeom prst="rect">
            <a:avLst/>
          </a:prstGeom>
        </p:spPr>
        <p:txBody>
          <a:bodyPr wrap="square" lIns="0" tIns="25400" rIns="0" bIns="0" rtlCol="0">
            <a:noAutofit/>
          </a:bodyPr>
          <a:lstStyle/>
          <a:p>
            <a:pPr marL="556005">
              <a:lnSpc>
                <a:spcPct val="10172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Cài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00172" y="2967228"/>
            <a:ext cx="6783324" cy="3464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796" y="2632964"/>
            <a:ext cx="7944104" cy="1987169"/>
          </a:xfrm>
          <a:custGeom>
            <a:avLst/>
            <a:gdLst/>
            <a:ahLst/>
            <a:cxnLst/>
            <a:rect l="l" t="t" r="r" b="b"/>
            <a:pathLst>
              <a:path w="7944104" h="1987168">
                <a:moveTo>
                  <a:pt x="194183" y="1921891"/>
                </a:moveTo>
                <a:lnTo>
                  <a:pt x="176403" y="1847723"/>
                </a:lnTo>
                <a:lnTo>
                  <a:pt x="0" y="1929003"/>
                </a:lnTo>
                <a:lnTo>
                  <a:pt x="248920" y="1987169"/>
                </a:lnTo>
                <a:lnTo>
                  <a:pt x="194183" y="1921891"/>
                </a:lnTo>
                <a:close/>
              </a:path>
              <a:path w="7944104" h="1987168">
                <a:moveTo>
                  <a:pt x="248920" y="1987169"/>
                </a:moveTo>
                <a:lnTo>
                  <a:pt x="231228" y="1913058"/>
                </a:lnTo>
                <a:lnTo>
                  <a:pt x="7944104" y="74168"/>
                </a:lnTo>
                <a:lnTo>
                  <a:pt x="7926451" y="0"/>
                </a:lnTo>
                <a:lnTo>
                  <a:pt x="213518" y="1838873"/>
                </a:lnTo>
                <a:lnTo>
                  <a:pt x="195834" y="1764792"/>
                </a:lnTo>
                <a:lnTo>
                  <a:pt x="0" y="1929003"/>
                </a:lnTo>
                <a:lnTo>
                  <a:pt x="176403" y="1847723"/>
                </a:lnTo>
                <a:lnTo>
                  <a:pt x="194183" y="1921891"/>
                </a:lnTo>
                <a:lnTo>
                  <a:pt x="248920" y="198716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5952" y="2136648"/>
            <a:ext cx="1327403" cy="220979"/>
          </a:xfrm>
          <a:custGeom>
            <a:avLst/>
            <a:gdLst/>
            <a:ahLst/>
            <a:cxnLst/>
            <a:rect l="l" t="t" r="r" b="b"/>
            <a:pathLst>
              <a:path w="1327403" h="220979">
                <a:moveTo>
                  <a:pt x="1216914" y="165735"/>
                </a:moveTo>
                <a:lnTo>
                  <a:pt x="1216914" y="220979"/>
                </a:lnTo>
                <a:lnTo>
                  <a:pt x="1327403" y="110489"/>
                </a:lnTo>
                <a:lnTo>
                  <a:pt x="1216914" y="0"/>
                </a:lnTo>
                <a:lnTo>
                  <a:pt x="1216914" y="55244"/>
                </a:lnTo>
                <a:lnTo>
                  <a:pt x="0" y="55244"/>
                </a:lnTo>
                <a:lnTo>
                  <a:pt x="0" y="165735"/>
                </a:lnTo>
                <a:lnTo>
                  <a:pt x="1216914" y="165735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5952" y="2136648"/>
            <a:ext cx="1327403" cy="220979"/>
          </a:xfrm>
          <a:custGeom>
            <a:avLst/>
            <a:gdLst/>
            <a:ahLst/>
            <a:cxnLst/>
            <a:rect l="l" t="t" r="r" b="b"/>
            <a:pathLst>
              <a:path w="1327403" h="220979">
                <a:moveTo>
                  <a:pt x="0" y="55244"/>
                </a:moveTo>
                <a:lnTo>
                  <a:pt x="1216914" y="55244"/>
                </a:lnTo>
                <a:lnTo>
                  <a:pt x="1216914" y="0"/>
                </a:lnTo>
                <a:lnTo>
                  <a:pt x="1327403" y="110489"/>
                </a:lnTo>
                <a:lnTo>
                  <a:pt x="1216914" y="220979"/>
                </a:lnTo>
                <a:lnTo>
                  <a:pt x="1216914" y="165735"/>
                </a:lnTo>
                <a:lnTo>
                  <a:pt x="0" y="165735"/>
                </a:lnTo>
                <a:lnTo>
                  <a:pt x="0" y="55244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5256" y="1789188"/>
            <a:ext cx="2584704" cy="966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1268" y="1876056"/>
            <a:ext cx="2391156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1069" y="1824989"/>
            <a:ext cx="2464308" cy="845820"/>
          </a:xfrm>
          <a:custGeom>
            <a:avLst/>
            <a:gdLst/>
            <a:ahLst/>
            <a:cxnLst/>
            <a:rect l="l" t="t" r="r" b="b"/>
            <a:pathLst>
              <a:path w="2464308" h="845820">
                <a:moveTo>
                  <a:pt x="0" y="140970"/>
                </a:moveTo>
                <a:lnTo>
                  <a:pt x="0" y="704850"/>
                </a:lnTo>
                <a:lnTo>
                  <a:pt x="369" y="715139"/>
                </a:lnTo>
                <a:lnTo>
                  <a:pt x="9874" y="756780"/>
                </a:lnTo>
                <a:lnTo>
                  <a:pt x="30713" y="792695"/>
                </a:lnTo>
                <a:lnTo>
                  <a:pt x="60859" y="820858"/>
                </a:lnTo>
                <a:lnTo>
                  <a:pt x="98287" y="839241"/>
                </a:lnTo>
                <a:lnTo>
                  <a:pt x="140970" y="845820"/>
                </a:lnTo>
                <a:lnTo>
                  <a:pt x="2323338" y="845820"/>
                </a:lnTo>
                <a:lnTo>
                  <a:pt x="2361924" y="840472"/>
                </a:lnTo>
                <a:lnTo>
                  <a:pt x="2399973" y="823186"/>
                </a:lnTo>
                <a:lnTo>
                  <a:pt x="2430945" y="795917"/>
                </a:lnTo>
                <a:lnTo>
                  <a:pt x="2452813" y="760692"/>
                </a:lnTo>
                <a:lnTo>
                  <a:pt x="2463552" y="719536"/>
                </a:lnTo>
                <a:lnTo>
                  <a:pt x="2464308" y="704850"/>
                </a:lnTo>
                <a:lnTo>
                  <a:pt x="2464308" y="140970"/>
                </a:lnTo>
                <a:lnTo>
                  <a:pt x="2458960" y="102383"/>
                </a:lnTo>
                <a:lnTo>
                  <a:pt x="2441674" y="64334"/>
                </a:lnTo>
                <a:lnTo>
                  <a:pt x="2414405" y="33362"/>
                </a:lnTo>
                <a:lnTo>
                  <a:pt x="2379180" y="11494"/>
                </a:lnTo>
                <a:lnTo>
                  <a:pt x="2338024" y="755"/>
                </a:lnTo>
                <a:lnTo>
                  <a:pt x="2323338" y="0"/>
                </a:lnTo>
                <a:lnTo>
                  <a:pt x="140970" y="0"/>
                </a:lnTo>
                <a:lnTo>
                  <a:pt x="102383" y="5347"/>
                </a:lnTo>
                <a:lnTo>
                  <a:pt x="64334" y="22633"/>
                </a:lnTo>
                <a:lnTo>
                  <a:pt x="33362" y="49902"/>
                </a:lnTo>
                <a:lnTo>
                  <a:pt x="11494" y="85127"/>
                </a:lnTo>
                <a:lnTo>
                  <a:pt x="755" y="126283"/>
                </a:lnTo>
                <a:lnTo>
                  <a:pt x="0" y="14097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1069" y="1824989"/>
            <a:ext cx="2464308" cy="845820"/>
          </a:xfrm>
          <a:custGeom>
            <a:avLst/>
            <a:gdLst/>
            <a:ahLst/>
            <a:cxnLst/>
            <a:rect l="l" t="t" r="r" b="b"/>
            <a:pathLst>
              <a:path w="2464308" h="845820">
                <a:moveTo>
                  <a:pt x="0" y="140970"/>
                </a:moveTo>
                <a:lnTo>
                  <a:pt x="6578" y="98287"/>
                </a:lnTo>
                <a:lnTo>
                  <a:pt x="24961" y="60859"/>
                </a:lnTo>
                <a:lnTo>
                  <a:pt x="53124" y="30713"/>
                </a:lnTo>
                <a:lnTo>
                  <a:pt x="89039" y="9874"/>
                </a:lnTo>
                <a:lnTo>
                  <a:pt x="130680" y="369"/>
                </a:lnTo>
                <a:lnTo>
                  <a:pt x="140970" y="0"/>
                </a:lnTo>
                <a:lnTo>
                  <a:pt x="2323338" y="0"/>
                </a:lnTo>
                <a:lnTo>
                  <a:pt x="2366020" y="6578"/>
                </a:lnTo>
                <a:lnTo>
                  <a:pt x="2403448" y="24961"/>
                </a:lnTo>
                <a:lnTo>
                  <a:pt x="2433594" y="53124"/>
                </a:lnTo>
                <a:lnTo>
                  <a:pt x="2454433" y="89039"/>
                </a:lnTo>
                <a:lnTo>
                  <a:pt x="2463938" y="130680"/>
                </a:lnTo>
                <a:lnTo>
                  <a:pt x="2464308" y="140970"/>
                </a:lnTo>
                <a:lnTo>
                  <a:pt x="2464308" y="704850"/>
                </a:lnTo>
                <a:lnTo>
                  <a:pt x="2457729" y="747532"/>
                </a:lnTo>
                <a:lnTo>
                  <a:pt x="2439346" y="784960"/>
                </a:lnTo>
                <a:lnTo>
                  <a:pt x="2411183" y="815106"/>
                </a:lnTo>
                <a:lnTo>
                  <a:pt x="2375268" y="835945"/>
                </a:lnTo>
                <a:lnTo>
                  <a:pt x="2333627" y="845450"/>
                </a:lnTo>
                <a:lnTo>
                  <a:pt x="2323338" y="845820"/>
                </a:lnTo>
                <a:lnTo>
                  <a:pt x="140970" y="845820"/>
                </a:lnTo>
                <a:lnTo>
                  <a:pt x="98287" y="839241"/>
                </a:lnTo>
                <a:lnTo>
                  <a:pt x="60859" y="820858"/>
                </a:lnTo>
                <a:lnTo>
                  <a:pt x="30713" y="792695"/>
                </a:lnTo>
                <a:lnTo>
                  <a:pt x="9874" y="756780"/>
                </a:lnTo>
                <a:lnTo>
                  <a:pt x="369" y="715139"/>
                </a:lnTo>
                <a:lnTo>
                  <a:pt x="0" y="704850"/>
                </a:lnTo>
                <a:lnTo>
                  <a:pt x="0" y="14097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256" y="1940039"/>
            <a:ext cx="660666" cy="781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164" y="1964435"/>
            <a:ext cx="557022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7308" y="2136648"/>
            <a:ext cx="1327403" cy="220979"/>
          </a:xfrm>
          <a:custGeom>
            <a:avLst/>
            <a:gdLst/>
            <a:ahLst/>
            <a:cxnLst/>
            <a:rect l="l" t="t" r="r" b="b"/>
            <a:pathLst>
              <a:path w="1327403" h="220979">
                <a:moveTo>
                  <a:pt x="1216914" y="165735"/>
                </a:moveTo>
                <a:lnTo>
                  <a:pt x="1216914" y="220979"/>
                </a:lnTo>
                <a:lnTo>
                  <a:pt x="1327403" y="110489"/>
                </a:lnTo>
                <a:lnTo>
                  <a:pt x="1216914" y="0"/>
                </a:lnTo>
                <a:lnTo>
                  <a:pt x="1216914" y="55244"/>
                </a:lnTo>
                <a:lnTo>
                  <a:pt x="0" y="55244"/>
                </a:lnTo>
                <a:lnTo>
                  <a:pt x="0" y="165735"/>
                </a:lnTo>
                <a:lnTo>
                  <a:pt x="1216914" y="165735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7308" y="2136648"/>
            <a:ext cx="1327403" cy="220979"/>
          </a:xfrm>
          <a:custGeom>
            <a:avLst/>
            <a:gdLst/>
            <a:ahLst/>
            <a:cxnLst/>
            <a:rect l="l" t="t" r="r" b="b"/>
            <a:pathLst>
              <a:path w="1327403" h="220979">
                <a:moveTo>
                  <a:pt x="0" y="55244"/>
                </a:moveTo>
                <a:lnTo>
                  <a:pt x="1216914" y="55244"/>
                </a:lnTo>
                <a:lnTo>
                  <a:pt x="1216914" y="0"/>
                </a:lnTo>
                <a:lnTo>
                  <a:pt x="1327403" y="110489"/>
                </a:lnTo>
                <a:lnTo>
                  <a:pt x="1216914" y="220979"/>
                </a:lnTo>
                <a:lnTo>
                  <a:pt x="1216914" y="165735"/>
                </a:lnTo>
                <a:lnTo>
                  <a:pt x="0" y="165735"/>
                </a:lnTo>
                <a:lnTo>
                  <a:pt x="0" y="55244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6612" y="1789188"/>
            <a:ext cx="2584704" cy="966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79492" y="1876056"/>
            <a:ext cx="2267712" cy="856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32426" y="1824989"/>
            <a:ext cx="2464307" cy="845820"/>
          </a:xfrm>
          <a:custGeom>
            <a:avLst/>
            <a:gdLst/>
            <a:ahLst/>
            <a:cxnLst/>
            <a:rect l="l" t="t" r="r" b="b"/>
            <a:pathLst>
              <a:path w="2464307" h="845820">
                <a:moveTo>
                  <a:pt x="0" y="140970"/>
                </a:moveTo>
                <a:lnTo>
                  <a:pt x="0" y="704850"/>
                </a:lnTo>
                <a:lnTo>
                  <a:pt x="369" y="715139"/>
                </a:lnTo>
                <a:lnTo>
                  <a:pt x="9874" y="756780"/>
                </a:lnTo>
                <a:lnTo>
                  <a:pt x="30713" y="792695"/>
                </a:lnTo>
                <a:lnTo>
                  <a:pt x="60859" y="820858"/>
                </a:lnTo>
                <a:lnTo>
                  <a:pt x="98287" y="839241"/>
                </a:lnTo>
                <a:lnTo>
                  <a:pt x="140970" y="845820"/>
                </a:lnTo>
                <a:lnTo>
                  <a:pt x="2323338" y="845820"/>
                </a:lnTo>
                <a:lnTo>
                  <a:pt x="2361924" y="840472"/>
                </a:lnTo>
                <a:lnTo>
                  <a:pt x="2399973" y="823186"/>
                </a:lnTo>
                <a:lnTo>
                  <a:pt x="2430945" y="795917"/>
                </a:lnTo>
                <a:lnTo>
                  <a:pt x="2452813" y="760692"/>
                </a:lnTo>
                <a:lnTo>
                  <a:pt x="2463552" y="719536"/>
                </a:lnTo>
                <a:lnTo>
                  <a:pt x="2464307" y="704850"/>
                </a:lnTo>
                <a:lnTo>
                  <a:pt x="2464307" y="140970"/>
                </a:lnTo>
                <a:lnTo>
                  <a:pt x="2458960" y="102383"/>
                </a:lnTo>
                <a:lnTo>
                  <a:pt x="2441674" y="64334"/>
                </a:lnTo>
                <a:lnTo>
                  <a:pt x="2414405" y="33362"/>
                </a:lnTo>
                <a:lnTo>
                  <a:pt x="2379180" y="11494"/>
                </a:lnTo>
                <a:lnTo>
                  <a:pt x="2338024" y="755"/>
                </a:lnTo>
                <a:lnTo>
                  <a:pt x="2323338" y="0"/>
                </a:lnTo>
                <a:lnTo>
                  <a:pt x="140970" y="0"/>
                </a:lnTo>
                <a:lnTo>
                  <a:pt x="102383" y="5347"/>
                </a:lnTo>
                <a:lnTo>
                  <a:pt x="64334" y="22633"/>
                </a:lnTo>
                <a:lnTo>
                  <a:pt x="33362" y="49902"/>
                </a:lnTo>
                <a:lnTo>
                  <a:pt x="11494" y="85127"/>
                </a:lnTo>
                <a:lnTo>
                  <a:pt x="755" y="126283"/>
                </a:lnTo>
                <a:lnTo>
                  <a:pt x="0" y="1409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2426" y="1824989"/>
            <a:ext cx="2464307" cy="845820"/>
          </a:xfrm>
          <a:custGeom>
            <a:avLst/>
            <a:gdLst/>
            <a:ahLst/>
            <a:cxnLst/>
            <a:rect l="l" t="t" r="r" b="b"/>
            <a:pathLst>
              <a:path w="2464307" h="845820">
                <a:moveTo>
                  <a:pt x="0" y="140970"/>
                </a:moveTo>
                <a:lnTo>
                  <a:pt x="6578" y="98287"/>
                </a:lnTo>
                <a:lnTo>
                  <a:pt x="24961" y="60859"/>
                </a:lnTo>
                <a:lnTo>
                  <a:pt x="53124" y="30713"/>
                </a:lnTo>
                <a:lnTo>
                  <a:pt x="89039" y="9874"/>
                </a:lnTo>
                <a:lnTo>
                  <a:pt x="130680" y="369"/>
                </a:lnTo>
                <a:lnTo>
                  <a:pt x="140970" y="0"/>
                </a:lnTo>
                <a:lnTo>
                  <a:pt x="2323338" y="0"/>
                </a:lnTo>
                <a:lnTo>
                  <a:pt x="2366020" y="6578"/>
                </a:lnTo>
                <a:lnTo>
                  <a:pt x="2403448" y="24961"/>
                </a:lnTo>
                <a:lnTo>
                  <a:pt x="2433594" y="53124"/>
                </a:lnTo>
                <a:lnTo>
                  <a:pt x="2454433" y="89039"/>
                </a:lnTo>
                <a:lnTo>
                  <a:pt x="2463938" y="130680"/>
                </a:lnTo>
                <a:lnTo>
                  <a:pt x="2464307" y="140970"/>
                </a:lnTo>
                <a:lnTo>
                  <a:pt x="2464307" y="704850"/>
                </a:lnTo>
                <a:lnTo>
                  <a:pt x="2457729" y="747532"/>
                </a:lnTo>
                <a:lnTo>
                  <a:pt x="2439346" y="784960"/>
                </a:lnTo>
                <a:lnTo>
                  <a:pt x="2411183" y="815106"/>
                </a:lnTo>
                <a:lnTo>
                  <a:pt x="2375268" y="835945"/>
                </a:lnTo>
                <a:lnTo>
                  <a:pt x="2333627" y="845450"/>
                </a:lnTo>
                <a:lnTo>
                  <a:pt x="2323338" y="845820"/>
                </a:lnTo>
                <a:lnTo>
                  <a:pt x="140970" y="845820"/>
                </a:lnTo>
                <a:lnTo>
                  <a:pt x="98287" y="839241"/>
                </a:lnTo>
                <a:lnTo>
                  <a:pt x="60859" y="820858"/>
                </a:lnTo>
                <a:lnTo>
                  <a:pt x="30713" y="792695"/>
                </a:lnTo>
                <a:lnTo>
                  <a:pt x="9874" y="756780"/>
                </a:lnTo>
                <a:lnTo>
                  <a:pt x="369" y="715139"/>
                </a:lnTo>
                <a:lnTo>
                  <a:pt x="0" y="704850"/>
                </a:lnTo>
                <a:lnTo>
                  <a:pt x="0" y="14097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39056" y="1940039"/>
            <a:ext cx="660666" cy="7810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64964" y="1964435"/>
            <a:ext cx="557009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46820" y="1789188"/>
            <a:ext cx="2584704" cy="966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76360" y="1876056"/>
            <a:ext cx="2325624" cy="856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82634" y="1824989"/>
            <a:ext cx="2464308" cy="845820"/>
          </a:xfrm>
          <a:custGeom>
            <a:avLst/>
            <a:gdLst/>
            <a:ahLst/>
            <a:cxnLst/>
            <a:rect l="l" t="t" r="r" b="b"/>
            <a:pathLst>
              <a:path w="2464308" h="845820">
                <a:moveTo>
                  <a:pt x="0" y="140970"/>
                </a:moveTo>
                <a:lnTo>
                  <a:pt x="0" y="704850"/>
                </a:lnTo>
                <a:lnTo>
                  <a:pt x="369" y="715139"/>
                </a:lnTo>
                <a:lnTo>
                  <a:pt x="9874" y="756780"/>
                </a:lnTo>
                <a:lnTo>
                  <a:pt x="30713" y="792695"/>
                </a:lnTo>
                <a:lnTo>
                  <a:pt x="60859" y="820858"/>
                </a:lnTo>
                <a:lnTo>
                  <a:pt x="98287" y="839241"/>
                </a:lnTo>
                <a:lnTo>
                  <a:pt x="140970" y="845820"/>
                </a:lnTo>
                <a:lnTo>
                  <a:pt x="2323338" y="845820"/>
                </a:lnTo>
                <a:lnTo>
                  <a:pt x="2361924" y="840472"/>
                </a:lnTo>
                <a:lnTo>
                  <a:pt x="2399973" y="823186"/>
                </a:lnTo>
                <a:lnTo>
                  <a:pt x="2430945" y="795917"/>
                </a:lnTo>
                <a:lnTo>
                  <a:pt x="2452813" y="760692"/>
                </a:lnTo>
                <a:lnTo>
                  <a:pt x="2463552" y="719536"/>
                </a:lnTo>
                <a:lnTo>
                  <a:pt x="2464308" y="704850"/>
                </a:lnTo>
                <a:lnTo>
                  <a:pt x="2464308" y="140970"/>
                </a:lnTo>
                <a:lnTo>
                  <a:pt x="2458960" y="102383"/>
                </a:lnTo>
                <a:lnTo>
                  <a:pt x="2441674" y="64334"/>
                </a:lnTo>
                <a:lnTo>
                  <a:pt x="2414405" y="33362"/>
                </a:lnTo>
                <a:lnTo>
                  <a:pt x="2379180" y="11494"/>
                </a:lnTo>
                <a:lnTo>
                  <a:pt x="2338024" y="755"/>
                </a:lnTo>
                <a:lnTo>
                  <a:pt x="2323338" y="0"/>
                </a:lnTo>
                <a:lnTo>
                  <a:pt x="140970" y="0"/>
                </a:lnTo>
                <a:lnTo>
                  <a:pt x="102383" y="5347"/>
                </a:lnTo>
                <a:lnTo>
                  <a:pt x="64334" y="22633"/>
                </a:lnTo>
                <a:lnTo>
                  <a:pt x="33362" y="49902"/>
                </a:lnTo>
                <a:lnTo>
                  <a:pt x="11494" y="85127"/>
                </a:lnTo>
                <a:lnTo>
                  <a:pt x="755" y="126283"/>
                </a:lnTo>
                <a:lnTo>
                  <a:pt x="0" y="14097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82634" y="1824989"/>
            <a:ext cx="2464308" cy="845820"/>
          </a:xfrm>
          <a:custGeom>
            <a:avLst/>
            <a:gdLst/>
            <a:ahLst/>
            <a:cxnLst/>
            <a:rect l="l" t="t" r="r" b="b"/>
            <a:pathLst>
              <a:path w="2464308" h="845820">
                <a:moveTo>
                  <a:pt x="0" y="140970"/>
                </a:moveTo>
                <a:lnTo>
                  <a:pt x="6578" y="98287"/>
                </a:lnTo>
                <a:lnTo>
                  <a:pt x="24961" y="60859"/>
                </a:lnTo>
                <a:lnTo>
                  <a:pt x="53124" y="30713"/>
                </a:lnTo>
                <a:lnTo>
                  <a:pt x="89039" y="9874"/>
                </a:lnTo>
                <a:lnTo>
                  <a:pt x="130680" y="369"/>
                </a:lnTo>
                <a:lnTo>
                  <a:pt x="140970" y="0"/>
                </a:lnTo>
                <a:lnTo>
                  <a:pt x="2323338" y="0"/>
                </a:lnTo>
                <a:lnTo>
                  <a:pt x="2366020" y="6578"/>
                </a:lnTo>
                <a:lnTo>
                  <a:pt x="2403448" y="24961"/>
                </a:lnTo>
                <a:lnTo>
                  <a:pt x="2433594" y="53124"/>
                </a:lnTo>
                <a:lnTo>
                  <a:pt x="2454433" y="89039"/>
                </a:lnTo>
                <a:lnTo>
                  <a:pt x="2463938" y="130680"/>
                </a:lnTo>
                <a:lnTo>
                  <a:pt x="2464308" y="140970"/>
                </a:lnTo>
                <a:lnTo>
                  <a:pt x="2464308" y="704850"/>
                </a:lnTo>
                <a:lnTo>
                  <a:pt x="2457729" y="747532"/>
                </a:lnTo>
                <a:lnTo>
                  <a:pt x="2439346" y="784960"/>
                </a:lnTo>
                <a:lnTo>
                  <a:pt x="2411183" y="815106"/>
                </a:lnTo>
                <a:lnTo>
                  <a:pt x="2375268" y="835945"/>
                </a:lnTo>
                <a:lnTo>
                  <a:pt x="2333627" y="845450"/>
                </a:lnTo>
                <a:lnTo>
                  <a:pt x="2323338" y="845820"/>
                </a:lnTo>
                <a:lnTo>
                  <a:pt x="140970" y="845820"/>
                </a:lnTo>
                <a:lnTo>
                  <a:pt x="98287" y="839241"/>
                </a:lnTo>
                <a:lnTo>
                  <a:pt x="60859" y="820858"/>
                </a:lnTo>
                <a:lnTo>
                  <a:pt x="30713" y="792695"/>
                </a:lnTo>
                <a:lnTo>
                  <a:pt x="9874" y="756780"/>
                </a:lnTo>
                <a:lnTo>
                  <a:pt x="369" y="715139"/>
                </a:lnTo>
                <a:lnTo>
                  <a:pt x="0" y="704850"/>
                </a:lnTo>
                <a:lnTo>
                  <a:pt x="0" y="14097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7364" y="1940039"/>
            <a:ext cx="662190" cy="7810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3272" y="1964435"/>
            <a:ext cx="557009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32048" y="4873752"/>
            <a:ext cx="1325879" cy="220980"/>
          </a:xfrm>
          <a:custGeom>
            <a:avLst/>
            <a:gdLst/>
            <a:ahLst/>
            <a:cxnLst/>
            <a:rect l="l" t="t" r="r" b="b"/>
            <a:pathLst>
              <a:path w="1325879" h="220979">
                <a:moveTo>
                  <a:pt x="1215389" y="165735"/>
                </a:moveTo>
                <a:lnTo>
                  <a:pt x="1215389" y="220980"/>
                </a:lnTo>
                <a:lnTo>
                  <a:pt x="1325879" y="110490"/>
                </a:lnTo>
                <a:lnTo>
                  <a:pt x="1215389" y="0"/>
                </a:lnTo>
                <a:lnTo>
                  <a:pt x="1215389" y="55245"/>
                </a:lnTo>
                <a:lnTo>
                  <a:pt x="0" y="55245"/>
                </a:lnTo>
                <a:lnTo>
                  <a:pt x="0" y="165735"/>
                </a:lnTo>
                <a:lnTo>
                  <a:pt x="1215389" y="165735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32048" y="4873752"/>
            <a:ext cx="1325879" cy="220980"/>
          </a:xfrm>
          <a:custGeom>
            <a:avLst/>
            <a:gdLst/>
            <a:ahLst/>
            <a:cxnLst/>
            <a:rect l="l" t="t" r="r" b="b"/>
            <a:pathLst>
              <a:path w="1325879" h="220979">
                <a:moveTo>
                  <a:pt x="0" y="55245"/>
                </a:moveTo>
                <a:lnTo>
                  <a:pt x="1215389" y="55245"/>
                </a:lnTo>
                <a:lnTo>
                  <a:pt x="1215389" y="0"/>
                </a:lnTo>
                <a:lnTo>
                  <a:pt x="1325879" y="110490"/>
                </a:lnTo>
                <a:lnTo>
                  <a:pt x="1215389" y="220980"/>
                </a:lnTo>
                <a:lnTo>
                  <a:pt x="1215389" y="165735"/>
                </a:lnTo>
                <a:lnTo>
                  <a:pt x="0" y="165735"/>
                </a:lnTo>
                <a:lnTo>
                  <a:pt x="0" y="55245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1352" y="4526292"/>
            <a:ext cx="2584704" cy="966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166" y="4562094"/>
            <a:ext cx="2464308" cy="845819"/>
          </a:xfrm>
          <a:custGeom>
            <a:avLst/>
            <a:gdLst/>
            <a:ahLst/>
            <a:cxnLst/>
            <a:rect l="l" t="t" r="r" b="b"/>
            <a:pathLst>
              <a:path w="2464308" h="845820">
                <a:moveTo>
                  <a:pt x="0" y="140969"/>
                </a:moveTo>
                <a:lnTo>
                  <a:pt x="0" y="704849"/>
                </a:lnTo>
                <a:lnTo>
                  <a:pt x="369" y="715139"/>
                </a:lnTo>
                <a:lnTo>
                  <a:pt x="9874" y="756780"/>
                </a:lnTo>
                <a:lnTo>
                  <a:pt x="30713" y="792695"/>
                </a:lnTo>
                <a:lnTo>
                  <a:pt x="60859" y="820858"/>
                </a:lnTo>
                <a:lnTo>
                  <a:pt x="98287" y="839241"/>
                </a:lnTo>
                <a:lnTo>
                  <a:pt x="140970" y="845819"/>
                </a:lnTo>
                <a:lnTo>
                  <a:pt x="2323338" y="845819"/>
                </a:lnTo>
                <a:lnTo>
                  <a:pt x="2361924" y="840472"/>
                </a:lnTo>
                <a:lnTo>
                  <a:pt x="2399973" y="823186"/>
                </a:lnTo>
                <a:lnTo>
                  <a:pt x="2430945" y="795917"/>
                </a:lnTo>
                <a:lnTo>
                  <a:pt x="2452813" y="760692"/>
                </a:lnTo>
                <a:lnTo>
                  <a:pt x="2463552" y="719536"/>
                </a:lnTo>
                <a:lnTo>
                  <a:pt x="2464308" y="704849"/>
                </a:lnTo>
                <a:lnTo>
                  <a:pt x="2464308" y="140969"/>
                </a:lnTo>
                <a:lnTo>
                  <a:pt x="2458960" y="102383"/>
                </a:lnTo>
                <a:lnTo>
                  <a:pt x="2441674" y="64334"/>
                </a:lnTo>
                <a:lnTo>
                  <a:pt x="2414405" y="33362"/>
                </a:lnTo>
                <a:lnTo>
                  <a:pt x="2379180" y="11494"/>
                </a:lnTo>
                <a:lnTo>
                  <a:pt x="2338024" y="755"/>
                </a:lnTo>
                <a:lnTo>
                  <a:pt x="2323338" y="0"/>
                </a:lnTo>
                <a:lnTo>
                  <a:pt x="140970" y="0"/>
                </a:lnTo>
                <a:lnTo>
                  <a:pt x="102383" y="5347"/>
                </a:lnTo>
                <a:lnTo>
                  <a:pt x="64334" y="22633"/>
                </a:lnTo>
                <a:lnTo>
                  <a:pt x="33362" y="49902"/>
                </a:lnTo>
                <a:lnTo>
                  <a:pt x="11494" y="85127"/>
                </a:lnTo>
                <a:lnTo>
                  <a:pt x="755" y="126283"/>
                </a:lnTo>
                <a:lnTo>
                  <a:pt x="0" y="14096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7166" y="4562094"/>
            <a:ext cx="2464308" cy="845819"/>
          </a:xfrm>
          <a:custGeom>
            <a:avLst/>
            <a:gdLst/>
            <a:ahLst/>
            <a:cxnLst/>
            <a:rect l="l" t="t" r="r" b="b"/>
            <a:pathLst>
              <a:path w="2464308" h="845820">
                <a:moveTo>
                  <a:pt x="0" y="140969"/>
                </a:moveTo>
                <a:lnTo>
                  <a:pt x="6578" y="98287"/>
                </a:lnTo>
                <a:lnTo>
                  <a:pt x="24961" y="60859"/>
                </a:lnTo>
                <a:lnTo>
                  <a:pt x="53124" y="30713"/>
                </a:lnTo>
                <a:lnTo>
                  <a:pt x="89039" y="9874"/>
                </a:lnTo>
                <a:lnTo>
                  <a:pt x="130680" y="369"/>
                </a:lnTo>
                <a:lnTo>
                  <a:pt x="140970" y="0"/>
                </a:lnTo>
                <a:lnTo>
                  <a:pt x="2323338" y="0"/>
                </a:lnTo>
                <a:lnTo>
                  <a:pt x="2366020" y="6578"/>
                </a:lnTo>
                <a:lnTo>
                  <a:pt x="2403448" y="24961"/>
                </a:lnTo>
                <a:lnTo>
                  <a:pt x="2433594" y="53124"/>
                </a:lnTo>
                <a:lnTo>
                  <a:pt x="2454433" y="89039"/>
                </a:lnTo>
                <a:lnTo>
                  <a:pt x="2463938" y="130680"/>
                </a:lnTo>
                <a:lnTo>
                  <a:pt x="2464308" y="140969"/>
                </a:lnTo>
                <a:lnTo>
                  <a:pt x="2464308" y="704849"/>
                </a:lnTo>
                <a:lnTo>
                  <a:pt x="2457729" y="747532"/>
                </a:lnTo>
                <a:lnTo>
                  <a:pt x="2439346" y="784960"/>
                </a:lnTo>
                <a:lnTo>
                  <a:pt x="2411183" y="815106"/>
                </a:lnTo>
                <a:lnTo>
                  <a:pt x="2375268" y="835945"/>
                </a:lnTo>
                <a:lnTo>
                  <a:pt x="2333627" y="845450"/>
                </a:lnTo>
                <a:lnTo>
                  <a:pt x="2323338" y="845819"/>
                </a:lnTo>
                <a:lnTo>
                  <a:pt x="140970" y="845819"/>
                </a:lnTo>
                <a:lnTo>
                  <a:pt x="98287" y="839241"/>
                </a:lnTo>
                <a:lnTo>
                  <a:pt x="60859" y="820858"/>
                </a:lnTo>
                <a:lnTo>
                  <a:pt x="30713" y="792695"/>
                </a:lnTo>
                <a:lnTo>
                  <a:pt x="9874" y="756780"/>
                </a:lnTo>
                <a:lnTo>
                  <a:pt x="369" y="715139"/>
                </a:lnTo>
                <a:lnTo>
                  <a:pt x="0" y="704849"/>
                </a:lnTo>
                <a:lnTo>
                  <a:pt x="0" y="14096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308" y="4677143"/>
            <a:ext cx="660666" cy="7810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3692" y="4703064"/>
            <a:ext cx="557021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06640" y="4873752"/>
            <a:ext cx="1327403" cy="220980"/>
          </a:xfrm>
          <a:custGeom>
            <a:avLst/>
            <a:gdLst/>
            <a:ahLst/>
            <a:cxnLst/>
            <a:rect l="l" t="t" r="r" b="b"/>
            <a:pathLst>
              <a:path w="1327403" h="220979">
                <a:moveTo>
                  <a:pt x="1216913" y="165735"/>
                </a:moveTo>
                <a:lnTo>
                  <a:pt x="1216913" y="220980"/>
                </a:lnTo>
                <a:lnTo>
                  <a:pt x="1327403" y="110490"/>
                </a:lnTo>
                <a:lnTo>
                  <a:pt x="1216913" y="0"/>
                </a:lnTo>
                <a:lnTo>
                  <a:pt x="1216913" y="55245"/>
                </a:lnTo>
                <a:lnTo>
                  <a:pt x="0" y="55245"/>
                </a:lnTo>
                <a:lnTo>
                  <a:pt x="0" y="165735"/>
                </a:lnTo>
                <a:lnTo>
                  <a:pt x="1216913" y="165735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06640" y="4873752"/>
            <a:ext cx="1327403" cy="220980"/>
          </a:xfrm>
          <a:custGeom>
            <a:avLst/>
            <a:gdLst/>
            <a:ahLst/>
            <a:cxnLst/>
            <a:rect l="l" t="t" r="r" b="b"/>
            <a:pathLst>
              <a:path w="1327403" h="220979">
                <a:moveTo>
                  <a:pt x="0" y="55245"/>
                </a:moveTo>
                <a:lnTo>
                  <a:pt x="1216913" y="55245"/>
                </a:lnTo>
                <a:lnTo>
                  <a:pt x="1216913" y="0"/>
                </a:lnTo>
                <a:lnTo>
                  <a:pt x="1327403" y="110490"/>
                </a:lnTo>
                <a:lnTo>
                  <a:pt x="1216913" y="220980"/>
                </a:lnTo>
                <a:lnTo>
                  <a:pt x="1216913" y="165735"/>
                </a:lnTo>
                <a:lnTo>
                  <a:pt x="0" y="165735"/>
                </a:lnTo>
                <a:lnTo>
                  <a:pt x="0" y="55245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85944" y="4526292"/>
            <a:ext cx="2586228" cy="966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21758" y="4562094"/>
            <a:ext cx="2465832" cy="845819"/>
          </a:xfrm>
          <a:custGeom>
            <a:avLst/>
            <a:gdLst/>
            <a:ahLst/>
            <a:cxnLst/>
            <a:rect l="l" t="t" r="r" b="b"/>
            <a:pathLst>
              <a:path w="2465832" h="845820">
                <a:moveTo>
                  <a:pt x="0" y="140969"/>
                </a:moveTo>
                <a:lnTo>
                  <a:pt x="0" y="704849"/>
                </a:lnTo>
                <a:lnTo>
                  <a:pt x="369" y="715139"/>
                </a:lnTo>
                <a:lnTo>
                  <a:pt x="9874" y="756780"/>
                </a:lnTo>
                <a:lnTo>
                  <a:pt x="30713" y="792695"/>
                </a:lnTo>
                <a:lnTo>
                  <a:pt x="60859" y="820858"/>
                </a:lnTo>
                <a:lnTo>
                  <a:pt x="98287" y="839241"/>
                </a:lnTo>
                <a:lnTo>
                  <a:pt x="140969" y="845819"/>
                </a:lnTo>
                <a:lnTo>
                  <a:pt x="2324862" y="845819"/>
                </a:lnTo>
                <a:lnTo>
                  <a:pt x="2363448" y="840472"/>
                </a:lnTo>
                <a:lnTo>
                  <a:pt x="2401497" y="823186"/>
                </a:lnTo>
                <a:lnTo>
                  <a:pt x="2432469" y="795917"/>
                </a:lnTo>
                <a:lnTo>
                  <a:pt x="2454337" y="760692"/>
                </a:lnTo>
                <a:lnTo>
                  <a:pt x="2465076" y="719536"/>
                </a:lnTo>
                <a:lnTo>
                  <a:pt x="2465832" y="704849"/>
                </a:lnTo>
                <a:lnTo>
                  <a:pt x="2465832" y="140969"/>
                </a:lnTo>
                <a:lnTo>
                  <a:pt x="2460484" y="102383"/>
                </a:lnTo>
                <a:lnTo>
                  <a:pt x="2443198" y="64334"/>
                </a:lnTo>
                <a:lnTo>
                  <a:pt x="2415929" y="33362"/>
                </a:lnTo>
                <a:lnTo>
                  <a:pt x="2380704" y="11494"/>
                </a:lnTo>
                <a:lnTo>
                  <a:pt x="2339548" y="755"/>
                </a:lnTo>
                <a:lnTo>
                  <a:pt x="2324862" y="0"/>
                </a:lnTo>
                <a:lnTo>
                  <a:pt x="140969" y="0"/>
                </a:lnTo>
                <a:lnTo>
                  <a:pt x="102383" y="5347"/>
                </a:lnTo>
                <a:lnTo>
                  <a:pt x="64334" y="22633"/>
                </a:lnTo>
                <a:lnTo>
                  <a:pt x="33362" y="49902"/>
                </a:lnTo>
                <a:lnTo>
                  <a:pt x="11494" y="85127"/>
                </a:lnTo>
                <a:lnTo>
                  <a:pt x="755" y="126283"/>
                </a:lnTo>
                <a:lnTo>
                  <a:pt x="0" y="14096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21758" y="4562094"/>
            <a:ext cx="2465832" cy="845819"/>
          </a:xfrm>
          <a:custGeom>
            <a:avLst/>
            <a:gdLst/>
            <a:ahLst/>
            <a:cxnLst/>
            <a:rect l="l" t="t" r="r" b="b"/>
            <a:pathLst>
              <a:path w="2465832" h="845820">
                <a:moveTo>
                  <a:pt x="0" y="140969"/>
                </a:moveTo>
                <a:lnTo>
                  <a:pt x="6578" y="98287"/>
                </a:lnTo>
                <a:lnTo>
                  <a:pt x="24961" y="60859"/>
                </a:lnTo>
                <a:lnTo>
                  <a:pt x="53124" y="30713"/>
                </a:lnTo>
                <a:lnTo>
                  <a:pt x="89039" y="9874"/>
                </a:lnTo>
                <a:lnTo>
                  <a:pt x="130680" y="369"/>
                </a:lnTo>
                <a:lnTo>
                  <a:pt x="140969" y="0"/>
                </a:lnTo>
                <a:lnTo>
                  <a:pt x="2324862" y="0"/>
                </a:lnTo>
                <a:lnTo>
                  <a:pt x="2367544" y="6578"/>
                </a:lnTo>
                <a:lnTo>
                  <a:pt x="2404972" y="24961"/>
                </a:lnTo>
                <a:lnTo>
                  <a:pt x="2435118" y="53124"/>
                </a:lnTo>
                <a:lnTo>
                  <a:pt x="2455957" y="89039"/>
                </a:lnTo>
                <a:lnTo>
                  <a:pt x="2465462" y="130680"/>
                </a:lnTo>
                <a:lnTo>
                  <a:pt x="2465832" y="140969"/>
                </a:lnTo>
                <a:lnTo>
                  <a:pt x="2465832" y="704849"/>
                </a:lnTo>
                <a:lnTo>
                  <a:pt x="2459253" y="747532"/>
                </a:lnTo>
                <a:lnTo>
                  <a:pt x="2440870" y="784960"/>
                </a:lnTo>
                <a:lnTo>
                  <a:pt x="2412707" y="815106"/>
                </a:lnTo>
                <a:lnTo>
                  <a:pt x="2376792" y="835945"/>
                </a:lnTo>
                <a:lnTo>
                  <a:pt x="2335151" y="845450"/>
                </a:lnTo>
                <a:lnTo>
                  <a:pt x="2324862" y="845819"/>
                </a:lnTo>
                <a:lnTo>
                  <a:pt x="140969" y="845819"/>
                </a:lnTo>
                <a:lnTo>
                  <a:pt x="98287" y="839241"/>
                </a:lnTo>
                <a:lnTo>
                  <a:pt x="60859" y="820858"/>
                </a:lnTo>
                <a:lnTo>
                  <a:pt x="30713" y="792695"/>
                </a:lnTo>
                <a:lnTo>
                  <a:pt x="9874" y="756780"/>
                </a:lnTo>
                <a:lnTo>
                  <a:pt x="369" y="715139"/>
                </a:lnTo>
                <a:lnTo>
                  <a:pt x="0" y="704849"/>
                </a:lnTo>
                <a:lnTo>
                  <a:pt x="0" y="14096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68012" y="4677143"/>
            <a:ext cx="660653" cy="7810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93920" y="4703064"/>
            <a:ext cx="557009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72728" y="4526292"/>
            <a:ext cx="2584704" cy="966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09888" y="4613160"/>
            <a:ext cx="2310383" cy="8564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08542" y="4562094"/>
            <a:ext cx="2464307" cy="845819"/>
          </a:xfrm>
          <a:custGeom>
            <a:avLst/>
            <a:gdLst/>
            <a:ahLst/>
            <a:cxnLst/>
            <a:rect l="l" t="t" r="r" b="b"/>
            <a:pathLst>
              <a:path w="2464307" h="845820">
                <a:moveTo>
                  <a:pt x="0" y="140969"/>
                </a:moveTo>
                <a:lnTo>
                  <a:pt x="0" y="704849"/>
                </a:lnTo>
                <a:lnTo>
                  <a:pt x="369" y="715139"/>
                </a:lnTo>
                <a:lnTo>
                  <a:pt x="9874" y="756780"/>
                </a:lnTo>
                <a:lnTo>
                  <a:pt x="30713" y="792695"/>
                </a:lnTo>
                <a:lnTo>
                  <a:pt x="60859" y="820858"/>
                </a:lnTo>
                <a:lnTo>
                  <a:pt x="98287" y="839241"/>
                </a:lnTo>
                <a:lnTo>
                  <a:pt x="140969" y="845819"/>
                </a:lnTo>
                <a:lnTo>
                  <a:pt x="2323337" y="845819"/>
                </a:lnTo>
                <a:lnTo>
                  <a:pt x="2361924" y="840472"/>
                </a:lnTo>
                <a:lnTo>
                  <a:pt x="2399973" y="823186"/>
                </a:lnTo>
                <a:lnTo>
                  <a:pt x="2430945" y="795917"/>
                </a:lnTo>
                <a:lnTo>
                  <a:pt x="2452813" y="760692"/>
                </a:lnTo>
                <a:lnTo>
                  <a:pt x="2463552" y="719536"/>
                </a:lnTo>
                <a:lnTo>
                  <a:pt x="2464307" y="704849"/>
                </a:lnTo>
                <a:lnTo>
                  <a:pt x="2464307" y="140969"/>
                </a:lnTo>
                <a:lnTo>
                  <a:pt x="2458960" y="102383"/>
                </a:lnTo>
                <a:lnTo>
                  <a:pt x="2441674" y="64334"/>
                </a:lnTo>
                <a:lnTo>
                  <a:pt x="2414405" y="33362"/>
                </a:lnTo>
                <a:lnTo>
                  <a:pt x="2379180" y="11494"/>
                </a:lnTo>
                <a:lnTo>
                  <a:pt x="2338024" y="755"/>
                </a:lnTo>
                <a:lnTo>
                  <a:pt x="2323337" y="0"/>
                </a:lnTo>
                <a:lnTo>
                  <a:pt x="140969" y="0"/>
                </a:lnTo>
                <a:lnTo>
                  <a:pt x="102383" y="5347"/>
                </a:lnTo>
                <a:lnTo>
                  <a:pt x="64334" y="22633"/>
                </a:lnTo>
                <a:lnTo>
                  <a:pt x="33362" y="49902"/>
                </a:lnTo>
                <a:lnTo>
                  <a:pt x="11494" y="85127"/>
                </a:lnTo>
                <a:lnTo>
                  <a:pt x="755" y="126283"/>
                </a:lnTo>
                <a:lnTo>
                  <a:pt x="0" y="14096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08542" y="4562094"/>
            <a:ext cx="2464307" cy="845819"/>
          </a:xfrm>
          <a:custGeom>
            <a:avLst/>
            <a:gdLst/>
            <a:ahLst/>
            <a:cxnLst/>
            <a:rect l="l" t="t" r="r" b="b"/>
            <a:pathLst>
              <a:path w="2464307" h="845820">
                <a:moveTo>
                  <a:pt x="0" y="140969"/>
                </a:moveTo>
                <a:lnTo>
                  <a:pt x="6578" y="98287"/>
                </a:lnTo>
                <a:lnTo>
                  <a:pt x="24961" y="60859"/>
                </a:lnTo>
                <a:lnTo>
                  <a:pt x="53124" y="30713"/>
                </a:lnTo>
                <a:lnTo>
                  <a:pt x="89039" y="9874"/>
                </a:lnTo>
                <a:lnTo>
                  <a:pt x="130680" y="369"/>
                </a:lnTo>
                <a:lnTo>
                  <a:pt x="140969" y="0"/>
                </a:lnTo>
                <a:lnTo>
                  <a:pt x="2323337" y="0"/>
                </a:lnTo>
                <a:lnTo>
                  <a:pt x="2366020" y="6578"/>
                </a:lnTo>
                <a:lnTo>
                  <a:pt x="2403448" y="24961"/>
                </a:lnTo>
                <a:lnTo>
                  <a:pt x="2433594" y="53124"/>
                </a:lnTo>
                <a:lnTo>
                  <a:pt x="2454433" y="89039"/>
                </a:lnTo>
                <a:lnTo>
                  <a:pt x="2463938" y="130680"/>
                </a:lnTo>
                <a:lnTo>
                  <a:pt x="2464307" y="140969"/>
                </a:lnTo>
                <a:lnTo>
                  <a:pt x="2464307" y="704849"/>
                </a:lnTo>
                <a:lnTo>
                  <a:pt x="2457729" y="747532"/>
                </a:lnTo>
                <a:lnTo>
                  <a:pt x="2439346" y="784960"/>
                </a:lnTo>
                <a:lnTo>
                  <a:pt x="2411183" y="815106"/>
                </a:lnTo>
                <a:lnTo>
                  <a:pt x="2375268" y="835945"/>
                </a:lnTo>
                <a:lnTo>
                  <a:pt x="2333627" y="845450"/>
                </a:lnTo>
                <a:lnTo>
                  <a:pt x="2323337" y="845819"/>
                </a:lnTo>
                <a:lnTo>
                  <a:pt x="140969" y="845819"/>
                </a:lnTo>
                <a:lnTo>
                  <a:pt x="98287" y="839241"/>
                </a:lnTo>
                <a:lnTo>
                  <a:pt x="60859" y="820858"/>
                </a:lnTo>
                <a:lnTo>
                  <a:pt x="30713" y="792695"/>
                </a:lnTo>
                <a:lnTo>
                  <a:pt x="9874" y="756780"/>
                </a:lnTo>
                <a:lnTo>
                  <a:pt x="369" y="715139"/>
                </a:lnTo>
                <a:lnTo>
                  <a:pt x="0" y="704849"/>
                </a:lnTo>
                <a:lnTo>
                  <a:pt x="0" y="14096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8220" y="4677143"/>
            <a:ext cx="660653" cy="7810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2604" y="4703064"/>
            <a:ext cx="557009" cy="6774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2000" y="1170432"/>
            <a:ext cx="722376" cy="8153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60678" y="226264"/>
            <a:ext cx="111333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Các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8062" y="226264"/>
            <a:ext cx="113448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giai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5639" y="226264"/>
            <a:ext cx="149774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đoạn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4023" y="226264"/>
            <a:ext cx="226254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-4" dirty="0">
                <a:solidFill>
                  <a:srgbClr val="FFFFFF"/>
                </a:solidFill>
                <a:latin typeface="Tahoma"/>
                <a:cs typeface="Tahoma"/>
              </a:rPr>
              <a:t>thiết kế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7038" y="2001672"/>
            <a:ext cx="1980040" cy="52880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323570">
              <a:lnSpc>
                <a:spcPts val="1900"/>
              </a:lnSpc>
            </a:pPr>
            <a:r>
              <a:rPr sz="1800" spc="-1" dirty="0">
                <a:solidFill>
                  <a:srgbClr val="FFFFFF"/>
                </a:solidFill>
                <a:latin typeface="Calibri"/>
                <a:cs typeface="Calibri"/>
              </a:rPr>
              <a:t>thập và phân tích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3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yêu cầu khách hàng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8897" y="2001672"/>
            <a:ext cx="1785765" cy="52880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algn="ctr">
              <a:lnSpc>
                <a:spcPts val="1900"/>
              </a:lnSpc>
            </a:pPr>
            <a:r>
              <a:rPr sz="1800" spc="-2" dirty="0">
                <a:solidFill>
                  <a:srgbClr val="FFFFFF"/>
                </a:solidFill>
                <a:latin typeface="Calibri"/>
                <a:cs typeface="Calibri"/>
              </a:rPr>
              <a:t>riển khai thiết kế ở</a:t>
            </a:r>
            <a:endParaRPr sz="1800">
              <a:latin typeface="Calibri"/>
              <a:cs typeface="Calibri"/>
            </a:endParaRPr>
          </a:p>
          <a:p>
            <a:pPr marL="49933" marR="165095" algn="ctr">
              <a:lnSpc>
                <a:spcPts val="2160"/>
              </a:lnSpc>
              <a:spcBef>
                <a:spcPts val="13"/>
              </a:spcBef>
            </a:pPr>
            <a:r>
              <a:rPr sz="1800" spc="1" dirty="0">
                <a:solidFill>
                  <a:srgbClr val="FFFFFF"/>
                </a:solidFill>
                <a:latin typeface="Calibri"/>
                <a:cs typeface="Calibri"/>
              </a:rPr>
              <a:t>mức trừu tượng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0870" y="2001672"/>
            <a:ext cx="1776869" cy="52880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3" dirty="0">
                <a:solidFill>
                  <a:srgbClr val="FFFFFF"/>
                </a:solidFill>
                <a:latin typeface="Calibri"/>
                <a:cs typeface="Calibri"/>
              </a:rPr>
              <a:t>a chọn Hệ quản trị</a:t>
            </a:r>
            <a:endParaRPr sz="1800">
              <a:latin typeface="Calibri"/>
              <a:cs typeface="Calibri"/>
            </a:endParaRPr>
          </a:p>
          <a:p>
            <a:pPr marL="152826" marR="34335">
              <a:lnSpc>
                <a:spcPts val="2160"/>
              </a:lnSpc>
              <a:spcBef>
                <a:spcPts val="13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cơ sở dữ liệu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659" y="2108073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2764" y="2108073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961" y="2108073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8330" y="4740300"/>
            <a:ext cx="1657209" cy="52880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2" dirty="0">
                <a:solidFill>
                  <a:srgbClr val="FFFFFF"/>
                </a:solidFill>
                <a:latin typeface="Calibri"/>
                <a:cs typeface="Calibri"/>
              </a:rPr>
              <a:t>đặt và điều chỉnh</a:t>
            </a:r>
            <a:endParaRPr sz="1800">
              <a:latin typeface="Calibri"/>
              <a:cs typeface="Calibri"/>
            </a:endParaRPr>
          </a:p>
          <a:p>
            <a:pPr marL="41655" marR="34335">
              <a:lnSpc>
                <a:spcPts val="2160"/>
              </a:lnSpc>
              <a:spcBef>
                <a:spcPts val="13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cơ sở dữ liệu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796" y="4846701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1720" y="4846701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674" y="4846701"/>
            <a:ext cx="22560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4" y="4877943"/>
            <a:ext cx="192885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FFFFFF"/>
                </a:solidFill>
                <a:latin typeface="Calibri"/>
                <a:cs typeface="Calibri"/>
              </a:rPr>
              <a:t>Thiết kế mức luận lý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2599" y="4877943"/>
            <a:ext cx="141229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 kế mức vật lý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2529840" y="958595"/>
            <a:ext cx="1410462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798">
              <a:lnSpc>
                <a:spcPct val="95825"/>
              </a:lnSpc>
            </a:pP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74846" y="958595"/>
            <a:ext cx="1057123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ản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3424" y="958595"/>
            <a:ext cx="1094994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lý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5091" y="958595"/>
            <a:ext cx="1200150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dự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0016" y="958595"/>
            <a:ext cx="1642110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6250" y="958595"/>
            <a:ext cx="1712363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ong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3978" y="958595"/>
            <a:ext cx="1437640" cy="843534"/>
          </a:xfrm>
          <a:prstGeom prst="rect">
            <a:avLst/>
          </a:prstGeom>
        </p:spPr>
        <p:txBody>
          <a:bodyPr wrap="square" lIns="0" tIns="8917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công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5156" y="1772411"/>
            <a:ext cx="4340352" cy="416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5679" y="958595"/>
            <a:ext cx="796289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9840" y="958595"/>
            <a:ext cx="2338578" cy="843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2272" y="958595"/>
            <a:ext cx="902970" cy="843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9096" y="958595"/>
            <a:ext cx="1383029" cy="843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5980" y="958595"/>
            <a:ext cx="1262633" cy="8435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93992" y="958595"/>
            <a:ext cx="817626" cy="843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8475" y="204873"/>
            <a:ext cx="1677055" cy="1332518"/>
          </a:xfrm>
          <a:prstGeom prst="rect">
            <a:avLst/>
          </a:prstGeom>
        </p:spPr>
        <p:txBody>
          <a:bodyPr wrap="square" lIns="0" tIns="31178" rIns="0" bIns="0" rtlCol="0">
            <a:noAutofit/>
          </a:bodyPr>
          <a:lstStyle/>
          <a:p>
            <a:pPr marL="12700">
              <a:lnSpc>
                <a:spcPts val="491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Thông</a:t>
            </a:r>
            <a:endParaRPr sz="4650">
              <a:latin typeface="Tahoma"/>
              <a:cs typeface="Tahoma"/>
            </a:endParaRPr>
          </a:p>
          <a:p>
            <a:pPr marL="888364" marR="88433">
              <a:lnSpc>
                <a:spcPct val="95825"/>
              </a:lnSpc>
              <a:spcBef>
                <a:spcPts val="1851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6089" y="204873"/>
            <a:ext cx="740597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tin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189" y="204873"/>
            <a:ext cx="1340323" cy="1332518"/>
          </a:xfrm>
          <a:prstGeom prst="rect">
            <a:avLst/>
          </a:prstGeom>
        </p:spPr>
        <p:txBody>
          <a:bodyPr wrap="square" lIns="0" tIns="31178" rIns="0" bIns="0" rtlCol="0">
            <a:noAutofit/>
          </a:bodyPr>
          <a:lstStyle/>
          <a:p>
            <a:pPr marL="12700">
              <a:lnSpc>
                <a:spcPts val="491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phân</a:t>
            </a:r>
            <a:endParaRPr sz="4650">
              <a:latin typeface="Tahoma"/>
              <a:cs typeface="Tahoma"/>
            </a:endParaRPr>
          </a:p>
          <a:p>
            <a:pPr marL="185800" marR="88433">
              <a:lnSpc>
                <a:spcPct val="95825"/>
              </a:lnSpc>
              <a:spcBef>
                <a:spcPts val="1851"/>
              </a:spcBef>
            </a:pPr>
            <a:r>
              <a:rPr sz="30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7126" y="204873"/>
            <a:ext cx="998676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tích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406" y="229945"/>
            <a:ext cx="2472909" cy="1307446"/>
          </a:xfrm>
          <a:prstGeom prst="rect">
            <a:avLst/>
          </a:prstGeom>
        </p:spPr>
        <p:txBody>
          <a:bodyPr wrap="square" lIns="0" tIns="29591" rIns="0" bIns="0" rtlCol="0">
            <a:noAutofit/>
          </a:bodyPr>
          <a:lstStyle/>
          <a:p>
            <a:pPr marL="991971">
              <a:lnSpc>
                <a:spcPts val="4660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Minh</a:t>
            </a:r>
            <a:endParaRPr sz="4400">
              <a:latin typeface="Tahoma"/>
              <a:cs typeface="Tahoma"/>
            </a:endParaRPr>
          </a:p>
          <a:p>
            <a:pPr marL="12700" marR="83896">
              <a:lnSpc>
                <a:spcPct val="95825"/>
              </a:lnSpc>
              <a:spcBef>
                <a:spcPts val="1915"/>
              </a:spcBef>
            </a:pPr>
            <a:r>
              <a:rPr sz="3000" spc="0" dirty="0">
                <a:latin typeface="Times New Roman"/>
                <a:cs typeface="Times New Roman"/>
              </a:rPr>
              <a:t>Mô tả yêu cầu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6014" y="229945"/>
            <a:ext cx="1352231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spc="3" dirty="0">
                <a:solidFill>
                  <a:srgbClr val="FFFFFF"/>
                </a:solidFill>
                <a:latin typeface="Tahoma"/>
                <a:cs typeface="Tahoma"/>
              </a:rPr>
              <a:t>họa: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4630" y="1130687"/>
            <a:ext cx="591256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Qu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406" y="1662705"/>
            <a:ext cx="8010061" cy="4662266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 marR="61335">
              <a:lnSpc>
                <a:spcPts val="3180"/>
              </a:lnSpc>
            </a:pPr>
            <a:r>
              <a:rPr sz="3000" dirty="0">
                <a:latin typeface="Wingdings"/>
                <a:cs typeface="Wingdings"/>
              </a:rPr>
              <a:t>❖</a:t>
            </a:r>
            <a:r>
              <a:rPr sz="3000" spc="7" dirty="0">
                <a:latin typeface="Times New Roman"/>
                <a:cs typeface="Times New Roman"/>
              </a:rPr>
              <a:t> Công ty có nhiều phòng ban</a:t>
            </a:r>
            <a:endParaRPr sz="3000">
              <a:latin typeface="Times New Roman"/>
              <a:cs typeface="Times New Roman"/>
            </a:endParaRPr>
          </a:p>
          <a:p>
            <a:pPr marL="469900" marR="61335">
              <a:lnSpc>
                <a:spcPct val="95825"/>
              </a:lnSpc>
              <a:spcBef>
                <a:spcPts val="586"/>
              </a:spcBef>
            </a:pPr>
            <a:r>
              <a:rPr sz="2800" dirty="0">
                <a:latin typeface="Wingdings"/>
                <a:cs typeface="Wingdings"/>
              </a:rPr>
              <a:t>✓</a:t>
            </a:r>
            <a:r>
              <a:rPr sz="2800" spc="5" dirty="0">
                <a:latin typeface="Times New Roman"/>
                <a:cs typeface="Times New Roman"/>
              </a:rPr>
              <a:t> Mỗi phòng ban có một tên gọi duy nhất, một mã</a:t>
            </a:r>
            <a:endParaRPr sz="2800">
              <a:latin typeface="Times New Roman"/>
              <a:cs typeface="Times New Roman"/>
            </a:endParaRPr>
          </a:p>
          <a:p>
            <a:pPr marL="927455" marR="61335">
              <a:lnSpc>
                <a:spcPct val="95825"/>
              </a:lnSpc>
              <a:spcBef>
                <a:spcPts val="140"/>
              </a:spcBef>
            </a:pPr>
            <a:r>
              <a:rPr sz="2800" spc="-4" dirty="0">
                <a:latin typeface="Times New Roman"/>
                <a:cs typeface="Times New Roman"/>
              </a:rPr>
              <a:t>số và có một trưởng phòng (</a:t>
            </a:r>
            <a:r>
              <a:rPr sz="2800" i="1" spc="-4" dirty="0">
                <a:latin typeface="Times New Roman"/>
                <a:cs typeface="Times New Roman"/>
              </a:rPr>
              <a:t>người quản lý</a:t>
            </a:r>
            <a:r>
              <a:rPr sz="2800" spc="-4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 marR="47954">
              <a:lnSpc>
                <a:spcPct val="95825"/>
              </a:lnSpc>
              <a:spcBef>
                <a:spcPts val="742"/>
              </a:spcBef>
            </a:pPr>
            <a:r>
              <a:rPr sz="2800" dirty="0">
                <a:latin typeface="Wingdings"/>
                <a:cs typeface="Wingdings"/>
              </a:rPr>
              <a:t>✓</a:t>
            </a:r>
            <a:r>
              <a:rPr sz="2800" spc="9" dirty="0">
                <a:latin typeface="Times New Roman"/>
                <a:cs typeface="Times New Roman"/>
              </a:rPr>
              <a:t> Lưu trữ thông tin về thời điểm bổ nhiệm chức vụ</a:t>
            </a:r>
            <a:endParaRPr sz="2800">
              <a:latin typeface="Times New Roman"/>
              <a:cs typeface="Times New Roman"/>
            </a:endParaRPr>
          </a:p>
          <a:p>
            <a:pPr marL="927455" marR="61335">
              <a:lnSpc>
                <a:spcPct val="95825"/>
              </a:lnSpc>
              <a:spcBef>
                <a:spcPts val="140"/>
              </a:spcBef>
            </a:pPr>
            <a:r>
              <a:rPr sz="2800" spc="-1" dirty="0">
                <a:latin typeface="Times New Roman"/>
                <a:cs typeface="Times New Roman"/>
              </a:rPr>
              <a:t>của người quản lý (</a:t>
            </a:r>
            <a:r>
              <a:rPr sz="2800" i="1" spc="-1" dirty="0">
                <a:latin typeface="Times New Roman"/>
                <a:cs typeface="Times New Roman"/>
              </a:rPr>
              <a:t>trưởng phòng</a:t>
            </a:r>
            <a:r>
              <a:rPr sz="2800" spc="-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747"/>
              </a:spcBef>
            </a:pPr>
            <a:r>
              <a:rPr sz="3000" dirty="0">
                <a:latin typeface="Wingdings"/>
                <a:cs typeface="Wingdings"/>
              </a:rPr>
              <a:t>❖</a:t>
            </a:r>
            <a:r>
              <a:rPr sz="3000" spc="6" dirty="0">
                <a:latin typeface="Times New Roman"/>
                <a:cs typeface="Times New Roman"/>
              </a:rPr>
              <a:t> Công ty thực hiện nhiều dự án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745"/>
              </a:spcBef>
            </a:pPr>
            <a:r>
              <a:rPr sz="2800" dirty="0">
                <a:latin typeface="Wingdings"/>
                <a:cs typeface="Wingdings"/>
              </a:rPr>
              <a:t>✓</a:t>
            </a:r>
            <a:r>
              <a:rPr sz="2800" spc="6" dirty="0">
                <a:latin typeface="Times New Roman"/>
                <a:cs typeface="Times New Roman"/>
              </a:rPr>
              <a:t> Mỗi dự án có một tên gọi, một mã số và địa điểm</a:t>
            </a:r>
            <a:endParaRPr sz="2800">
              <a:latin typeface="Times New Roman"/>
              <a:cs typeface="Times New Roman"/>
            </a:endParaRPr>
          </a:p>
          <a:p>
            <a:pPr marL="927455" marR="61335">
              <a:lnSpc>
                <a:spcPct val="95825"/>
              </a:lnSpc>
              <a:spcBef>
                <a:spcPts val="140"/>
              </a:spcBef>
            </a:pPr>
            <a:r>
              <a:rPr sz="2800" spc="0" dirty="0">
                <a:latin typeface="Times New Roman"/>
                <a:cs typeface="Times New Roman"/>
              </a:rPr>
              <a:t>triển khai</a:t>
            </a:r>
            <a:endParaRPr sz="2800">
              <a:latin typeface="Times New Roman"/>
              <a:cs typeface="Times New Roman"/>
            </a:endParaRPr>
          </a:p>
          <a:p>
            <a:pPr marL="469900" marR="61335">
              <a:lnSpc>
                <a:spcPct val="95825"/>
              </a:lnSpc>
              <a:spcBef>
                <a:spcPts val="743"/>
              </a:spcBef>
            </a:pPr>
            <a:r>
              <a:rPr sz="2800" dirty="0">
                <a:latin typeface="Wingdings"/>
                <a:cs typeface="Wingdings"/>
              </a:rPr>
              <a:t>✓</a:t>
            </a:r>
            <a:r>
              <a:rPr sz="2800" spc="9" dirty="0">
                <a:latin typeface="Times New Roman"/>
                <a:cs typeface="Times New Roman"/>
              </a:rPr>
              <a:t> Các dự án khác nhau có thể được giám sát, quản</a:t>
            </a:r>
            <a:endParaRPr sz="2800">
              <a:latin typeface="Times New Roman"/>
              <a:cs typeface="Times New Roman"/>
            </a:endParaRPr>
          </a:p>
          <a:p>
            <a:pPr marL="927455" marR="61335">
              <a:lnSpc>
                <a:spcPct val="95825"/>
              </a:lnSpc>
              <a:spcBef>
                <a:spcPts val="140"/>
              </a:spcBef>
            </a:pPr>
            <a:r>
              <a:rPr sz="2800" spc="-7" dirty="0">
                <a:latin typeface="Times New Roman"/>
                <a:cs typeface="Times New Roman"/>
              </a:rPr>
              <a:t>lý bởi một phòng ban cụ thể thuộc công 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946135" y="1633727"/>
            <a:ext cx="4034028" cy="3442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6014" y="204873"/>
            <a:ext cx="3880672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400" b="1" spc="-62" dirty="0">
                <a:solidFill>
                  <a:srgbClr val="FFFFFF"/>
                </a:solidFill>
                <a:latin typeface="Tahoma"/>
                <a:cs typeface="Tahoma"/>
              </a:rPr>
              <a:t>họa: </a:t>
            </a:r>
            <a:r>
              <a:rPr sz="4650" spc="-62" dirty="0">
                <a:solidFill>
                  <a:srgbClr val="FFFF00"/>
                </a:solidFill>
                <a:latin typeface="Tahoma"/>
                <a:cs typeface="Tahoma"/>
              </a:rPr>
              <a:t>Thông tin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189" y="204873"/>
            <a:ext cx="1340323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phân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7126" y="204873"/>
            <a:ext cx="998676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tích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678" y="229945"/>
            <a:ext cx="149363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Minh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406" y="1179321"/>
            <a:ext cx="7398960" cy="2786436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 marR="57497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3" dirty="0">
                <a:latin typeface="Times New Roman"/>
                <a:cs typeface="Times New Roman"/>
              </a:rPr>
              <a:t> Công ty có nhiều nhân viên</a:t>
            </a:r>
            <a:endParaRPr sz="3200">
              <a:latin typeface="Times New Roman"/>
              <a:cs typeface="Times New Roman"/>
            </a:endParaRPr>
          </a:p>
          <a:p>
            <a:pPr marL="927455" marR="252130" indent="-457555">
              <a:lnSpc>
                <a:spcPts val="3492"/>
              </a:lnSpc>
              <a:spcBef>
                <a:spcPts val="1332"/>
              </a:spcBef>
              <a:tabLst>
                <a:tab pos="927100" algn="l"/>
              </a:tabLst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0" dirty="0">
                <a:latin typeface="Times New Roman"/>
                <a:cs typeface="Times New Roman"/>
              </a:rPr>
              <a:t>Mỗi nhân viên có: Mã số (</a:t>
            </a:r>
            <a:r>
              <a:rPr sz="3000" i="1" spc="0" dirty="0">
                <a:latin typeface="Times New Roman"/>
                <a:cs typeface="Times New Roman"/>
              </a:rPr>
              <a:t>duy nhất</a:t>
            </a:r>
            <a:r>
              <a:rPr sz="3000" spc="0" dirty="0">
                <a:latin typeface="Times New Roman"/>
                <a:cs typeface="Times New Roman"/>
              </a:rPr>
              <a:t>), Họ </a:t>
            </a:r>
            <a:endParaRPr sz="3000">
              <a:latin typeface="Times New Roman"/>
              <a:cs typeface="Times New Roman"/>
            </a:endParaRPr>
          </a:p>
          <a:p>
            <a:pPr marL="927455" marR="252130">
              <a:lnSpc>
                <a:spcPts val="3449"/>
              </a:lnSpc>
              <a:spcBef>
                <a:spcPts val="883"/>
              </a:spcBef>
              <a:tabLst>
                <a:tab pos="927100" algn="l"/>
              </a:tabLst>
            </a:pPr>
            <a:r>
              <a:rPr sz="3000" spc="0" dirty="0">
                <a:latin typeface="Times New Roman"/>
                <a:cs typeface="Times New Roman"/>
              </a:rPr>
              <a:t>tên, giới tính, ngày sinh, địa chỉ, mức </a:t>
            </a:r>
            <a:endParaRPr sz="3000">
              <a:latin typeface="Times New Roman"/>
              <a:cs typeface="Times New Roman"/>
            </a:endParaRPr>
          </a:p>
          <a:p>
            <a:pPr marL="927455" marR="252130">
              <a:lnSpc>
                <a:spcPts val="3449"/>
              </a:lnSpc>
              <a:spcBef>
                <a:spcPts val="872"/>
              </a:spcBef>
              <a:tabLst>
                <a:tab pos="927100" algn="l"/>
              </a:tabLst>
            </a:pPr>
            <a:r>
              <a:rPr sz="3000" spc="-1" dirty="0">
                <a:latin typeface="Times New Roman"/>
                <a:cs typeface="Times New Roman"/>
              </a:rPr>
              <a:t>lương, sở thích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502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13" dirty="0">
                <a:latin typeface="Times New Roman"/>
                <a:cs typeface="Times New Roman"/>
              </a:rPr>
              <a:t> Mỗi nhân viên chỉ làm việc tại một phòng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606" y="4108193"/>
            <a:ext cx="2776194" cy="1580235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470255">
              <a:lnSpc>
                <a:spcPts val="3165"/>
              </a:lnSpc>
            </a:pPr>
            <a:r>
              <a:rPr sz="3000" spc="0" dirty="0">
                <a:latin typeface="Times New Roman"/>
                <a:cs typeface="Times New Roman"/>
              </a:rPr>
              <a:t>ban ở một thời</a:t>
            </a:r>
            <a:endParaRPr sz="3000">
              <a:latin typeface="Times New Roman"/>
              <a:cs typeface="Times New Roman"/>
            </a:endParaRPr>
          </a:p>
          <a:p>
            <a:pPr marL="470255" marR="17468" indent="-457555">
              <a:lnSpc>
                <a:spcPts val="4320"/>
              </a:lnSpc>
              <a:spcBef>
                <a:spcPts val="872"/>
              </a:spcBef>
              <a:tabLst>
                <a:tab pos="469900" algn="l"/>
              </a:tabLst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dirty="0">
                <a:latin typeface="Times New Roman"/>
                <a:cs typeface="Times New Roman"/>
              </a:rPr>
              <a:t>	Một nhân viên án khác nhau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5944" y="4108193"/>
            <a:ext cx="3861561" cy="103123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24891" marR="57150">
              <a:lnSpc>
                <a:spcPts val="3165"/>
              </a:lnSpc>
            </a:pPr>
            <a:r>
              <a:rPr sz="3000" spc="1" dirty="0">
                <a:latin typeface="Times New Roman"/>
                <a:cs typeface="Times New Roman"/>
              </a:rPr>
              <a:t>điểm nhất định.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12"/>
              </a:spcBef>
            </a:pPr>
            <a:r>
              <a:rPr sz="3000" spc="1" dirty="0">
                <a:latin typeface="Times New Roman"/>
                <a:cs typeface="Times New Roman"/>
              </a:rPr>
              <a:t>có thể tham gia nhiều dự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4062984" y="3396996"/>
            <a:ext cx="2109978" cy="1037081"/>
          </a:xfrm>
          <a:prstGeom prst="rect">
            <a:avLst/>
          </a:prstGeom>
        </p:spPr>
        <p:txBody>
          <a:bodyPr wrap="square" lIns="0" tIns="343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>
              <a:lnSpc>
                <a:spcPct val="95825"/>
              </a:lnSpc>
            </a:pPr>
            <a:r>
              <a:rPr sz="3700" b="1" dirty="0">
                <a:solidFill>
                  <a:srgbClr val="C00000"/>
                </a:solidFill>
                <a:latin typeface="Times New Roman"/>
                <a:cs typeface="Times New Roman"/>
              </a:rPr>
              <a:t>Mục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208" y="4158996"/>
            <a:ext cx="1827878" cy="1630680"/>
          </a:xfrm>
          <a:prstGeom prst="rect">
            <a:avLst/>
          </a:prstGeom>
        </p:spPr>
        <p:txBody>
          <a:bodyPr wrap="square" lIns="0" tIns="3021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/>
          </a:p>
          <a:p>
            <a:pPr algn="r">
              <a:lnSpc>
                <a:spcPct val="92488"/>
              </a:lnSpc>
            </a:pPr>
            <a:r>
              <a:rPr sz="2600" dirty="0">
                <a:latin typeface="Wingdings"/>
                <a:cs typeface="Wingdings"/>
              </a:rPr>
              <a:t>✓</a:t>
            </a:r>
            <a:endParaRPr sz="2600">
              <a:latin typeface="Wingdings"/>
              <a:cs typeface="Wingdings"/>
            </a:endParaRPr>
          </a:p>
          <a:p>
            <a:pPr algn="r">
              <a:lnSpc>
                <a:spcPct val="92488"/>
              </a:lnSpc>
              <a:spcBef>
                <a:spcPts val="4580"/>
              </a:spcBef>
            </a:pPr>
            <a:r>
              <a:rPr sz="2600" dirty="0">
                <a:latin typeface="Wingdings"/>
                <a:cs typeface="Wingdings"/>
              </a:rPr>
              <a:t>✓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17864" y="1089659"/>
            <a:ext cx="3316224" cy="3300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9764" y="3489960"/>
            <a:ext cx="7595616" cy="2901696"/>
          </a:xfrm>
          <a:custGeom>
            <a:avLst/>
            <a:gdLst/>
            <a:ahLst/>
            <a:cxnLst/>
            <a:rect l="l" t="t" r="r" b="b"/>
            <a:pathLst>
              <a:path w="7595616" h="2901695">
                <a:moveTo>
                  <a:pt x="0" y="2901696"/>
                </a:moveTo>
                <a:lnTo>
                  <a:pt x="7595616" y="2901696"/>
                </a:lnTo>
                <a:lnTo>
                  <a:pt x="7595616" y="0"/>
                </a:lnTo>
                <a:lnTo>
                  <a:pt x="0" y="0"/>
                </a:lnTo>
                <a:lnTo>
                  <a:pt x="0" y="290169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1900" y="3396996"/>
            <a:ext cx="1526286" cy="1037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2124" y="3396996"/>
            <a:ext cx="1370838" cy="1037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208" y="4158996"/>
            <a:ext cx="1629156" cy="163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6014" y="204873"/>
            <a:ext cx="3079516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400" b="1" spc="-1" dirty="0">
                <a:solidFill>
                  <a:srgbClr val="FFFFFF"/>
                </a:solidFill>
                <a:latin typeface="Tahoma"/>
                <a:cs typeface="Tahoma"/>
              </a:rPr>
              <a:t>họa: </a:t>
            </a:r>
            <a:r>
              <a:rPr sz="4650" spc="-1" dirty="0">
                <a:solidFill>
                  <a:srgbClr val="FFFF00"/>
                </a:solidFill>
                <a:latin typeface="Tahoma"/>
                <a:cs typeface="Tahoma"/>
              </a:rPr>
              <a:t>Thông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6089" y="204873"/>
            <a:ext cx="740597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tin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6189" y="204873"/>
            <a:ext cx="1340323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phân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7126" y="204873"/>
            <a:ext cx="998676" cy="614956"/>
          </a:xfrm>
          <a:prstGeom prst="rect">
            <a:avLst/>
          </a:prstGeom>
        </p:spPr>
        <p:txBody>
          <a:bodyPr wrap="square" lIns="0" tIns="30734" rIns="0" bIns="0" rtlCol="0">
            <a:noAutofit/>
          </a:bodyPr>
          <a:lstStyle/>
          <a:p>
            <a:pPr marL="12700">
              <a:lnSpc>
                <a:spcPts val="4840"/>
              </a:lnSpc>
            </a:pPr>
            <a:r>
              <a:rPr sz="4650" dirty="0">
                <a:solidFill>
                  <a:srgbClr val="FFFF00"/>
                </a:solidFill>
                <a:latin typeface="Tahoma"/>
                <a:cs typeface="Tahoma"/>
              </a:rPr>
              <a:t>tích</a:t>
            </a:r>
            <a:endParaRPr sz="4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678" y="229945"/>
            <a:ext cx="1493638" cy="584708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dirty="0">
                <a:solidFill>
                  <a:srgbClr val="FFFFFF"/>
                </a:solidFill>
                <a:latin typeface="Tahoma"/>
                <a:cs typeface="Tahoma"/>
              </a:rPr>
              <a:t>Minh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406" y="1179321"/>
            <a:ext cx="7397009" cy="1064003"/>
          </a:xfrm>
          <a:prstGeom prst="rect">
            <a:avLst/>
          </a:prstGeom>
        </p:spPr>
        <p:txBody>
          <a:bodyPr wrap="square" lIns="0" tIns="21526" rIns="0" bIns="0" rtlCol="0">
            <a:noAutofit/>
          </a:bodyPr>
          <a:lstStyle/>
          <a:p>
            <a:pPr marL="12700" marR="57451">
              <a:lnSpc>
                <a:spcPts val="3390"/>
              </a:lnSpc>
            </a:pPr>
            <a:r>
              <a:rPr sz="3200" dirty="0">
                <a:latin typeface="Wingdings"/>
                <a:cs typeface="Wingdings"/>
              </a:rPr>
              <a:t>❖</a:t>
            </a:r>
            <a:r>
              <a:rPr sz="3200" spc="-1" dirty="0">
                <a:latin typeface="Times New Roman"/>
                <a:cs typeface="Times New Roman"/>
              </a:rPr>
              <a:t> Mỗi nhân viên có thể có nhiều thân nhân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332"/>
              </a:spcBef>
            </a:pPr>
            <a:r>
              <a:rPr sz="3000" dirty="0">
                <a:latin typeface="Wingdings"/>
                <a:cs typeface="Wingdings"/>
              </a:rPr>
              <a:t>✓</a:t>
            </a:r>
            <a:r>
              <a:rPr sz="3000" spc="13" dirty="0">
                <a:latin typeface="Times New Roman"/>
                <a:cs typeface="Times New Roman"/>
              </a:rPr>
              <a:t> Thân nhân của nhân viên có: Họ tên, Giới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6162" y="2385320"/>
            <a:ext cx="769233" cy="95553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2" dirty="0">
                <a:latin typeface="Times New Roman"/>
                <a:cs typeface="Times New Roman"/>
              </a:rPr>
              <a:t>tính,</a:t>
            </a:r>
            <a:endParaRPr sz="3000">
              <a:latin typeface="Times New Roman"/>
              <a:cs typeface="Times New Roman"/>
            </a:endParaRPr>
          </a:p>
          <a:p>
            <a:pPr marL="12700" marR="30601">
              <a:lnSpc>
                <a:spcPct val="95825"/>
              </a:lnSpc>
              <a:spcBef>
                <a:spcPts val="714"/>
              </a:spcBef>
            </a:pPr>
            <a:r>
              <a:rPr sz="3000" dirty="0">
                <a:latin typeface="Times New Roman"/>
                <a:cs typeface="Times New Roman"/>
              </a:rPr>
              <a:t>viên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1022" y="2385320"/>
            <a:ext cx="908501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Ngày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1518" y="2385320"/>
            <a:ext cx="812159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1" dirty="0">
                <a:latin typeface="Times New Roman"/>
                <a:cs typeface="Times New Roman"/>
              </a:rPr>
              <a:t>sinh,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6255" y="2385320"/>
            <a:ext cx="674762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spc="-3" dirty="0">
                <a:latin typeface="Times New Roman"/>
                <a:cs typeface="Times New Roman"/>
              </a:rPr>
              <a:t>mối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6628" y="2385320"/>
            <a:ext cx="823242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quan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1780" y="2385320"/>
            <a:ext cx="442242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hệ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7710" y="2385320"/>
            <a:ext cx="580961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với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2070" y="2385320"/>
            <a:ext cx="823242" cy="406704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Times New Roman"/>
                <a:cs typeface="Times New Roman"/>
              </a:rPr>
              <a:t>nhân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9764" y="3489960"/>
            <a:ext cx="7595616" cy="2901696"/>
          </a:xfrm>
          <a:prstGeom prst="rect">
            <a:avLst/>
          </a:prstGeom>
        </p:spPr>
        <p:txBody>
          <a:bodyPr wrap="square" lIns="0" tIns="2629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3885793" marR="2856884" algn="ctr">
              <a:lnSpc>
                <a:spcPct val="95825"/>
              </a:lnSpc>
            </a:pPr>
            <a:r>
              <a:rPr sz="37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tiêu</a:t>
            </a:r>
            <a:endParaRPr sz="3700">
              <a:latin typeface="Times New Roman"/>
              <a:cs typeface="Times New Roman"/>
            </a:endParaRPr>
          </a:p>
          <a:p>
            <a:pPr marL="1005586">
              <a:lnSpc>
                <a:spcPct val="95825"/>
              </a:lnSpc>
              <a:spcBef>
                <a:spcPts val="1176"/>
              </a:spcBef>
            </a:pPr>
            <a:r>
              <a:rPr sz="2600" spc="-1" dirty="0">
                <a:latin typeface="Times New Roman"/>
                <a:cs typeface="Times New Roman"/>
              </a:rPr>
              <a:t>Quản lý được số giờ công tham gia dự án của</a:t>
            </a:r>
            <a:endParaRPr sz="2600">
              <a:latin typeface="Times New Roman"/>
              <a:cs typeface="Times New Roman"/>
            </a:endParaRPr>
          </a:p>
          <a:p>
            <a:pPr marL="1005586">
              <a:lnSpc>
                <a:spcPct val="95825"/>
              </a:lnSpc>
              <a:spcBef>
                <a:spcPts val="440"/>
              </a:spcBef>
            </a:pPr>
            <a:r>
              <a:rPr sz="2600" spc="-3" dirty="0">
                <a:latin typeface="Times New Roman"/>
                <a:cs typeface="Times New Roman"/>
              </a:rPr>
              <a:t>nhân viên theo các thời điểm: Tháng, Quý, Năm</a:t>
            </a:r>
            <a:endParaRPr sz="2600">
              <a:latin typeface="Times New Roman"/>
              <a:cs typeface="Times New Roman"/>
            </a:endParaRPr>
          </a:p>
          <a:p>
            <a:pPr marL="1005586">
              <a:lnSpc>
                <a:spcPct val="95825"/>
              </a:lnSpc>
              <a:spcBef>
                <a:spcPts val="1044"/>
              </a:spcBef>
            </a:pPr>
            <a:r>
              <a:rPr sz="2600" spc="-1" dirty="0">
                <a:latin typeface="Times New Roman"/>
                <a:cs typeface="Times New Roman"/>
              </a:rPr>
              <a:t>Xác định được thông tin về người phụ trách dự</a:t>
            </a:r>
            <a:endParaRPr sz="2600">
              <a:latin typeface="Times New Roman"/>
              <a:cs typeface="Times New Roman"/>
            </a:endParaRPr>
          </a:p>
          <a:p>
            <a:pPr marL="1005586">
              <a:lnSpc>
                <a:spcPct val="95825"/>
              </a:lnSpc>
              <a:spcBef>
                <a:spcPts val="440"/>
              </a:spcBef>
            </a:pPr>
            <a:r>
              <a:rPr sz="2600" spc="-1" dirty="0">
                <a:latin typeface="Times New Roman"/>
                <a:cs typeface="Times New Roman"/>
              </a:rPr>
              <a:t>án tại thời điểm bất kỳ theo yêu cầu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2271</Words>
  <Application>Microsoft Office PowerPoint</Application>
  <PresentationFormat>Widescreen</PresentationFormat>
  <Paragraphs>1010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Trần Hoàng Kha</cp:lastModifiedBy>
  <cp:revision>4</cp:revision>
  <dcterms:modified xsi:type="dcterms:W3CDTF">2023-09-12T04:14:18Z</dcterms:modified>
</cp:coreProperties>
</file>