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06" r:id="rId4"/>
    <p:sldId id="256" r:id="rId5"/>
    <p:sldId id="262" r:id="rId6"/>
    <p:sldId id="261" r:id="rId7"/>
    <p:sldId id="278" r:id="rId8"/>
    <p:sldId id="290" r:id="rId9"/>
    <p:sldId id="298" r:id="rId10"/>
    <p:sldId id="283" r:id="rId11"/>
    <p:sldId id="303" r:id="rId12"/>
    <p:sldId id="301" r:id="rId13"/>
    <p:sldId id="304" r:id="rId14"/>
    <p:sldId id="274" r:id="rId15"/>
    <p:sldId id="299" r:id="rId16"/>
    <p:sldId id="305" r:id="rId17"/>
    <p:sldId id="264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51" autoAdjust="0"/>
    <p:restoredTop sz="94660"/>
  </p:normalViewPr>
  <p:slideViewPr>
    <p:cSldViewPr>
      <p:cViewPr varScale="1">
        <p:scale>
          <a:sx n="103" d="100"/>
          <a:sy n="103" d="100"/>
        </p:scale>
        <p:origin x="582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131536"/>
            <a:ext cx="5796136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1"/>
            <a:ext cx="1872000" cy="51434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230919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230919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3507854"/>
            <a:ext cx="9144000" cy="163564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24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alpha val="3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Oval 1"/>
          <p:cNvSpPr/>
          <p:nvPr userDrawn="1"/>
        </p:nvSpPr>
        <p:spPr>
          <a:xfrm>
            <a:off x="2699792" y="699542"/>
            <a:ext cx="3744416" cy="3744416"/>
          </a:xfrm>
          <a:prstGeom prst="ellipse">
            <a:avLst/>
          </a:prstGeom>
          <a:solidFill>
            <a:schemeClr val="accent1"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339502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915566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0"/>
            <a:ext cx="4104456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995686"/>
            <a:ext cx="9144000" cy="2880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72" r:id="rId12"/>
    <p:sldLayoutId id="2147483656" r:id="rId1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csinternship8859" TargetMode="External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17" Type="http://schemas.openxmlformats.org/officeDocument/2006/relationships/image" Target="../media/image29.svg"/><Relationship Id="rId2" Type="http://schemas.openxmlformats.org/officeDocument/2006/relationships/image" Target="../media/image14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5" Type="http://schemas.openxmlformats.org/officeDocument/2006/relationships/image" Target="../media/image2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Relationship Id="rId1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5133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1000">
              <a:schemeClr val="accent1">
                <a:lumMod val="75000"/>
              </a:schemeClr>
            </a:gs>
            <a:gs pos="79000">
              <a:schemeClr val="bg1">
                <a:lumMod val="95000"/>
                <a:shade val="100000"/>
                <a:satMod val="115000"/>
              </a:scheme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2540A-C3AF-43A2-8491-26FC874D179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12140" y="1486605"/>
            <a:ext cx="6231860" cy="365187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1AC105AA-6222-4A7A-A2CA-C4A4AF334018}"/>
              </a:ext>
            </a:extLst>
          </p:cNvPr>
          <p:cNvGrpSpPr/>
          <p:nvPr/>
        </p:nvGrpSpPr>
        <p:grpSpPr>
          <a:xfrm>
            <a:off x="7852285" y="289588"/>
            <a:ext cx="755576" cy="1015663"/>
            <a:chOff x="7852285" y="289588"/>
            <a:chExt cx="755576" cy="101566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51A1BC6A-BE63-4E79-A4F5-96C297405F5E}"/>
                </a:ext>
              </a:extLst>
            </p:cNvPr>
            <p:cNvSpPr/>
            <p:nvPr/>
          </p:nvSpPr>
          <p:spPr>
            <a:xfrm rot="18952763">
              <a:off x="7852285" y="444957"/>
              <a:ext cx="755576" cy="753366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A7BB0D1-8D4F-4C4A-BEC0-732C71D5AD45}"/>
                </a:ext>
              </a:extLst>
            </p:cNvPr>
            <p:cNvSpPr txBox="1"/>
            <p:nvPr/>
          </p:nvSpPr>
          <p:spPr>
            <a:xfrm>
              <a:off x="7927942" y="289588"/>
              <a:ext cx="546324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6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4</a:t>
              </a:r>
              <a:endParaRPr lang="pt-PT" sz="6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FF04E86-637E-407E-B028-E1214398937E}"/>
              </a:ext>
            </a:extLst>
          </p:cNvPr>
          <p:cNvSpPr txBox="1"/>
          <p:nvPr/>
        </p:nvSpPr>
        <p:spPr>
          <a:xfrm>
            <a:off x="3171822" y="452427"/>
            <a:ext cx="4384535" cy="132343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4400" dirty="0">
                <a:solidFill>
                  <a:schemeClr val="bg1"/>
                </a:solidFill>
                <a:latin typeface="Eras Bold ITC" panose="020B0907030504020204" pitchFamily="34" charset="0"/>
                <a:cs typeface="Arial" pitchFamily="34" charset="0"/>
              </a:rPr>
              <a:t>Function Calls:</a:t>
            </a:r>
          </a:p>
          <a:p>
            <a:pPr algn="r"/>
            <a:r>
              <a:rPr lang="en-US" sz="3600" dirty="0">
                <a:solidFill>
                  <a:schemeClr val="bg1"/>
                </a:solidFill>
                <a:latin typeface="Eras Bold ITC" panose="020B0907030504020204" pitchFamily="34" charset="0"/>
                <a:cs typeface="Arial" pitchFamily="34" charset="0"/>
              </a:rPr>
              <a:t> </a:t>
            </a:r>
            <a:endParaRPr lang="pt-PT" sz="3600" dirty="0">
              <a:solidFill>
                <a:schemeClr val="bg1"/>
              </a:solidFill>
              <a:latin typeface="Eras Bold ITC" panose="020B0907030504020204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C4916E-6917-442D-89B8-08D00620F33F}"/>
              </a:ext>
            </a:extLst>
          </p:cNvPr>
          <p:cNvSpPr txBox="1"/>
          <p:nvPr/>
        </p:nvSpPr>
        <p:spPr>
          <a:xfrm>
            <a:off x="4454562" y="1863480"/>
            <a:ext cx="3147015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function(arguments):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…</a:t>
            </a:r>
          </a:p>
          <a:p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US" sz="16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function(arguments)</a:t>
            </a:r>
          </a:p>
          <a:p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F909C5-DA08-41D0-9C72-87E69AB979C1}"/>
              </a:ext>
            </a:extLst>
          </p:cNvPr>
          <p:cNvSpPr txBox="1"/>
          <p:nvPr/>
        </p:nvSpPr>
        <p:spPr>
          <a:xfrm>
            <a:off x="380485" y="1122277"/>
            <a:ext cx="2999408" cy="31393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GB" b="1" dirty="0"/>
              <a:t>Functions are reusable blocks of code that can be called from different parts of a program to do some operations.</a:t>
            </a:r>
          </a:p>
          <a:p>
            <a:pPr algn="ctr" latinLnBrk="0"/>
            <a:endParaRPr lang="en-GB" b="1" dirty="0"/>
          </a:p>
          <a:p>
            <a:pPr algn="ctr" latinLnBrk="0"/>
            <a:r>
              <a:rPr lang="en-GB" b="1" dirty="0"/>
              <a:t>When a function is called, the program jumps to the function's code, executes it, and then returns to the point where it was called.</a:t>
            </a:r>
          </a:p>
        </p:txBody>
      </p:sp>
      <p:pic>
        <p:nvPicPr>
          <p:cNvPr id="4" name="Graphic 3" descr="Line arrow Counter clockwise curve">
            <a:extLst>
              <a:ext uri="{FF2B5EF4-FFF2-40B4-BE49-F238E27FC236}">
                <a16:creationId xmlns:a16="http://schemas.microsoft.com/office/drawing/2014/main" id="{61242FBA-929F-48C8-B661-28D878D7C0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3851918" y="2001695"/>
            <a:ext cx="720079" cy="1750108"/>
          </a:xfrm>
          <a:prstGeom prst="rect">
            <a:avLst/>
          </a:prstGeom>
        </p:spPr>
      </p:pic>
      <p:pic>
        <p:nvPicPr>
          <p:cNvPr id="11" name="Graphic 10" descr="Line arrow Counter clockwise curve">
            <a:extLst>
              <a:ext uri="{FF2B5EF4-FFF2-40B4-BE49-F238E27FC236}">
                <a16:creationId xmlns:a16="http://schemas.microsoft.com/office/drawing/2014/main" id="{91B6F4BB-704D-42E3-B6B6-F5BCE83277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 flipH="1">
            <a:off x="6743613" y="2571750"/>
            <a:ext cx="720079" cy="132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152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11588750" ty="114300" sx="100000" sy="100000" flip="xy" algn="b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D31A0CA-7732-4E99-9163-998507731714}"/>
              </a:ext>
            </a:extLst>
          </p:cNvPr>
          <p:cNvGrpSpPr/>
          <p:nvPr/>
        </p:nvGrpSpPr>
        <p:grpSpPr>
          <a:xfrm>
            <a:off x="3923928" y="2715766"/>
            <a:ext cx="694701" cy="923330"/>
            <a:chOff x="440014" y="509360"/>
            <a:chExt cx="694701" cy="923330"/>
          </a:xfrm>
        </p:grpSpPr>
        <p:sp>
          <p:nvSpPr>
            <p:cNvPr id="9" name="Rounded Rectangle 7">
              <a:extLst>
                <a:ext uri="{FF2B5EF4-FFF2-40B4-BE49-F238E27FC236}">
                  <a16:creationId xmlns:a16="http://schemas.microsoft.com/office/drawing/2014/main" id="{0E022C07-6A4E-4237-B761-C2A34E511F13}"/>
                </a:ext>
              </a:extLst>
            </p:cNvPr>
            <p:cNvSpPr/>
            <p:nvPr/>
          </p:nvSpPr>
          <p:spPr>
            <a:xfrm rot="2700000">
              <a:off x="439494" y="612832"/>
              <a:ext cx="695741" cy="694701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EA282E-660E-46E9-B5E3-7E1A503E0138}"/>
                </a:ext>
              </a:extLst>
            </p:cNvPr>
            <p:cNvSpPr txBox="1"/>
            <p:nvPr/>
          </p:nvSpPr>
          <p:spPr>
            <a:xfrm>
              <a:off x="484011" y="509360"/>
              <a:ext cx="585024" cy="923330"/>
            </a:xfrm>
            <a:prstGeom prst="rect">
              <a:avLst/>
            </a:prstGeom>
            <a:noFill/>
            <a:effectLst>
              <a:glow rad="101600">
                <a:schemeClr val="bg1">
                  <a:alpha val="60000"/>
                </a:schemeClr>
              </a:glow>
            </a:effectLst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bg1"/>
                  </a:solidFill>
                  <a:cs typeface="Arial" pitchFamily="34" charset="0"/>
                </a:rPr>
                <a:t>5</a:t>
              </a:r>
              <a:endParaRPr lang="pt-PT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3" name="Flowchart: Manual Input 12">
            <a:extLst>
              <a:ext uri="{FF2B5EF4-FFF2-40B4-BE49-F238E27FC236}">
                <a16:creationId xmlns:a16="http://schemas.microsoft.com/office/drawing/2014/main" id="{A24F4FB5-62CD-4636-A4F1-21788CEBC61C}"/>
              </a:ext>
            </a:extLst>
          </p:cNvPr>
          <p:cNvSpPr/>
          <p:nvPr/>
        </p:nvSpPr>
        <p:spPr>
          <a:xfrm flipH="1">
            <a:off x="5148064" y="483518"/>
            <a:ext cx="3384376" cy="3528392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517 w 10000"/>
              <a:gd name="connsiteY0" fmla="*/ 196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517 w 10000"/>
              <a:gd name="connsiteY4" fmla="*/ 196 h 10000"/>
              <a:gd name="connsiteX0" fmla="*/ 1517 w 10000"/>
              <a:gd name="connsiteY0" fmla="*/ 196 h 11203"/>
              <a:gd name="connsiteX1" fmla="*/ 10000 w 10000"/>
              <a:gd name="connsiteY1" fmla="*/ 0 h 11203"/>
              <a:gd name="connsiteX2" fmla="*/ 7627 w 10000"/>
              <a:gd name="connsiteY2" fmla="*/ 11203 h 11203"/>
              <a:gd name="connsiteX3" fmla="*/ 0 w 10000"/>
              <a:gd name="connsiteY3" fmla="*/ 10000 h 11203"/>
              <a:gd name="connsiteX4" fmla="*/ 1517 w 10000"/>
              <a:gd name="connsiteY4" fmla="*/ 196 h 11203"/>
              <a:gd name="connsiteX0" fmla="*/ 1517 w 10000"/>
              <a:gd name="connsiteY0" fmla="*/ 196 h 11420"/>
              <a:gd name="connsiteX1" fmla="*/ 10000 w 10000"/>
              <a:gd name="connsiteY1" fmla="*/ 0 h 11420"/>
              <a:gd name="connsiteX2" fmla="*/ 7627 w 10000"/>
              <a:gd name="connsiteY2" fmla="*/ 11420 h 11420"/>
              <a:gd name="connsiteX3" fmla="*/ 0 w 10000"/>
              <a:gd name="connsiteY3" fmla="*/ 10000 h 11420"/>
              <a:gd name="connsiteX4" fmla="*/ 1517 w 10000"/>
              <a:gd name="connsiteY4" fmla="*/ 196 h 11420"/>
              <a:gd name="connsiteX0" fmla="*/ 2451 w 10934"/>
              <a:gd name="connsiteY0" fmla="*/ 196 h 11420"/>
              <a:gd name="connsiteX1" fmla="*/ 10934 w 10934"/>
              <a:gd name="connsiteY1" fmla="*/ 0 h 11420"/>
              <a:gd name="connsiteX2" fmla="*/ 8561 w 10934"/>
              <a:gd name="connsiteY2" fmla="*/ 11420 h 11420"/>
              <a:gd name="connsiteX3" fmla="*/ 0 w 10934"/>
              <a:gd name="connsiteY3" fmla="*/ 9169 h 11420"/>
              <a:gd name="connsiteX4" fmla="*/ 2451 w 10934"/>
              <a:gd name="connsiteY4" fmla="*/ 196 h 11420"/>
              <a:gd name="connsiteX0" fmla="*/ 2140 w 10934"/>
              <a:gd name="connsiteY0" fmla="*/ 0 h 11947"/>
              <a:gd name="connsiteX1" fmla="*/ 10934 w 10934"/>
              <a:gd name="connsiteY1" fmla="*/ 527 h 11947"/>
              <a:gd name="connsiteX2" fmla="*/ 8561 w 10934"/>
              <a:gd name="connsiteY2" fmla="*/ 11947 h 11947"/>
              <a:gd name="connsiteX3" fmla="*/ 0 w 10934"/>
              <a:gd name="connsiteY3" fmla="*/ 9696 h 11947"/>
              <a:gd name="connsiteX4" fmla="*/ 2140 w 10934"/>
              <a:gd name="connsiteY4" fmla="*/ 0 h 11947"/>
              <a:gd name="connsiteX0" fmla="*/ 2140 w 10934"/>
              <a:gd name="connsiteY0" fmla="*/ 0 h 11983"/>
              <a:gd name="connsiteX1" fmla="*/ 10934 w 10934"/>
              <a:gd name="connsiteY1" fmla="*/ 527 h 11983"/>
              <a:gd name="connsiteX2" fmla="*/ 8483 w 10934"/>
              <a:gd name="connsiteY2" fmla="*/ 11983 h 11983"/>
              <a:gd name="connsiteX3" fmla="*/ 0 w 10934"/>
              <a:gd name="connsiteY3" fmla="*/ 9696 h 11983"/>
              <a:gd name="connsiteX4" fmla="*/ 2140 w 10934"/>
              <a:gd name="connsiteY4" fmla="*/ 0 h 11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34" h="11983">
                <a:moveTo>
                  <a:pt x="2140" y="0"/>
                </a:moveTo>
                <a:lnTo>
                  <a:pt x="10934" y="527"/>
                </a:lnTo>
                <a:lnTo>
                  <a:pt x="8483" y="11983"/>
                </a:lnTo>
                <a:lnTo>
                  <a:pt x="0" y="9696"/>
                </a:lnTo>
                <a:lnTo>
                  <a:pt x="214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</a:gra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try:    </a:t>
            </a:r>
          </a:p>
          <a:p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might be error</a:t>
            </a:r>
          </a:p>
          <a:p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except Exception1:</a:t>
            </a:r>
          </a:p>
          <a:p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handle1    </a:t>
            </a:r>
          </a:p>
          <a:p>
            <a:pPr lvl="1"/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 &lt;error1&gt;</a:t>
            </a:r>
          </a:p>
          <a:p>
            <a:pPr lvl="1"/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    </a:t>
            </a:r>
          </a:p>
          <a:p>
            <a:pPr lvl="1"/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finally:    </a:t>
            </a:r>
          </a:p>
          <a:p>
            <a:pPr lvl="1"/>
            <a:r>
              <a:rPr lang="en-GB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# code </a:t>
            </a:r>
          </a:p>
          <a:p>
            <a:pPr lvl="1"/>
            <a:endParaRPr lang="pt-PT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DB3622-6AFA-4187-8872-B102538732E6}"/>
              </a:ext>
            </a:extLst>
          </p:cNvPr>
          <p:cNvSpPr/>
          <p:nvPr/>
        </p:nvSpPr>
        <p:spPr>
          <a:xfrm>
            <a:off x="251520" y="308725"/>
            <a:ext cx="4608512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anchor="ctr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3200" dirty="0">
                <a:solidFill>
                  <a:schemeClr val="accent1"/>
                </a:solidFill>
                <a:latin typeface="Eras Bold ITC" panose="020B0907030504020204" pitchFamily="34" charset="0"/>
              </a:rPr>
              <a:t> Exception Handling: </a:t>
            </a:r>
            <a:endParaRPr lang="pt-PT" sz="4800" dirty="0">
              <a:solidFill>
                <a:schemeClr val="accent1"/>
              </a:solidFill>
              <a:effectLst/>
              <a:latin typeface="Eras Bold ITC" panose="020B0907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413FF6-2E0D-4330-A74D-6B50096B3B3A}"/>
              </a:ext>
            </a:extLst>
          </p:cNvPr>
          <p:cNvSpPr txBox="1"/>
          <p:nvPr/>
        </p:nvSpPr>
        <p:spPr>
          <a:xfrm>
            <a:off x="395536" y="1134930"/>
            <a:ext cx="3960440" cy="39703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b="1" dirty="0">
                <a:cs typeface="Arial" pitchFamily="34" charset="0"/>
              </a:rPr>
              <a:t>Exception handling allows you to handle errors or exceptional situations that may occur during program execution.</a:t>
            </a:r>
          </a:p>
          <a:p>
            <a:r>
              <a:rPr lang="en-GB" altLang="ko-KR" b="1" dirty="0">
                <a:cs typeface="Arial" pitchFamily="34" charset="0"/>
              </a:rPr>
              <a:t>This includes</a:t>
            </a:r>
          </a:p>
          <a:p>
            <a:endParaRPr lang="en-GB" altLang="ko-KR" sz="1000" b="1" dirty="0">
              <a:cs typeface="Arial" pitchFamily="34" charset="0"/>
            </a:endParaRPr>
          </a:p>
          <a:p>
            <a:pPr lvl="1"/>
            <a:r>
              <a:rPr lang="en-GB" altLang="ko-KR" b="1" dirty="0">
                <a:cs typeface="Arial" pitchFamily="34" charset="0"/>
              </a:rPr>
              <a:t>try</a:t>
            </a:r>
          </a:p>
          <a:p>
            <a:pPr lvl="1"/>
            <a:r>
              <a:rPr lang="en-GB" altLang="ko-KR" b="1" dirty="0">
                <a:cs typeface="Arial" pitchFamily="34" charset="0"/>
              </a:rPr>
              <a:t>,</a:t>
            </a:r>
          </a:p>
          <a:p>
            <a:pPr lvl="1"/>
            <a:r>
              <a:rPr lang="en-GB" altLang="ko-KR" b="1" dirty="0">
                <a:cs typeface="Arial" pitchFamily="34" charset="0"/>
              </a:rPr>
              <a:t>catch</a:t>
            </a:r>
          </a:p>
          <a:p>
            <a:pPr lvl="1"/>
            <a:r>
              <a:rPr lang="en-GB" altLang="ko-KR" b="1" dirty="0">
                <a:cs typeface="Arial" pitchFamily="34" charset="0"/>
              </a:rPr>
              <a:t>, and</a:t>
            </a:r>
          </a:p>
          <a:p>
            <a:pPr lvl="1"/>
            <a:r>
              <a:rPr lang="en-GB" altLang="ko-KR" b="1" dirty="0">
                <a:cs typeface="Arial" pitchFamily="34" charset="0"/>
              </a:rPr>
              <a:t>Finally</a:t>
            </a:r>
          </a:p>
          <a:p>
            <a:endParaRPr lang="en-GB" altLang="ko-KR" sz="800" b="1" dirty="0">
              <a:cs typeface="Arial" pitchFamily="34" charset="0"/>
            </a:endParaRPr>
          </a:p>
          <a:p>
            <a:r>
              <a:rPr lang="en-GB" altLang="ko-KR" b="1" dirty="0">
                <a:cs typeface="Arial" pitchFamily="34" charset="0"/>
              </a:rPr>
              <a:t>blocks to manage exceptions gracefully.</a:t>
            </a:r>
          </a:p>
          <a:p>
            <a:r>
              <a:rPr lang="en-GB" altLang="ko-KR" b="1" dirty="0">
                <a:cs typeface="Arial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209400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5868144" y="483518"/>
            <a:ext cx="2711501" cy="954107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sz="2800" dirty="0">
                <a:latin typeface="Eras Bold ITC" panose="020B0907030504020204" pitchFamily="34" charset="0"/>
              </a:rPr>
              <a:t>Switch </a:t>
            </a:r>
          </a:p>
          <a:p>
            <a:r>
              <a:rPr lang="en-US" sz="2800" dirty="0">
                <a:latin typeface="Eras Bold ITC" panose="020B0907030504020204" pitchFamily="34" charset="0"/>
              </a:rPr>
              <a:t>statement:</a:t>
            </a:r>
            <a:endParaRPr lang="pt-PT" sz="4400" dirty="0">
              <a:effectLst/>
              <a:latin typeface="Eras Bold ITC" panose="020B0907030504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072DC6C-B45B-41B5-8549-FC6EC0E463CA}"/>
              </a:ext>
            </a:extLst>
          </p:cNvPr>
          <p:cNvGrpSpPr/>
          <p:nvPr/>
        </p:nvGrpSpPr>
        <p:grpSpPr>
          <a:xfrm>
            <a:off x="-11567" y="2012"/>
            <a:ext cx="6311759" cy="5164038"/>
            <a:chOff x="-11567" y="2012"/>
            <a:chExt cx="6311759" cy="5164038"/>
          </a:xfrm>
        </p:grpSpPr>
        <p:sp>
          <p:nvSpPr>
            <p:cNvPr id="10" name="Rectangle 9"/>
            <p:cNvSpPr/>
            <p:nvPr/>
          </p:nvSpPr>
          <p:spPr>
            <a:xfrm>
              <a:off x="-11567" y="2012"/>
              <a:ext cx="2927383" cy="5164038"/>
            </a:xfrm>
            <a:prstGeom prst="rect">
              <a:avLst/>
            </a:prstGeom>
            <a:solidFill>
              <a:schemeClr val="accent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91EDC0-325A-4C0F-9B01-0AFF54C74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6594" y="116351"/>
              <a:ext cx="5993598" cy="5039429"/>
            </a:xfrm>
            <a:prstGeom prst="rect">
              <a:avLst/>
            </a:prstGeom>
          </p:spPr>
        </p:pic>
        <p:sp>
          <p:nvSpPr>
            <p:cNvPr id="2" name="Flowchart: Process 1">
              <a:extLst>
                <a:ext uri="{FF2B5EF4-FFF2-40B4-BE49-F238E27FC236}">
                  <a16:creationId xmlns:a16="http://schemas.microsoft.com/office/drawing/2014/main" id="{E3FC5A7C-1F30-4270-B452-2600A3DF0323}"/>
                </a:ext>
              </a:extLst>
            </p:cNvPr>
            <p:cNvSpPr/>
            <p:nvPr/>
          </p:nvSpPr>
          <p:spPr>
            <a:xfrm>
              <a:off x="503548" y="306183"/>
              <a:ext cx="4788532" cy="3089396"/>
            </a:xfrm>
            <a:prstGeom prst="flowChartProcess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00000">
                  <a:schemeClr val="bg1"/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1963F8A-547D-44D8-8986-70540FC9EBFD}"/>
              </a:ext>
            </a:extLst>
          </p:cNvPr>
          <p:cNvSpPr/>
          <p:nvPr/>
        </p:nvSpPr>
        <p:spPr>
          <a:xfrm rot="18952763">
            <a:off x="7843236" y="302742"/>
            <a:ext cx="679218" cy="6703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1B7C4-5785-47A9-AFE1-B527A19E97C4}"/>
              </a:ext>
            </a:extLst>
          </p:cNvPr>
          <p:cNvSpPr txBox="1"/>
          <p:nvPr/>
        </p:nvSpPr>
        <p:spPr>
          <a:xfrm>
            <a:off x="7914698" y="149320"/>
            <a:ext cx="5457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pt-PT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37ADE-F6B9-485D-A73C-2F29F227EBF2}"/>
              </a:ext>
            </a:extLst>
          </p:cNvPr>
          <p:cNvSpPr txBox="1"/>
          <p:nvPr/>
        </p:nvSpPr>
        <p:spPr>
          <a:xfrm>
            <a:off x="611560" y="483518"/>
            <a:ext cx="4588115" cy="267765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switch_example(value):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switcher = {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'a': "first",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'b': "second",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'c': "third",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switcher.get(value, "Invalid")</a:t>
            </a:r>
          </a:p>
          <a:p>
            <a:endParaRPr lang="pt-PT" sz="1400" b="1" dirty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print(switch_example('b’))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pt-PT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Output: second</a:t>
            </a:r>
          </a:p>
          <a:p>
            <a:endParaRPr lang="pt-PT" sz="1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381701-D9CB-4BEE-94D0-83CA8E185B84}"/>
              </a:ext>
            </a:extLst>
          </p:cNvPr>
          <p:cNvSpPr txBox="1"/>
          <p:nvPr/>
        </p:nvSpPr>
        <p:spPr>
          <a:xfrm>
            <a:off x="5580112" y="1491630"/>
            <a:ext cx="356388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GB" b="1" dirty="0"/>
              <a:t>Switch statements provide an alternative way to make decisions based on multiple possible values of a variable.</a:t>
            </a:r>
          </a:p>
          <a:p>
            <a:pPr latinLnBrk="0"/>
            <a:endParaRPr lang="en-GB" b="1" dirty="0"/>
          </a:p>
          <a:p>
            <a:pPr latinLnBrk="0"/>
            <a:r>
              <a:rPr lang="en-GB" b="1" dirty="0"/>
              <a:t>They allow you to compare a variable against multiple values and execute different blocks of code based on the matching value.</a:t>
            </a:r>
          </a:p>
        </p:txBody>
      </p:sp>
    </p:spTree>
    <p:extLst>
      <p:ext uri="{BB962C8B-B14F-4D97-AF65-F5344CB8AC3E}">
        <p14:creationId xmlns:p14="http://schemas.microsoft.com/office/powerpoint/2010/main" val="946346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195580-1A31-4462-8F77-7DDADC7122AD}"/>
              </a:ext>
            </a:extLst>
          </p:cNvPr>
          <p:cNvSpPr txBox="1"/>
          <p:nvPr/>
        </p:nvSpPr>
        <p:spPr>
          <a:xfrm>
            <a:off x="5292080" y="725091"/>
            <a:ext cx="3312368" cy="369331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 class is a blueprint for creating objects of certain species, defining the </a:t>
            </a:r>
            <a:r>
              <a:rPr lang="en-GB" altLang="ko-KR" b="1" dirty="0">
                <a:cs typeface="Arial" pitchFamily="34" charset="0"/>
              </a:rPr>
              <a:t>properties</a:t>
            </a:r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GB" altLang="ko-KR" b="1" dirty="0">
                <a:cs typeface="Arial" pitchFamily="34" charset="0"/>
              </a:rPr>
              <a:t>behaviors</a:t>
            </a:r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 that the created objects (instances) will have. </a:t>
            </a:r>
          </a:p>
          <a:p>
            <a:pPr algn="r"/>
            <a:endParaRPr lang="en-GB" altLang="ko-KR" b="1" dirty="0">
              <a:solidFill>
                <a:schemeClr val="bg1"/>
              </a:solidFill>
              <a:cs typeface="Arial" pitchFamily="34" charset="0"/>
            </a:endParaRPr>
          </a:p>
          <a:p>
            <a:pPr algn="r"/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A class instance is an individual object created using the class blueprint, with its own unique set of data </a:t>
            </a:r>
            <a:r>
              <a:rPr lang="en-GB" altLang="ko-KR" b="1" dirty="0">
                <a:cs typeface="Arial" pitchFamily="34" charset="0"/>
              </a:rPr>
              <a:t>attributes</a:t>
            </a:r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 and </a:t>
            </a:r>
            <a:r>
              <a:rPr lang="en-GB" altLang="ko-KR" b="1" dirty="0">
                <a:cs typeface="Arial" pitchFamily="34" charset="0"/>
              </a:rPr>
              <a:t>methods</a:t>
            </a:r>
            <a:r>
              <a:rPr lang="en-GB" altLang="ko-KR" b="1" dirty="0">
                <a:solidFill>
                  <a:schemeClr val="bg1"/>
                </a:solidFill>
                <a:cs typeface="Arial" pitchFamily="34" charset="0"/>
              </a:rPr>
              <a:t> as defined by the class.</a:t>
            </a:r>
            <a:endParaRPr lang="en-US" altLang="ko-KR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39B252-BE36-4EEB-8FBE-747929F7BE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153" y="339502"/>
            <a:ext cx="5881297" cy="4803998"/>
          </a:xfrm>
          <a:prstGeom prst="rect">
            <a:avLst/>
          </a:prstGeom>
        </p:spPr>
      </p:pic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85127CB4-A59C-4D05-B166-C6F9B7F2B5D8}"/>
              </a:ext>
            </a:extLst>
          </p:cNvPr>
          <p:cNvSpPr txBox="1">
            <a:spLocks/>
          </p:cNvSpPr>
          <p:nvPr/>
        </p:nvSpPr>
        <p:spPr>
          <a:xfrm>
            <a:off x="6372200" y="195486"/>
            <a:ext cx="2232248" cy="576064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3600" dirty="0">
                <a:latin typeface="Eras Bold ITC" panose="020B0907030504020204" pitchFamily="34" charset="0"/>
              </a:rPr>
              <a:t>Class</a:t>
            </a:r>
            <a:endParaRPr lang="ko-KR" altLang="en-US" dirty="0">
              <a:latin typeface="Eras Bold ITC" panose="020B0907030504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3118AA-2D6C-4E94-AE5F-E5128AD5DF37}"/>
              </a:ext>
            </a:extLst>
          </p:cNvPr>
          <p:cNvGrpSpPr/>
          <p:nvPr/>
        </p:nvGrpSpPr>
        <p:grpSpPr>
          <a:xfrm>
            <a:off x="4944078" y="174032"/>
            <a:ext cx="696003" cy="923330"/>
            <a:chOff x="5028300" y="277126"/>
            <a:chExt cx="696003" cy="92333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185D845-D6F9-46F4-A60D-AFE4A6881CE6}"/>
                </a:ext>
              </a:extLst>
            </p:cNvPr>
            <p:cNvSpPr/>
            <p:nvPr/>
          </p:nvSpPr>
          <p:spPr>
            <a:xfrm rot="18952763">
              <a:off x="5028300" y="344600"/>
              <a:ext cx="696003" cy="69528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9BB36B2-CC10-4238-BD3E-93AB80F942C7}"/>
                </a:ext>
              </a:extLst>
            </p:cNvPr>
            <p:cNvSpPr txBox="1"/>
            <p:nvPr/>
          </p:nvSpPr>
          <p:spPr>
            <a:xfrm>
              <a:off x="5135526" y="277126"/>
              <a:ext cx="481549" cy="9233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accent4">
                      <a:lumMod val="50000"/>
                    </a:schemeClr>
                  </a:solidFill>
                  <a:cs typeface="Arial" pitchFamily="34" charset="0"/>
                </a:rPr>
                <a:t>7</a:t>
              </a:r>
              <a:endParaRPr lang="pt-PT" sz="3600" b="1" dirty="0">
                <a:solidFill>
                  <a:schemeClr val="accent4">
                    <a:lumMod val="50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44F098E-02FE-45EC-B677-FFF250AC1736}"/>
              </a:ext>
            </a:extLst>
          </p:cNvPr>
          <p:cNvSpPr txBox="1"/>
          <p:nvPr/>
        </p:nvSpPr>
        <p:spPr>
          <a:xfrm>
            <a:off x="467544" y="1000205"/>
            <a:ext cx="3663182" cy="250837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MyClass:    </a:t>
            </a: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class_attribute = &lt;default value&gt;</a:t>
            </a: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__init__(self, arg1, …):</a:t>
            </a: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self.instance_attr1 = arg1</a:t>
            </a: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method1(self):        </a:t>
            </a: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body </a:t>
            </a:r>
          </a:p>
          <a:p>
            <a:endParaRPr lang="en-GB" sz="13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endParaRPr lang="en-GB" sz="1300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my_instance = MyClass(args)</a:t>
            </a:r>
          </a:p>
          <a:p>
            <a:r>
              <a:rPr lang="en-GB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77501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8000"/>
            <a:lum/>
          </a:blip>
          <a:srcRect/>
          <a:tile tx="9042400" ty="-361950" sx="74000" sy="74000" flip="x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2B50EFA-9131-42CC-A8A6-9764823EE018}"/>
              </a:ext>
            </a:extLst>
          </p:cNvPr>
          <p:cNvSpPr/>
          <p:nvPr/>
        </p:nvSpPr>
        <p:spPr>
          <a:xfrm>
            <a:off x="467544" y="483518"/>
            <a:ext cx="5580112" cy="4555093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GB" sz="4000" b="1" dirty="0">
                <a:solidFill>
                  <a:schemeClr val="accent1"/>
                </a:solidFill>
                <a:latin typeface="Eras Bold ITC" panose="020B0907030504020204" pitchFamily="34" charset="0"/>
              </a:rPr>
              <a:t>Jump statements</a:t>
            </a:r>
          </a:p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</a:p>
          <a:p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just"/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These statements allow a program to transfer </a:t>
            </a:r>
          </a:p>
          <a:p>
            <a:pPr algn="just"/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control to a different part of the code, skipping </a:t>
            </a:r>
          </a:p>
          <a:p>
            <a:pPr algn="just"/>
            <a:r>
              <a:rPr lang="en-GB" sz="2000" dirty="0">
                <a:solidFill>
                  <a:srgbClr val="222222"/>
                </a:solidFill>
                <a:latin typeface="Arial" panose="020B0604020202020204" pitchFamily="34" charset="0"/>
              </a:rPr>
              <a:t>or jumping over certain sections.</a:t>
            </a:r>
          </a:p>
          <a:p>
            <a:pPr lvl="1"/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1"/>
            <a:endParaRPr lang="en-GB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lvl="2"/>
            <a:r>
              <a:rPr lang="en-GB" sz="2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lvl="2"/>
            <a:r>
              <a:rPr lang="en-GB" sz="2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pPr lvl="2"/>
            <a:r>
              <a:rPr lang="en-GB" sz="2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continue</a:t>
            </a:r>
          </a:p>
          <a:p>
            <a:pPr lvl="2"/>
            <a:r>
              <a:rPr lang="en-GB" sz="2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/>
            <a:r>
              <a:rPr lang="en-GB" sz="2000" b="1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</a:p>
          <a:p>
            <a:endParaRPr lang="pt-P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E6D10A5-5BFD-47D3-84B3-71D4BA9CAA16}"/>
              </a:ext>
            </a:extLst>
          </p:cNvPr>
          <p:cNvGrpSpPr/>
          <p:nvPr/>
        </p:nvGrpSpPr>
        <p:grpSpPr>
          <a:xfrm>
            <a:off x="5096487" y="3083924"/>
            <a:ext cx="679218" cy="861774"/>
            <a:chOff x="5096487" y="3083924"/>
            <a:chExt cx="679218" cy="86177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40B2D60-D3F3-41A3-A9EF-6303A50D30B5}"/>
                </a:ext>
              </a:extLst>
            </p:cNvPr>
            <p:cNvSpPr/>
            <p:nvPr/>
          </p:nvSpPr>
          <p:spPr>
            <a:xfrm rot="18952763">
              <a:off x="5096487" y="3225784"/>
              <a:ext cx="679218" cy="670387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A72B71-196A-4210-95B5-9ABF1732ED0F}"/>
                </a:ext>
              </a:extLst>
            </p:cNvPr>
            <p:cNvSpPr txBox="1"/>
            <p:nvPr/>
          </p:nvSpPr>
          <p:spPr>
            <a:xfrm>
              <a:off x="5178668" y="3083924"/>
              <a:ext cx="514855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000" b="1" dirty="0">
                  <a:solidFill>
                    <a:schemeClr val="bg1"/>
                  </a:solidFill>
                  <a:cs typeface="Arial" pitchFamily="34" charset="0"/>
                </a:rPr>
                <a:t>8</a:t>
              </a:r>
              <a:endParaRPr lang="pt-PT" sz="5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84027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148064" y="2139702"/>
            <a:ext cx="3995936" cy="473576"/>
          </a:xfrm>
        </p:spPr>
        <p:txBody>
          <a:bodyPr/>
          <a:lstStyle/>
          <a:p>
            <a:r>
              <a:rPr lang="en-US" altLang="ko-KR" dirty="0"/>
              <a:t>Thank you  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92080" y="2726814"/>
            <a:ext cx="3851920" cy="288032"/>
          </a:xfrm>
        </p:spPr>
        <p:txBody>
          <a:bodyPr/>
          <a:lstStyle/>
          <a:p>
            <a:pPr lvl="0"/>
            <a:r>
              <a:rPr lang="en-US" altLang="ko-KR" dirty="0"/>
              <a:t>For watching my presentation</a:t>
            </a:r>
          </a:p>
        </p:txBody>
      </p:sp>
      <p:sp>
        <p:nvSpPr>
          <p:cNvPr id="4" name="Heart 38">
            <a:extLst>
              <a:ext uri="{FF2B5EF4-FFF2-40B4-BE49-F238E27FC236}">
                <a16:creationId xmlns:a16="http://schemas.microsoft.com/office/drawing/2014/main" id="{93549288-6C6C-49BE-9FA8-E9D5D9C7FA99}"/>
              </a:ext>
            </a:extLst>
          </p:cNvPr>
          <p:cNvSpPr/>
          <p:nvPr/>
        </p:nvSpPr>
        <p:spPr>
          <a:xfrm>
            <a:off x="7452320" y="2211710"/>
            <a:ext cx="382181" cy="397399"/>
          </a:xfrm>
          <a:prstGeom prst="hear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4" descr="CS Internship logo">
            <a:extLst>
              <a:ext uri="{FF2B5EF4-FFF2-40B4-BE49-F238E27FC236}">
                <a16:creationId xmlns:a16="http://schemas.microsoft.com/office/drawing/2014/main" id="{70DB09BD-E79F-4EF0-8335-9AC81E3A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371950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hlinkClick r:id="rId2"/>
          </p:cNvPr>
          <p:cNvSpPr txBox="1"/>
          <p:nvPr/>
        </p:nvSpPr>
        <p:spPr>
          <a:xfrm>
            <a:off x="3230941" y="4792675"/>
            <a:ext cx="26818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  <a:hlinkClick r:id="rId3"/>
              </a:rPr>
              <a:t>https://www.youtube.com/@csinternship8859</a:t>
            </a:r>
            <a:r>
              <a:rPr lang="en-US" altLang="ko-KR" sz="800" dirty="0">
                <a:solidFill>
                  <a:schemeClr val="accent1">
                    <a:lumMod val="75000"/>
                  </a:schemeClr>
                </a:solidFill>
                <a:cs typeface="Arial" pitchFamily="34" charset="0"/>
              </a:rPr>
              <a:t> </a:t>
            </a:r>
            <a:endParaRPr lang="ko-KR" altLang="en-US" sz="800" dirty="0">
              <a:solidFill>
                <a:schemeClr val="accent1">
                  <a:lumMod val="75000"/>
                </a:schemeClr>
              </a:solidFill>
              <a:cs typeface="Arial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3345749"/>
            <a:ext cx="9144000" cy="522725"/>
          </a:xfrm>
        </p:spPr>
        <p:txBody>
          <a:bodyPr/>
          <a:lstStyle/>
          <a:p>
            <a:pPr lvl="0"/>
            <a:r>
              <a:rPr lang="en-US" altLang="ko-KR" sz="54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itchFamily="50" charset="-127"/>
              </a:rPr>
              <a:t>Control Flow in Python</a:t>
            </a:r>
            <a:endParaRPr lang="en-US" altLang="ko-KR" sz="5400" dirty="0">
              <a:solidFill>
                <a:schemeClr val="accent2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0" y="4022507"/>
            <a:ext cx="9144000" cy="6161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2400" dirty="0"/>
              <a:t>Maliheh Mahdavi Sefat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/>
              <a:t>June 2024</a:t>
            </a:r>
          </a:p>
        </p:txBody>
      </p:sp>
      <p:pic>
        <p:nvPicPr>
          <p:cNvPr id="1028" name="Picture 4" descr="CS Internship logo">
            <a:extLst>
              <a:ext uri="{FF2B5EF4-FFF2-40B4-BE49-F238E27FC236}">
                <a16:creationId xmlns:a16="http://schemas.microsoft.com/office/drawing/2014/main" id="{7D689020-193D-4A1A-B1D6-D03E4647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400" y="12347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591854" y="1707654"/>
            <a:ext cx="3960292" cy="576063"/>
          </a:xfrm>
        </p:spPr>
        <p:txBody>
          <a:bodyPr/>
          <a:lstStyle/>
          <a:p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print(‘</a:t>
            </a:r>
            <a:r>
              <a:rPr lang="en-US" altLang="ko-KR" sz="2800" dirty="0">
                <a:latin typeface="Consolas" panose="020B0609020204030204" pitchFamily="49" charset="0"/>
              </a:rPr>
              <a:t>Welcome!</a:t>
            </a:r>
            <a:r>
              <a:rPr lang="en-US" altLang="ko-KR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’)</a:t>
            </a:r>
            <a:endParaRPr lang="ko-KR" altLang="en-US" sz="2800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699644" y="2571750"/>
            <a:ext cx="3744416" cy="1642421"/>
          </a:xfrm>
        </p:spPr>
        <p:txBody>
          <a:bodyPr/>
          <a:lstStyle/>
          <a:p>
            <a:r>
              <a:rPr lang="en-GB" sz="1600" b="1" dirty="0"/>
              <a:t>#cs_internship</a:t>
            </a:r>
          </a:p>
          <a:p>
            <a:r>
              <a:rPr lang="en-GB" sz="1600" b="1" dirty="0"/>
              <a:t>#machine_learning</a:t>
            </a:r>
          </a:p>
          <a:p>
            <a:r>
              <a:rPr lang="en-GB" sz="1600" b="1" dirty="0"/>
              <a:t>#step2</a:t>
            </a:r>
          </a:p>
          <a:p>
            <a:endParaRPr lang="en-GB" sz="1600" b="1" dirty="0"/>
          </a:p>
          <a:p>
            <a:r>
              <a:rPr lang="en-US" b="1" dirty="0"/>
              <a:t>Collections, Control Flows, </a:t>
            </a:r>
          </a:p>
          <a:p>
            <a:r>
              <a:rPr lang="en-US" b="1" dirty="0"/>
              <a:t>and Linear Algebra</a:t>
            </a:r>
            <a:endParaRPr lang="pt-PT" b="1" dirty="0"/>
          </a:p>
          <a:p>
            <a:endParaRPr lang="en-GB" dirty="0"/>
          </a:p>
        </p:txBody>
      </p:sp>
      <p:sp>
        <p:nvSpPr>
          <p:cNvPr id="6" name="Parallelogram 30">
            <a:extLst>
              <a:ext uri="{FF2B5EF4-FFF2-40B4-BE49-F238E27FC236}">
                <a16:creationId xmlns:a16="http://schemas.microsoft.com/office/drawing/2014/main" id="{EB7EE345-80C7-4CC8-8257-AF3229BDB064}"/>
              </a:ext>
            </a:extLst>
          </p:cNvPr>
          <p:cNvSpPr/>
          <p:nvPr/>
        </p:nvSpPr>
        <p:spPr>
          <a:xfrm flipH="1">
            <a:off x="4319824" y="929336"/>
            <a:ext cx="504056" cy="576064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3272973" y="303483"/>
            <a:ext cx="4572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Agenda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984973" y="1131591"/>
            <a:ext cx="5611091" cy="576000"/>
            <a:chOff x="2984973" y="1131591"/>
            <a:chExt cx="5611091" cy="576000"/>
          </a:xfrm>
        </p:grpSpPr>
        <p:sp>
          <p:nvSpPr>
            <p:cNvPr id="4" name="Round Same Side Corner Rectangle 3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1131591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1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988072" y="1234925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01</a:t>
              </a:r>
            </a:p>
          </p:txBody>
        </p:sp>
        <p:sp>
          <p:nvSpPr>
            <p:cNvPr id="7" name="TextBox 6"/>
            <p:cNvSpPr txBox="1"/>
            <p:nvPr/>
          </p:nvSpPr>
          <p:spPr bwMode="auto">
            <a:xfrm>
              <a:off x="3667248" y="1242874"/>
              <a:ext cx="4752528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What is control flow?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84973" y="2023433"/>
            <a:ext cx="5611091" cy="576000"/>
            <a:chOff x="2984973" y="2023433"/>
            <a:chExt cx="5611091" cy="576000"/>
          </a:xfrm>
        </p:grpSpPr>
        <p:sp>
          <p:nvSpPr>
            <p:cNvPr id="15" name="Round Same Side Corner Rectangle 14"/>
            <p:cNvSpPr/>
            <p:nvPr/>
          </p:nvSpPr>
          <p:spPr>
            <a:xfrm rot="5400000">
              <a:off x="5719936" y="-3486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023433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2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988072" y="2126767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02</a:t>
              </a:r>
            </a:p>
          </p:txBody>
        </p:sp>
        <p:sp>
          <p:nvSpPr>
            <p:cNvPr id="18" name="TextBox 17"/>
            <p:cNvSpPr txBox="1"/>
            <p:nvPr/>
          </p:nvSpPr>
          <p:spPr bwMode="auto">
            <a:xfrm>
              <a:off x="3667248" y="2134716"/>
              <a:ext cx="4752528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How does control </a:t>
              </a:r>
              <a:r>
                <a:rPr lang="en-US" altLang="ko-KR" sz="16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flow work?</a:t>
              </a:r>
              <a:endParaRPr lang="en-US" altLang="ko-KR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984973" y="2915275"/>
            <a:ext cx="5611091" cy="576000"/>
            <a:chOff x="2984973" y="2915275"/>
            <a:chExt cx="5611091" cy="576000"/>
          </a:xfrm>
        </p:grpSpPr>
        <p:sp>
          <p:nvSpPr>
            <p:cNvPr id="20" name="Round Same Side Corner Rectangle 19"/>
            <p:cNvSpPr/>
            <p:nvPr/>
          </p:nvSpPr>
          <p:spPr>
            <a:xfrm rot="5400000">
              <a:off x="5719936" y="543171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2915275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3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988072" y="3018609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3"/>
                  </a:solidFill>
                  <a:cs typeface="Arial" pitchFamily="34" charset="0"/>
                </a:rPr>
                <a:t>03</a:t>
              </a:r>
            </a:p>
          </p:txBody>
        </p:sp>
        <p:sp>
          <p:nvSpPr>
            <p:cNvPr id="23" name="TextBox 22"/>
            <p:cNvSpPr txBox="1"/>
            <p:nvPr/>
          </p:nvSpPr>
          <p:spPr bwMode="auto">
            <a:xfrm>
              <a:off x="3667248" y="3026558"/>
              <a:ext cx="4752528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Control flow structures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2984973" y="3807117"/>
            <a:ext cx="5611091" cy="576000"/>
            <a:chOff x="2984973" y="3807117"/>
            <a:chExt cx="5611091" cy="576000"/>
          </a:xfrm>
        </p:grpSpPr>
        <p:sp>
          <p:nvSpPr>
            <p:cNvPr id="25" name="Round Same Side Corner Rectangle 24"/>
            <p:cNvSpPr/>
            <p:nvPr/>
          </p:nvSpPr>
          <p:spPr>
            <a:xfrm rot="5400000">
              <a:off x="5719936" y="1435013"/>
              <a:ext cx="432048" cy="532020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AutoShape 92"/>
            <p:cNvSpPr>
              <a:spLocks noChangeAspect="1" noChangeArrowheads="1"/>
            </p:cNvSpPr>
            <p:nvPr/>
          </p:nvSpPr>
          <p:spPr bwMode="auto">
            <a:xfrm rot="16200000" flipH="1">
              <a:off x="2984973" y="3807117"/>
              <a:ext cx="576000" cy="576000"/>
            </a:xfrm>
            <a:prstGeom prst="ellipse">
              <a:avLst/>
            </a:prstGeom>
            <a:solidFill>
              <a:schemeClr val="bg1"/>
            </a:solidFill>
            <a:ln w="50800">
              <a:solidFill>
                <a:schemeClr val="accent4"/>
              </a:solidFill>
              <a:headEnd/>
              <a:tailE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0" h="0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88072" y="3910451"/>
              <a:ext cx="569802" cy="369332"/>
            </a:xfrm>
            <a:prstGeom prst="rect">
              <a:avLst/>
            </a:prstGeom>
            <a:noFill/>
          </p:spPr>
          <p:txBody>
            <a:bodyPr wrap="square" tIns="0" bIns="0" rtlCol="0" anchor="ctr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accent4"/>
                  </a:solidFill>
                  <a:cs typeface="Arial" pitchFamily="34" charset="0"/>
                </a:rPr>
                <a:t>04</a:t>
              </a: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3667248" y="3918400"/>
              <a:ext cx="4752528" cy="338554"/>
            </a:xfrm>
            <a:prstGeom prst="rect">
              <a:avLst/>
            </a:prstGeom>
            <a:noFill/>
            <a:effectLst/>
          </p:spPr>
          <p:txBody>
            <a:bodyPr wrap="square" anchor="ctr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16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cs typeface="Arial" pitchFamily="34" charset="0"/>
                </a:rPr>
                <a:t>Code examples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F142725-A9CA-4B00-8039-1A4A355DA805}"/>
              </a:ext>
            </a:extLst>
          </p:cNvPr>
          <p:cNvSpPr txBox="1"/>
          <p:nvPr/>
        </p:nvSpPr>
        <p:spPr>
          <a:xfrm>
            <a:off x="4606516" y="1707590"/>
            <a:ext cx="271580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Controlling the runtime execution flow</a:t>
            </a:r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22A4FA-F6EA-4C7E-86B6-9C18A1B96688}"/>
              </a:ext>
            </a:extLst>
          </p:cNvPr>
          <p:cNvSpPr txBox="1"/>
          <p:nvPr/>
        </p:nvSpPr>
        <p:spPr>
          <a:xfrm>
            <a:off x="3292855" y="2599432"/>
            <a:ext cx="534313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The interpreter decides which line gets executed depending on the structure</a:t>
            </a:r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86CCAE-A221-41E0-8642-45634657CF2B}"/>
              </a:ext>
            </a:extLst>
          </p:cNvPr>
          <p:cNvSpPr txBox="1"/>
          <p:nvPr/>
        </p:nvSpPr>
        <p:spPr>
          <a:xfrm>
            <a:off x="4007795" y="3510696"/>
            <a:ext cx="391325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Sequential, Loops, Conditional, Exception, Function,… </a:t>
            </a:r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4EF3F-095A-41EF-8FD1-8DA857DF3026}"/>
              </a:ext>
            </a:extLst>
          </p:cNvPr>
          <p:cNvSpPr txBox="1"/>
          <p:nvPr/>
        </p:nvSpPr>
        <p:spPr>
          <a:xfrm>
            <a:off x="4839986" y="4369466"/>
            <a:ext cx="215142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Let’s go over to Sublime Text</a:t>
            </a:r>
            <a:endParaRPr lang="pt-PT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95CF5F-C1C7-4769-849E-A12705BDE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745"/>
            <a:ext cx="5148064" cy="13412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A958C2-1DFC-4D40-9C89-B2779F5FB464}"/>
              </a:ext>
            </a:extLst>
          </p:cNvPr>
          <p:cNvSpPr txBox="1"/>
          <p:nvPr/>
        </p:nvSpPr>
        <p:spPr>
          <a:xfrm>
            <a:off x="6660232" y="380100"/>
            <a:ext cx="2664296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8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Controlling the flow of </a:t>
            </a:r>
          </a:p>
          <a:p>
            <a:r>
              <a:rPr lang="en-GB" altLang="ko-KR" sz="2800" b="1" dirty="0">
                <a:solidFill>
                  <a:schemeClr val="bg1"/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  <a:cs typeface="Arial" pitchFamily="34" charset="0"/>
              </a:rPr>
              <a:t>the runtime execution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DD280C-3B88-40F5-B94E-9702104F3D4C}"/>
              </a:ext>
            </a:extLst>
          </p:cNvPr>
          <p:cNvGrpSpPr/>
          <p:nvPr/>
        </p:nvGrpSpPr>
        <p:grpSpPr>
          <a:xfrm>
            <a:off x="107504" y="1635926"/>
            <a:ext cx="5930772" cy="3400931"/>
            <a:chOff x="107504" y="1663824"/>
            <a:chExt cx="5930772" cy="340093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84FE420-20D3-4701-AD4D-7F46DF8C8158}"/>
                </a:ext>
              </a:extLst>
            </p:cNvPr>
            <p:cNvSpPr txBox="1"/>
            <p:nvPr/>
          </p:nvSpPr>
          <p:spPr>
            <a:xfrm>
              <a:off x="107504" y="1663824"/>
              <a:ext cx="5930772" cy="3400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The control flow in Python occurs during runtime when the Python interpreter processes the bytecode generated by the compiler. </a:t>
              </a:r>
            </a:p>
            <a:p>
              <a:pPr algn="just" latinLnBrk="0"/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just" latinLnBrk="0"/>
              <a:endParaRPr lang="en-US" sz="12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just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The interpreter sequentially executes the bytecode, making decisions based on conditions, iterating through loops, handling function calls, and managing exceptions </a:t>
              </a:r>
            </a:p>
            <a:p>
              <a:pPr algn="just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to control the flow of the program.</a:t>
              </a:r>
            </a:p>
            <a:p>
              <a:pPr algn="just" latinLnBrk="0"/>
              <a:endParaRPr lang="en-US" sz="1100" dirty="0">
                <a:solidFill>
                  <a:prstClr val="black"/>
                </a:solidFill>
                <a:latin typeface="Calibri" panose="020F0502020204030204"/>
              </a:endParaRPr>
            </a:p>
            <a:p>
              <a:pPr algn="just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This process can be compared to a virtual cursor </a:t>
              </a:r>
            </a:p>
            <a:p>
              <a:pPr algn="just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moving through the code, executing instructions </a:t>
              </a:r>
            </a:p>
            <a:p>
              <a:pPr algn="just" latinLnBrk="0"/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based on the defined control flow structures.</a:t>
              </a:r>
              <a:endParaRPr lang="pt-PT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CB7A12-E509-4490-BA71-7DB8030658B6}"/>
                </a:ext>
              </a:extLst>
            </p:cNvPr>
            <p:cNvSpPr txBox="1"/>
            <p:nvPr/>
          </p:nvSpPr>
          <p:spPr>
            <a:xfrm>
              <a:off x="1547664" y="2430371"/>
              <a:ext cx="360040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 anchor="ctr">
              <a:spAutoFit/>
            </a:bodyPr>
            <a:lstStyle/>
            <a:p>
              <a:r>
                <a:rPr lang="en-US" altLang="ko-KR" sz="1600" b="1" dirty="0">
                  <a:solidFill>
                    <a:schemeClr val="accent1"/>
                  </a:solidFill>
                  <a:cs typeface="Arial" pitchFamily="34" charset="0"/>
                </a:rPr>
                <a:t>When and how does it happen?</a:t>
              </a:r>
              <a:endParaRPr lang="ko-KR" altLang="en-US" sz="16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pic>
        <p:nvPicPr>
          <p:cNvPr id="25" name="Graphic 24" descr="Cursor">
            <a:extLst>
              <a:ext uri="{FF2B5EF4-FFF2-40B4-BE49-F238E27FC236}">
                <a16:creationId xmlns:a16="http://schemas.microsoft.com/office/drawing/2014/main" id="{64B001D4-8165-430A-AAE2-2C50A36694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89748" y="679623"/>
            <a:ext cx="914400" cy="914400"/>
          </a:xfrm>
          <a:prstGeom prst="rect">
            <a:avLst/>
          </a:prstGeom>
          <a:effectLst>
            <a:glow rad="139700">
              <a:schemeClr val="accent4">
                <a:satMod val="175000"/>
                <a:alpha val="40000"/>
              </a:schemeClr>
            </a:glow>
            <a:innerShdw blurRad="1143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270956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971601" y="245922"/>
            <a:ext cx="7070432" cy="576064"/>
          </a:xfrm>
        </p:spPr>
        <p:txBody>
          <a:bodyPr/>
          <a:lstStyle/>
          <a:p>
            <a:r>
              <a:rPr lang="en-US" b="1" dirty="0">
                <a:latin typeface="Copperplate Gothic Bold" panose="020E0705020206020404" pitchFamily="34" charset="0"/>
              </a:rPr>
              <a:t>Control flow structures</a:t>
            </a:r>
            <a:endParaRPr lang="ko-KR" altLang="en-US" b="1" dirty="0">
              <a:latin typeface="Copperplate Gothic Bold" panose="020E07050202060204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95835" y="3002116"/>
            <a:ext cx="90380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b="1" dirty="0">
                <a:cs typeface="Arial" pitchFamily="34" charset="0"/>
              </a:rPr>
              <a:t>Loops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633" y="3799442"/>
            <a:ext cx="2527032" cy="3539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1700" b="1" dirty="0"/>
              <a:t>Sequential execution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29222" y="3567905"/>
            <a:ext cx="2202118" cy="3477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60" b="1" dirty="0">
                <a:cs typeface="Arial" pitchFamily="34" charset="0"/>
              </a:rPr>
              <a:t>Switch statements</a:t>
            </a:r>
            <a:endParaRPr lang="ko-KR" altLang="en-US" sz="1660" b="1" dirty="0"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57630" y="2564764"/>
            <a:ext cx="288637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Conditional statement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60807" y="1225263"/>
            <a:ext cx="176768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b="1" dirty="0">
                <a:cs typeface="Arial" pitchFamily="34" charset="0"/>
              </a:rPr>
              <a:t>Function</a:t>
            </a:r>
            <a:endParaRPr lang="ko-KR" altLang="en-US" sz="2000" b="1" dirty="0">
              <a:cs typeface="Arial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5F9D3A6-9306-4968-81B7-7BFAA51C44B1}"/>
              </a:ext>
            </a:extLst>
          </p:cNvPr>
          <p:cNvSpPr txBox="1"/>
          <p:nvPr/>
        </p:nvSpPr>
        <p:spPr>
          <a:xfrm>
            <a:off x="7436114" y="1747562"/>
            <a:ext cx="113249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Class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CA2DA5-47A7-4A9F-91FA-8F7E2B3A8BF9}"/>
              </a:ext>
            </a:extLst>
          </p:cNvPr>
          <p:cNvSpPr txBox="1"/>
          <p:nvPr/>
        </p:nvSpPr>
        <p:spPr>
          <a:xfrm>
            <a:off x="179513" y="1708861"/>
            <a:ext cx="250564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Exception handling</a:t>
            </a:r>
            <a:endParaRPr lang="ko-KR" altLang="en-US" b="1" dirty="0">
              <a:cs typeface="Arial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73B7445-28B9-4148-9032-BC6A2073648A}"/>
              </a:ext>
            </a:extLst>
          </p:cNvPr>
          <p:cNvSpPr txBox="1"/>
          <p:nvPr/>
        </p:nvSpPr>
        <p:spPr>
          <a:xfrm>
            <a:off x="7713724" y="4245512"/>
            <a:ext cx="1337379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600" b="1" dirty="0">
                <a:cs typeface="Arial" pitchFamily="34" charset="0"/>
              </a:rPr>
              <a:t>Nested</a:t>
            </a:r>
            <a:endParaRPr lang="ko-KR" altLang="en-US" sz="1200" b="1" dirty="0">
              <a:cs typeface="Arial" pitchFamily="34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AAD2EA2-91D0-418A-AEF3-124698E7B0A0}"/>
              </a:ext>
            </a:extLst>
          </p:cNvPr>
          <p:cNvSpPr txBox="1"/>
          <p:nvPr/>
        </p:nvSpPr>
        <p:spPr>
          <a:xfrm>
            <a:off x="791635" y="2426042"/>
            <a:ext cx="1950946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Jump statement</a:t>
            </a:r>
            <a:endParaRPr lang="ko-KR" altLang="en-US" b="1" dirty="0">
              <a:cs typeface="Arial" pitchFamily="34" charset="0"/>
            </a:endParaRP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166DFB5D-A5E2-40C2-8DB2-C583BC4BCB90}"/>
              </a:ext>
            </a:extLst>
          </p:cNvPr>
          <p:cNvGrpSpPr/>
          <p:nvPr/>
        </p:nvGrpSpPr>
        <p:grpSpPr>
          <a:xfrm>
            <a:off x="0" y="1142875"/>
            <a:ext cx="9144000" cy="4000625"/>
            <a:chOff x="0" y="1142875"/>
            <a:chExt cx="9144000" cy="400062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71B648E-C2FD-4558-8528-DD0359FF9C5D}"/>
                </a:ext>
              </a:extLst>
            </p:cNvPr>
            <p:cNvSpPr/>
            <p:nvPr/>
          </p:nvSpPr>
          <p:spPr>
            <a:xfrm>
              <a:off x="4953092" y="2769723"/>
              <a:ext cx="111505" cy="21062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9C8766C-49DE-4282-A6B3-40BFCC9DBBD9}"/>
                </a:ext>
              </a:extLst>
            </p:cNvPr>
            <p:cNvSpPr/>
            <p:nvPr/>
          </p:nvSpPr>
          <p:spPr>
            <a:xfrm>
              <a:off x="4073875" y="4444720"/>
              <a:ext cx="99554" cy="4312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770852" y="2868774"/>
              <a:ext cx="2249299" cy="2007231"/>
              <a:chOff x="1722288" y="2872796"/>
              <a:chExt cx="2249299" cy="200723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3857177" y="3165612"/>
                <a:ext cx="114410" cy="17144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333221" y="3151836"/>
                <a:ext cx="1638365" cy="1079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722288" y="2872796"/>
                <a:ext cx="666080" cy="66608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5158891" y="1625437"/>
              <a:ext cx="2251038" cy="3201891"/>
              <a:chOff x="5158891" y="1625437"/>
              <a:chExt cx="2251038" cy="320189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5158891" y="1906657"/>
                <a:ext cx="108000" cy="2920671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5217992" y="1913424"/>
                <a:ext cx="1620000" cy="10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43849" y="1625437"/>
                <a:ext cx="666080" cy="66608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788024" y="3420915"/>
              <a:ext cx="2094540" cy="1433392"/>
              <a:chOff x="4799720" y="3393935"/>
              <a:chExt cx="2094540" cy="1433392"/>
            </a:xfrm>
            <a:gradFill>
              <a:gsLst>
                <a:gs pos="0">
                  <a:srgbClr val="85D8DE">
                    <a:lumMod val="70000"/>
                  </a:srgbClr>
                </a:gs>
                <a:gs pos="100000">
                  <a:srgbClr val="85D8DE">
                    <a:lumMod val="70000"/>
                  </a:srgbClr>
                </a:gs>
              </a:gsLst>
              <a:lin ang="5400000" scaled="0"/>
            </a:gradFill>
          </p:grpSpPr>
          <p:sp>
            <p:nvSpPr>
              <p:cNvPr id="6" name="Rectangle 5"/>
              <p:cNvSpPr/>
              <p:nvPr/>
            </p:nvSpPr>
            <p:spPr>
              <a:xfrm>
                <a:off x="4799720" y="3665127"/>
                <a:ext cx="108000" cy="11622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821353" y="3665127"/>
                <a:ext cx="1620000" cy="108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228180" y="3393935"/>
                <a:ext cx="666080" cy="666080"/>
              </a:xfrm>
              <a:prstGeom prst="ellipse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8" name="Rectangle 27"/>
            <p:cNvSpPr/>
            <p:nvPr/>
          </p:nvSpPr>
          <p:spPr>
            <a:xfrm>
              <a:off x="0" y="4827327"/>
              <a:ext cx="9144000" cy="31617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4253077" y="1142875"/>
              <a:ext cx="666080" cy="3684358"/>
              <a:chOff x="4242010" y="1142970"/>
              <a:chExt cx="666080" cy="3684358"/>
            </a:xfrm>
            <a:gradFill>
              <a:gsLst>
                <a:gs pos="0">
                  <a:srgbClr val="85D8DE">
                    <a:lumMod val="70000"/>
                  </a:srgbClr>
                </a:gs>
                <a:gs pos="100000">
                  <a:srgbClr val="85D8DE">
                    <a:lumMod val="70000"/>
                  </a:srgbClr>
                </a:gs>
              </a:gsLst>
              <a:lin ang="5400000" scaled="0"/>
            </a:gradFill>
          </p:grpSpPr>
          <p:sp>
            <p:nvSpPr>
              <p:cNvPr id="33" name="Rectangle 32"/>
              <p:cNvSpPr/>
              <p:nvPr/>
            </p:nvSpPr>
            <p:spPr>
              <a:xfrm>
                <a:off x="4512398" y="1586968"/>
                <a:ext cx="108000" cy="324036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4242010" y="1142970"/>
                <a:ext cx="666080" cy="66608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EA49E9-3954-4BBC-B7BD-744347799C94}"/>
                </a:ext>
              </a:extLst>
            </p:cNvPr>
            <p:cNvSpPr/>
            <p:nvPr/>
          </p:nvSpPr>
          <p:spPr>
            <a:xfrm>
              <a:off x="3291799" y="2556708"/>
              <a:ext cx="1183556" cy="107999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C2DED5-0AEA-4977-937A-6597A544B420}"/>
                </a:ext>
              </a:extLst>
            </p:cNvPr>
            <p:cNvSpPr/>
            <p:nvPr/>
          </p:nvSpPr>
          <p:spPr>
            <a:xfrm>
              <a:off x="2744202" y="2283631"/>
              <a:ext cx="666080" cy="66608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5791F15-6287-4A33-8B12-28DB919DAF17}"/>
                </a:ext>
              </a:extLst>
            </p:cNvPr>
            <p:cNvSpPr/>
            <p:nvPr/>
          </p:nvSpPr>
          <p:spPr>
            <a:xfrm>
              <a:off x="4956436" y="2715766"/>
              <a:ext cx="947503" cy="10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2C926AF-A229-4123-B051-0D8EABEE9AD4}"/>
                </a:ext>
              </a:extLst>
            </p:cNvPr>
            <p:cNvSpPr/>
            <p:nvPr/>
          </p:nvSpPr>
          <p:spPr>
            <a:xfrm>
              <a:off x="5639660" y="2430012"/>
              <a:ext cx="666080" cy="66608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ACFBC31-38C8-45FB-9E6B-CA2EC12A041B}"/>
                </a:ext>
              </a:extLst>
            </p:cNvPr>
            <p:cNvSpPr/>
            <p:nvPr/>
          </p:nvSpPr>
          <p:spPr>
            <a:xfrm>
              <a:off x="4668744" y="1964256"/>
              <a:ext cx="109525" cy="286498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B7599E-7F73-4D12-8CD6-7137C3237B64}"/>
                </a:ext>
              </a:extLst>
            </p:cNvPr>
            <p:cNvSpPr/>
            <p:nvPr/>
          </p:nvSpPr>
          <p:spPr>
            <a:xfrm>
              <a:off x="3168024" y="1875997"/>
              <a:ext cx="1620000" cy="10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7BD9FFB-0AB1-460C-B385-CC758A545329}"/>
                </a:ext>
              </a:extLst>
            </p:cNvPr>
            <p:cNvSpPr/>
            <p:nvPr/>
          </p:nvSpPr>
          <p:spPr>
            <a:xfrm>
              <a:off x="2539313" y="1564632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9697F0-E2C2-4A19-98B8-7510F8DC89D0}"/>
                </a:ext>
              </a:extLst>
            </p:cNvPr>
            <p:cNvSpPr/>
            <p:nvPr/>
          </p:nvSpPr>
          <p:spPr>
            <a:xfrm>
              <a:off x="7083596" y="4124121"/>
              <a:ext cx="666080" cy="6660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1EC8366-5B65-4124-A7CE-CDE3B7475401}"/>
                </a:ext>
              </a:extLst>
            </p:cNvPr>
            <p:cNvSpPr/>
            <p:nvPr/>
          </p:nvSpPr>
          <p:spPr>
            <a:xfrm>
              <a:off x="4073875" y="4385107"/>
              <a:ext cx="3131570" cy="1079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35197DC-3711-45A3-8CEA-E7B6516F6974}"/>
                </a:ext>
              </a:extLst>
            </p:cNvPr>
            <p:cNvSpPr/>
            <p:nvPr/>
          </p:nvSpPr>
          <p:spPr>
            <a:xfrm>
              <a:off x="4367057" y="2549288"/>
              <a:ext cx="114410" cy="243720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Graphic 56" descr="Circles with arrows">
              <a:extLst>
                <a:ext uri="{FF2B5EF4-FFF2-40B4-BE49-F238E27FC236}">
                  <a16:creationId xmlns:a16="http://schemas.microsoft.com/office/drawing/2014/main" id="{70039C8C-8A2E-4DCD-81BA-F97DE3B60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770852" y="2859782"/>
              <a:ext cx="666080" cy="666080"/>
            </a:xfrm>
            <a:prstGeom prst="rect">
              <a:avLst/>
            </a:prstGeom>
          </p:spPr>
        </p:pic>
        <p:pic>
          <p:nvPicPr>
            <p:cNvPr id="59" name="Graphic 58" descr="Workflow RTL">
              <a:extLst>
                <a:ext uri="{FF2B5EF4-FFF2-40B4-BE49-F238E27FC236}">
                  <a16:creationId xmlns:a16="http://schemas.microsoft.com/office/drawing/2014/main" id="{ECB9C5DE-D6F7-448C-B21B-080B69DA65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31529" y="4180309"/>
              <a:ext cx="582195" cy="582195"/>
            </a:xfrm>
            <a:prstGeom prst="rect">
              <a:avLst/>
            </a:prstGeom>
          </p:spPr>
        </p:pic>
        <p:pic>
          <p:nvPicPr>
            <p:cNvPr id="63" name="Graphic 62" descr="Connected">
              <a:extLst>
                <a:ext uri="{FF2B5EF4-FFF2-40B4-BE49-F238E27FC236}">
                  <a16:creationId xmlns:a16="http://schemas.microsoft.com/office/drawing/2014/main" id="{8558DF51-B9C8-4786-B480-BE40D91F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768927" y="2339763"/>
              <a:ext cx="608635" cy="608635"/>
            </a:xfrm>
            <a:prstGeom prst="rect">
              <a:avLst/>
            </a:prstGeom>
          </p:spPr>
        </p:pic>
        <p:pic>
          <p:nvPicPr>
            <p:cNvPr id="65" name="Graphic 64" descr="Branching diagram">
              <a:extLst>
                <a:ext uri="{FF2B5EF4-FFF2-40B4-BE49-F238E27FC236}">
                  <a16:creationId xmlns:a16="http://schemas.microsoft.com/office/drawing/2014/main" id="{9AD95A44-391C-4C7A-AB8D-1F6330D47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771361" y="1696621"/>
              <a:ext cx="640444" cy="640444"/>
            </a:xfrm>
            <a:prstGeom prst="rect">
              <a:avLst/>
            </a:prstGeom>
          </p:spPr>
        </p:pic>
        <p:pic>
          <p:nvPicPr>
            <p:cNvPr id="67" name="Graphic 66" descr="Signpost">
              <a:extLst>
                <a:ext uri="{FF2B5EF4-FFF2-40B4-BE49-F238E27FC236}">
                  <a16:creationId xmlns:a16="http://schemas.microsoft.com/office/drawing/2014/main" id="{406BC88D-00D0-4ACE-8C07-21F28B67E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87769" y="2488760"/>
              <a:ext cx="569861" cy="569861"/>
            </a:xfrm>
            <a:prstGeom prst="rect">
              <a:avLst/>
            </a:prstGeom>
          </p:spPr>
        </p:pic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0DC19A8-F02F-43B5-A106-730FEEBAF06D}"/>
                </a:ext>
              </a:extLst>
            </p:cNvPr>
            <p:cNvGrpSpPr/>
            <p:nvPr/>
          </p:nvGrpSpPr>
          <p:grpSpPr>
            <a:xfrm>
              <a:off x="2494225" y="3630035"/>
              <a:ext cx="1815540" cy="1210753"/>
              <a:chOff x="2487933" y="3665253"/>
              <a:chExt cx="1815540" cy="1210753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203919" y="3894250"/>
                <a:ext cx="99554" cy="98175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 flipV="1">
                <a:off x="3108665" y="3894251"/>
                <a:ext cx="1183556" cy="108000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487933" y="3665253"/>
                <a:ext cx="666080" cy="66608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69" name="Graphic 68" descr="List">
                <a:extLst>
                  <a:ext uri="{FF2B5EF4-FFF2-40B4-BE49-F238E27FC236}">
                    <a16:creationId xmlns:a16="http://schemas.microsoft.com/office/drawing/2014/main" id="{6F48AA4F-0E81-4168-B34F-4BCECCF541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2568185" y="3747444"/>
                <a:ext cx="519481" cy="519481"/>
              </a:xfrm>
              <a:prstGeom prst="rect">
                <a:avLst/>
              </a:prstGeom>
            </p:spPr>
          </p:pic>
        </p:grpSp>
        <p:pic>
          <p:nvPicPr>
            <p:cNvPr id="71" name="Graphic 70" descr="Key">
              <a:extLst>
                <a:ext uri="{FF2B5EF4-FFF2-40B4-BE49-F238E27FC236}">
                  <a16:creationId xmlns:a16="http://schemas.microsoft.com/office/drawing/2014/main" id="{2730E46F-1092-4F19-9EA8-579196908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287393" y="3476606"/>
              <a:ext cx="591828" cy="591828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C3FF4FE-5432-413F-B381-F4267ADB1DFC}"/>
                </a:ext>
              </a:extLst>
            </p:cNvPr>
            <p:cNvSpPr txBox="1"/>
            <p:nvPr/>
          </p:nvSpPr>
          <p:spPr>
            <a:xfrm>
              <a:off x="4370515" y="1161743"/>
              <a:ext cx="45717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bg1"/>
                  </a:solidFill>
                </a:rPr>
                <a:t>()</a:t>
              </a:r>
              <a:endParaRPr lang="pt-PT" sz="3200" b="1" dirty="0">
                <a:solidFill>
                  <a:schemeClr val="bg1"/>
                </a:solidFill>
              </a:endParaRPr>
            </a:p>
          </p:txBody>
        </p:sp>
        <p:pic>
          <p:nvPicPr>
            <p:cNvPr id="81" name="Graphic 80" descr="Close">
              <a:extLst>
                <a:ext uri="{FF2B5EF4-FFF2-40B4-BE49-F238E27FC236}">
                  <a16:creationId xmlns:a16="http://schemas.microsoft.com/office/drawing/2014/main" id="{DEAFBC68-940C-402D-80FD-05C170D61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600697" y="1617774"/>
              <a:ext cx="552555" cy="5525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01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7072719-B27C-4DFF-BCBF-4AE0DB4ED737}"/>
              </a:ext>
            </a:extLst>
          </p:cNvPr>
          <p:cNvSpPr txBox="1"/>
          <p:nvPr/>
        </p:nvSpPr>
        <p:spPr>
          <a:xfrm>
            <a:off x="4316530" y="102676"/>
            <a:ext cx="4827470" cy="4708981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 anchor="ctr">
            <a:spAutoFit/>
          </a:bodyPr>
          <a:lstStyle/>
          <a:p>
            <a:pPr latinLnBrk="0"/>
            <a:r>
              <a:rPr lang="en-US" sz="2800" dirty="0">
                <a:solidFill>
                  <a:schemeClr val="accent3">
                    <a:lumMod val="75000"/>
                  </a:schemeClr>
                </a:solidFill>
                <a:latin typeface="Eras Bold ITC" panose="020B0907030504020204" pitchFamily="34" charset="0"/>
              </a:rPr>
              <a:t>Sequential Execution:</a:t>
            </a:r>
          </a:p>
          <a:p>
            <a:pPr latinLnBrk="0"/>
            <a:endParaRPr lang="pt-PT" sz="2000" dirty="0">
              <a:latin typeface="Eras Bold ITC" panose="020B0907030504020204" pitchFamily="34" charset="0"/>
            </a:endParaRPr>
          </a:p>
          <a:p>
            <a:pPr latinLnBrk="0"/>
            <a:r>
              <a:rPr lang="en-US" sz="2000" dirty="0"/>
              <a:t>In sequential execution, statements are executed in the order they appear in the code, from top to bottom.</a:t>
            </a:r>
          </a:p>
          <a:p>
            <a:pPr latinLnBrk="0"/>
            <a:endParaRPr lang="en-US" sz="1400" dirty="0"/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…</a:t>
            </a:r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n - 2</a:t>
            </a:r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n - 1</a:t>
            </a:r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n</a:t>
            </a:r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n + 1</a:t>
            </a:r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line n + 2</a:t>
            </a:r>
          </a:p>
          <a:p>
            <a:pPr lvl="3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 …</a:t>
            </a:r>
          </a:p>
          <a:p>
            <a:pPr lvl="3" latinLnBrk="0"/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atinLnBrk="0"/>
            <a:r>
              <a:rPr lang="en-US" sz="2000" dirty="0"/>
              <a:t>The control flow is always sequential, unless it has another specific structure.</a:t>
            </a:r>
            <a:endParaRPr lang="pt-PT" sz="1000" dirty="0">
              <a:effectLst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E107278-4858-4447-B389-82057855BDAF}"/>
              </a:ext>
            </a:extLst>
          </p:cNvPr>
          <p:cNvGrpSpPr/>
          <p:nvPr/>
        </p:nvGrpSpPr>
        <p:grpSpPr>
          <a:xfrm>
            <a:off x="440014" y="509360"/>
            <a:ext cx="694701" cy="923330"/>
            <a:chOff x="440014" y="509360"/>
            <a:chExt cx="694701" cy="923330"/>
          </a:xfrm>
        </p:grpSpPr>
        <p:sp>
          <p:nvSpPr>
            <p:cNvPr id="20" name="Rounded Rectangle 7">
              <a:extLst>
                <a:ext uri="{FF2B5EF4-FFF2-40B4-BE49-F238E27FC236}">
                  <a16:creationId xmlns:a16="http://schemas.microsoft.com/office/drawing/2014/main" id="{B3744006-B068-4BF9-AEC7-59CA4986154D}"/>
                </a:ext>
              </a:extLst>
            </p:cNvPr>
            <p:cNvSpPr/>
            <p:nvPr/>
          </p:nvSpPr>
          <p:spPr>
            <a:xfrm rot="2700000">
              <a:off x="439494" y="612832"/>
              <a:ext cx="695741" cy="694701"/>
            </a:xfrm>
            <a:prstGeom prst="roundRect">
              <a:avLst>
                <a:gd name="adj" fmla="val 13467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896C29-4624-4651-9A2B-F053F536320A}"/>
                </a:ext>
              </a:extLst>
            </p:cNvPr>
            <p:cNvSpPr txBox="1"/>
            <p:nvPr/>
          </p:nvSpPr>
          <p:spPr>
            <a:xfrm>
              <a:off x="484011" y="509360"/>
              <a:ext cx="585024" cy="923330"/>
            </a:xfrm>
            <a:prstGeom prst="rect">
              <a:avLst/>
            </a:prstGeom>
            <a:noFill/>
            <a:effectLst>
              <a:glow rad="101600">
                <a:schemeClr val="bg1">
                  <a:alpha val="60000"/>
                </a:schemeClr>
              </a:glow>
            </a:effectLst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5400" b="1" dirty="0">
                  <a:solidFill>
                    <a:schemeClr val="bg1"/>
                  </a:solidFill>
                  <a:cs typeface="Arial" pitchFamily="34" charset="0"/>
                </a:rPr>
                <a:t>1</a:t>
              </a:r>
              <a:endParaRPr lang="pt-PT" sz="5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E7D72FE-66E6-4947-A31B-725758E4F295}"/>
              </a:ext>
            </a:extLst>
          </p:cNvPr>
          <p:cNvGrpSpPr/>
          <p:nvPr/>
        </p:nvGrpSpPr>
        <p:grpSpPr>
          <a:xfrm>
            <a:off x="5436096" y="2139702"/>
            <a:ext cx="316802" cy="1801221"/>
            <a:chOff x="5203586" y="2642735"/>
            <a:chExt cx="316802" cy="1644931"/>
          </a:xfrm>
        </p:grpSpPr>
        <p:pic>
          <p:nvPicPr>
            <p:cNvPr id="3" name="Graphic 2" descr="Arrow Rotate left">
              <a:extLst>
                <a:ext uri="{FF2B5EF4-FFF2-40B4-BE49-F238E27FC236}">
                  <a16:creationId xmlns:a16="http://schemas.microsoft.com/office/drawing/2014/main" id="{3A6EAEBF-EB60-462D-A145-58C29A8B2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561264">
              <a:off x="5203589" y="2642735"/>
              <a:ext cx="316799" cy="316799"/>
            </a:xfrm>
            <a:prstGeom prst="rect">
              <a:avLst/>
            </a:prstGeom>
          </p:spPr>
        </p:pic>
        <p:pic>
          <p:nvPicPr>
            <p:cNvPr id="8" name="Graphic 7" descr="Arrow Rotate left">
              <a:extLst>
                <a:ext uri="{FF2B5EF4-FFF2-40B4-BE49-F238E27FC236}">
                  <a16:creationId xmlns:a16="http://schemas.microsoft.com/office/drawing/2014/main" id="{62DA74E1-5F9D-4F6F-AFC9-5F652BDA8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561264">
              <a:off x="5203588" y="2908625"/>
              <a:ext cx="316799" cy="316799"/>
            </a:xfrm>
            <a:prstGeom prst="rect">
              <a:avLst/>
            </a:prstGeom>
          </p:spPr>
        </p:pic>
        <p:pic>
          <p:nvPicPr>
            <p:cNvPr id="9" name="Graphic 8" descr="Arrow Rotate left">
              <a:extLst>
                <a:ext uri="{FF2B5EF4-FFF2-40B4-BE49-F238E27FC236}">
                  <a16:creationId xmlns:a16="http://schemas.microsoft.com/office/drawing/2014/main" id="{F873E854-66D5-4D46-91B7-D9043E20D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561264">
              <a:off x="5203589" y="3174517"/>
              <a:ext cx="316799" cy="316799"/>
            </a:xfrm>
            <a:prstGeom prst="rect">
              <a:avLst/>
            </a:prstGeom>
          </p:spPr>
        </p:pic>
        <p:pic>
          <p:nvPicPr>
            <p:cNvPr id="10" name="Graphic 9" descr="Arrow Rotate left">
              <a:extLst>
                <a:ext uri="{FF2B5EF4-FFF2-40B4-BE49-F238E27FC236}">
                  <a16:creationId xmlns:a16="http://schemas.microsoft.com/office/drawing/2014/main" id="{882E3953-D77B-4340-94D2-A06A56A0C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561264">
              <a:off x="5203588" y="3439088"/>
              <a:ext cx="316799" cy="316799"/>
            </a:xfrm>
            <a:prstGeom prst="rect">
              <a:avLst/>
            </a:prstGeom>
          </p:spPr>
        </p:pic>
        <p:pic>
          <p:nvPicPr>
            <p:cNvPr id="12" name="Graphic 11" descr="Arrow Rotate left">
              <a:extLst>
                <a:ext uri="{FF2B5EF4-FFF2-40B4-BE49-F238E27FC236}">
                  <a16:creationId xmlns:a16="http://schemas.microsoft.com/office/drawing/2014/main" id="{4A87F5F7-E105-4DF7-AB61-7D52DB0E1A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561264">
              <a:off x="5203586" y="3704980"/>
              <a:ext cx="316799" cy="316799"/>
            </a:xfrm>
            <a:prstGeom prst="rect">
              <a:avLst/>
            </a:prstGeom>
          </p:spPr>
        </p:pic>
        <p:pic>
          <p:nvPicPr>
            <p:cNvPr id="13" name="Graphic 12" descr="Arrow Rotate left">
              <a:extLst>
                <a:ext uri="{FF2B5EF4-FFF2-40B4-BE49-F238E27FC236}">
                  <a16:creationId xmlns:a16="http://schemas.microsoft.com/office/drawing/2014/main" id="{48A1728A-DAFE-42BF-A68E-B64083C77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7561264">
              <a:off x="5203587" y="3970867"/>
              <a:ext cx="316799" cy="3167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52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Conditional Statements: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FD8A77-1510-4B24-9F8F-D6AE8EECB21C}"/>
              </a:ext>
            </a:extLst>
          </p:cNvPr>
          <p:cNvGrpSpPr/>
          <p:nvPr/>
        </p:nvGrpSpPr>
        <p:grpSpPr>
          <a:xfrm>
            <a:off x="467544" y="519865"/>
            <a:ext cx="617959" cy="830997"/>
            <a:chOff x="2898913" y="2809957"/>
            <a:chExt cx="617959" cy="830997"/>
          </a:xfrm>
          <a:effectLst>
            <a:glow rad="228600">
              <a:schemeClr val="bg1">
                <a:alpha val="40000"/>
              </a:schemeClr>
            </a:glow>
          </a:effectLst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DD50C34D-1B69-4C13-9FF1-16423DBD7346}"/>
                </a:ext>
              </a:extLst>
            </p:cNvPr>
            <p:cNvSpPr/>
            <p:nvPr/>
          </p:nvSpPr>
          <p:spPr>
            <a:xfrm rot="2700000">
              <a:off x="2898913" y="2976839"/>
              <a:ext cx="617959" cy="617959"/>
            </a:xfrm>
            <a:prstGeom prst="roundRect">
              <a:avLst>
                <a:gd name="adj" fmla="val 13467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5C9BC83-3E49-449A-A424-B1CF4EF3DB05}"/>
                </a:ext>
              </a:extLst>
            </p:cNvPr>
            <p:cNvSpPr txBox="1"/>
            <p:nvPr/>
          </p:nvSpPr>
          <p:spPr>
            <a:xfrm>
              <a:off x="2963211" y="2809957"/>
              <a:ext cx="489362" cy="830997"/>
            </a:xfrm>
            <a:prstGeom prst="rect">
              <a:avLst/>
            </a:prstGeom>
            <a:noFill/>
            <a:effectLst>
              <a:glow rad="101600">
                <a:schemeClr val="bg1">
                  <a:alpha val="60000"/>
                </a:schemeClr>
              </a:glow>
            </a:effectLst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sz="4800" b="1" dirty="0">
                  <a:solidFill>
                    <a:schemeClr val="bg1"/>
                  </a:solidFill>
                  <a:cs typeface="Arial" pitchFamily="34" charset="0"/>
                </a:rPr>
                <a:t>2</a:t>
              </a:r>
              <a:endParaRPr lang="pt-PT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D3BA2EB8-FDA2-431E-8668-D2E2B3C4C6AB}"/>
              </a:ext>
            </a:extLst>
          </p:cNvPr>
          <p:cNvSpPr/>
          <p:nvPr/>
        </p:nvSpPr>
        <p:spPr>
          <a:xfrm>
            <a:off x="0" y="4269573"/>
            <a:ext cx="9144000" cy="87392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DCDE82-0619-4551-9846-1A625B4E2865}"/>
              </a:ext>
            </a:extLst>
          </p:cNvPr>
          <p:cNvSpPr txBox="1"/>
          <p:nvPr/>
        </p:nvSpPr>
        <p:spPr>
          <a:xfrm>
            <a:off x="4529439" y="995726"/>
            <a:ext cx="4290620" cy="3029843"/>
          </a:xfrm>
          <a:prstGeom prst="roundRect">
            <a:avLst>
              <a:gd name="adj" fmla="val 2681"/>
            </a:avLst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latinLnBrk="0"/>
            <a:r>
              <a:rPr lang="en-US" sz="2100" dirty="0"/>
              <a:t>Conditional statements allow the program to make decisions based on certain conditions. </a:t>
            </a:r>
          </a:p>
          <a:p>
            <a:pPr latinLnBrk="0"/>
            <a:endParaRPr lang="en-US" sz="2100" dirty="0"/>
          </a:p>
          <a:p>
            <a:pPr lvl="0" latinLnBrk="0"/>
            <a:r>
              <a:rPr lang="en-US" sz="2100" dirty="0">
                <a:solidFill>
                  <a:prstClr val="black"/>
                </a:solidFill>
              </a:rPr>
              <a:t>These statements evaluate a condition and execute different blocks of code based on whether the condition evaluates to true or false.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A7EBAF-5D92-47D0-AB49-28D09E9CA9B7}"/>
              </a:ext>
            </a:extLst>
          </p:cNvPr>
          <p:cNvSpPr txBox="1"/>
          <p:nvPr/>
        </p:nvSpPr>
        <p:spPr>
          <a:xfrm>
            <a:off x="1069035" y="1809821"/>
            <a:ext cx="2926902" cy="2151264"/>
          </a:xfrm>
          <a:prstGeom prst="roundRect">
            <a:avLst>
              <a:gd name="adj" fmla="val 3069"/>
            </a:avLst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182880" latinLnBrk="0"/>
            <a:endParaRPr lang="en-US" sz="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condition 1:</a:t>
            </a: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body 1</a:t>
            </a: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elif condition 2:</a:t>
            </a: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body 2</a:t>
            </a: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182880" latinLnBrk="0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body n</a:t>
            </a:r>
          </a:p>
        </p:txBody>
      </p:sp>
    </p:spTree>
    <p:extLst>
      <p:ext uri="{BB962C8B-B14F-4D97-AF65-F5344CB8AC3E}">
        <p14:creationId xmlns:p14="http://schemas.microsoft.com/office/powerpoint/2010/main" val="71985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97383" y="219326"/>
            <a:ext cx="5724128" cy="576064"/>
          </a:xfrm>
        </p:spPr>
        <p:txBody>
          <a:bodyPr/>
          <a:lstStyle/>
          <a:p>
            <a:r>
              <a:rPr lang="en-US" dirty="0">
                <a:latin typeface="Eras Bold ITC" panose="020B0907030504020204" pitchFamily="34" charset="0"/>
              </a:rPr>
              <a:t>Loops: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5434" y="1084212"/>
            <a:ext cx="2392037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b="1" dirty="0"/>
              <a:t>The most common types of loops are</a:t>
            </a:r>
            <a:endParaRPr lang="pt-PT" sz="2800" b="1" dirty="0"/>
          </a:p>
          <a:p>
            <a:pPr latinLnBrk="0"/>
            <a:r>
              <a:rPr lang="en-US" b="1" dirty="0"/>
              <a:t>for</a:t>
            </a:r>
            <a:r>
              <a:rPr lang="pt-PT" b="1" dirty="0"/>
              <a:t> </a:t>
            </a:r>
            <a:r>
              <a:rPr lang="en-US" b="1" dirty="0"/>
              <a:t>and</a:t>
            </a:r>
            <a:r>
              <a:rPr lang="pt-PT" b="1" dirty="0"/>
              <a:t> </a:t>
            </a:r>
            <a:r>
              <a:rPr lang="en-US" b="1" dirty="0"/>
              <a:t>while loops.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76503" y="1114989"/>
            <a:ext cx="28803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b="1" dirty="0"/>
              <a:t>Loops allow the control flow to repeat a block of code multiple times.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76503" y="3620191"/>
            <a:ext cx="28803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US" b="1" dirty="0"/>
              <a:t>These loops continue executing as long as a specified condition is met.</a:t>
            </a:r>
            <a:endParaRPr lang="pt-PT" sz="2800" b="1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72AAA2E-8F84-442B-937C-2E631E5D21D0}"/>
              </a:ext>
            </a:extLst>
          </p:cNvPr>
          <p:cNvSpPr/>
          <p:nvPr/>
        </p:nvSpPr>
        <p:spPr>
          <a:xfrm rot="18952763">
            <a:off x="7843236" y="302742"/>
            <a:ext cx="679218" cy="670387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97160E-4981-42FB-8DAB-29BDB99E8D8F}"/>
              </a:ext>
            </a:extLst>
          </p:cNvPr>
          <p:cNvSpPr txBox="1"/>
          <p:nvPr/>
        </p:nvSpPr>
        <p:spPr>
          <a:xfrm>
            <a:off x="7900810" y="160882"/>
            <a:ext cx="56407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pt-PT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AA09F2-A28F-4932-9008-E1B5F00150ED}"/>
              </a:ext>
            </a:extLst>
          </p:cNvPr>
          <p:cNvSpPr txBox="1"/>
          <p:nvPr/>
        </p:nvSpPr>
        <p:spPr>
          <a:xfrm>
            <a:off x="3563888" y="1513594"/>
            <a:ext cx="1991119" cy="181588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condition1:</a:t>
            </a: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1</a:t>
            </a: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1400" b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 in …:</a:t>
            </a:r>
            <a:endParaRPr lang="en-US" sz="1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 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77D670-70A5-462D-891B-FB85B511A02B}"/>
              </a:ext>
            </a:extLst>
          </p:cNvPr>
          <p:cNvSpPr txBox="1"/>
          <p:nvPr/>
        </p:nvSpPr>
        <p:spPr>
          <a:xfrm>
            <a:off x="5875434" y="3620191"/>
            <a:ext cx="288032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US" b="1" dirty="0"/>
              <a:t>Loops have the potential to iterate over objects that are a member of an iterable.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2D263F-C533-43F5-A616-9D2256E629D2}"/>
              </a:ext>
            </a:extLst>
          </p:cNvPr>
          <p:cNvSpPr txBox="1"/>
          <p:nvPr/>
        </p:nvSpPr>
        <p:spPr>
          <a:xfrm>
            <a:off x="276503" y="2549810"/>
            <a:ext cx="28803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latinLnBrk="0"/>
            <a:r>
              <a:rPr lang="en-GB" b="1" dirty="0"/>
              <a:t>While loops can provide indefinite (uncounted) iteration. 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41F6A9-1A13-4B7B-95D0-4BB9D539E479}"/>
              </a:ext>
            </a:extLst>
          </p:cNvPr>
          <p:cNvSpPr txBox="1"/>
          <p:nvPr/>
        </p:nvSpPr>
        <p:spPr>
          <a:xfrm>
            <a:off x="5875434" y="2549810"/>
            <a:ext cx="288032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atinLnBrk="0"/>
            <a:r>
              <a:rPr lang="en-GB" b="1" dirty="0"/>
              <a:t>For loops can provide definite, (counted) iteration.</a:t>
            </a:r>
            <a:endParaRPr lang="en-US" b="1" dirty="0"/>
          </a:p>
        </p:txBody>
      </p:sp>
      <p:pic>
        <p:nvPicPr>
          <p:cNvPr id="6" name="Graphic 5" descr="Repeat">
            <a:extLst>
              <a:ext uri="{FF2B5EF4-FFF2-40B4-BE49-F238E27FC236}">
                <a16:creationId xmlns:a16="http://schemas.microsoft.com/office/drawing/2014/main" id="{23E95CF3-5A52-4F3A-9FE8-AE82BD823D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046" y="2097652"/>
            <a:ext cx="391410" cy="391410"/>
          </a:xfrm>
          <a:prstGeom prst="rect">
            <a:avLst/>
          </a:prstGeom>
        </p:spPr>
      </p:pic>
      <p:pic>
        <p:nvPicPr>
          <p:cNvPr id="16" name="Graphic 15" descr="Repeat">
            <a:extLst>
              <a:ext uri="{FF2B5EF4-FFF2-40B4-BE49-F238E27FC236}">
                <a16:creationId xmlns:a16="http://schemas.microsoft.com/office/drawing/2014/main" id="{B871BB76-455B-4968-97E9-62475AB3A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6651" y="2106710"/>
            <a:ext cx="391410" cy="391410"/>
          </a:xfrm>
          <a:prstGeom prst="rect">
            <a:avLst/>
          </a:prstGeom>
        </p:spPr>
      </p:pic>
      <p:pic>
        <p:nvPicPr>
          <p:cNvPr id="17" name="Graphic 16" descr="Repeat">
            <a:extLst>
              <a:ext uri="{FF2B5EF4-FFF2-40B4-BE49-F238E27FC236}">
                <a16:creationId xmlns:a16="http://schemas.microsoft.com/office/drawing/2014/main" id="{9B26D697-FD2E-4500-8284-2616CBFDCF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6889" y="2106710"/>
            <a:ext cx="391410" cy="391410"/>
          </a:xfrm>
          <a:prstGeom prst="rect">
            <a:avLst/>
          </a:prstGeom>
        </p:spPr>
      </p:pic>
      <p:pic>
        <p:nvPicPr>
          <p:cNvPr id="18" name="Graphic 17" descr="Repeat">
            <a:extLst>
              <a:ext uri="{FF2B5EF4-FFF2-40B4-BE49-F238E27FC236}">
                <a16:creationId xmlns:a16="http://schemas.microsoft.com/office/drawing/2014/main" id="{C6B3AA47-58A4-4821-88BF-ECB65C5F86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6464" y="2101710"/>
            <a:ext cx="391410" cy="391410"/>
          </a:xfrm>
          <a:prstGeom prst="rect">
            <a:avLst/>
          </a:prstGeom>
        </p:spPr>
      </p:pic>
      <p:pic>
        <p:nvPicPr>
          <p:cNvPr id="19" name="Graphic 18" descr="Repeat">
            <a:extLst>
              <a:ext uri="{FF2B5EF4-FFF2-40B4-BE49-F238E27FC236}">
                <a16:creationId xmlns:a16="http://schemas.microsoft.com/office/drawing/2014/main" id="{064CB83D-2680-4267-9554-39BF57E035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24184" y="2106710"/>
            <a:ext cx="391410" cy="391410"/>
          </a:xfrm>
          <a:prstGeom prst="rect">
            <a:avLst/>
          </a:prstGeom>
        </p:spPr>
      </p:pic>
      <p:pic>
        <p:nvPicPr>
          <p:cNvPr id="21" name="Graphic 20" descr="Repeat">
            <a:extLst>
              <a:ext uri="{FF2B5EF4-FFF2-40B4-BE49-F238E27FC236}">
                <a16:creationId xmlns:a16="http://schemas.microsoft.com/office/drawing/2014/main" id="{73891388-9EB6-47E5-BE54-5A0BA0865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8184" y="2108985"/>
            <a:ext cx="391410" cy="39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78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 anchor="ctr">
        <a:spAutoFit/>
      </a:bodyPr>
      <a:lstStyle>
        <a:defPPr algn="r">
          <a:defRPr sz="1200" dirty="0">
            <a:solidFill>
              <a:schemeClr val="tx1">
                <a:lumMod val="75000"/>
                <a:lumOff val="25000"/>
              </a:schemeClr>
            </a:solidFill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6276</TotalTime>
  <Words>790</Words>
  <Application>Microsoft Office PowerPoint</Application>
  <PresentationFormat>On-screen Show (16:9)</PresentationFormat>
  <Paragraphs>176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맑은 고딕</vt:lpstr>
      <vt:lpstr>Arial</vt:lpstr>
      <vt:lpstr>Arial Unicode MS</vt:lpstr>
      <vt:lpstr>Calibri</vt:lpstr>
      <vt:lpstr>Consolas</vt:lpstr>
      <vt:lpstr>Copperplate Gothic Bold</vt:lpstr>
      <vt:lpstr>Courier New</vt:lpstr>
      <vt:lpstr>Eras Bold ITC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asus</cp:lastModifiedBy>
  <cp:revision>212</cp:revision>
  <dcterms:created xsi:type="dcterms:W3CDTF">2016-12-05T23:26:54Z</dcterms:created>
  <dcterms:modified xsi:type="dcterms:W3CDTF">2024-06-24T16:48:03Z</dcterms:modified>
</cp:coreProperties>
</file>